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7" r:id="rId4"/>
    <p:sldId id="258" r:id="rId5"/>
    <p:sldId id="259" r:id="rId6"/>
    <p:sldId id="263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22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fedotenkoviktor:Library:Containers:com.apple.mail:Data:Library:Mail%20Downloads:&#1090;&#1072;&#1073;&#1083;&#1080;&#1094;&#1072;%20&#1087;&#1086;%20&#1059;&#1047;&#1059;%201.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Macintosh%20HD:Users:fedotenkoviktor:Documents:&#1069;&#1082;&#1089;&#1087;&#1077;&#1088;&#1080;&#1084;&#1077;&#1085;&#1090;&#1099;:&#1091;&#1079;&#1091;%20&#1074;&#1099;&#1074;&#1086;&#1076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Macintosh%20HD:Users:fedotenkoviktor:Documents:&#1069;&#1082;&#1089;&#1087;&#1077;&#1088;&#1080;&#1084;&#1077;&#1085;&#1090;&#1099;:&#1088;&#1072;&#1089;&#1089;&#1088;&#1077;&#1076;&#1086;&#1090;&#1086;&#1095;&#1082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722938425100906E-2"/>
          <c:y val="5.5555555555555497E-2"/>
          <c:w val="0.91275259289271204"/>
          <c:h val="0.84561752697579495"/>
        </c:manualLayout>
      </c:layout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marker>
            <c:symbol val="plus"/>
            <c:size val="5"/>
          </c:marker>
          <c:trendline>
            <c:spPr>
              <a:ln w="12700"/>
            </c:spPr>
            <c:trendlineType val="movingAvg"/>
            <c:period val="4"/>
            <c:dispRSqr val="0"/>
            <c:dispEq val="0"/>
          </c:trendline>
          <c:xVal>
            <c:numRef>
              <c:f>[2]Лист2!$M$24:$M$101</c:f>
              <c:numCache>
                <c:formatCode>General</c:formatCode>
                <c:ptCount val="78"/>
                <c:pt idx="0">
                  <c:v>2</c:v>
                </c:pt>
                <c:pt idx="1">
                  <c:v>2.25</c:v>
                </c:pt>
                <c:pt idx="2">
                  <c:v>2.5</c:v>
                </c:pt>
                <c:pt idx="3">
                  <c:v>2.75</c:v>
                </c:pt>
                <c:pt idx="4">
                  <c:v>3</c:v>
                </c:pt>
                <c:pt idx="5">
                  <c:v>3.25</c:v>
                </c:pt>
                <c:pt idx="6">
                  <c:v>3.5</c:v>
                </c:pt>
                <c:pt idx="7">
                  <c:v>3.75</c:v>
                </c:pt>
                <c:pt idx="8">
                  <c:v>4</c:v>
                </c:pt>
                <c:pt idx="9">
                  <c:v>4.0967741935483861</c:v>
                </c:pt>
                <c:pt idx="10">
                  <c:v>4.193548387096774</c:v>
                </c:pt>
                <c:pt idx="11">
                  <c:v>4.2903225806451601</c:v>
                </c:pt>
                <c:pt idx="12">
                  <c:v>4.387096774193548</c:v>
                </c:pt>
                <c:pt idx="13">
                  <c:v>4.4838709677419351</c:v>
                </c:pt>
                <c:pt idx="14">
                  <c:v>4.5806451612903221</c:v>
                </c:pt>
                <c:pt idx="15">
                  <c:v>4.6774193548387046</c:v>
                </c:pt>
                <c:pt idx="16">
                  <c:v>4.7741935483870837</c:v>
                </c:pt>
                <c:pt idx="17">
                  <c:v>4.8709677419354787</c:v>
                </c:pt>
                <c:pt idx="18">
                  <c:v>4.9677419354838701</c:v>
                </c:pt>
                <c:pt idx="19">
                  <c:v>5.0645161290322376</c:v>
                </c:pt>
                <c:pt idx="20">
                  <c:v>5.161290322580645</c:v>
                </c:pt>
                <c:pt idx="21">
                  <c:v>5.2580645161290276</c:v>
                </c:pt>
                <c:pt idx="22">
                  <c:v>5.3548387096773986</c:v>
                </c:pt>
                <c:pt idx="23">
                  <c:v>5.4516129032258061</c:v>
                </c:pt>
                <c:pt idx="24">
                  <c:v>5.5483870967741922</c:v>
                </c:pt>
                <c:pt idx="25">
                  <c:v>5.6451612903225801</c:v>
                </c:pt>
                <c:pt idx="26">
                  <c:v>5.7419354838709671</c:v>
                </c:pt>
                <c:pt idx="27">
                  <c:v>5.8387096774193497</c:v>
                </c:pt>
                <c:pt idx="28">
                  <c:v>5.9354838709677384</c:v>
                </c:pt>
                <c:pt idx="29">
                  <c:v>6.0322580645161281</c:v>
                </c:pt>
                <c:pt idx="30">
                  <c:v>6.1290322580645018</c:v>
                </c:pt>
                <c:pt idx="31">
                  <c:v>6.2258064516128986</c:v>
                </c:pt>
                <c:pt idx="32">
                  <c:v>6.3225806451612696</c:v>
                </c:pt>
                <c:pt idx="33">
                  <c:v>6.4193548387096753</c:v>
                </c:pt>
                <c:pt idx="34">
                  <c:v>6.5161290322580623</c:v>
                </c:pt>
                <c:pt idx="35">
                  <c:v>6.6129032258064333</c:v>
                </c:pt>
                <c:pt idx="36">
                  <c:v>6.7096774193548399</c:v>
                </c:pt>
                <c:pt idx="37">
                  <c:v>6.8064516129032233</c:v>
                </c:pt>
                <c:pt idx="38">
                  <c:v>6.9032258064516103</c:v>
                </c:pt>
                <c:pt idx="39">
                  <c:v>6.9999999999999973</c:v>
                </c:pt>
                <c:pt idx="40">
                  <c:v>7.0967741935483861</c:v>
                </c:pt>
                <c:pt idx="41">
                  <c:v>7.1935483870967696</c:v>
                </c:pt>
                <c:pt idx="42">
                  <c:v>7.2903225806451584</c:v>
                </c:pt>
                <c:pt idx="43">
                  <c:v>7.3870967741935454</c:v>
                </c:pt>
                <c:pt idx="44">
                  <c:v>7.4838709677419306</c:v>
                </c:pt>
                <c:pt idx="45">
                  <c:v>7.5806451612903203</c:v>
                </c:pt>
                <c:pt idx="46">
                  <c:v>7.6774193548387046</c:v>
                </c:pt>
                <c:pt idx="47">
                  <c:v>7.7741935483870819</c:v>
                </c:pt>
                <c:pt idx="48">
                  <c:v>7.8709677419354787</c:v>
                </c:pt>
                <c:pt idx="49">
                  <c:v>7.9677419354838701</c:v>
                </c:pt>
                <c:pt idx="50">
                  <c:v>8.0645161290322545</c:v>
                </c:pt>
                <c:pt idx="51">
                  <c:v>8.1612903225806424</c:v>
                </c:pt>
                <c:pt idx="52">
                  <c:v>8.2580645161290303</c:v>
                </c:pt>
                <c:pt idx="53">
                  <c:v>8.3548387096774217</c:v>
                </c:pt>
                <c:pt idx="54">
                  <c:v>8.4516129032258061</c:v>
                </c:pt>
                <c:pt idx="55">
                  <c:v>8.5483870967741673</c:v>
                </c:pt>
                <c:pt idx="56">
                  <c:v>8.6451612903225641</c:v>
                </c:pt>
                <c:pt idx="57">
                  <c:v>8.741935483870936</c:v>
                </c:pt>
                <c:pt idx="58">
                  <c:v>8.8387096774193576</c:v>
                </c:pt>
                <c:pt idx="59">
                  <c:v>8.9354838709677598</c:v>
                </c:pt>
                <c:pt idx="60">
                  <c:v>9.0322580645161086</c:v>
                </c:pt>
                <c:pt idx="61">
                  <c:v>9.1290322580645196</c:v>
                </c:pt>
                <c:pt idx="62">
                  <c:v>9.2258064516129092</c:v>
                </c:pt>
                <c:pt idx="63">
                  <c:v>9.3225806451613007</c:v>
                </c:pt>
                <c:pt idx="64">
                  <c:v>9.4193548387096904</c:v>
                </c:pt>
                <c:pt idx="65">
                  <c:v>9.5161290322580729</c:v>
                </c:pt>
                <c:pt idx="66">
                  <c:v>9.6129032258064608</c:v>
                </c:pt>
                <c:pt idx="67">
                  <c:v>9.7096774193548487</c:v>
                </c:pt>
                <c:pt idx="68">
                  <c:v>9.8064516129032402</c:v>
                </c:pt>
                <c:pt idx="69">
                  <c:v>9.903225806451621</c:v>
                </c:pt>
                <c:pt idx="70">
                  <c:v>10.000000000000011</c:v>
                </c:pt>
                <c:pt idx="71">
                  <c:v>10.428571428571439</c:v>
                </c:pt>
                <c:pt idx="72">
                  <c:v>10.85714285714287</c:v>
                </c:pt>
                <c:pt idx="73">
                  <c:v>11.285714285714301</c:v>
                </c:pt>
                <c:pt idx="74">
                  <c:v>11.71428571428573</c:v>
                </c:pt>
                <c:pt idx="75">
                  <c:v>12.14285714285716</c:v>
                </c:pt>
                <c:pt idx="76">
                  <c:v>12.5714285714286</c:v>
                </c:pt>
                <c:pt idx="77">
                  <c:v>13.000000000000011</c:v>
                </c:pt>
              </c:numCache>
            </c:numRef>
          </c:xVal>
          <c:yVal>
            <c:numRef>
              <c:f>[2]Лист2!$N$24:$N$101</c:f>
              <c:numCache>
                <c:formatCode>General</c:formatCode>
                <c:ptCount val="78"/>
                <c:pt idx="0">
                  <c:v>8.7343094810875108</c:v>
                </c:pt>
                <c:pt idx="1">
                  <c:v>8.8948155320877493</c:v>
                </c:pt>
                <c:pt idx="2">
                  <c:v>9.539184714411773</c:v>
                </c:pt>
                <c:pt idx="3">
                  <c:v>9.4274904741677368</c:v>
                </c:pt>
                <c:pt idx="4">
                  <c:v>9.908054907739027</c:v>
                </c:pt>
                <c:pt idx="5">
                  <c:v>8.4602877124128</c:v>
                </c:pt>
                <c:pt idx="6">
                  <c:v>9.1978427605172772</c:v>
                </c:pt>
                <c:pt idx="7">
                  <c:v>11.898159606339149</c:v>
                </c:pt>
                <c:pt idx="8">
                  <c:v>11.88040554721082</c:v>
                </c:pt>
                <c:pt idx="9">
                  <c:v>10.241121674438</c:v>
                </c:pt>
                <c:pt idx="10">
                  <c:v>9.7839185939259643</c:v>
                </c:pt>
                <c:pt idx="11">
                  <c:v>10.452851301793521</c:v>
                </c:pt>
                <c:pt idx="12">
                  <c:v>11.58778111651425</c:v>
                </c:pt>
                <c:pt idx="13">
                  <c:v>12.022502661885699</c:v>
                </c:pt>
                <c:pt idx="14">
                  <c:v>9.2956803446890692</c:v>
                </c:pt>
                <c:pt idx="15">
                  <c:v>12.328964837121619</c:v>
                </c:pt>
                <c:pt idx="16">
                  <c:v>11.13763856658071</c:v>
                </c:pt>
                <c:pt idx="17">
                  <c:v>10.28082133801079</c:v>
                </c:pt>
                <c:pt idx="18">
                  <c:v>11.78522798335948</c:v>
                </c:pt>
                <c:pt idx="19">
                  <c:v>12.08312260164921</c:v>
                </c:pt>
                <c:pt idx="20">
                  <c:v>10.80179314786688</c:v>
                </c:pt>
                <c:pt idx="21">
                  <c:v>10.02154010970156</c:v>
                </c:pt>
                <c:pt idx="22">
                  <c:v>12.030560999501899</c:v>
                </c:pt>
                <c:pt idx="23">
                  <c:v>12.205958817349099</c:v>
                </c:pt>
                <c:pt idx="24">
                  <c:v>10.584470951791371</c:v>
                </c:pt>
                <c:pt idx="25">
                  <c:v>10.89242851112151</c:v>
                </c:pt>
                <c:pt idx="26">
                  <c:v>10.628479377620639</c:v>
                </c:pt>
                <c:pt idx="27">
                  <c:v>11.27084089166336</c:v>
                </c:pt>
                <c:pt idx="28">
                  <c:v>9.9169785206880423</c:v>
                </c:pt>
                <c:pt idx="29">
                  <c:v>12.100708143143329</c:v>
                </c:pt>
                <c:pt idx="30">
                  <c:v>11.886375888052889</c:v>
                </c:pt>
                <c:pt idx="31">
                  <c:v>10.53322736995373</c:v>
                </c:pt>
                <c:pt idx="32">
                  <c:v>12.205485087982201</c:v>
                </c:pt>
                <c:pt idx="33">
                  <c:v>9.2945660526477525</c:v>
                </c:pt>
                <c:pt idx="34">
                  <c:v>10.425173238124231</c:v>
                </c:pt>
                <c:pt idx="35">
                  <c:v>12.53735489883146</c:v>
                </c:pt>
                <c:pt idx="36">
                  <c:v>10.21762377000324</c:v>
                </c:pt>
                <c:pt idx="37">
                  <c:v>10.725978004087199</c:v>
                </c:pt>
                <c:pt idx="38">
                  <c:v>12.9546997294629</c:v>
                </c:pt>
                <c:pt idx="39">
                  <c:v>9.4502223463288857</c:v>
                </c:pt>
                <c:pt idx="40">
                  <c:v>11.95537767172048</c:v>
                </c:pt>
                <c:pt idx="41">
                  <c:v>10.69030897513333</c:v>
                </c:pt>
                <c:pt idx="42">
                  <c:v>12.41021333501447</c:v>
                </c:pt>
                <c:pt idx="43">
                  <c:v>11.4330301223041</c:v>
                </c:pt>
                <c:pt idx="44">
                  <c:v>11.14474937719787</c:v>
                </c:pt>
                <c:pt idx="45">
                  <c:v>10.73467056989195</c:v>
                </c:pt>
                <c:pt idx="46">
                  <c:v>9.7633704215187755</c:v>
                </c:pt>
                <c:pt idx="47">
                  <c:v>11.01744169857975</c:v>
                </c:pt>
                <c:pt idx="48">
                  <c:v>12.692079315657651</c:v>
                </c:pt>
                <c:pt idx="49">
                  <c:v>12.33674806163865</c:v>
                </c:pt>
                <c:pt idx="50">
                  <c:v>12.911399579120999</c:v>
                </c:pt>
                <c:pt idx="51">
                  <c:v>13.05899519407097</c:v>
                </c:pt>
                <c:pt idx="52">
                  <c:v>10.482157430066859</c:v>
                </c:pt>
                <c:pt idx="53">
                  <c:v>10.457992903584019</c:v>
                </c:pt>
                <c:pt idx="54">
                  <c:v>10.518942562831491</c:v>
                </c:pt>
                <c:pt idx="55">
                  <c:v>13.466435935423</c:v>
                </c:pt>
                <c:pt idx="56">
                  <c:v>11.866847312524269</c:v>
                </c:pt>
                <c:pt idx="57">
                  <c:v>11.993034444943881</c:v>
                </c:pt>
                <c:pt idx="58">
                  <c:v>10.5799930840092</c:v>
                </c:pt>
                <c:pt idx="59">
                  <c:v>11.302760624677379</c:v>
                </c:pt>
                <c:pt idx="60">
                  <c:v>10.730303332980879</c:v>
                </c:pt>
                <c:pt idx="61">
                  <c:v>10.330056479826011</c:v>
                </c:pt>
                <c:pt idx="62">
                  <c:v>10.8342355988344</c:v>
                </c:pt>
                <c:pt idx="63">
                  <c:v>12.91882380141954</c:v>
                </c:pt>
                <c:pt idx="64">
                  <c:v>13.16491179595854</c:v>
                </c:pt>
                <c:pt idx="65">
                  <c:v>12.78790129222563</c:v>
                </c:pt>
                <c:pt idx="66">
                  <c:v>10.798777163405321</c:v>
                </c:pt>
                <c:pt idx="67">
                  <c:v>11.30626953531435</c:v>
                </c:pt>
                <c:pt idx="68">
                  <c:v>12.382726126108951</c:v>
                </c:pt>
                <c:pt idx="69">
                  <c:v>11.627994050792889</c:v>
                </c:pt>
                <c:pt idx="70">
                  <c:v>11.883675456321869</c:v>
                </c:pt>
                <c:pt idx="71">
                  <c:v>12.68389037383894</c:v>
                </c:pt>
                <c:pt idx="72">
                  <c:v>13.11088461233761</c:v>
                </c:pt>
                <c:pt idx="73">
                  <c:v>12.26403905901264</c:v>
                </c:pt>
                <c:pt idx="74">
                  <c:v>10.50148654998763</c:v>
                </c:pt>
                <c:pt idx="75">
                  <c:v>11.6562577932573</c:v>
                </c:pt>
                <c:pt idx="76">
                  <c:v>9.777968343676152</c:v>
                </c:pt>
                <c:pt idx="77">
                  <c:v>14.006482678357351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676-0F41-B139-9C5AEEDF2E10}"/>
            </c:ext>
          </c:extLst>
        </c:ser>
        <c:ser>
          <c:idx val="2"/>
          <c:order val="1"/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[2]Лист2!$U$24:$U$35</c:f>
              <c:numCache>
                <c:formatCode>General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numCache>
            </c:numRef>
          </c:xVal>
          <c:yVal>
            <c:numRef>
              <c:f>[2]Лист2!$X$24:$X$35</c:f>
              <c:numCache>
                <c:formatCode>General</c:formatCode>
                <c:ptCount val="12"/>
                <c:pt idx="0">
                  <c:v>9.3574016575193504</c:v>
                </c:pt>
                <c:pt idx="1">
                  <c:v>9.9898055866356525</c:v>
                </c:pt>
                <c:pt idx="2">
                  <c:v>10.4385033150387</c:v>
                </c:pt>
                <c:pt idx="3">
                  <c:v>10.786540312023471</c:v>
                </c:pt>
                <c:pt idx="4">
                  <c:v>11.070907244155</c:v>
                </c:pt>
                <c:pt idx="5">
                  <c:v>11.311336059481571</c:v>
                </c:pt>
                <c:pt idx="6">
                  <c:v>11.519604972558041</c:v>
                </c:pt>
                <c:pt idx="7">
                  <c:v>11.703311173271301</c:v>
                </c:pt>
                <c:pt idx="8">
                  <c:v>11.867641969542809</c:v>
                </c:pt>
                <c:pt idx="9">
                  <c:v>12.01629725698362</c:v>
                </c:pt>
                <c:pt idx="10">
                  <c:v>12.15200890167435</c:v>
                </c:pt>
                <c:pt idx="11">
                  <c:v>12.27685151283276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676-0F41-B139-9C5AEEDF2E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575893776"/>
        <c:axId val="-1575891600"/>
      </c:scatterChart>
      <c:valAx>
        <c:axId val="-1575893776"/>
        <c:scaling>
          <c:orientation val="minMax"/>
          <c:max val="13"/>
          <c:min val="2"/>
        </c:scaling>
        <c:delete val="0"/>
        <c:axPos val="b"/>
        <c:majorGridlines/>
        <c:numFmt formatCode="General" sourceLinked="1"/>
        <c:majorTickMark val="cross"/>
        <c:minorTickMark val="none"/>
        <c:tickLblPos val="nextTo"/>
        <c:crossAx val="-1575891600"/>
        <c:crosses val="autoZero"/>
        <c:crossBetween val="midCat"/>
        <c:majorUnit val="1"/>
      </c:valAx>
      <c:valAx>
        <c:axId val="-1575891600"/>
        <c:scaling>
          <c:orientation val="minMax"/>
          <c:min val="7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575893776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210627469822803E-2"/>
          <c:y val="3.4636488340192E-2"/>
          <c:w val="0.89107041639048501"/>
          <c:h val="0.85676285063132496"/>
        </c:manualLayout>
      </c:layout>
      <c:scatterChart>
        <c:scatterStyle val="smoothMarker"/>
        <c:varyColors val="0"/>
        <c:ser>
          <c:idx val="0"/>
          <c:order val="0"/>
          <c:spPr>
            <a:ln w="19050"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Лист2!$AA$27:$AA$32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</c:numCache>
            </c:numRef>
          </c:xVal>
          <c:yVal>
            <c:numRef>
              <c:f>Лист2!$AB$27:$AB$32</c:f>
              <c:numCache>
                <c:formatCode>General</c:formatCode>
                <c:ptCount val="6"/>
                <c:pt idx="0">
                  <c:v>31.9</c:v>
                </c:pt>
                <c:pt idx="1">
                  <c:v>40.700000000000003</c:v>
                </c:pt>
                <c:pt idx="2">
                  <c:v>50.6</c:v>
                </c:pt>
                <c:pt idx="3">
                  <c:v>62.7</c:v>
                </c:pt>
                <c:pt idx="4">
                  <c:v>75.900000000000006</c:v>
                </c:pt>
                <c:pt idx="5">
                  <c:v>91.300000000000011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78D-4D49-B8BF-6D1A4194D72E}"/>
            </c:ext>
          </c:extLst>
        </c:ser>
        <c:ser>
          <c:idx val="1"/>
          <c:order val="1"/>
          <c:spPr>
            <a:ln w="19050">
              <a:solidFill>
                <a:srgbClr val="0000FF"/>
              </a:solidFill>
              <a:prstDash val="dash"/>
            </a:ln>
          </c:spPr>
          <c:marker>
            <c:symbol val="none"/>
          </c:marker>
          <c:xVal>
            <c:numRef>
              <c:f>Лист2!$AA$24:$AA$27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xVal>
          <c:yVal>
            <c:numRef>
              <c:f>Лист2!$AB$24:$AB$27</c:f>
              <c:numCache>
                <c:formatCode>General</c:formatCode>
                <c:ptCount val="4"/>
                <c:pt idx="0">
                  <c:v>15.413961304032419</c:v>
                </c:pt>
                <c:pt idx="1">
                  <c:v>19.8</c:v>
                </c:pt>
                <c:pt idx="2">
                  <c:v>25.3</c:v>
                </c:pt>
                <c:pt idx="3">
                  <c:v>31.9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78D-4D49-B8BF-6D1A4194D72E}"/>
            </c:ext>
          </c:extLst>
        </c:ser>
        <c:ser>
          <c:idx val="2"/>
          <c:order val="2"/>
          <c:spPr>
            <a:ln w="19050">
              <a:solidFill>
                <a:srgbClr val="0000FF"/>
              </a:solidFill>
              <a:prstDash val="dash"/>
            </a:ln>
          </c:spPr>
          <c:marker>
            <c:symbol val="none"/>
          </c:marker>
          <c:xVal>
            <c:numRef>
              <c:f>Лист2!$AA$32:$AA$35</c:f>
              <c:numCache>
                <c:formatCode>General</c:formatCode>
                <c:ptCount val="4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</c:numCache>
            </c:numRef>
          </c:xVal>
          <c:yVal>
            <c:numRef>
              <c:f>Лист2!$AB$32:$AB$35</c:f>
              <c:numCache>
                <c:formatCode>General</c:formatCode>
                <c:ptCount val="4"/>
                <c:pt idx="0">
                  <c:v>91.300000000000011</c:v>
                </c:pt>
                <c:pt idx="1">
                  <c:v>106.7</c:v>
                </c:pt>
                <c:pt idx="2">
                  <c:v>122.1</c:v>
                </c:pt>
                <c:pt idx="3">
                  <c:v>138.6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78D-4D49-B8BF-6D1A4194D72E}"/>
            </c:ext>
          </c:extLst>
        </c:ser>
        <c:ser>
          <c:idx val="3"/>
          <c:order val="3"/>
          <c:spPr>
            <a:ln w="19050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Лист2!$S$58:$S$61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xVal>
          <c:yVal>
            <c:numRef>
              <c:f>Лист2!$T$58:$T$61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7</c:v>
                </c:pt>
                <c:pt idx="3">
                  <c:v>31.9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78D-4D49-B8BF-6D1A4194D72E}"/>
            </c:ext>
          </c:extLst>
        </c:ser>
        <c:ser>
          <c:idx val="4"/>
          <c:order val="4"/>
          <c:spPr>
            <a:ln w="19050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Лист2!$U$58:$U$61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xVal>
          <c:yVal>
            <c:numRef>
              <c:f>Лист2!$V$58:$V$61</c:f>
              <c:numCache>
                <c:formatCode>General</c:formatCode>
                <c:ptCount val="4"/>
                <c:pt idx="0">
                  <c:v>0</c:v>
                </c:pt>
                <c:pt idx="1">
                  <c:v>30</c:v>
                </c:pt>
                <c:pt idx="2">
                  <c:v>70</c:v>
                </c:pt>
                <c:pt idx="3">
                  <c:v>91.3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E78D-4D49-B8BF-6D1A4194D7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575891056"/>
        <c:axId val="-1575890512"/>
      </c:scatterChart>
      <c:valAx>
        <c:axId val="-1575891056"/>
        <c:scaling>
          <c:orientation val="minMax"/>
          <c:max val="13"/>
          <c:min val="2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1575890512"/>
        <c:crosses val="autoZero"/>
        <c:crossBetween val="midCat"/>
        <c:majorUnit val="1"/>
      </c:valAx>
      <c:valAx>
        <c:axId val="-1575890512"/>
        <c:scaling>
          <c:orientation val="minMax"/>
          <c:max val="14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575891056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094216990658802E-2"/>
          <c:y val="4.83436333406531E-2"/>
          <c:w val="0.91453917762900205"/>
          <c:h val="0.86869733388589598"/>
        </c:manualLayout>
      </c:layout>
      <c:scatterChart>
        <c:scatterStyle val="smoothMarker"/>
        <c:varyColors val="0"/>
        <c:ser>
          <c:idx val="1"/>
          <c:order val="0"/>
          <c:spPr>
            <a:ln w="190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Лист1!$G$72:$G$88</c:f>
              <c:numCache>
                <c:formatCode>General</c:formatCode>
                <c:ptCount val="17"/>
                <c:pt idx="0">
                  <c:v>31</c:v>
                </c:pt>
                <c:pt idx="1">
                  <c:v>26.8</c:v>
                </c:pt>
                <c:pt idx="2">
                  <c:v>23.8</c:v>
                </c:pt>
                <c:pt idx="3">
                  <c:v>21.8</c:v>
                </c:pt>
                <c:pt idx="4">
                  <c:v>19.5</c:v>
                </c:pt>
                <c:pt idx="5">
                  <c:v>16.8</c:v>
                </c:pt>
                <c:pt idx="6">
                  <c:v>17</c:v>
                </c:pt>
                <c:pt idx="7">
                  <c:v>16</c:v>
                </c:pt>
                <c:pt idx="8">
                  <c:v>15.5</c:v>
                </c:pt>
                <c:pt idx="9">
                  <c:v>15</c:v>
                </c:pt>
                <c:pt idx="10">
                  <c:v>14.5</c:v>
                </c:pt>
                <c:pt idx="11">
                  <c:v>14</c:v>
                </c:pt>
                <c:pt idx="12">
                  <c:v>14</c:v>
                </c:pt>
                <c:pt idx="13">
                  <c:v>13</c:v>
                </c:pt>
                <c:pt idx="14">
                  <c:v>11</c:v>
                </c:pt>
                <c:pt idx="15">
                  <c:v>8.5</c:v>
                </c:pt>
                <c:pt idx="16">
                  <c:v>5</c:v>
                </c:pt>
              </c:numCache>
            </c:numRef>
          </c:xVal>
          <c:yVal>
            <c:numRef>
              <c:f>Лист1!$K$72:$K$88</c:f>
              <c:numCache>
                <c:formatCode>General</c:formatCode>
                <c:ptCount val="17"/>
                <c:pt idx="0">
                  <c:v>15.9</c:v>
                </c:pt>
                <c:pt idx="1">
                  <c:v>14.3</c:v>
                </c:pt>
                <c:pt idx="2">
                  <c:v>13.383800000000001</c:v>
                </c:pt>
                <c:pt idx="3">
                  <c:v>12.8598</c:v>
                </c:pt>
                <c:pt idx="4">
                  <c:v>12.455</c:v>
                </c:pt>
                <c:pt idx="5">
                  <c:v>12.2498</c:v>
                </c:pt>
                <c:pt idx="6">
                  <c:v>12.255000000000001</c:v>
                </c:pt>
                <c:pt idx="7">
                  <c:v>12.244999999999999</c:v>
                </c:pt>
                <c:pt idx="8">
                  <c:v>12.255000000000001</c:v>
                </c:pt>
                <c:pt idx="9">
                  <c:v>12.275</c:v>
                </c:pt>
                <c:pt idx="10">
                  <c:v>12.305</c:v>
                </c:pt>
                <c:pt idx="11">
                  <c:v>12.345000000000001</c:v>
                </c:pt>
                <c:pt idx="12">
                  <c:v>12.345000000000001</c:v>
                </c:pt>
                <c:pt idx="13">
                  <c:v>12.43</c:v>
                </c:pt>
                <c:pt idx="14">
                  <c:v>12.63</c:v>
                </c:pt>
                <c:pt idx="15">
                  <c:v>12.9</c:v>
                </c:pt>
                <c:pt idx="16">
                  <c:v>13.4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CBF-EC4F-9DC0-748EAD4F73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575888336"/>
        <c:axId val="-1575887792"/>
      </c:scatterChart>
      <c:valAx>
        <c:axId val="-1575888336"/>
        <c:scaling>
          <c:orientation val="minMax"/>
          <c:max val="31"/>
          <c:min val="7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1575887792"/>
        <c:crosses val="autoZero"/>
        <c:crossBetween val="midCat"/>
        <c:majorUnit val="3"/>
      </c:valAx>
      <c:valAx>
        <c:axId val="-1575887792"/>
        <c:scaling>
          <c:orientation val="minMax"/>
          <c:max val="16"/>
          <c:min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575888336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0.11491</cdr:x>
      <cdr:y>0.13127</cdr:y>
    </cdr:to>
    <cdr:sp macro="" textlink="">
      <cdr:nvSpPr>
        <cdr:cNvPr id="2" name="Надпись 1"/>
        <cdr:cNvSpPr txBox="1"/>
      </cdr:nvSpPr>
      <cdr:spPr>
        <a:xfrm xmlns:a="http://schemas.openxmlformats.org/drawingml/2006/main">
          <a:off x="-1083733" y="-2836333"/>
          <a:ext cx="682202" cy="3175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/>
        <a:p xmlns:a="http://schemas.openxmlformats.org/drawingml/2006/main">
          <a:r>
            <a:rPr lang="en-US" sz="110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Δq/q</a:t>
          </a:r>
          <a:r>
            <a:rPr lang="ru-RU" sz="110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,</a:t>
          </a:r>
          <a:r>
            <a:rPr lang="ru-RU" sz="1100" baseline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100" baseline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%</a:t>
          </a:r>
          <a:r>
            <a:rPr lang="ru-RU">
              <a:effectLst/>
            </a:rPr>
            <a:t> </a:t>
          </a:r>
          <a:endParaRPr lang="ru-RU"/>
        </a:p>
      </cdr:txBody>
    </cdr:sp>
  </cdr:relSizeAnchor>
  <cdr:relSizeAnchor xmlns:cdr="http://schemas.openxmlformats.org/drawingml/2006/chartDrawing">
    <cdr:from>
      <cdr:x>0.95137</cdr:x>
      <cdr:y>0.89717</cdr:y>
    </cdr:from>
    <cdr:to>
      <cdr:x>0.99258</cdr:x>
      <cdr:y>1</cdr:y>
    </cdr:to>
    <cdr:sp macro="" textlink="">
      <cdr:nvSpPr>
        <cdr:cNvPr id="3" name="Надпись 1"/>
        <cdr:cNvSpPr txBox="1"/>
      </cdr:nvSpPr>
      <cdr:spPr>
        <a:xfrm xmlns:a="http://schemas.openxmlformats.org/drawingml/2006/main">
          <a:off x="5647902" y="2220807"/>
          <a:ext cx="244687" cy="248708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/>
        <a:p xmlns:a="http://schemas.openxmlformats.org/drawingml/2006/main">
          <a:r>
            <a:rPr lang="en-US"/>
            <a:t>f</a:t>
          </a:r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0.00856</cdr:x>
      <cdr:y>0.01922</cdr:y>
    </cdr:from>
    <cdr:to>
      <cdr:x>0.11491</cdr:x>
      <cdr:y>0.13932</cdr:y>
    </cdr:to>
    <cdr:sp macro="" textlink="">
      <cdr:nvSpPr>
        <cdr:cNvPr id="2" name="Надпись 1"/>
        <cdr:cNvSpPr txBox="1"/>
      </cdr:nvSpPr>
      <cdr:spPr>
        <a:xfrm xmlns:a="http://schemas.openxmlformats.org/drawingml/2006/main">
          <a:off x="50800" y="50800"/>
          <a:ext cx="631402" cy="3175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Δq</a:t>
          </a:r>
          <a:r>
            <a:rPr lang="ru-RU" sz="110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, гр.</a:t>
          </a:r>
        </a:p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0.95137</cdr:x>
      <cdr:y>0.90592</cdr:y>
    </cdr:from>
    <cdr:to>
      <cdr:x>0.99258</cdr:x>
      <cdr:y>1</cdr:y>
    </cdr:to>
    <cdr:sp macro="" textlink="">
      <cdr:nvSpPr>
        <cdr:cNvPr id="3" name="Надпись 1"/>
        <cdr:cNvSpPr txBox="1"/>
      </cdr:nvSpPr>
      <cdr:spPr>
        <a:xfrm xmlns:a="http://schemas.openxmlformats.org/drawingml/2006/main">
          <a:off x="5647902" y="2400723"/>
          <a:ext cx="244687" cy="248708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/>
        <a:p xmlns:a="http://schemas.openxmlformats.org/drawingml/2006/main">
          <a:r>
            <a:rPr lang="en-US"/>
            <a:t>f</a:t>
          </a:r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0.00856</cdr:x>
      <cdr:y>0.01632</cdr:y>
    </cdr:from>
    <cdr:to>
      <cdr:x>0.12347</cdr:x>
      <cdr:y>0.11832</cdr:y>
    </cdr:to>
    <cdr:sp macro="" textlink="">
      <cdr:nvSpPr>
        <cdr:cNvPr id="2" name="Надпись 1"/>
        <cdr:cNvSpPr txBox="1"/>
      </cdr:nvSpPr>
      <cdr:spPr>
        <a:xfrm xmlns:a="http://schemas.openxmlformats.org/drawingml/2006/main">
          <a:off x="50800" y="50800"/>
          <a:ext cx="682176" cy="31750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Δq/q</a:t>
          </a:r>
          <a:r>
            <a:rPr lang="ru-RU" sz="110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,</a:t>
          </a:r>
          <a:r>
            <a:rPr lang="ru-RU" sz="1100" baseline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100" baseline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%</a:t>
          </a:r>
          <a:r>
            <a:rPr lang="ru-RU">
              <a:effectLst/>
            </a:rPr>
            <a:t> </a:t>
          </a:r>
          <a:endParaRPr lang="ru-RU"/>
        </a:p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0.92028</cdr:x>
      <cdr:y>0.92085</cdr:y>
    </cdr:from>
    <cdr:to>
      <cdr:x>1</cdr:x>
      <cdr:y>0.9957</cdr:y>
    </cdr:to>
    <cdr:sp macro="" textlink="">
      <cdr:nvSpPr>
        <cdr:cNvPr id="3" name="Надпись 1"/>
        <cdr:cNvSpPr txBox="1"/>
      </cdr:nvSpPr>
      <cdr:spPr>
        <a:xfrm xmlns:a="http://schemas.openxmlformats.org/drawingml/2006/main">
          <a:off x="5463367" y="2866390"/>
          <a:ext cx="473248" cy="232989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/>
        <a:p xmlns:a="http://schemas.openxmlformats.org/drawingml/2006/main">
          <a:r>
            <a:rPr lang="en-US"/>
            <a:t>h, </a:t>
          </a:r>
          <a:r>
            <a:rPr lang="ru-RU"/>
            <a:t>м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B21B-5E38-424F-93A1-5852C08A4772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3AAD-7D3A-4FD0-B575-EC9507B71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88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B21B-5E38-424F-93A1-5852C08A4772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3AAD-7D3A-4FD0-B575-EC9507B71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6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B21B-5E38-424F-93A1-5852C08A4772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3AAD-7D3A-4FD0-B575-EC9507B71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2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B21B-5E38-424F-93A1-5852C08A4772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3AAD-7D3A-4FD0-B575-EC9507B71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91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B21B-5E38-424F-93A1-5852C08A4772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3AAD-7D3A-4FD0-B575-EC9507B71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93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B21B-5E38-424F-93A1-5852C08A4772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3AAD-7D3A-4FD0-B575-EC9507B71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91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B21B-5E38-424F-93A1-5852C08A4772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3AAD-7D3A-4FD0-B575-EC9507B71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66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B21B-5E38-424F-93A1-5852C08A4772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3AAD-7D3A-4FD0-B575-EC9507B71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79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B21B-5E38-424F-93A1-5852C08A4772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3AAD-7D3A-4FD0-B575-EC9507B71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049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B21B-5E38-424F-93A1-5852C08A4772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3AAD-7D3A-4FD0-B575-EC9507B71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70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B21B-5E38-424F-93A1-5852C08A4772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3AAD-7D3A-4FD0-B575-EC9507B71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08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AB21B-5E38-424F-93A1-5852C08A4772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93AAD-7D3A-4FD0-B575-EC9507B71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95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943233" y="698157"/>
            <a:ext cx="10305534" cy="3625850"/>
          </a:xfrm>
        </p:spPr>
        <p:txBody>
          <a:bodyPr>
            <a:normAutofit/>
          </a:bodyPr>
          <a:lstStyle/>
          <a:p>
            <a:r>
              <a:rPr lang="ru-RU" sz="1800" b="1" dirty="0">
                <a:cs typeface="Times New Roman" charset="0"/>
              </a:rPr>
              <a:t>Федеральное государственное бюджетное учреждение науки</a:t>
            </a:r>
            <a:br>
              <a:rPr lang="ru-RU" sz="1800" b="1" dirty="0">
                <a:cs typeface="Times New Roman" charset="0"/>
              </a:rPr>
            </a:br>
            <a:r>
              <a:rPr lang="ru-RU" sz="1800" b="1" dirty="0">
                <a:cs typeface="Times New Roman" charset="0"/>
              </a:rPr>
              <a:t>Институт проблем комплексного освоения недр им. академика Н.В. Мельникова</a:t>
            </a:r>
            <a:br>
              <a:rPr lang="ru-RU" sz="1800" b="1" dirty="0">
                <a:cs typeface="Times New Roman" charset="0"/>
              </a:rPr>
            </a:br>
            <a:r>
              <a:rPr lang="ru-RU" sz="1800" b="1" dirty="0">
                <a:cs typeface="Times New Roman" charset="0"/>
              </a:rPr>
              <a:t>Российской академии наук</a:t>
            </a:r>
            <a:br>
              <a:rPr lang="ru-RU" sz="1800" b="1" i="1" dirty="0"/>
            </a:b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dirty="0"/>
            </a:br>
            <a:r>
              <a:rPr lang="ru-RU" sz="2800" b="1" dirty="0">
                <a:cs typeface="Times New Roman" charset="0"/>
              </a:rPr>
              <a:t>МЕТОДЫ СНИЖЕНИЯ НЕГАТИВНОГО ВОЗДЕЙСТВИЯ ВЗРЫВНЫХ РАБОТ В УСЛОВИЯХ ИНТЕНСИФИКАЦИИ ОТКРЫТОЙ ГЕОТЕХНОЛОГИИ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6937834" y="4706462"/>
            <a:ext cx="34490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317875" indent="-3317875"/>
            <a:r>
              <a:rPr lang="ru-RU" b="1" dirty="0">
                <a:latin typeface="+mj-lt"/>
                <a:cs typeface="Times New Roman" charset="0"/>
              </a:rPr>
              <a:t>Проф., д.т.н. Рыльникова М.В.</a:t>
            </a:r>
          </a:p>
          <a:p>
            <a:pPr marL="3317875" indent="-3317875"/>
            <a:endParaRPr lang="ru-RU" b="1" dirty="0">
              <a:latin typeface="+mj-lt"/>
              <a:cs typeface="Times New Roman" charset="0"/>
            </a:endParaRPr>
          </a:p>
          <a:p>
            <a:pPr marL="3317875" indent="-3317875"/>
            <a:r>
              <a:rPr lang="ru-RU" b="1" dirty="0">
                <a:latin typeface="+mj-lt"/>
                <a:cs typeface="Times New Roman" charset="0"/>
              </a:rPr>
              <a:t>д.т.н. Федотенко В.С.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2" y="259492"/>
            <a:ext cx="1462218" cy="8773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04758" y="6012248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17875" indent="-3317875" algn="ctr"/>
            <a:r>
              <a:rPr lang="ru-RU" b="1" dirty="0">
                <a:latin typeface="+mj-lt"/>
                <a:cs typeface="Times New Roman" charset="0"/>
              </a:rPr>
              <a:t>Москва – 2019</a:t>
            </a:r>
          </a:p>
        </p:txBody>
      </p:sp>
    </p:spTree>
    <p:extLst>
      <p:ext uri="{BB962C8B-B14F-4D97-AF65-F5344CB8AC3E}">
        <p14:creationId xmlns:p14="http://schemas.microsoft.com/office/powerpoint/2010/main" val="2721165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1" y="2594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Анализ изменений, произошедших на разрезах Кузбасса </a:t>
            </a:r>
            <a:br>
              <a:rPr lang="ru-RU" sz="2800" b="1" dirty="0"/>
            </a:br>
            <a:r>
              <a:rPr lang="ru-RU" sz="2800" b="1" dirty="0"/>
              <a:t>в период с 2000 по 2019 </a:t>
            </a:r>
            <a:r>
              <a:rPr lang="ru-RU" sz="2800" b="1" dirty="0" err="1"/>
              <a:t>гг</a:t>
            </a:r>
            <a:endParaRPr lang="ru-RU" sz="2800" b="1" dirty="0"/>
          </a:p>
        </p:txBody>
      </p:sp>
      <p:graphicFrame>
        <p:nvGraphicFramePr>
          <p:cNvPr id="5" name="Объект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870781"/>
              </p:ext>
            </p:extLst>
          </p:nvPr>
        </p:nvGraphicFramePr>
        <p:xfrm>
          <a:off x="258460" y="1569308"/>
          <a:ext cx="9280956" cy="5510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Документ" r:id="rId3" imgW="9393095" imgH="5576428" progId="Word.Document.12">
                  <p:embed/>
                </p:oleObj>
              </mc:Choice>
              <mc:Fallback>
                <p:oleObj name="Документ" r:id="rId3" imgW="9393095" imgH="557642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60" y="1569308"/>
                        <a:ext cx="9280956" cy="55106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292" y="259492"/>
            <a:ext cx="1462218" cy="8773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16411" y="1544594"/>
            <a:ext cx="7875589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Увеличение добычи угля в Кузбассе со 114,9 млн. т в 2000 году до 255,3 млн. т в 2019 году.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Объем отрабатываемой горной массы в Кузбассе вырос и превысил </a:t>
            </a:r>
            <a:br>
              <a:rPr lang="ru-RU" dirty="0"/>
            </a:br>
            <a:r>
              <a:rPr lang="ru-RU" dirty="0"/>
              <a:t>1,3 млрд. м</a:t>
            </a:r>
            <a:r>
              <a:rPr lang="ru-RU" baseline="30000" dirty="0"/>
              <a:t>3</a:t>
            </a:r>
            <a:r>
              <a:rPr lang="ru-RU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В результате технического переоснащения парка выемочно-погрузочной и горнотранспортной техники значительно выросла единичная мощность оборудования, появилось большое число гидравлических экскаваторов.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Гидравлические экскаваторы требуют более высокого качества взрывного дробления вскрышных пород, которое предопределяет необходимость увеличения удельного расхода ВВ на 4-15 % по сравнению с базовыми моделями прямых механических лопат со сравнимой вместимостью ковша.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Для подготовки резерва ВГМ для экскаваторов большой единичной мощности необходимо интенсифицировать ведение буровзрывных работ.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Среднее расстояние от участков ведения горных работ до населенных пунктов сокращается, что требует больше внимания к ведению буровзрывных работ в части снижения негативного воздействия на охраняемые здания и сооружения, а также окружающую природную среду.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83292" y="6258137"/>
            <a:ext cx="460214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b="1" dirty="0">
                <a:latin typeface="Times New Roman" charset="0"/>
                <a:cs typeface="Times New Roman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97081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66008" y="259492"/>
            <a:ext cx="7035192" cy="7755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Универсальные запирающие устройства (узу)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3292" y="5643940"/>
            <a:ext cx="38341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+mj-lt"/>
                <a:cs typeface="Times New Roman" panose="02020603050405020304" pitchFamily="18" charset="0"/>
              </a:rPr>
              <a:t>Формирование заряда ВВ</a:t>
            </a:r>
          </a:p>
          <a:p>
            <a:pPr algn="ctr"/>
            <a:r>
              <a:rPr lang="ru-RU" sz="1600" dirty="0">
                <a:latin typeface="+mj-lt"/>
                <a:cs typeface="Times New Roman" panose="02020603050405020304" pitchFamily="18" charset="0"/>
              </a:rPr>
              <a:t>и опускание УЗУ в скважину: 1 – заряд ВВ; </a:t>
            </a:r>
            <a:br>
              <a:rPr lang="ru-RU" sz="1600" dirty="0">
                <a:latin typeface="+mj-lt"/>
                <a:cs typeface="Times New Roman" panose="02020603050405020304" pitchFamily="18" charset="0"/>
              </a:rPr>
            </a:br>
            <a:r>
              <a:rPr lang="ru-RU" sz="1600" dirty="0">
                <a:latin typeface="+mj-lt"/>
                <a:cs typeface="Times New Roman" panose="02020603050405020304" pitchFamily="18" charset="0"/>
              </a:rPr>
              <a:t>2 – цилиндр УЗУ; 3, 4 – шпагат; </a:t>
            </a:r>
            <a:br>
              <a:rPr lang="ru-RU" sz="1600" dirty="0">
                <a:latin typeface="+mj-lt"/>
                <a:cs typeface="Times New Roman" panose="02020603050405020304" pitchFamily="18" charset="0"/>
              </a:rPr>
            </a:br>
            <a:r>
              <a:rPr lang="ru-RU" sz="1600" dirty="0">
                <a:latin typeface="+mj-lt"/>
                <a:cs typeface="Times New Roman" panose="02020603050405020304" pitchFamily="18" charset="0"/>
              </a:rPr>
              <a:t>5 – поперечная перекладина; </a:t>
            </a:r>
          </a:p>
        </p:txBody>
      </p:sp>
      <p:pic>
        <p:nvPicPr>
          <p:cNvPr id="12" name="Изображение 11" descr="Снимок экрана 2018-02-16 в 18.21.3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5" r="57027"/>
          <a:stretch/>
        </p:blipFill>
        <p:spPr>
          <a:xfrm>
            <a:off x="745846" y="1106895"/>
            <a:ext cx="2630660" cy="455009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549609" y="5715564"/>
            <a:ext cx="352402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+mj-lt"/>
                <a:cs typeface="Times New Roman" panose="02020603050405020304" pitchFamily="18" charset="0"/>
              </a:rPr>
              <a:t>Установка УЗУ в скважине:</a:t>
            </a:r>
          </a:p>
          <a:p>
            <a:pPr algn="ctr"/>
            <a:r>
              <a:rPr lang="ru-RU" sz="1600" dirty="0">
                <a:latin typeface="+mj-lt"/>
                <a:cs typeface="Times New Roman" panose="02020603050405020304" pitchFamily="18" charset="0"/>
              </a:rPr>
              <a:t>6 – буровая мелочь </a:t>
            </a: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0157" y="6244908"/>
            <a:ext cx="460214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7E021E4D-36D0-844D-A9CC-B2D59C063F26}" type="slidenum">
              <a:rPr kumimoji="0" lang="ru-RU" b="1">
                <a:latin typeface="Times New Roman" charset="0"/>
                <a:cs typeface="Times New Roman" charset="0"/>
              </a:rPr>
              <a:pPr/>
              <a:t>3</a:t>
            </a:fld>
            <a:endParaRPr kumimoji="0" lang="ru-RU" b="1" dirty="0">
              <a:latin typeface="Times New Roman" charset="0"/>
              <a:cs typeface="Times New Roman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92" y="259492"/>
            <a:ext cx="1462218" cy="877330"/>
          </a:xfrm>
          <a:prstGeom prst="rect">
            <a:avLst/>
          </a:prstGeom>
        </p:spPr>
      </p:pic>
      <p:pic>
        <p:nvPicPr>
          <p:cNvPr id="8" name="Изображение 11" descr="Снимок экрана 2018-02-16 в 18.21.3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2" r="6469"/>
          <a:stretch/>
        </p:blipFill>
        <p:spPr>
          <a:xfrm>
            <a:off x="4017395" y="1093844"/>
            <a:ext cx="2588456" cy="45500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46740" y="1304451"/>
            <a:ext cx="43115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  <a:ea typeface="Calibri" panose="020F0502020204030204" pitchFamily="34" charset="0"/>
              </a:rPr>
              <a:t>Всего проведено </a:t>
            </a:r>
            <a:r>
              <a:rPr lang="ru-RU" sz="2000" b="1" dirty="0">
                <a:latin typeface="+mj-lt"/>
                <a:ea typeface="Calibri" panose="020F0502020204030204" pitchFamily="34" charset="0"/>
              </a:rPr>
              <a:t>более 700 </a:t>
            </a:r>
            <a:r>
              <a:rPr lang="ru-RU" sz="2000" dirty="0">
                <a:latin typeface="+mj-lt"/>
                <a:ea typeface="Calibri" panose="020F0502020204030204" pitchFamily="34" charset="0"/>
              </a:rPr>
              <a:t>экспериментальных взрывов в филиалах ОАО «УК «</a:t>
            </a:r>
            <a:r>
              <a:rPr lang="ru-RU" sz="2000" dirty="0" err="1">
                <a:latin typeface="+mj-lt"/>
                <a:ea typeface="Calibri" panose="020F0502020204030204" pitchFamily="34" charset="0"/>
              </a:rPr>
              <a:t>Кузбассразрезуголь</a:t>
            </a:r>
            <a:r>
              <a:rPr lang="ru-RU" sz="2000" dirty="0">
                <a:latin typeface="+mj-lt"/>
                <a:ea typeface="Calibri" panose="020F0502020204030204" pitchFamily="34" charset="0"/>
              </a:rPr>
              <a:t>»</a:t>
            </a:r>
            <a:endParaRPr lang="en-US" sz="2000" dirty="0">
              <a:latin typeface="+mj-lt"/>
              <a:ea typeface="Calibri" panose="020F0502020204030204" pitchFamily="34" charset="0"/>
            </a:endParaRPr>
          </a:p>
          <a:p>
            <a:endParaRPr lang="en-US" sz="2000" dirty="0">
              <a:latin typeface="+mj-lt"/>
              <a:ea typeface="Calibri" panose="020F0502020204030204" pitchFamily="34" charset="0"/>
            </a:endParaRPr>
          </a:p>
          <a:p>
            <a:r>
              <a:rPr lang="ru-RU" sz="2000" dirty="0">
                <a:latin typeface="+mj-lt"/>
                <a:ea typeface="Calibri" panose="020F0502020204030204" pitchFamily="34" charset="0"/>
              </a:rPr>
              <a:t>П</a:t>
            </a:r>
            <a:r>
              <a:rPr lang="ru-RU" sz="2000" dirty="0">
                <a:effectLst/>
                <a:latin typeface="+mj-lt"/>
                <a:ea typeface="Calibri" panose="020F0502020204030204" pitchFamily="34" charset="0"/>
              </a:rPr>
              <a:t>роведено </a:t>
            </a:r>
            <a:r>
              <a:rPr lang="ru-RU" sz="2000" b="1" dirty="0">
                <a:effectLst/>
                <a:latin typeface="+mj-lt"/>
                <a:ea typeface="Calibri" panose="020F0502020204030204" pitchFamily="34" charset="0"/>
              </a:rPr>
              <a:t>429</a:t>
            </a:r>
            <a:r>
              <a:rPr lang="ru-RU" sz="2000" dirty="0">
                <a:effectLst/>
                <a:latin typeface="+mj-lt"/>
                <a:ea typeface="Calibri" panose="020F0502020204030204" pitchFamily="34" charset="0"/>
              </a:rPr>
              <a:t> экспериментальных опытно-промышленных взрывов в рамках испытаний </a:t>
            </a:r>
            <a:r>
              <a:rPr lang="ru-RU" sz="2000">
                <a:effectLst/>
                <a:latin typeface="+mj-lt"/>
                <a:ea typeface="Calibri" panose="020F0502020204030204" pitchFamily="34" charset="0"/>
              </a:rPr>
              <a:t>универсальных запирающих устройств </a:t>
            </a:r>
            <a:r>
              <a:rPr lang="ru-RU" sz="2000" dirty="0">
                <a:effectLst/>
                <a:latin typeface="+mj-lt"/>
                <a:ea typeface="Calibri" panose="020F0502020204030204" pitchFamily="34" charset="0"/>
              </a:rPr>
              <a:t>(УЗУ) </a:t>
            </a:r>
            <a:br>
              <a:rPr lang="ru-RU" sz="2000" dirty="0">
                <a:effectLst/>
                <a:latin typeface="+mj-lt"/>
                <a:ea typeface="Calibri" panose="020F0502020204030204" pitchFamily="34" charset="0"/>
              </a:rPr>
            </a:br>
            <a:r>
              <a:rPr lang="ru-RU" sz="2000" dirty="0">
                <a:effectLst/>
                <a:latin typeface="+mj-lt"/>
                <a:ea typeface="Calibri" panose="020F0502020204030204" pitchFamily="34" charset="0"/>
              </a:rPr>
              <a:t>и их модификации.</a:t>
            </a:r>
          </a:p>
          <a:p>
            <a:endParaRPr lang="ru-RU" sz="2000" dirty="0">
              <a:latin typeface="+mj-lt"/>
              <a:ea typeface="Calibri" panose="020F0502020204030204" pitchFamily="34" charset="0"/>
            </a:endParaRPr>
          </a:p>
          <a:p>
            <a:r>
              <a:rPr lang="ru-RU" sz="2000" dirty="0">
                <a:effectLst/>
                <a:latin typeface="+mj-lt"/>
                <a:ea typeface="Calibri" panose="020F0502020204030204" pitchFamily="34" charset="0"/>
              </a:rPr>
              <a:t>Испытания проводились в филиалах: </a:t>
            </a:r>
          </a:p>
          <a:p>
            <a:r>
              <a:rPr lang="ru-RU" sz="2000" dirty="0">
                <a:effectLst/>
                <a:latin typeface="+mj-lt"/>
                <a:ea typeface="Calibri" panose="020F0502020204030204" pitchFamily="34" charset="0"/>
              </a:rPr>
              <a:t>Краснобродский, </a:t>
            </a:r>
            <a:r>
              <a:rPr lang="ru-RU" sz="2000" dirty="0" err="1">
                <a:effectLst/>
                <a:latin typeface="+mj-lt"/>
                <a:ea typeface="Calibri" panose="020F0502020204030204" pitchFamily="34" charset="0"/>
              </a:rPr>
              <a:t>Талдинский</a:t>
            </a:r>
            <a:r>
              <a:rPr lang="ru-RU" sz="2000" dirty="0"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ru-RU" sz="2000" dirty="0" err="1">
                <a:effectLst/>
                <a:latin typeface="+mj-lt"/>
                <a:ea typeface="Calibri" panose="020F0502020204030204" pitchFamily="34" charset="0"/>
              </a:rPr>
              <a:t>Бачатский</a:t>
            </a:r>
            <a:r>
              <a:rPr lang="ru-RU" sz="2000" dirty="0">
                <a:effectLst/>
                <a:latin typeface="+mj-lt"/>
                <a:ea typeface="Calibri" panose="020F0502020204030204" pitchFamily="34" charset="0"/>
              </a:rPr>
              <a:t>, Кедровский, </a:t>
            </a:r>
            <a:r>
              <a:rPr lang="ru-RU" sz="2000" dirty="0" err="1">
                <a:effectLst/>
                <a:latin typeface="+mj-lt"/>
                <a:ea typeface="Calibri" panose="020F0502020204030204" pitchFamily="34" charset="0"/>
              </a:rPr>
              <a:t>Калтанский</a:t>
            </a:r>
            <a:r>
              <a:rPr lang="ru-RU" sz="2000" dirty="0">
                <a:effectLst/>
                <a:latin typeface="+mj-lt"/>
                <a:ea typeface="Calibri" panose="020F0502020204030204" pitchFamily="34" charset="0"/>
              </a:rPr>
              <a:t> и </a:t>
            </a:r>
            <a:r>
              <a:rPr lang="ru-RU" sz="2000" dirty="0" err="1">
                <a:effectLst/>
                <a:latin typeface="+mj-lt"/>
                <a:ea typeface="Calibri" panose="020F0502020204030204" pitchFamily="34" charset="0"/>
              </a:rPr>
              <a:t>Моховский</a:t>
            </a:r>
            <a:r>
              <a:rPr lang="ru-RU" sz="2000" dirty="0">
                <a:effectLst/>
                <a:latin typeface="+mj-lt"/>
                <a:ea typeface="Calibri" panose="020F0502020204030204" pitchFamily="34" charset="0"/>
              </a:rPr>
              <a:t>.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4390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58003552"/>
              </p:ext>
            </p:extLst>
          </p:nvPr>
        </p:nvGraphicFramePr>
        <p:xfrm>
          <a:off x="815930" y="829547"/>
          <a:ext cx="4659347" cy="2320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44346490"/>
              </p:ext>
            </p:extLst>
          </p:nvPr>
        </p:nvGraphicFramePr>
        <p:xfrm>
          <a:off x="838501" y="3650435"/>
          <a:ext cx="4659347" cy="2216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312788" y="54039"/>
            <a:ext cx="8369279" cy="77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2800" b="1" dirty="0">
                <a:solidFill>
                  <a:schemeClr val="tx1"/>
                </a:solidFill>
                <a:ea typeface="+mj-ea"/>
                <a:cs typeface="+mj-cs"/>
              </a:rPr>
              <a:t>Эффективность Универсальных запирающих устройств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501" y="3150008"/>
            <a:ext cx="4614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+mj-lt"/>
                <a:cs typeface="Times New Roman" panose="02020603050405020304" pitchFamily="18" charset="0"/>
              </a:rPr>
              <a:t>Зависимость относительного снижения объема используемого ВВ от крепости взрываемых пород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8162" y="5918277"/>
            <a:ext cx="47548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+mj-lt"/>
                <a:cs typeface="Times New Roman" panose="02020603050405020304" pitchFamily="18" charset="0"/>
              </a:rPr>
              <a:t>Зависимость величины абсолютного снижения объема используемого ВВ от крепости взрываемых пород для экскаваторов с емкостью ковша 32-35 м</a:t>
            </a:r>
            <a:r>
              <a:rPr lang="ru-RU" sz="16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0157" y="6244908"/>
            <a:ext cx="460214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b="1" dirty="0">
                <a:latin typeface="Times New Roman" charset="0"/>
                <a:cs typeface="Times New Roman" charset="0"/>
              </a:rPr>
              <a:t>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99652" y="1225814"/>
            <a:ext cx="6096000" cy="36317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Экономия ВВ на 9,5 – 12,3 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Кратное увеличение объема породы, который возможно одновременно подготавливать к выемке буровзрывным способом;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Снижение влияния массовых взрывов на уровень вредных выбросов на границах санитарно-защитных зон;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кономия затрат труда от 1,2 до 3 человеко-минут на выполнение одной скважинной забойки.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3434" y="5696465"/>
            <a:ext cx="1462218" cy="87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27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27008" y="408959"/>
            <a:ext cx="8369279" cy="580132"/>
          </a:xfrm>
        </p:spPr>
        <p:txBody>
          <a:bodyPr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kumimoji="1" lang="ru-RU" sz="2800" b="1" dirty="0"/>
              <a:t>РАССРЕДОТОЧЕНИЕ ЗАРЯДА В СКВАЖИНЕ</a:t>
            </a:r>
          </a:p>
        </p:txBody>
      </p:sp>
      <p:pic>
        <p:nvPicPr>
          <p:cNvPr id="5" name="Изображение 4" descr="ПдСЗ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5" t="15313" r="17473" b="3138"/>
          <a:stretch/>
        </p:blipFill>
        <p:spPr>
          <a:xfrm>
            <a:off x="523837" y="1089175"/>
            <a:ext cx="1428085" cy="2440260"/>
          </a:xfrm>
          <a:prstGeom prst="rect">
            <a:avLst/>
          </a:prstGeom>
        </p:spPr>
      </p:pic>
      <p:pic>
        <p:nvPicPr>
          <p:cNvPr id="6" name="Изображение 5" descr="УПдСЗ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7" t="10203" r="3271" b="4643"/>
          <a:stretch/>
        </p:blipFill>
        <p:spPr>
          <a:xfrm>
            <a:off x="2059324" y="1006760"/>
            <a:ext cx="1930977" cy="2435901"/>
          </a:xfrm>
          <a:prstGeom prst="rect">
            <a:avLst/>
          </a:prstGeom>
        </p:spPr>
      </p:pic>
      <p:pic>
        <p:nvPicPr>
          <p:cNvPr id="7" name="Изображение 6" descr="ПК Вид 1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2" r="9000" b="5566"/>
          <a:stretch/>
        </p:blipFill>
        <p:spPr>
          <a:xfrm>
            <a:off x="2260141" y="3941364"/>
            <a:ext cx="1258419" cy="2272090"/>
          </a:xfrm>
          <a:prstGeom prst="rect">
            <a:avLst/>
          </a:prstGeom>
        </p:spPr>
      </p:pic>
      <p:pic>
        <p:nvPicPr>
          <p:cNvPr id="8" name="Изображение 7" descr="ПК Вид 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51" y="4015305"/>
            <a:ext cx="708255" cy="212420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7644" y="6139512"/>
            <a:ext cx="35026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+mj-lt"/>
                <a:cs typeface="Times New Roman" panose="02020603050405020304" pitchFamily="18" charset="0"/>
              </a:rPr>
              <a:t>Скважинные затворы (СЗ)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6780" y="3527542"/>
            <a:ext cx="3901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+mj-lt"/>
                <a:cs typeface="Times New Roman" panose="02020603050405020304" pitchFamily="18" charset="0"/>
              </a:rPr>
              <a:t>Придонные компенсаторы (ПК)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277" y="6297795"/>
            <a:ext cx="371713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7E021E4D-36D0-844D-A9CC-B2D59C063F26}" type="slidenum">
              <a:rPr kumimoji="0" lang="ru-RU" b="1">
                <a:latin typeface="Times New Roman" charset="0"/>
                <a:cs typeface="Times New Roman" charset="0"/>
              </a:rPr>
              <a:pPr/>
              <a:t>5</a:t>
            </a:fld>
            <a:endParaRPr kumimoji="0" lang="ru-RU" b="1" dirty="0"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801295126"/>
              </p:ext>
            </p:extLst>
          </p:nvPr>
        </p:nvGraphicFramePr>
        <p:xfrm>
          <a:off x="4161728" y="1451298"/>
          <a:ext cx="4065709" cy="3069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587817" y="4729118"/>
            <a:ext cx="32135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+mj-lt"/>
                <a:cs typeface="Times New Roman" panose="02020603050405020304" pitchFamily="18" charset="0"/>
              </a:rPr>
              <a:t>Зависимость относительного снижения объема используемого ВВ от высоты взрываемого уступа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585" y="140095"/>
            <a:ext cx="1462218" cy="8773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20507" y="1711660"/>
            <a:ext cx="355050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Установлено, что рассредоточение зарядов в скважинах уменьшает негативное воздействие взрыва на окружающую среду и позволяет снизить удельный расход ВВ на величину </a:t>
            </a:r>
            <a:b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 15,8 %</a:t>
            </a:r>
            <a:r>
              <a:rPr lang="ru-RU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при этом эффект увеличивается с ростом высоты взрываемого уступа.</a:t>
            </a:r>
          </a:p>
        </p:txBody>
      </p:sp>
    </p:spTree>
    <p:extLst>
      <p:ext uri="{BB962C8B-B14F-4D97-AF65-F5344CB8AC3E}">
        <p14:creationId xmlns:p14="http://schemas.microsoft.com/office/powerpoint/2010/main" val="438060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Эффективность применения разработанных</a:t>
            </a:r>
            <a:br>
              <a:rPr lang="ru-RU" sz="2800" b="1" dirty="0"/>
            </a:br>
            <a:r>
              <a:rPr lang="ru-RU" sz="2800" b="1" dirty="0"/>
              <a:t>организационно-технических решений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85" y="140095"/>
            <a:ext cx="1462218" cy="87733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380098"/>
              </p:ext>
            </p:extLst>
          </p:nvPr>
        </p:nvGraphicFramePr>
        <p:xfrm>
          <a:off x="5512580" y="2658552"/>
          <a:ext cx="6411689" cy="17771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73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6823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Крепость пород, f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823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Экономия ВВ, 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40,7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75,9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122,1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013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Экономия</a:t>
                      </a:r>
                      <a:r>
                        <a:rPr lang="ru-RU" sz="1600" baseline="0" dirty="0">
                          <a:effectLst/>
                        </a:rPr>
                        <a:t> (</a:t>
                      </a:r>
                      <a:r>
                        <a:rPr lang="ru-RU" sz="1600" baseline="0" dirty="0" err="1">
                          <a:effectLst/>
                        </a:rPr>
                        <a:t>руб</a:t>
                      </a:r>
                      <a:r>
                        <a:rPr lang="ru-RU" sz="1600" baseline="0" dirty="0">
                          <a:effectLst/>
                        </a:rPr>
                        <a:t>)</a:t>
                      </a:r>
                      <a:r>
                        <a:rPr lang="ru-RU" sz="1600" dirty="0">
                          <a:effectLst/>
                        </a:rPr>
                        <a:t> при средней цене 1 т ВВ 16 000 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316 800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651 200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1 214 400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1 953 600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96939" y="1822075"/>
            <a:ext cx="4843848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Разработанный комплекс организационно-технических решений позволяет: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ффективно подготавливать горную массу буровзрывным способом для оборудования большой единичной мощности в требуемом объеме без превышения допустимых величин негативного воздействия.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Обеспечить рациональное качество взрывного дробления горной массы с одновременным снижением удельного расхода взрывчатых веществ.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70424" y="454346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  <a:ea typeface="Calibri" panose="020F0502020204030204" pitchFamily="34" charset="0"/>
              </a:rPr>
              <a:t>Ф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</a:rPr>
              <a:t>актическое снижение массы применяемых взрывчатых веществ относительно базового на </a:t>
            </a:r>
            <a:r>
              <a:rPr lang="ru-RU" b="1" dirty="0">
                <a:effectLst/>
                <a:latin typeface="+mj-lt"/>
                <a:ea typeface="Calibri" panose="020F0502020204030204" pitchFamily="34" charset="0"/>
              </a:rPr>
              <a:t>62,8 тыс. тонн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</a:rPr>
              <a:t>, что в стоимостном выражении составляет более </a:t>
            </a:r>
            <a:r>
              <a:rPr lang="ru-RU" b="1" dirty="0">
                <a:effectLst/>
                <a:latin typeface="+mj-lt"/>
                <a:ea typeface="Calibri" panose="020F0502020204030204" pitchFamily="34" charset="0"/>
              </a:rPr>
              <a:t>1 млрд. руб.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На фоне роста объемов отрабатываемой горной массы, является ощутимым вкладом в сбережение природных ресурсов и сохранение здоровья </a:t>
            </a:r>
            <a:r>
              <a:rPr lang="ru-RU" dirty="0" err="1">
                <a:latin typeface="+mj-lt"/>
              </a:rPr>
              <a:t>кузбассовцев</a:t>
            </a:r>
            <a:r>
              <a:rPr lang="ru-RU" dirty="0">
                <a:latin typeface="+mj-lt"/>
              </a:rPr>
              <a:t>.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277" y="6297795"/>
            <a:ext cx="371713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b="1" dirty="0">
                <a:latin typeface="Times New Roman" charset="0"/>
                <a:cs typeface="Times New Roman" charset="0"/>
              </a:rPr>
              <a:t>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61004" y="1703722"/>
            <a:ext cx="6763265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Величина экономии ВВ при буровзрывной подготовке пород различной крепости</a:t>
            </a:r>
            <a:r>
              <a:rPr lang="en-US" sz="16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 объеме 1 млн. м</a:t>
            </a:r>
            <a:r>
              <a:rPr lang="ru-RU" sz="1600" baseline="30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экскаваторами с емкостью ковша 32-35 м</a:t>
            </a:r>
            <a:r>
              <a:rPr lang="ru-RU" sz="1600" baseline="30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510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4A922D-B0F3-475A-9817-2D0D3C524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4925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5559991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429</Words>
  <Application>Microsoft Office PowerPoint</Application>
  <PresentationFormat>Широкоэкранный</PresentationFormat>
  <Paragraphs>69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Документ</vt:lpstr>
      <vt:lpstr>Федеральное государственное бюджетное учреждение науки Институт проблем комплексного освоения недр им. академика Н.В. Мельникова Российской академии наук    МЕТОДЫ СНИЖЕНИЯ НЕГАТИВНОГО ВОЗДЕЙСТВИЯ ВЗРЫВНЫХ РАБОТ В УСЛОВИЯХ ИНТЕНСИФИКАЦИИ ОТКРЫТОЙ ГЕОТЕХНОЛОГИИ</vt:lpstr>
      <vt:lpstr>Анализ изменений, произошедших на разрезах Кузбасса  в период с 2000 по 2019 гг</vt:lpstr>
      <vt:lpstr>Универсальные запирающие устройства (узу)</vt:lpstr>
      <vt:lpstr>Презентация PowerPoint</vt:lpstr>
      <vt:lpstr>РАССРЕДОТОЧЕНИЕ ЗАРЯДА В СКВАЖИНЕ</vt:lpstr>
      <vt:lpstr>Эффективность применения разработанных организационно-технических решений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учреждение науки Институт проблем комплексного освоения недр им. академика Н.В. Мельникова Российской академии наук    СОВЕРШЕНСТВОВАНИЕ ТЕХНОЛОГИИ  ВЗРЫВНОЙ ПОДГОТОВКИ МАССИВА ГОРНЫХ ПОРОД  В УСЛОВИЯХ ИНТЕНСИФИКАЦИИ ОТКРЫТОЙ ГЕОТЕХНОЛОГИИ</dc:title>
  <dc:creator>Владислав Экс</dc:creator>
  <cp:lastModifiedBy>Виктор</cp:lastModifiedBy>
  <cp:revision>14</cp:revision>
  <dcterms:created xsi:type="dcterms:W3CDTF">2019-03-20T13:14:49Z</dcterms:created>
  <dcterms:modified xsi:type="dcterms:W3CDTF">2019-06-07T05:50:22Z</dcterms:modified>
</cp:coreProperties>
</file>