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302" r:id="rId3"/>
    <p:sldId id="303" r:id="rId4"/>
    <p:sldId id="335" r:id="rId5"/>
    <p:sldId id="305" r:id="rId6"/>
    <p:sldId id="336" r:id="rId7"/>
    <p:sldId id="306" r:id="rId8"/>
    <p:sldId id="316" r:id="rId9"/>
    <p:sldId id="308" r:id="rId10"/>
    <p:sldId id="310" r:id="rId11"/>
    <p:sldId id="352" r:id="rId12"/>
    <p:sldId id="317" r:id="rId13"/>
    <p:sldId id="351" r:id="rId14"/>
    <p:sldId id="319" r:id="rId15"/>
    <p:sldId id="353" r:id="rId16"/>
    <p:sldId id="354" r:id="rId17"/>
    <p:sldId id="344" r:id="rId18"/>
    <p:sldId id="341" r:id="rId19"/>
    <p:sldId id="345" r:id="rId20"/>
    <p:sldId id="346" r:id="rId21"/>
    <p:sldId id="347" r:id="rId22"/>
    <p:sldId id="334" r:id="rId23"/>
    <p:sldId id="270" r:id="rId24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04" autoAdjust="0"/>
    <p:restoredTop sz="94764" autoAdjust="0"/>
  </p:normalViewPr>
  <p:slideViewPr>
    <p:cSldViewPr>
      <p:cViewPr>
        <p:scale>
          <a:sx n="66" d="100"/>
          <a:sy n="66" d="100"/>
        </p:scale>
        <p:origin x="-1858" y="-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6" Type="http://schemas.openxmlformats.org/officeDocument/2006/relationships/image" Target="../media/image20.wmf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image" Target="../media/image24.wmf"/><Relationship Id="rId7" Type="http://schemas.openxmlformats.org/officeDocument/2006/relationships/image" Target="../media/image28.wmf"/><Relationship Id="rId12" Type="http://schemas.openxmlformats.org/officeDocument/2006/relationships/image" Target="../media/image33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6" Type="http://schemas.openxmlformats.org/officeDocument/2006/relationships/image" Target="../media/image27.wmf"/><Relationship Id="rId11" Type="http://schemas.openxmlformats.org/officeDocument/2006/relationships/image" Target="../media/image32.wmf"/><Relationship Id="rId5" Type="http://schemas.openxmlformats.org/officeDocument/2006/relationships/image" Target="../media/image26.wmf"/><Relationship Id="rId10" Type="http://schemas.openxmlformats.org/officeDocument/2006/relationships/image" Target="../media/image31.wmf"/><Relationship Id="rId4" Type="http://schemas.openxmlformats.org/officeDocument/2006/relationships/image" Target="../media/image25.wmf"/><Relationship Id="rId9" Type="http://schemas.openxmlformats.org/officeDocument/2006/relationships/image" Target="../media/image3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7" Type="http://schemas.openxmlformats.org/officeDocument/2006/relationships/image" Target="../media/image40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6" Type="http://schemas.openxmlformats.org/officeDocument/2006/relationships/image" Target="../media/image39.wmf"/><Relationship Id="rId5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Relationship Id="rId6" Type="http://schemas.openxmlformats.org/officeDocument/2006/relationships/image" Target="../media/image50.wmf"/><Relationship Id="rId5" Type="http://schemas.openxmlformats.org/officeDocument/2006/relationships/image" Target="../media/image49.wmf"/><Relationship Id="rId4" Type="http://schemas.openxmlformats.org/officeDocument/2006/relationships/image" Target="../media/image4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wmf"/><Relationship Id="rId1" Type="http://schemas.openxmlformats.org/officeDocument/2006/relationships/image" Target="../media/image69.wmf"/><Relationship Id="rId4" Type="http://schemas.openxmlformats.org/officeDocument/2006/relationships/image" Target="../media/image7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0F79E6-B7BE-438F-A356-F1A051A29E7F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A445D8-C6F3-4CB2-9A2E-4427D6176E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845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9136D-C384-47C7-9114-DAE919A498E5}" type="datetimeFigureOut">
              <a:rPr lang="ru-RU" smtClean="0"/>
              <a:t>05.06.2019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9B052E-1B06-4591-B7B7-79FD999127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4529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9B052E-1B06-4591-B7B7-79FD9991276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833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9B052E-1B06-4591-B7B7-79FD9991276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151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05.06.2019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1AC4-58A9-4ADF-AFEF-2EC6D192A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182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05.06.2019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1AC4-58A9-4ADF-AFEF-2EC6D192A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682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05.06.2019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1AC4-58A9-4ADF-AFEF-2EC6D192A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930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mtClean="0"/>
              <a:t>05.06.2019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F7C1AC4-58A9-4ADF-AFEF-2EC6D192AF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01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05.06.2019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1AC4-58A9-4ADF-AFEF-2EC6D192A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194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05.06.2019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1AC4-58A9-4ADF-AFEF-2EC6D192A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213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05.06.2019</a:t>
            </a: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1AC4-58A9-4ADF-AFEF-2EC6D192A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458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05.06.2019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1AC4-58A9-4ADF-AFEF-2EC6D192A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697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05.06.2019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1AC4-58A9-4ADF-AFEF-2EC6D192A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079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05.06.2019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1AC4-58A9-4ADF-AFEF-2EC6D192A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037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05.06.2019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1AC4-58A9-4ADF-AFEF-2EC6D192A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602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05.06.2019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7C1AC4-58A9-4ADF-AFEF-2EC6D192AFEC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 rot="5400000">
            <a:off x="4570677" y="1738641"/>
            <a:ext cx="0" cy="9141357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6929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13" Type="http://schemas.openxmlformats.org/officeDocument/2006/relationships/image" Target="../media/image55.png"/><Relationship Id="rId18" Type="http://schemas.openxmlformats.org/officeDocument/2006/relationships/image" Target="../media/image49.wmf"/><Relationship Id="rId3" Type="http://schemas.openxmlformats.org/officeDocument/2006/relationships/image" Target="../media/image51.jpeg"/><Relationship Id="rId21" Type="http://schemas.openxmlformats.org/officeDocument/2006/relationships/oleObject" Target="../embeddings/oleObject32.bin"/><Relationship Id="rId7" Type="http://schemas.openxmlformats.org/officeDocument/2006/relationships/image" Target="../media/image45.wmf"/><Relationship Id="rId12" Type="http://schemas.openxmlformats.org/officeDocument/2006/relationships/image" Target="../media/image47.wmf"/><Relationship Id="rId17" Type="http://schemas.openxmlformats.org/officeDocument/2006/relationships/oleObject" Target="../embeddings/oleObject30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8.wmf"/><Relationship Id="rId20" Type="http://schemas.openxmlformats.org/officeDocument/2006/relationships/image" Target="../media/image50.wmf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6.bin"/><Relationship Id="rId11" Type="http://schemas.openxmlformats.org/officeDocument/2006/relationships/oleObject" Target="../embeddings/oleObject28.bin"/><Relationship Id="rId5" Type="http://schemas.openxmlformats.org/officeDocument/2006/relationships/image" Target="../media/image53.jpeg"/><Relationship Id="rId15" Type="http://schemas.openxmlformats.org/officeDocument/2006/relationships/oleObject" Target="../embeddings/oleObject29.bin"/><Relationship Id="rId10" Type="http://schemas.openxmlformats.org/officeDocument/2006/relationships/image" Target="../media/image54.wmf"/><Relationship Id="rId19" Type="http://schemas.openxmlformats.org/officeDocument/2006/relationships/oleObject" Target="../embeddings/oleObject31.bin"/><Relationship Id="rId4" Type="http://schemas.openxmlformats.org/officeDocument/2006/relationships/image" Target="../media/image52.jpeg"/><Relationship Id="rId9" Type="http://schemas.openxmlformats.org/officeDocument/2006/relationships/image" Target="../media/image46.wmf"/><Relationship Id="rId14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13" Type="http://schemas.openxmlformats.org/officeDocument/2006/relationships/oleObject" Target="../embeddings/oleObject36.bin"/><Relationship Id="rId3" Type="http://schemas.openxmlformats.org/officeDocument/2006/relationships/image" Target="../media/image73.png"/><Relationship Id="rId7" Type="http://schemas.openxmlformats.org/officeDocument/2006/relationships/oleObject" Target="../embeddings/oleObject33.bin"/><Relationship Id="rId12" Type="http://schemas.openxmlformats.org/officeDocument/2006/relationships/image" Target="../media/image7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6.png"/><Relationship Id="rId11" Type="http://schemas.openxmlformats.org/officeDocument/2006/relationships/oleObject" Target="../embeddings/oleObject35.bin"/><Relationship Id="rId5" Type="http://schemas.openxmlformats.org/officeDocument/2006/relationships/image" Target="../media/image75.png"/><Relationship Id="rId10" Type="http://schemas.openxmlformats.org/officeDocument/2006/relationships/image" Target="../media/image70.wmf"/><Relationship Id="rId4" Type="http://schemas.openxmlformats.org/officeDocument/2006/relationships/image" Target="../media/image74.png"/><Relationship Id="rId9" Type="http://schemas.openxmlformats.org/officeDocument/2006/relationships/oleObject" Target="../embeddings/oleObject34.bin"/><Relationship Id="rId14" Type="http://schemas.openxmlformats.org/officeDocument/2006/relationships/image" Target="../media/image72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13" Type="http://schemas.openxmlformats.org/officeDocument/2006/relationships/image" Target="../media/image21.jpe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image" Target="../media/image20.wmf"/><Relationship Id="rId10" Type="http://schemas.openxmlformats.org/officeDocument/2006/relationships/image" Target="../media/image18.wmf"/><Relationship Id="rId4" Type="http://schemas.openxmlformats.org/officeDocument/2006/relationships/image" Target="../media/image15.wmf"/><Relationship Id="rId9" Type="http://schemas.openxmlformats.org/officeDocument/2006/relationships/oleObject" Target="../embeddings/oleObject4.bin"/><Relationship Id="rId14" Type="http://schemas.openxmlformats.org/officeDocument/2006/relationships/oleObject" Target="../embeddings/oleObject6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13" Type="http://schemas.openxmlformats.org/officeDocument/2006/relationships/oleObject" Target="../embeddings/oleObject12.bin"/><Relationship Id="rId18" Type="http://schemas.openxmlformats.org/officeDocument/2006/relationships/image" Target="../media/image29.wmf"/><Relationship Id="rId26" Type="http://schemas.openxmlformats.org/officeDocument/2006/relationships/image" Target="../media/image33.wmf"/><Relationship Id="rId3" Type="http://schemas.openxmlformats.org/officeDocument/2006/relationships/oleObject" Target="../embeddings/oleObject7.bin"/><Relationship Id="rId21" Type="http://schemas.openxmlformats.org/officeDocument/2006/relationships/oleObject" Target="../embeddings/oleObject16.bin"/><Relationship Id="rId7" Type="http://schemas.openxmlformats.org/officeDocument/2006/relationships/oleObject" Target="../embeddings/oleObject9.bin"/><Relationship Id="rId12" Type="http://schemas.openxmlformats.org/officeDocument/2006/relationships/image" Target="../media/image26.wmf"/><Relationship Id="rId17" Type="http://schemas.openxmlformats.org/officeDocument/2006/relationships/oleObject" Target="../embeddings/oleObject14.bin"/><Relationship Id="rId25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8.wmf"/><Relationship Id="rId20" Type="http://schemas.openxmlformats.org/officeDocument/2006/relationships/image" Target="../media/image30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wmf"/><Relationship Id="rId11" Type="http://schemas.openxmlformats.org/officeDocument/2006/relationships/oleObject" Target="../embeddings/oleObject11.bin"/><Relationship Id="rId24" Type="http://schemas.openxmlformats.org/officeDocument/2006/relationships/image" Target="../media/image32.wmf"/><Relationship Id="rId5" Type="http://schemas.openxmlformats.org/officeDocument/2006/relationships/oleObject" Target="../embeddings/oleObject8.bin"/><Relationship Id="rId15" Type="http://schemas.openxmlformats.org/officeDocument/2006/relationships/oleObject" Target="../embeddings/oleObject13.bin"/><Relationship Id="rId23" Type="http://schemas.openxmlformats.org/officeDocument/2006/relationships/oleObject" Target="../embeddings/oleObject17.bin"/><Relationship Id="rId10" Type="http://schemas.openxmlformats.org/officeDocument/2006/relationships/image" Target="../media/image25.wmf"/><Relationship Id="rId19" Type="http://schemas.openxmlformats.org/officeDocument/2006/relationships/oleObject" Target="../embeddings/oleObject15.bin"/><Relationship Id="rId4" Type="http://schemas.openxmlformats.org/officeDocument/2006/relationships/image" Target="../media/image22.wmf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27.wmf"/><Relationship Id="rId22" Type="http://schemas.openxmlformats.org/officeDocument/2006/relationships/image" Target="../media/image31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oleObject" Target="../embeddings/oleObject23.bin"/><Relationship Id="rId18" Type="http://schemas.openxmlformats.org/officeDocument/2006/relationships/image" Target="../media/image40.wmf"/><Relationship Id="rId3" Type="http://schemas.openxmlformats.org/officeDocument/2006/relationships/image" Target="../media/image41.png"/><Relationship Id="rId7" Type="http://schemas.openxmlformats.org/officeDocument/2006/relationships/image" Target="../media/image35.wmf"/><Relationship Id="rId12" Type="http://schemas.openxmlformats.org/officeDocument/2006/relationships/image" Target="../media/image37.wmf"/><Relationship Id="rId17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9.wmf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20.bin"/><Relationship Id="rId11" Type="http://schemas.openxmlformats.org/officeDocument/2006/relationships/oleObject" Target="../embeddings/oleObject22.bin"/><Relationship Id="rId5" Type="http://schemas.openxmlformats.org/officeDocument/2006/relationships/image" Target="../media/image34.wmf"/><Relationship Id="rId15" Type="http://schemas.openxmlformats.org/officeDocument/2006/relationships/oleObject" Target="../embeddings/oleObject24.bin"/><Relationship Id="rId10" Type="http://schemas.openxmlformats.org/officeDocument/2006/relationships/image" Target="../media/image42.png"/><Relationship Id="rId4" Type="http://schemas.openxmlformats.org/officeDocument/2006/relationships/oleObject" Target="../embeddings/oleObject19.bin"/><Relationship Id="rId9" Type="http://schemas.openxmlformats.org/officeDocument/2006/relationships/image" Target="../media/image36.wmf"/><Relationship Id="rId14" Type="http://schemas.openxmlformats.org/officeDocument/2006/relationships/image" Target="../media/image3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3140968"/>
            <a:ext cx="8280920" cy="1512168"/>
          </a:xfrm>
        </p:spPr>
        <p:txBody>
          <a:bodyPr>
            <a:noAutofit/>
          </a:bodyPr>
          <a:lstStyle/>
          <a:p>
            <a:r>
              <a:rPr lang="ru-RU" sz="2800" dirty="0" smtClean="0"/>
              <a:t>ЭТАПЫ ФОРМИРОВАНИЯ РАЗЛОМНОЙ ЗОНЫ ПРИ СДВИГЕ ПО ПРОСТИРАНИЮ И СОПУТСТВУЮЩИЕ ДИНАМИЧЕСКИЕ ЭФФЕКТЫ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b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err="1"/>
              <a:t>Бакеев</a:t>
            </a:r>
            <a:r>
              <a:rPr lang="ru-RU" sz="2400" dirty="0"/>
              <a:t> Р.А., </a:t>
            </a:r>
            <a:r>
              <a:rPr lang="ru-RU" sz="2400" dirty="0" smtClean="0"/>
              <a:t>Стефанов </a:t>
            </a:r>
            <a:r>
              <a:rPr lang="ru-RU" sz="2400" dirty="0"/>
              <a:t>Ю.П</a:t>
            </a:r>
            <a:r>
              <a:rPr lang="ru-RU" sz="2400" dirty="0" smtClean="0"/>
              <a:t>., Кочарян Г.Г.</a:t>
            </a:r>
            <a:br>
              <a:rPr lang="ru-RU" sz="2400" dirty="0" smtClean="0"/>
            </a:b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ИФПМ СО РАН, </a:t>
            </a:r>
            <a:r>
              <a:rPr lang="ru-RU" sz="1800" dirty="0"/>
              <a:t>ИНГГ СО РАН</a:t>
            </a:r>
            <a:r>
              <a:rPr lang="en-US" sz="1800" dirty="0"/>
              <a:t>,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ИДГ РАН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23728" y="613292"/>
            <a:ext cx="48965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itchFamily="34" charset="0"/>
                <a:cs typeface="Arial" pitchFamily="34" charset="0"/>
              </a:rPr>
              <a:t>V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Международная конференция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Триггерные эффекты в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геосистемах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»</a:t>
            </a:r>
          </a:p>
        </p:txBody>
      </p:sp>
      <p:pic>
        <p:nvPicPr>
          <p:cNvPr id="27652" name="Picture 4" descr="https://conf2017.idg.ras.ru/img/logos/emb_blac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36" y="476672"/>
            <a:ext cx="1800000" cy="93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77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06090"/>
          </a:xfrm>
        </p:spPr>
        <p:txBody>
          <a:bodyPr/>
          <a:lstStyle/>
          <a:p>
            <a:r>
              <a:rPr lang="ru-RU" dirty="0" smtClean="0"/>
              <a:t>Модельная среда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1AC4-58A9-4ADF-AFEF-2EC6D192AFEC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6" name="Picture 20" descr="D:\CONFERENCE\2013\Москва_ИДГ_июнь\stress_dept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023" y="3140968"/>
            <a:ext cx="3181350" cy="248126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1" descr="D:\CONFERENCE\2013\Москва_ИДГ_июнь\stress_dept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140968"/>
            <a:ext cx="3187700" cy="247491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84211" y="5627876"/>
            <a:ext cx="7991475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latin typeface="+mn-lt"/>
                <a:cs typeface="+mn-cs"/>
              </a:rPr>
              <a:t>Интенсивность </a:t>
            </a:r>
            <a:r>
              <a:rPr lang="ru-RU" sz="1600" dirty="0">
                <a:latin typeface="+mn-lt"/>
                <a:cs typeface="+mn-cs"/>
              </a:rPr>
              <a:t>касательных напряжений и </a:t>
            </a:r>
            <a:r>
              <a:rPr lang="ru-RU" sz="1600" dirty="0" smtClean="0">
                <a:latin typeface="+mn-lt"/>
                <a:cs typeface="+mn-cs"/>
              </a:rPr>
              <a:t>прочность при </a:t>
            </a:r>
            <a:r>
              <a:rPr lang="ru-RU" sz="1600" dirty="0">
                <a:latin typeface="+mn-lt"/>
                <a:cs typeface="+mn-cs"/>
              </a:rPr>
              <a:t>разных коэффициентах внутреннего трения: </a:t>
            </a:r>
            <a:r>
              <a:rPr lang="ru-RU" sz="1600" i="1" dirty="0">
                <a:latin typeface="+mn-lt"/>
                <a:cs typeface="+mn-cs"/>
              </a:rPr>
              <a:t>1</a:t>
            </a:r>
            <a:r>
              <a:rPr lang="ru-RU" sz="1600" dirty="0">
                <a:latin typeface="+mn-lt"/>
                <a:cs typeface="+mn-cs"/>
              </a:rPr>
              <a:t> – 0.5; </a:t>
            </a:r>
            <a:r>
              <a:rPr lang="ru-RU" sz="1600" i="1" dirty="0">
                <a:latin typeface="+mn-lt"/>
                <a:cs typeface="+mn-cs"/>
              </a:rPr>
              <a:t>2</a:t>
            </a:r>
            <a:r>
              <a:rPr lang="ru-RU" sz="1600" dirty="0">
                <a:latin typeface="+mn-lt"/>
                <a:cs typeface="+mn-cs"/>
              </a:rPr>
              <a:t> – 0.4; </a:t>
            </a:r>
            <a:r>
              <a:rPr lang="ru-RU" sz="1600" i="1" dirty="0">
                <a:latin typeface="+mn-lt"/>
                <a:cs typeface="+mn-cs"/>
              </a:rPr>
              <a:t>3</a:t>
            </a:r>
            <a:r>
              <a:rPr lang="ru-RU" sz="1600" dirty="0">
                <a:latin typeface="+mn-lt"/>
                <a:cs typeface="+mn-cs"/>
              </a:rPr>
              <a:t> –  0.3. (а) – </a:t>
            </a:r>
            <a:r>
              <a:rPr lang="ru-RU" sz="1600" dirty="0" smtClean="0">
                <a:latin typeface="+mn-lt"/>
                <a:cs typeface="+mn-cs"/>
              </a:rPr>
              <a:t>Порода-I</a:t>
            </a:r>
            <a:r>
              <a:rPr lang="ru-RU" sz="1600" dirty="0">
                <a:latin typeface="+mn-lt"/>
                <a:cs typeface="+mn-cs"/>
              </a:rPr>
              <a:t>, (б) – </a:t>
            </a:r>
            <a:r>
              <a:rPr lang="ru-RU" sz="1600" dirty="0" smtClean="0">
                <a:latin typeface="+mn-lt"/>
                <a:cs typeface="+mn-cs"/>
              </a:rPr>
              <a:t>Порода-II</a:t>
            </a:r>
            <a:r>
              <a:rPr lang="ru-RU" sz="1600" dirty="0">
                <a:latin typeface="+mn-lt"/>
                <a:cs typeface="+mn-cs"/>
              </a:rPr>
              <a:t>.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1969776"/>
              </p:ext>
            </p:extLst>
          </p:nvPr>
        </p:nvGraphicFramePr>
        <p:xfrm>
          <a:off x="575466" y="1108010"/>
          <a:ext cx="8208965" cy="1840908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259256"/>
                <a:gridCol w="953881"/>
                <a:gridCol w="733882"/>
                <a:gridCol w="786418"/>
                <a:gridCol w="660000"/>
                <a:gridCol w="655076"/>
                <a:gridCol w="587763"/>
                <a:gridCol w="704329"/>
                <a:gridCol w="704329"/>
                <a:gridCol w="620597"/>
                <a:gridCol w="543434"/>
              </a:tblGrid>
              <a:tr h="44599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sym typeface="Symbol"/>
                        </a:rPr>
                        <a:t></a:t>
                      </a:r>
                      <a:r>
                        <a:rPr lang="en-US" sz="1100">
                          <a:effectLst/>
                        </a:rPr>
                        <a:t>,</a:t>
                      </a:r>
                      <a:r>
                        <a:rPr lang="ru-RU" sz="1100">
                          <a:effectLst/>
                        </a:rPr>
                        <a:t> г</a:t>
                      </a:r>
                      <a:r>
                        <a:rPr lang="en-US" sz="1100">
                          <a:effectLst/>
                        </a:rPr>
                        <a:t>/cm</a:t>
                      </a:r>
                      <a:r>
                        <a:rPr lang="en-US" sz="1100" baseline="30000">
                          <a:effectLst/>
                        </a:rPr>
                        <a:t>3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K, </a:t>
                      </a:r>
                      <a:r>
                        <a:rPr lang="ru-RU" sz="1100">
                          <a:effectLst/>
                        </a:rPr>
                        <a:t>ГПа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sym typeface="Symbol"/>
                        </a:rPr>
                        <a:t></a:t>
                      </a:r>
                      <a:r>
                        <a:rPr lang="en-US" sz="1100">
                          <a:effectLst/>
                        </a:rPr>
                        <a:t>, </a:t>
                      </a:r>
                      <a:r>
                        <a:rPr lang="ru-RU" sz="1100">
                          <a:effectLst/>
                        </a:rPr>
                        <a:t>ГПа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Y</a:t>
                      </a:r>
                      <a:r>
                        <a:rPr lang="en-US" sz="1100" baseline="-25000">
                          <a:effectLst/>
                        </a:rPr>
                        <a:t>0</a:t>
                      </a:r>
                      <a:r>
                        <a:rPr lang="en-US" sz="1100">
                          <a:effectLst/>
                        </a:rPr>
                        <a:t>, </a:t>
                      </a:r>
                      <a:r>
                        <a:rPr lang="ru-RU" sz="1100">
                          <a:effectLst/>
                        </a:rPr>
                        <a:t>МПа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sym typeface="Symbol"/>
                        </a:rPr>
                        <a:t>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sym typeface="Symbol"/>
                        </a:rPr>
                        <a:t>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sym typeface="Symbol"/>
                        </a:rPr>
                        <a:t></a:t>
                      </a:r>
                      <a:r>
                        <a:rPr lang="en-US" sz="1100" dirty="0">
                          <a:effectLst/>
                        </a:rPr>
                        <a:t>*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h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sym typeface="Symbol"/>
                        </a:rPr>
                        <a:t></a:t>
                      </a:r>
                      <a:r>
                        <a:rPr lang="en-US" sz="1100">
                          <a:effectLst/>
                        </a:rPr>
                        <a:t>*, </a:t>
                      </a:r>
                      <a:r>
                        <a:rPr lang="ru-RU" sz="1100">
                          <a:effectLst/>
                        </a:rPr>
                        <a:t>МРа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aseline="0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100" baseline="0" dirty="0" smtClean="0">
                          <a:effectLst/>
                          <a:latin typeface="Times New Roman"/>
                          <a:ea typeface="Times New Roman"/>
                        </a:rPr>
                        <a:t>  </a:t>
                      </a:r>
                      <a:r>
                        <a:rPr lang="el-GR" sz="1100" baseline="0" dirty="0" smtClean="0">
                          <a:effectLst/>
                          <a:latin typeface="Times New Roman"/>
                          <a:ea typeface="Times New Roman"/>
                        </a:rPr>
                        <a:t>ν</a:t>
                      </a:r>
                      <a:endParaRPr lang="ru-RU" sz="1100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</a:tr>
              <a:tr h="44599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Порода-</a:t>
                      </a:r>
                      <a:r>
                        <a:rPr lang="en-US" sz="1100" dirty="0" smtClean="0">
                          <a:effectLst/>
                        </a:rPr>
                        <a:t> I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2.2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12.8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5.34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20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0.65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0.04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0.005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-0.0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/>
                          <a:ea typeface="Times New Roman"/>
                        </a:rPr>
                        <a:t>0.317</a:t>
                      </a:r>
                      <a:endParaRPr lang="en-US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</a:tr>
              <a:tr h="44599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Порода-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I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2.2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12.8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5.34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 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0.3; 0.5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0.08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0.001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0.05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-0.0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/>
                          <a:ea typeface="Times New Roman"/>
                        </a:rPr>
                        <a:t>0.317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</a:tr>
              <a:tr h="44599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Порода-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II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2.35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20.0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11.0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8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0.3; 0.5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0.08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0.001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0.05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-0.0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/>
                          <a:ea typeface="Times New Roman"/>
                        </a:rPr>
                        <a:t>0.267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</a:tr>
            </a:tbl>
          </a:graphicData>
        </a:graphic>
      </p:graphicFrame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05.06.2019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85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D9B63191-8A6F-4065-8D96-1727EABFB5FF}" type="slidenum">
              <a:rPr lang="ru-RU" sz="1600" smtClean="0">
                <a:latin typeface="Arial" pitchFamily="34" charset="0"/>
                <a:cs typeface="Arial" pitchFamily="34" charset="0"/>
              </a:rPr>
              <a:pPr eaLnBrk="1" hangingPunct="1">
                <a:defRPr/>
              </a:pPr>
              <a:t>11</a:t>
            </a:fld>
            <a:endParaRPr lang="ru-RU" sz="1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9" name="Picture 26" descr="D:\Doci_2013\Shear3D\2013_07_09\Порода_2_тр_05\meh2_0.5\1600_3d_pl_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3686175"/>
            <a:ext cx="2880000" cy="252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225" y="797494"/>
            <a:ext cx="2880000" cy="29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30" y="911113"/>
            <a:ext cx="2880000" cy="2661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3275137" y="786979"/>
            <a:ext cx="15128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800" dirty="0">
                <a:solidFill>
                  <a:srgbClr val="000066"/>
                </a:solidFill>
              </a:rPr>
              <a:t>Порода</a:t>
            </a:r>
            <a:r>
              <a:rPr lang="en-US" altLang="ru-RU" sz="1800" dirty="0">
                <a:solidFill>
                  <a:srgbClr val="000066"/>
                </a:solidFill>
              </a:rPr>
              <a:t> - I</a:t>
            </a:r>
            <a:r>
              <a:rPr lang="ru-RU" altLang="ru-RU" sz="1800" dirty="0">
                <a:solidFill>
                  <a:srgbClr val="000066"/>
                </a:solidFill>
              </a:rPr>
              <a:t>,  слой 4 км</a:t>
            </a:r>
          </a:p>
        </p:txBody>
      </p:sp>
      <p:graphicFrame>
        <p:nvGraphicFramePr>
          <p:cNvPr id="9223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7778111"/>
              </p:ext>
            </p:extLst>
          </p:nvPr>
        </p:nvGraphicFramePr>
        <p:xfrm>
          <a:off x="2843808" y="3067050"/>
          <a:ext cx="7239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6" name="Формула" r:id="rId6" imgW="482181" imgH="177646" progId="Equation.3">
                  <p:embed/>
                </p:oleObj>
              </mc:Choice>
              <mc:Fallback>
                <p:oleObj name="Формула" r:id="rId6" imgW="482181" imgH="17764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808" y="3067050"/>
                        <a:ext cx="723900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4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1847403"/>
              </p:ext>
            </p:extLst>
          </p:nvPr>
        </p:nvGraphicFramePr>
        <p:xfrm>
          <a:off x="3313237" y="1506116"/>
          <a:ext cx="9334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7" name="Формула" r:id="rId8" imgW="621760" imgH="177646" progId="Equation.3">
                  <p:embed/>
                </p:oleObj>
              </mc:Choice>
              <mc:Fallback>
                <p:oleObj name="Формула" r:id="rId8" imgW="621760" imgH="17764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3237" y="1506116"/>
                        <a:ext cx="933450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2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025" y="5914163"/>
            <a:ext cx="8128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22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2244216"/>
              </p:ext>
            </p:extLst>
          </p:nvPr>
        </p:nvGraphicFramePr>
        <p:xfrm>
          <a:off x="336550" y="3234308"/>
          <a:ext cx="7239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8" name="Формула" r:id="rId11" imgW="482181" imgH="177646" progId="Equation.3">
                  <p:embed/>
                </p:oleObj>
              </mc:Choice>
              <mc:Fallback>
                <p:oleObj name="Формула" r:id="rId11" imgW="482181" imgH="17764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550" y="3234308"/>
                        <a:ext cx="723900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27" name="Picture 6" descr="D:\Doci_2013\Shear3D\Песчаник 5 км_1\130320\Новый КП\visit0001_1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038" y="1771650"/>
            <a:ext cx="2880000" cy="2481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104" descr="D:\Doci_2013\Shear3D\2013_07_09\Порода_2_тр_03\004000_Pl_3d_.jpe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72" y="3645024"/>
            <a:ext cx="2880000" cy="2553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229" name="Объект 12"/>
          <p:cNvGraphicFramePr>
            <a:graphicFrameLocks noChangeAspect="1"/>
          </p:cNvGraphicFramePr>
          <p:nvPr/>
        </p:nvGraphicFramePr>
        <p:xfrm>
          <a:off x="3798888" y="4344988"/>
          <a:ext cx="9334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9" name="Формула" r:id="rId15" imgW="621760" imgH="177646" progId="Equation.3">
                  <p:embed/>
                </p:oleObj>
              </mc:Choice>
              <mc:Fallback>
                <p:oleObj name="Формула" r:id="rId15" imgW="621760" imgH="17764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8888" y="4344988"/>
                        <a:ext cx="933450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30" name="Text Box 6"/>
          <p:cNvSpPr txBox="1">
            <a:spLocks noChangeArrowheads="1"/>
          </p:cNvSpPr>
          <p:nvPr/>
        </p:nvSpPr>
        <p:spPr bwMode="auto">
          <a:xfrm>
            <a:off x="3727450" y="3760788"/>
            <a:ext cx="13716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600">
                <a:solidFill>
                  <a:srgbClr val="000066"/>
                </a:solidFill>
              </a:rPr>
              <a:t>Порода</a:t>
            </a:r>
            <a:r>
              <a:rPr lang="en-US" altLang="ru-RU" sz="1600">
                <a:solidFill>
                  <a:srgbClr val="000066"/>
                </a:solidFill>
              </a:rPr>
              <a:t> - II</a:t>
            </a:r>
            <a:r>
              <a:rPr lang="ru-RU" altLang="ru-RU" sz="1600">
                <a:solidFill>
                  <a:srgbClr val="000066"/>
                </a:solidFill>
              </a:rPr>
              <a:t>, слой </a:t>
            </a:r>
            <a:r>
              <a:rPr lang="en-US" altLang="ru-RU" sz="1600">
                <a:solidFill>
                  <a:srgbClr val="000066"/>
                </a:solidFill>
              </a:rPr>
              <a:t>4</a:t>
            </a:r>
            <a:r>
              <a:rPr lang="ru-RU" altLang="ru-RU" sz="1600">
                <a:solidFill>
                  <a:srgbClr val="000066"/>
                </a:solidFill>
              </a:rPr>
              <a:t> км</a:t>
            </a:r>
          </a:p>
        </p:txBody>
      </p:sp>
      <p:sp>
        <p:nvSpPr>
          <p:cNvPr id="9231" name="Text Box 6"/>
          <p:cNvSpPr txBox="1">
            <a:spLocks noChangeArrowheads="1"/>
          </p:cNvSpPr>
          <p:nvPr/>
        </p:nvSpPr>
        <p:spPr bwMode="auto">
          <a:xfrm>
            <a:off x="7994650" y="1922463"/>
            <a:ext cx="936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ru-RU" sz="1800" dirty="0">
                <a:solidFill>
                  <a:srgbClr val="000066"/>
                </a:solidFill>
              </a:rPr>
              <a:t>H=</a:t>
            </a:r>
            <a:r>
              <a:rPr lang="ru-RU" altLang="ru-RU" sz="1800" dirty="0">
                <a:solidFill>
                  <a:srgbClr val="000066"/>
                </a:solidFill>
              </a:rPr>
              <a:t>9 км</a:t>
            </a:r>
          </a:p>
        </p:txBody>
      </p:sp>
      <p:graphicFrame>
        <p:nvGraphicFramePr>
          <p:cNvPr id="9232" name="Объект 20"/>
          <p:cNvGraphicFramePr>
            <a:graphicFrameLocks noChangeAspect="1"/>
          </p:cNvGraphicFramePr>
          <p:nvPr/>
        </p:nvGraphicFramePr>
        <p:xfrm>
          <a:off x="7994650" y="1577975"/>
          <a:ext cx="7239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30" name="Формула" r:id="rId17" imgW="482181" imgH="177646" progId="Equation.3">
                  <p:embed/>
                </p:oleObj>
              </mc:Choice>
              <mc:Fallback>
                <p:oleObj name="Формула" r:id="rId17" imgW="482181" imgH="17764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94650" y="1577975"/>
                        <a:ext cx="723900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33" name="Объект 1"/>
          <p:cNvGraphicFramePr>
            <a:graphicFrameLocks noChangeAspect="1"/>
          </p:cNvGraphicFramePr>
          <p:nvPr/>
        </p:nvGraphicFramePr>
        <p:xfrm>
          <a:off x="7969250" y="1243013"/>
          <a:ext cx="9334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31" name="Формула" r:id="rId19" imgW="621760" imgH="177646" progId="Equation.3">
                  <p:embed/>
                </p:oleObj>
              </mc:Choice>
              <mc:Fallback>
                <p:oleObj name="Формула" r:id="rId19" imgW="621760" imgH="17764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69250" y="1243013"/>
                        <a:ext cx="933450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34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3061518"/>
              </p:ext>
            </p:extLst>
          </p:nvPr>
        </p:nvGraphicFramePr>
        <p:xfrm>
          <a:off x="6096275" y="5796688"/>
          <a:ext cx="7239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32" name="Формула" r:id="rId21" imgW="482181" imgH="177646" progId="Equation.3">
                  <p:embed/>
                </p:oleObj>
              </mc:Choice>
              <mc:Fallback>
                <p:oleObj name="Формула" r:id="rId21" imgW="482181" imgH="17764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275" y="5796688"/>
                        <a:ext cx="723900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05.06.2019</a:t>
            </a: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457200" y="116632"/>
            <a:ext cx="8229600" cy="706090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Сдвиговые </a:t>
            </a:r>
            <a:r>
              <a:rPr lang="ru-RU" dirty="0" smtClean="0"/>
              <a:t>структуры</a:t>
            </a:r>
          </a:p>
          <a:p>
            <a:r>
              <a:rPr lang="ru-RU" sz="1900" dirty="0" smtClean="0"/>
              <a:t>пространственное распределение необратимой деформации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9069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Сдвиговые структуры в пластичном материале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1AC4-58A9-4ADF-AFEF-2EC6D192AFEC}" type="slidenum">
              <a:rPr lang="ru-RU" smtClean="0"/>
              <a:pPr/>
              <a:t>12</a:t>
            </a:fld>
            <a:endParaRPr lang="ru-RU" dirty="0"/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277850"/>
            <a:ext cx="2852750" cy="176955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770" y="1742792"/>
            <a:ext cx="3252525" cy="83966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D:\WORK_2012_2\3D\12_06_16\P_1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572" y="2708920"/>
            <a:ext cx="3075029" cy="112223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748607"/>
            <a:ext cx="2852750" cy="171914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365104"/>
            <a:ext cx="2499328" cy="140644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3"/>
          <p:cNvSpPr>
            <a:spLocks noChangeArrowheads="1"/>
          </p:cNvSpPr>
          <p:nvPr/>
        </p:nvSpPr>
        <p:spPr bwMode="auto">
          <a:xfrm>
            <a:off x="302808" y="1228690"/>
            <a:ext cx="46287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Порода</a:t>
            </a: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– I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 слой </a:t>
            </a: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км, </a:t>
            </a:r>
            <a:r>
              <a:rPr lang="el-GR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ν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=0.</a:t>
            </a: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267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=0.</a:t>
            </a: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</a:t>
            </a: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=0.04</a:t>
            </a:r>
            <a:endParaRPr lang="ru-RU" alt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"/>
          <p:cNvSpPr>
            <a:spLocks noChangeArrowheads="1"/>
          </p:cNvSpPr>
          <p:nvPr/>
        </p:nvSpPr>
        <p:spPr bwMode="auto">
          <a:xfrm>
            <a:off x="296633" y="3861048"/>
            <a:ext cx="46349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Распределение деформации на поверхности (</a:t>
            </a:r>
            <a:r>
              <a:rPr lang="ru-RU" alt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 давление </a:t>
            </a:r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alt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 в горизонтальном сечении</a:t>
            </a:r>
            <a:endParaRPr lang="ru-RU" alt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"/>
          <p:cNvSpPr>
            <a:spLocks noChangeArrowheads="1"/>
          </p:cNvSpPr>
          <p:nvPr/>
        </p:nvSpPr>
        <p:spPr bwMode="auto">
          <a:xfrm>
            <a:off x="4788024" y="3136565"/>
            <a:ext cx="40227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Структура нарушений после выхода зон локализации на поверхность </a:t>
            </a:r>
          </a:p>
        </p:txBody>
      </p:sp>
      <p:sp>
        <p:nvSpPr>
          <p:cNvPr id="14" name="Прямоугольник 6"/>
          <p:cNvSpPr>
            <a:spLocks noChangeArrowheads="1"/>
          </p:cNvSpPr>
          <p:nvPr/>
        </p:nvSpPr>
        <p:spPr bwMode="auto">
          <a:xfrm>
            <a:off x="4499992" y="5590981"/>
            <a:ext cx="45354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0" rIns="3600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Форма 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сдвиговой структуры </a:t>
            </a:r>
            <a:r>
              <a:rPr lang="ru-RU" alt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Риделя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восстановленная из серии </a:t>
            </a:r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горизонтальных сечений 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образца из песка</a:t>
            </a:r>
            <a:r>
              <a:rPr lang="en-US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Naylor and others, 1986</a:t>
            </a:r>
            <a:r>
              <a:rPr lang="en-US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alt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87837" y="5785743"/>
            <a:ext cx="3537324" cy="532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Полосы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Риделя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на кварцевом песке</a:t>
            </a:r>
          </a:p>
          <a:p>
            <a:pPr algn="ctr"/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Бокун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А.Н. (2008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/>
              <a:t>05.06.2019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141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r>
              <a:rPr lang="ru-RU" sz="3200" dirty="0"/>
              <a:t>Зарождение и </a:t>
            </a:r>
            <a:r>
              <a:rPr lang="ru-RU" sz="3200" dirty="0" smtClean="0"/>
              <a:t>рост цветковых структур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05.06.2019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1AC4-58A9-4ADF-AFEF-2EC6D192AFEC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81076"/>
            <a:ext cx="2520000" cy="22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356992"/>
            <a:ext cx="2520000" cy="22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042988" y="692150"/>
            <a:ext cx="71278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2400" dirty="0">
                <a:latin typeface="Arial" pitchFamily="34" charset="0"/>
                <a:cs typeface="Arial" pitchFamily="34" charset="0"/>
              </a:rPr>
              <a:t>Порода</a:t>
            </a:r>
            <a:r>
              <a:rPr lang="en-US" altLang="ru-RU" sz="2400" dirty="0">
                <a:latin typeface="Arial" pitchFamily="34" charset="0"/>
                <a:cs typeface="Arial" pitchFamily="34" charset="0"/>
              </a:rPr>
              <a:t> – I</a:t>
            </a:r>
            <a:r>
              <a:rPr lang="ru-RU" altLang="ru-RU" sz="2400" dirty="0">
                <a:latin typeface="Arial" pitchFamily="34" charset="0"/>
                <a:cs typeface="Arial" pitchFamily="34" charset="0"/>
              </a:rPr>
              <a:t>,  слой 9 км, </a:t>
            </a:r>
            <a:r>
              <a:rPr lang="el-GR" altLang="ru-RU" sz="2400" dirty="0">
                <a:latin typeface="Arial" pitchFamily="34" charset="0"/>
                <a:cs typeface="Arial" pitchFamily="34" charset="0"/>
              </a:rPr>
              <a:t>ν</a:t>
            </a:r>
            <a:r>
              <a:rPr lang="ru-RU" altLang="ru-RU" sz="2400" dirty="0">
                <a:latin typeface="Arial" pitchFamily="34" charset="0"/>
                <a:cs typeface="Arial" pitchFamily="34" charset="0"/>
              </a:rPr>
              <a:t>=0.</a:t>
            </a:r>
            <a:r>
              <a:rPr lang="en-US" altLang="ru-RU" sz="2400" dirty="0">
                <a:latin typeface="Arial" pitchFamily="34" charset="0"/>
                <a:cs typeface="Arial" pitchFamily="34" charset="0"/>
              </a:rPr>
              <a:t>267</a:t>
            </a:r>
            <a:r>
              <a:rPr lang="ru-RU" altLang="ru-RU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l-GR" altLang="ru-RU" sz="2400" dirty="0">
                <a:latin typeface="Arial" pitchFamily="34" charset="0"/>
                <a:cs typeface="Arial" pitchFamily="34" charset="0"/>
              </a:rPr>
              <a:t>α</a:t>
            </a:r>
            <a:r>
              <a:rPr lang="ru-RU" altLang="ru-RU" sz="2400" dirty="0">
                <a:latin typeface="Arial" pitchFamily="34" charset="0"/>
                <a:cs typeface="Arial" pitchFamily="34" charset="0"/>
              </a:rPr>
              <a:t>=0.</a:t>
            </a:r>
            <a:r>
              <a:rPr lang="en-US" altLang="ru-RU" sz="2400" dirty="0">
                <a:latin typeface="Arial" pitchFamily="34" charset="0"/>
                <a:cs typeface="Arial" pitchFamily="34" charset="0"/>
              </a:rPr>
              <a:t>5</a:t>
            </a:r>
            <a:r>
              <a:rPr lang="ru-RU" altLang="ru-RU" sz="2400" dirty="0">
                <a:latin typeface="Arial" pitchFamily="34" charset="0"/>
                <a:cs typeface="Arial" pitchFamily="34" charset="0"/>
              </a:rPr>
              <a:t>,</a:t>
            </a:r>
            <a:r>
              <a:rPr lang="ru-RU" sz="2400" dirty="0">
                <a:latin typeface="Arial" pitchFamily="34" charset="0"/>
                <a:cs typeface="Arial" pitchFamily="34" charset="0"/>
                <a:sym typeface="Symbol" pitchFamily="18" charset="2"/>
              </a:rPr>
              <a:t> 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*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=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0.005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125539"/>
            <a:ext cx="2520000" cy="22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429000"/>
            <a:ext cx="2520000" cy="22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5795972"/>
            <a:ext cx="8784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Изоповерхности необратимой деформации для разных смещений блоков оснований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004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Зарождение и развитие спаренных </a:t>
            </a:r>
            <a:r>
              <a:rPr lang="ru-RU" dirty="0" smtClean="0"/>
              <a:t>поверхностей. Горизонтальные сечения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1AC4-58A9-4ADF-AFEF-2EC6D192AFEC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7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144" y="4293096"/>
            <a:ext cx="2883477" cy="131906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4302969" y="2036809"/>
            <a:ext cx="4460627" cy="2472312"/>
            <a:chOff x="4244975" y="1796520"/>
            <a:chExt cx="4856163" cy="262572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6" name="Рисунок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4975" y="1796520"/>
              <a:ext cx="4856163" cy="262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Line 10"/>
            <p:cNvSpPr>
              <a:spLocks noChangeShapeType="1"/>
            </p:cNvSpPr>
            <p:nvPr/>
          </p:nvSpPr>
          <p:spPr bwMode="auto">
            <a:xfrm>
              <a:off x="5867400" y="2133600"/>
              <a:ext cx="11525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 bwMode="auto">
            <a:xfrm flipH="1">
              <a:off x="5867400" y="4149725"/>
              <a:ext cx="11525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10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144" y="2835704"/>
            <a:ext cx="2883477" cy="131906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459" y="1350288"/>
            <a:ext cx="2883477" cy="131906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252536" y="5661248"/>
            <a:ext cx="45354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Пластическая деформация в горизонтальных сечениях 7500 (а), 2500 (б) м и на поверхности (в)</a:t>
            </a:r>
          </a:p>
        </p:txBody>
      </p:sp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4302969" y="4735413"/>
            <a:ext cx="45370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Вертикальные смещения на поверхности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05.06.2019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14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1AC4-58A9-4ADF-AFEF-2EC6D192AFEC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26626" name="Picture 2" descr="F:\Leonoff\2018\180807\001а_1.0_0.46_0.4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96" y="1126973"/>
            <a:ext cx="3502919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F:\Leonoff\2018\180807\001б_1.0_0.60_0.4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208" y="1117214"/>
            <a:ext cx="3502918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F:\Leonoff\2018\180807\001в_1.0_0.80_0.4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95" y="3744656"/>
            <a:ext cx="3502919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 descr="F:\Leonoff\2018\180807\001г_1.0_1.0_0.4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3744656"/>
            <a:ext cx="3502919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4786068"/>
              </p:ext>
            </p:extLst>
          </p:nvPr>
        </p:nvGraphicFramePr>
        <p:xfrm>
          <a:off x="1547664" y="3312368"/>
          <a:ext cx="1531807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0" name="Equation" r:id="rId7" imgW="876300" imgH="241300" progId="Equation.DSMT4">
                  <p:embed/>
                </p:oleObj>
              </mc:Choice>
              <mc:Fallback>
                <p:oleObj name="Equation" r:id="rId7" imgW="8763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664" y="3312368"/>
                        <a:ext cx="1531807" cy="4320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" name="Объект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8812184"/>
              </p:ext>
            </p:extLst>
          </p:nvPr>
        </p:nvGraphicFramePr>
        <p:xfrm>
          <a:off x="5364087" y="3275321"/>
          <a:ext cx="1412535" cy="443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1" name="Equation" r:id="rId9" imgW="799753" imgH="241195" progId="Equation.DSMT4">
                  <p:embed/>
                </p:oleObj>
              </mc:Choice>
              <mc:Fallback>
                <p:oleObj name="Equation" r:id="rId9" imgW="799753" imgH="24119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087" y="3275321"/>
                        <a:ext cx="1412535" cy="44393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2" name="Объект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8153439"/>
              </p:ext>
            </p:extLst>
          </p:nvPr>
        </p:nvGraphicFramePr>
        <p:xfrm>
          <a:off x="1835696" y="5805264"/>
          <a:ext cx="1269173" cy="4046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2" name="Equation" r:id="rId11" imgW="787400" imgH="241300" progId="Equation.DSMT4">
                  <p:embed/>
                </p:oleObj>
              </mc:Choice>
              <mc:Fallback>
                <p:oleObj name="Equation" r:id="rId11" imgW="7874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696" y="5805264"/>
                        <a:ext cx="1269173" cy="40466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4" name="Объект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2137271"/>
              </p:ext>
            </p:extLst>
          </p:nvPr>
        </p:nvGraphicFramePr>
        <p:xfrm>
          <a:off x="5796136" y="5733256"/>
          <a:ext cx="975011" cy="476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3" name="Equation" r:id="rId13" imgW="508000" imgH="241300" progId="Equation.DSMT4">
                  <p:embed/>
                </p:oleObj>
              </mc:Choice>
              <mc:Fallback>
                <p:oleObj name="Equation" r:id="rId13" imgW="5080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6136" y="5733256"/>
                        <a:ext cx="975011" cy="4766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05.06.2019</a:t>
            </a:r>
            <a:endParaRPr lang="ru-RU"/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457200" y="490662"/>
            <a:ext cx="8229600" cy="706090"/>
          </a:xfrm>
        </p:spPr>
        <p:txBody>
          <a:bodyPr>
            <a:noAutofit/>
          </a:bodyPr>
          <a:lstStyle/>
          <a:p>
            <a:r>
              <a:rPr lang="ru-RU" sz="2800" dirty="0" smtClean="0"/>
              <a:t>Зависимость рельефа поверхности от величины поперечных сжимающих напряжений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48727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05.06.2019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1AC4-58A9-4ADF-AFEF-2EC6D192AFEC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30722" name="Picture 2" descr="F:\Leonoff\2018\180807\prof_1.0_0.46_0.4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374" y="1031709"/>
            <a:ext cx="3093888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F:\Leonoff\2018\180807\prof_1.0_0.60_0.4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817" y="1031709"/>
            <a:ext cx="3093887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F:\Leonoff\2018\180807\prof_1.0_0.80_0.4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374" y="3407973"/>
            <a:ext cx="3093888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5" descr="F:\Leonoff\2018\180807\prof_1.0_1.0_0.4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817" y="3359487"/>
            <a:ext cx="3093888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r>
              <a:rPr lang="ru-RU" sz="2800" dirty="0" smtClean="0"/>
              <a:t>Профили вертикальных смещений для разных поперечных сжимающих напряжений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43178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05.06.2019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1AC4-58A9-4ADF-AFEF-2EC6D192AFEC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29706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032" y="980728"/>
            <a:ext cx="2880000" cy="146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7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448" y="980728"/>
            <a:ext cx="2880000" cy="1465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8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268" y="2564904"/>
            <a:ext cx="2880000" cy="1465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9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448" y="2564904"/>
            <a:ext cx="2880000" cy="1465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10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71980"/>
            <a:ext cx="2880000" cy="1465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11" name="Picture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880" y="4771980"/>
            <a:ext cx="2880000" cy="1465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12" name="Picture 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880" y="4771980"/>
            <a:ext cx="2880000" cy="1465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1520" y="1252721"/>
            <a:ext cx="21704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Этап 1. </a:t>
            </a:r>
          </a:p>
          <a:p>
            <a:r>
              <a:rPr lang="ru-RU" dirty="0" smtClean="0"/>
              <a:t>Зарождение</a:t>
            </a:r>
          </a:p>
          <a:p>
            <a:r>
              <a:rPr lang="ru-RU" dirty="0" smtClean="0"/>
              <a:t>разломных структур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260852" y="2492896"/>
            <a:ext cx="264097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Этап 2. </a:t>
            </a:r>
          </a:p>
          <a:p>
            <a:r>
              <a:rPr lang="ru-RU" dirty="0" smtClean="0"/>
              <a:t>Развитие и выход </a:t>
            </a:r>
          </a:p>
          <a:p>
            <a:r>
              <a:rPr lang="ru-RU" dirty="0" smtClean="0"/>
              <a:t>на поверхность. </a:t>
            </a:r>
          </a:p>
          <a:p>
            <a:r>
              <a:rPr lang="ru-RU" dirty="0" smtClean="0"/>
              <a:t>Формирование блочной </a:t>
            </a:r>
          </a:p>
          <a:p>
            <a:r>
              <a:rPr lang="ru-RU" dirty="0" smtClean="0"/>
              <a:t>структуры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260852" y="4077072"/>
            <a:ext cx="7204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Этап 3. Зарождение и развитие магистрального разлома. </a:t>
            </a:r>
          </a:p>
          <a:p>
            <a:r>
              <a:rPr lang="ru-RU" dirty="0" smtClean="0"/>
              <a:t>Прекращение смещений по оперяющим сколам </a:t>
            </a:r>
          </a:p>
        </p:txBody>
      </p:sp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Этапы формирования </a:t>
            </a:r>
            <a:r>
              <a:rPr lang="ru-RU" dirty="0" smtClean="0"/>
              <a:t>разлома</a:t>
            </a:r>
            <a:br>
              <a:rPr lang="ru-RU" dirty="0" smtClean="0"/>
            </a:br>
            <a:r>
              <a:rPr lang="ru-RU" sz="1800" dirty="0" smtClean="0"/>
              <a:t>изолинии необратимой деформации в вертикальном сечении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443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/>
              <a:t>05.06.2019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1AC4-58A9-4ADF-AFEF-2EC6D192AFEC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356992"/>
            <a:ext cx="3600000" cy="288655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248" y="578054"/>
            <a:ext cx="3600000" cy="288655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356992"/>
            <a:ext cx="3600000" cy="2886552"/>
          </a:xfrm>
          <a:prstGeom prst="rect">
            <a:avLst/>
          </a:prstGeom>
        </p:spPr>
      </p:pic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06090"/>
          </a:xfrm>
        </p:spPr>
        <p:txBody>
          <a:bodyPr>
            <a:normAutofit/>
          </a:bodyPr>
          <a:lstStyle/>
          <a:p>
            <a:r>
              <a:rPr lang="ru-RU" dirty="0" smtClean="0"/>
              <a:t>Скорости на поверхности</a:t>
            </a:r>
            <a:endParaRPr lang="ru-RU" dirty="0"/>
          </a:p>
        </p:txBody>
      </p:sp>
      <p:pic>
        <p:nvPicPr>
          <p:cNvPr id="31748" name="Picture 4" descr="C:\work\709_704_savehist\points_c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764704"/>
            <a:ext cx="1511768" cy="161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35896" y="2627620"/>
            <a:ext cx="28620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Продольные скорости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619672" y="5435932"/>
            <a:ext cx="28620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Вертикальные скорости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526360" y="5435932"/>
            <a:ext cx="28620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Поперечные скорости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226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05.06.2019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1AC4-58A9-4ADF-AFEF-2EC6D192AFEC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724984"/>
            <a:ext cx="2880000" cy="256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724984"/>
            <a:ext cx="2880000" cy="256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605304"/>
            <a:ext cx="2880000" cy="2560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605304"/>
            <a:ext cx="2880000" cy="2560000"/>
          </a:xfrm>
          <a:prstGeom prst="rect">
            <a:avLst/>
          </a:prstGeom>
        </p:spPr>
      </p:pic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0609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Пространственные распределения</a:t>
            </a:r>
            <a:endParaRPr lang="ru-RU" sz="3200" dirty="0"/>
          </a:p>
        </p:txBody>
      </p:sp>
      <p:sp>
        <p:nvSpPr>
          <p:cNvPr id="18" name="TextBox 17"/>
          <p:cNvSpPr txBox="1"/>
          <p:nvPr/>
        </p:nvSpPr>
        <p:spPr>
          <a:xfrm>
            <a:off x="2493928" y="5714092"/>
            <a:ext cx="3769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Продольные смещения</a:t>
            </a:r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1520" y="3010942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2800" dirty="0" smtClean="0"/>
              <a:t>Общий вид разломных структур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71049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Объект 2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96752"/>
            <a:ext cx="3078342" cy="410445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1AC4-58A9-4ADF-AFEF-2EC6D192AFEC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25" name="Прямоугольник 3"/>
          <p:cNvSpPr>
            <a:spLocks noChangeArrowheads="1"/>
          </p:cNvSpPr>
          <p:nvPr/>
        </p:nvSpPr>
        <p:spPr bwMode="auto">
          <a:xfrm>
            <a:off x="539552" y="5373216"/>
            <a:ext cx="309634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Аэроснимок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разлома Сан-Андреас</a:t>
            </a:r>
            <a:r>
              <a:rPr lang="en-US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rot="5400000">
            <a:off x="4570677" y="1738641"/>
            <a:ext cx="0" cy="9141357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400" y="1499200"/>
            <a:ext cx="2141092" cy="26121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8" name="TextBox 27"/>
          <p:cNvSpPr txBox="1"/>
          <p:nvPr/>
        </p:nvSpPr>
        <p:spPr>
          <a:xfrm>
            <a:off x="4089400" y="4149080"/>
            <a:ext cx="214109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Co-seismic Riedel shear structures produced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Gang Rao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et al.,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// Tectonophysics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507 (2011) 86–94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800" dirty="0"/>
          </a:p>
        </p:txBody>
      </p:sp>
      <p:pic>
        <p:nvPicPr>
          <p:cNvPr id="11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445" y="1231607"/>
            <a:ext cx="19399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3"/>
          <p:cNvSpPr>
            <a:spLocks noChangeArrowheads="1"/>
          </p:cNvSpPr>
          <p:nvPr/>
        </p:nvSpPr>
        <p:spPr bwMode="auto">
          <a:xfrm>
            <a:off x="6447407" y="4149080"/>
            <a:ext cx="2032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Photographs of Riedel shear systems in a Sheets Gulch area</a:t>
            </a:r>
            <a:r>
              <a:rPr lang="en-US" alt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ru-R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Davis </a:t>
            </a:r>
            <a:r>
              <a:rPr lang="en-US" alt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G. H., </a:t>
            </a:r>
            <a:r>
              <a:rPr lang="ru-RU" alt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t al</a:t>
            </a:r>
            <a:r>
              <a:rPr lang="ru-RU" alt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alt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1999</a:t>
            </a:r>
            <a:r>
              <a:rPr lang="en-US" altLang="ru-R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altLang="ru-RU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/>
              <a:t>05.06.2019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041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05.06.2019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1AC4-58A9-4ADF-AFEF-2EC6D192AFEC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851835"/>
            <a:ext cx="2880000" cy="256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368" y="869000"/>
            <a:ext cx="2880000" cy="256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717032"/>
            <a:ext cx="2880000" cy="256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720827"/>
            <a:ext cx="2880000" cy="2560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507986" y="5867112"/>
            <a:ext cx="37608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Поперечные смещения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2360072" y="3060576"/>
            <a:ext cx="4028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Вертикальные смещения</a:t>
            </a:r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457200" y="44624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3200" smtClean="0"/>
              <a:t>Пространственные распределения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87265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05.06.2019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1AC4-58A9-4ADF-AFEF-2EC6D192AFEC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411760" y="236816"/>
            <a:ext cx="46847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Диссипация энергии</a:t>
            </a:r>
            <a:endParaRPr lang="ru-RU" sz="2800" dirty="0"/>
          </a:p>
        </p:txBody>
      </p:sp>
      <p:pic>
        <p:nvPicPr>
          <p:cNvPr id="32770" name="Picture 2" descr="C:\work\wor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4320000" cy="301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 descr="C:\work\dwor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132" y="1700808"/>
            <a:ext cx="4320000" cy="301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96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1AC4-58A9-4ADF-AFEF-2EC6D192AFEC}" type="slidenum">
              <a:rPr lang="ru-RU" smtClean="0"/>
              <a:pPr/>
              <a:t>22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23528" y="692696"/>
            <a:ext cx="842493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Выводы</a:t>
            </a:r>
          </a:p>
          <a:p>
            <a:pPr algn="just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Формирование и развитие цветковых структур в слое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геосреды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над разрывом в основании является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предварительной стадией формирования магистрального разлома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Развитие цветковых структур приводит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 дефрагментации среды на отдельные блоки, которые смещаются друг относительно друга вдоль образующихся пространственных поверхностей нарушений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Максимальные скорости смещения дневной поверхности соответствуют этапу выхода разрушения на поверхность.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После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формирования магистрального разлома взаимное движение блоков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геосреды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прекращается и части слоя по разные стороны от разлома движутся как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целое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Диссипация энергии в процессе развития разрушения растет нелинейно до формирования магистрального разлома, и линейно после.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05.06.2019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88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80928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i="1" dirty="0" smtClean="0"/>
              <a:t>Спасибо за внимание!</a:t>
            </a:r>
            <a:endParaRPr lang="ru-RU" sz="4800" i="1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1AC4-58A9-4ADF-AFEF-2EC6D192AFEC}" type="slidenum">
              <a:rPr lang="ru-RU" smtClean="0"/>
              <a:t>23</a:t>
            </a:fld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05.06.2019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85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5589240"/>
            <a:ext cx="7776864" cy="5040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200" dirty="0" smtClean="0"/>
              <a:t>Структуры горизонтального сдвига западной </a:t>
            </a:r>
            <a:r>
              <a:rPr lang="ru-RU" sz="1200" dirty="0" err="1" smtClean="0"/>
              <a:t>сибири</a:t>
            </a:r>
            <a:r>
              <a:rPr lang="ru-RU" sz="1200" dirty="0" smtClean="0"/>
              <a:t> - попытка систематизации геологического феномена. </a:t>
            </a:r>
            <a:r>
              <a:rPr lang="ru-RU" sz="1200" dirty="0" err="1" smtClean="0"/>
              <a:t>Гогоненков</a:t>
            </a:r>
            <a:r>
              <a:rPr lang="ru-RU" sz="1200" dirty="0" smtClean="0"/>
              <a:t> </a:t>
            </a:r>
            <a:r>
              <a:rPr lang="ru-RU" sz="1200" dirty="0"/>
              <a:t>Г.Н., </a:t>
            </a:r>
            <a:r>
              <a:rPr lang="ru-RU" sz="1200" dirty="0" err="1"/>
              <a:t>Кашик</a:t>
            </a:r>
            <a:r>
              <a:rPr lang="ru-RU" sz="1200" dirty="0"/>
              <a:t> А.С., </a:t>
            </a:r>
            <a:r>
              <a:rPr lang="ru-RU" sz="1200" dirty="0" err="1"/>
              <a:t>Тимурзиев</a:t>
            </a:r>
            <a:r>
              <a:rPr lang="ru-RU" sz="1200" dirty="0"/>
              <a:t> А.И</a:t>
            </a:r>
            <a:r>
              <a:rPr lang="ru-RU" sz="1200" dirty="0" smtClean="0"/>
              <a:t>. // Недропользование </a:t>
            </a:r>
            <a:r>
              <a:rPr lang="ru-RU" sz="1200" dirty="0"/>
              <a:t>XXI век. 2007. № 4. С. 32-37.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1AC4-58A9-4ADF-AFEF-2EC6D192AFEC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36382"/>
            <a:ext cx="6696744" cy="445736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05.06.2019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30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Физическое моделирование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1AC4-58A9-4ADF-AFEF-2EC6D192AFEC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532629"/>
            <a:ext cx="6223635" cy="247269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7" name="Picture 1" descr="Rotation of Гзовский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240" y="1245994"/>
            <a:ext cx="6192203" cy="208502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924050" y="5089525"/>
            <a:ext cx="342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906588" y="3994150"/>
            <a:ext cx="336550" cy="3444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925638" y="3527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05.06.2019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52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Физическое моделирование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1AC4-58A9-4ADF-AFEF-2EC6D192AFEC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3440113" cy="193675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16" y="3547893"/>
            <a:ext cx="3351212" cy="192881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83568" y="2996952"/>
            <a:ext cx="3208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Полосы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Риделя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на кварцевом песке</a:t>
            </a:r>
          </a:p>
          <a:p>
            <a:pPr algn="ctr"/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Бокун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А.Н. (2008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558" y="5589240"/>
            <a:ext cx="47557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Вертикальные сечения в слоистой аналоговой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модели</a:t>
            </a:r>
          </a:p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Dufréchou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F.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Odonne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G.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Viola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(2011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642" y="1367190"/>
            <a:ext cx="4376737" cy="329565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655078" y="4922004"/>
            <a:ext cx="34378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Rosas F.M.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al. Analogue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Modeling Lab</a:t>
            </a:r>
          </a:p>
          <a:p>
            <a:pPr algn="ctr"/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Univercity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Lisbon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05.06.2019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38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Аналитические решения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1AC4-58A9-4ADF-AFEF-2EC6D192AFEC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13" y="1593196"/>
            <a:ext cx="3124314" cy="178532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79458" y="3404754"/>
            <a:ext cx="478528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5486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486400" algn="l"/>
              </a:tabLst>
            </a:pPr>
            <a:r>
              <a:rPr kumimoji="0" lang="ru-RU" alt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Схема нагружения бесконечного в латеральном направлении плоского слоя,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486400" algn="l"/>
              </a:tabLst>
            </a:pPr>
            <a:r>
              <a:rPr kumimoji="0" lang="ru-RU" alt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лежащего на двух </a:t>
            </a:r>
            <a:r>
              <a:rPr kumimoji="0" lang="ru-RU" altLang="ru-RU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полубесконечных</a:t>
            </a:r>
            <a:r>
              <a:rPr kumimoji="0" lang="ru-RU" alt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жестких блоках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0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5629" name="Picture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355" y="3645024"/>
            <a:ext cx="2794200" cy="181183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0" name="Прямоугольник 25599"/>
          <p:cNvSpPr/>
          <p:nvPr/>
        </p:nvSpPr>
        <p:spPr>
          <a:xfrm>
            <a:off x="5064742" y="5661248"/>
            <a:ext cx="3744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Траектории осей главных напряжений для задачи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антиплоского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простого сдвига</a:t>
            </a:r>
          </a:p>
        </p:txBody>
      </p:sp>
      <p:sp>
        <p:nvSpPr>
          <p:cNvPr id="25602" name="Rectangle 3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5630" name="Picture 30" descr="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73" y="3902043"/>
            <a:ext cx="3111818" cy="176022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4" name="Прямоугольник 25603"/>
          <p:cNvSpPr/>
          <p:nvPr/>
        </p:nvSpPr>
        <p:spPr>
          <a:xfrm>
            <a:off x="211188" y="5781164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Деформации плоскости вертикального сечения в модели неоднородного по глубине простого сдвига (аксонометрия, вид сверху)</a:t>
            </a:r>
          </a:p>
        </p:txBody>
      </p:sp>
      <p:pic>
        <p:nvPicPr>
          <p:cNvPr id="25605" name="Рисунок 2560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355" y="1628800"/>
            <a:ext cx="2815391" cy="17156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5606" name="Прямоугольник 25605"/>
          <p:cNvSpPr/>
          <p:nvPr/>
        </p:nvSpPr>
        <p:spPr>
          <a:xfrm>
            <a:off x="921773" y="1033572"/>
            <a:ext cx="76145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Ребецкий Ю.Л.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Напряжённое состояние слоя при продольном сдвиге //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Изв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 АН СССР, Физика Земли. 1988. № 9. С. 29-35.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05.06.2019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1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Постановка задачи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6829" y="3933056"/>
            <a:ext cx="5472608" cy="28803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8000" dirty="0"/>
              <a:t>Начальное напряженное состояние</a:t>
            </a:r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1AC4-58A9-4ADF-AFEF-2EC6D192AFEC}" type="slidenum">
              <a:rPr lang="ru-RU" smtClean="0"/>
              <a:pPr/>
              <a:t>7</a:t>
            </a:fld>
            <a:endParaRPr lang="ru-RU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5378601"/>
              </p:ext>
            </p:extLst>
          </p:nvPr>
        </p:nvGraphicFramePr>
        <p:xfrm>
          <a:off x="3131840" y="4159414"/>
          <a:ext cx="2030412" cy="7953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59" name="Equation" r:id="rId3" imgW="1231366" imgH="482391" progId="Equation.3">
                  <p:embed/>
                </p:oleObj>
              </mc:Choice>
              <mc:Fallback>
                <p:oleObj name="Equation" r:id="rId3" imgW="1231366" imgH="482391" progId="Equation.3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1840" y="4159414"/>
                        <a:ext cx="2030412" cy="7953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3569975"/>
              </p:ext>
            </p:extLst>
          </p:nvPr>
        </p:nvGraphicFramePr>
        <p:xfrm>
          <a:off x="2699792" y="4789701"/>
          <a:ext cx="1592262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60" name="Equation" r:id="rId5" imgW="965200" imgH="228600" progId="Equation.3">
                  <p:embed/>
                </p:oleObj>
              </mc:Choice>
              <mc:Fallback>
                <p:oleObj name="Equation" r:id="rId5" imgW="965200" imgH="228600" progId="Equation.3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9792" y="4789701"/>
                        <a:ext cx="1592262" cy="37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4524260"/>
              </p:ext>
            </p:extLst>
          </p:nvPr>
        </p:nvGraphicFramePr>
        <p:xfrm>
          <a:off x="4399628" y="4777813"/>
          <a:ext cx="1612900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61" name="Equation" r:id="rId7" imgW="977900" imgH="241300" progId="Equation.3">
                  <p:embed/>
                </p:oleObj>
              </mc:Choice>
              <mc:Fallback>
                <p:oleObj name="Equation" r:id="rId7" imgW="977900" imgH="241300" progId="Equation.3">
                  <p:embed/>
                  <p:pic>
                    <p:nvPicPr>
                      <p:cNvPr id="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9628" y="4777813"/>
                        <a:ext cx="1612900" cy="398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9190952"/>
              </p:ext>
            </p:extLst>
          </p:nvPr>
        </p:nvGraphicFramePr>
        <p:xfrm>
          <a:off x="6078188" y="4590484"/>
          <a:ext cx="987330" cy="7107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62" name="Equation" r:id="rId9" imgW="494870" imgH="355292" progId="Equation.3">
                  <p:embed/>
                </p:oleObj>
              </mc:Choice>
              <mc:Fallback>
                <p:oleObj name="Equation" r:id="rId9" imgW="494870" imgH="355292" progId="Equation.3">
                  <p:embed/>
                  <p:pic>
                    <p:nvPicPr>
                      <p:cNvPr id="0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8188" y="4590484"/>
                        <a:ext cx="987330" cy="7107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3714599"/>
              </p:ext>
            </p:extLst>
          </p:nvPr>
        </p:nvGraphicFramePr>
        <p:xfrm>
          <a:off x="3132138" y="5565775"/>
          <a:ext cx="1657350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63" name="Equation" r:id="rId11" imgW="914400" imgH="190440" progId="Equation.DSMT4">
                  <p:embed/>
                </p:oleObj>
              </mc:Choice>
              <mc:Fallback>
                <p:oleObj name="Equation" r:id="rId11" imgW="914400" imgH="190440" progId="Equation.DSMT4">
                  <p:embed/>
                  <p:pic>
                    <p:nvPicPr>
                      <p:cNvPr id="0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5565775"/>
                        <a:ext cx="1657350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Объект 2"/>
          <p:cNvSpPr txBox="1">
            <a:spLocks/>
          </p:cNvSpPr>
          <p:nvPr/>
        </p:nvSpPr>
        <p:spPr>
          <a:xfrm>
            <a:off x="786829" y="5263068"/>
            <a:ext cx="5472608" cy="28803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8000" dirty="0"/>
              <a:t>Дополнительное сжатие</a:t>
            </a:r>
          </a:p>
          <a:p>
            <a:endParaRPr lang="ru-RU" dirty="0"/>
          </a:p>
        </p:txBody>
      </p:sp>
      <p:pic>
        <p:nvPicPr>
          <p:cNvPr id="17542" name="Picture 134" descr="sxem_shear_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24744"/>
            <a:ext cx="4052804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2873029"/>
              </p:ext>
            </p:extLst>
          </p:nvPr>
        </p:nvGraphicFramePr>
        <p:xfrm>
          <a:off x="4921250" y="5540375"/>
          <a:ext cx="1681163" cy="36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64" name="Equation" r:id="rId14" imgW="927000" imgH="203040" progId="Equation.DSMT4">
                  <p:embed/>
                </p:oleObj>
              </mc:Choice>
              <mc:Fallback>
                <p:oleObj name="Equation" r:id="rId14" imgW="927000" imgH="203040" progId="Equation.DSMT4">
                  <p:embed/>
                  <p:pic>
                    <p:nvPicPr>
                      <p:cNvPr id="0" name="Объект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1250" y="5540375"/>
                        <a:ext cx="1681163" cy="369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05.06.2019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76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Основные уравнения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1AC4-58A9-4ADF-AFEF-2EC6D192AFEC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31996" y="1106314"/>
            <a:ext cx="3200400" cy="1098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76313">
              <a:lnSpc>
                <a:spcPct val="125000"/>
              </a:lnSpc>
              <a:buNone/>
            </a:pPr>
            <a:r>
              <a:rPr lang="ru-RU" altLang="ru-RU" sz="1800" dirty="0" smtClean="0"/>
              <a:t>Движения:</a:t>
            </a:r>
            <a:endParaRPr lang="en-US" altLang="ru-RU" sz="1800" dirty="0" smtClean="0"/>
          </a:p>
          <a:p>
            <a:pPr marL="0" indent="0" defTabSz="976313">
              <a:lnSpc>
                <a:spcPct val="125000"/>
              </a:lnSpc>
              <a:buNone/>
            </a:pPr>
            <a:r>
              <a:rPr lang="ru-RU" altLang="ru-RU" sz="1800" dirty="0" smtClean="0"/>
              <a:t>Неразрывности:</a:t>
            </a:r>
            <a:endParaRPr lang="en-US" altLang="ru-RU" sz="1800" dirty="0" smtClean="0"/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773190"/>
              </p:ext>
            </p:extLst>
          </p:nvPr>
        </p:nvGraphicFramePr>
        <p:xfrm>
          <a:off x="2542603" y="1110894"/>
          <a:ext cx="1763346" cy="424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02" name="Equation" r:id="rId3" imgW="1002960" imgH="241200" progId="Equation.DSMT4">
                  <p:embed/>
                </p:oleObj>
              </mc:Choice>
              <mc:Fallback>
                <p:oleObj name="Equation" r:id="rId3" imgW="100296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2603" y="1110894"/>
                        <a:ext cx="1763346" cy="4246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3683862"/>
              </p:ext>
            </p:extLst>
          </p:nvPr>
        </p:nvGraphicFramePr>
        <p:xfrm>
          <a:off x="2794964" y="1507361"/>
          <a:ext cx="1248686" cy="419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03" name="Equation" r:id="rId5" imgW="787320" imgH="241200" progId="Equation.DSMT4">
                  <p:embed/>
                </p:oleObj>
              </mc:Choice>
              <mc:Fallback>
                <p:oleObj name="Equation" r:id="rId5" imgW="78732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4964" y="1507361"/>
                        <a:ext cx="1248686" cy="4190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3929324"/>
              </p:ext>
            </p:extLst>
          </p:nvPr>
        </p:nvGraphicFramePr>
        <p:xfrm>
          <a:off x="4765675" y="1328738"/>
          <a:ext cx="1798638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04" name="Equation" r:id="rId7" imgW="1079280" imgH="393480" progId="Equation.DSMT4">
                  <p:embed/>
                </p:oleObj>
              </mc:Choice>
              <mc:Fallback>
                <p:oleObj name="Equation" r:id="rId7" imgW="10792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5675" y="1328738"/>
                        <a:ext cx="1798638" cy="65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30705"/>
              </p:ext>
            </p:extLst>
          </p:nvPr>
        </p:nvGraphicFramePr>
        <p:xfrm>
          <a:off x="6743700" y="1322388"/>
          <a:ext cx="187166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05" name="Equation" r:id="rId9" imgW="1104840" imgH="393480" progId="Equation.DSMT4">
                  <p:embed/>
                </p:oleObj>
              </mc:Choice>
              <mc:Fallback>
                <p:oleObj name="Equation" r:id="rId9" imgW="110484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3700" y="1322388"/>
                        <a:ext cx="187166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480747" y="3111252"/>
            <a:ext cx="1808163" cy="389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275" tIns="43638" rIns="87275" bIns="43638"/>
          <a:lstStyle>
            <a:lvl1pPr marL="190500" indent="-190500" defTabSz="104298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04298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04298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04298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04298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ru-RU" alt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Гипоупругость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alt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en-US" altLang="ru-RU" sz="1800" dirty="0"/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2748558" y="1997307"/>
            <a:ext cx="4199705" cy="467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711" tIns="40855" rIns="81711" bIns="40855">
            <a:spAutoFit/>
          </a:bodyPr>
          <a:lstStyle>
            <a:lvl1pPr marL="290513" indent="-290513" defTabSz="8175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1756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175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1756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1756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125000"/>
              </a:lnSpc>
              <a:buNone/>
            </a:pP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Определяющие соотношения:</a:t>
            </a:r>
            <a:endParaRPr lang="ru-RU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4805363" y="1026155"/>
            <a:ext cx="3704405" cy="428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711" tIns="40855" rIns="81711" bIns="40855">
            <a:spAutoFit/>
          </a:bodyPr>
          <a:lstStyle>
            <a:lvl1pPr defTabSz="8175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1756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175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1756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1756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25000"/>
              </a:lnSpc>
              <a:buNone/>
            </a:pP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Геометрические 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соотношения</a:t>
            </a: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alt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96361" y="2537784"/>
            <a:ext cx="5349787" cy="365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7275" tIns="43638" rIns="87275" bIns="43638">
            <a:spAutoFit/>
          </a:bodyPr>
          <a:lstStyle>
            <a:lvl1pPr defTabSz="87312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731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7312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7312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7312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73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73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73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73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Аддитивное разложение скорости деформации:</a:t>
            </a:r>
            <a:endParaRPr lang="en-US" alt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9874979"/>
              </p:ext>
            </p:extLst>
          </p:nvPr>
        </p:nvGraphicFramePr>
        <p:xfrm>
          <a:off x="6300192" y="2506037"/>
          <a:ext cx="1164648" cy="4358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06" name="Формула" r:id="rId11" imgW="1638300" imgH="558800" progId="Equation.3">
                  <p:embed/>
                </p:oleObj>
              </mc:Choice>
              <mc:Fallback>
                <p:oleObj name="Формула" r:id="rId11" imgW="1638300" imgH="558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192" y="2506037"/>
                        <a:ext cx="1164648" cy="4358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6217335"/>
              </p:ext>
            </p:extLst>
          </p:nvPr>
        </p:nvGraphicFramePr>
        <p:xfrm>
          <a:off x="540813" y="4553457"/>
          <a:ext cx="2604803" cy="739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07" name="Equation" r:id="rId13" imgW="1562040" imgH="444240" progId="Equation.DSMT4">
                  <p:embed/>
                </p:oleObj>
              </mc:Choice>
              <mc:Fallback>
                <p:oleObj name="Equation" r:id="rId13" imgW="156204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813" y="4553457"/>
                        <a:ext cx="2604803" cy="7393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600369"/>
              </p:ext>
            </p:extLst>
          </p:nvPr>
        </p:nvGraphicFramePr>
        <p:xfrm>
          <a:off x="590823" y="5408637"/>
          <a:ext cx="2613025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08" name="Equation" r:id="rId15" imgW="3530600" imgH="825500" progId="Equation.DSMT4">
                  <p:embed/>
                </p:oleObj>
              </mc:Choice>
              <mc:Fallback>
                <p:oleObj name="Equation" r:id="rId15" imgW="3530600" imgH="825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823" y="5408637"/>
                        <a:ext cx="2613025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8315466"/>
              </p:ext>
            </p:extLst>
          </p:nvPr>
        </p:nvGraphicFramePr>
        <p:xfrm>
          <a:off x="7020272" y="4010301"/>
          <a:ext cx="1524000" cy="473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09" r:id="rId17" imgW="1104900" imgH="342900" progId="Equation.3">
                  <p:embed/>
                </p:oleObj>
              </mc:Choice>
              <mc:Fallback>
                <p:oleObj r:id="rId17" imgW="1104900" imgH="342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0272" y="4010301"/>
                        <a:ext cx="1524000" cy="4733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8043356"/>
              </p:ext>
            </p:extLst>
          </p:nvPr>
        </p:nvGraphicFramePr>
        <p:xfrm>
          <a:off x="7040140" y="4469622"/>
          <a:ext cx="1524000" cy="477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10" r:id="rId19" imgW="1091726" imgH="342751" progId="Equation.3">
                  <p:embed/>
                </p:oleObj>
              </mc:Choice>
              <mc:Fallback>
                <p:oleObj r:id="rId19" imgW="1091726" imgH="34275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0140" y="4469622"/>
                        <a:ext cx="1524000" cy="4776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2024985"/>
              </p:ext>
            </p:extLst>
          </p:nvPr>
        </p:nvGraphicFramePr>
        <p:xfrm>
          <a:off x="7042777" y="4901117"/>
          <a:ext cx="1321955" cy="6797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11" name="Формула" r:id="rId21" imgW="889000" imgH="457200" progId="Equation.3">
                  <p:embed/>
                </p:oleObj>
              </mc:Choice>
              <mc:Fallback>
                <p:oleObj name="Формула" r:id="rId21" imgW="889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2777" y="4901117"/>
                        <a:ext cx="1321955" cy="6797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4587242" y="4124295"/>
            <a:ext cx="2453916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711" tIns="40855" rIns="81711" bIns="40855">
            <a:spAutoFit/>
          </a:bodyPr>
          <a:lstStyle>
            <a:lvl1pPr defTabSz="8175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1756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175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1756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1756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Функция </a:t>
            </a: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текучести:</a:t>
            </a:r>
            <a:endParaRPr lang="en-US" alt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3919414" y="4556876"/>
            <a:ext cx="3244874" cy="359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711" tIns="40855" rIns="81711" bIns="40855">
            <a:spAutoFit/>
          </a:bodyPr>
          <a:lstStyle>
            <a:lvl1pPr defTabSz="8175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1756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175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1756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1756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Пластический потенциал:</a:t>
            </a:r>
            <a:endParaRPr lang="en-US" alt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3669521" y="5005325"/>
            <a:ext cx="3200649" cy="359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711" tIns="40855" rIns="81711" bIns="40855">
            <a:spAutoFit/>
          </a:bodyPr>
          <a:lstStyle>
            <a:lvl1pPr defTabSz="8175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1756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175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1756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1756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Пластическая </a:t>
            </a: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деформация:</a:t>
            </a:r>
            <a:endParaRPr lang="en-US" alt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2421436"/>
              </p:ext>
            </p:extLst>
          </p:nvPr>
        </p:nvGraphicFramePr>
        <p:xfrm>
          <a:off x="622808" y="3507039"/>
          <a:ext cx="1716944" cy="4176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12" name="Equation" r:id="rId23" imgW="990360" imgH="241200" progId="Equation.DSMT4">
                  <p:embed/>
                </p:oleObj>
              </mc:Choice>
              <mc:Fallback>
                <p:oleObj name="Equation" r:id="rId23" imgW="99036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808" y="3507039"/>
                        <a:ext cx="1716944" cy="4176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 Box 27"/>
          <p:cNvSpPr txBox="1">
            <a:spLocks noChangeArrowheads="1"/>
          </p:cNvSpPr>
          <p:nvPr/>
        </p:nvSpPr>
        <p:spPr bwMode="auto">
          <a:xfrm>
            <a:off x="3830303" y="3161332"/>
            <a:ext cx="4990169" cy="691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711" tIns="40855" rIns="81711" bIns="40855">
            <a:spAutoFit/>
          </a:bodyPr>
          <a:lstStyle>
            <a:lvl1pPr defTabSz="8175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1756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175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1756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1756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Пластичность</a:t>
            </a:r>
            <a:r>
              <a:rPr lang="en-US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предельная </a:t>
            </a: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поверхность,</a:t>
            </a:r>
          </a:p>
          <a:p>
            <a:pPr>
              <a:buNone/>
            </a:pP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		закон 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течения</a:t>
            </a:r>
          </a:p>
        </p:txBody>
      </p:sp>
      <p:graphicFrame>
        <p:nvGraphicFramePr>
          <p:cNvPr id="26" name="Объект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9193624"/>
              </p:ext>
            </p:extLst>
          </p:nvPr>
        </p:nvGraphicFramePr>
        <p:xfrm>
          <a:off x="611560" y="3844594"/>
          <a:ext cx="1254256" cy="72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13" name="Equation" r:id="rId25" imgW="723600" imgH="419040" progId="Equation.DSMT4">
                  <p:embed/>
                </p:oleObj>
              </mc:Choice>
              <mc:Fallback>
                <p:oleObj name="Equation" r:id="rId25" imgW="72360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3844594"/>
                        <a:ext cx="1254256" cy="72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10"/>
          <p:cNvSpPr>
            <a:spLocks noChangeArrowheads="1"/>
          </p:cNvSpPr>
          <p:nvPr/>
        </p:nvSpPr>
        <p:spPr bwMode="auto">
          <a:xfrm>
            <a:off x="3686033" y="5695689"/>
            <a:ext cx="5134440" cy="4696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87275" tIns="43638" rIns="87275" bIns="43638" anchor="ctr"/>
          <a:lstStyle>
            <a:lvl1pPr defTabSz="104298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04298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04298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04298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04298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начальные </a:t>
            </a: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условия и граничные 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условия</a:t>
            </a:r>
            <a:endParaRPr lang="en-US" alt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05.06.2019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64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Плотные и пористые среды при умеренных давлениях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1AC4-58A9-4ADF-AFEF-2EC6D192AFEC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805" y="2204882"/>
            <a:ext cx="3429635" cy="224043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8606345"/>
              </p:ext>
            </p:extLst>
          </p:nvPr>
        </p:nvGraphicFramePr>
        <p:xfrm>
          <a:off x="827584" y="5597931"/>
          <a:ext cx="3000375" cy="4069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35" name="Equation" r:id="rId4" imgW="1765080" imgH="241200" progId="Equation.DSMT4">
                  <p:embed/>
                </p:oleObj>
              </mc:Choice>
              <mc:Fallback>
                <p:oleObj name="Equation" r:id="rId4" imgW="176508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5597931"/>
                        <a:ext cx="3000375" cy="4069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868880" y="5147900"/>
            <a:ext cx="33249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Упрочнение и разупрочнение</a:t>
            </a:r>
          </a:p>
        </p:txBody>
      </p:sp>
      <p:graphicFrame>
        <p:nvGraphicFramePr>
          <p:cNvPr id="1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2504739"/>
              </p:ext>
            </p:extLst>
          </p:nvPr>
        </p:nvGraphicFramePr>
        <p:xfrm>
          <a:off x="1907704" y="1703090"/>
          <a:ext cx="1192068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36" name="Формула" r:id="rId6" imgW="583947" imgH="139639" progId="Equation.3">
                  <p:embed/>
                </p:oleObj>
              </mc:Choice>
              <mc:Fallback>
                <p:oleObj name="Формула" r:id="rId6" imgW="583947" imgH="13963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7704" y="1703090"/>
                        <a:ext cx="1192068" cy="285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5247369"/>
              </p:ext>
            </p:extLst>
          </p:nvPr>
        </p:nvGraphicFramePr>
        <p:xfrm>
          <a:off x="5443550" y="5445224"/>
          <a:ext cx="1251632" cy="704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37" name="Формула" r:id="rId8" imgW="1663700" imgH="850900" progId="Equation.3">
                  <p:embed/>
                </p:oleObj>
              </mc:Choice>
              <mc:Fallback>
                <p:oleObj name="Формула" r:id="rId8" imgW="1663700" imgH="850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3550" y="5445224"/>
                        <a:ext cx="1251632" cy="7045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861442" y="1199034"/>
            <a:ext cx="36385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Эффективная прочность среды</a:t>
            </a:r>
          </a:p>
        </p:txBody>
      </p:sp>
      <p:pic>
        <p:nvPicPr>
          <p:cNvPr id="13" name="Picture 2" descr="Yield_surf_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29514"/>
            <a:ext cx="4113068" cy="224270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41"/>
          <p:cNvSpPr txBox="1">
            <a:spLocks noChangeArrowheads="1"/>
          </p:cNvSpPr>
          <p:nvPr/>
        </p:nvSpPr>
        <p:spPr bwMode="auto">
          <a:xfrm>
            <a:off x="4729390" y="4582242"/>
            <a:ext cx="4176464" cy="5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711" tIns="40855" rIns="81711" bIns="40855">
            <a:spAutoFit/>
          </a:bodyPr>
          <a:lstStyle>
            <a:lvl1pPr defTabSz="8175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1756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175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1756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1756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Изменение предельной </a:t>
            </a:r>
            <a:r>
              <a:rPr lang="ru-RU" alt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поверхности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ходе процесса</a:t>
            </a:r>
          </a:p>
        </p:txBody>
      </p:sp>
      <p:sp>
        <p:nvSpPr>
          <p:cNvPr id="18" name="TextBox 41"/>
          <p:cNvSpPr txBox="1">
            <a:spLocks noChangeArrowheads="1"/>
          </p:cNvSpPr>
          <p:nvPr/>
        </p:nvSpPr>
        <p:spPr bwMode="auto">
          <a:xfrm>
            <a:off x="539552" y="4581128"/>
            <a:ext cx="3690150" cy="32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711" tIns="40855" rIns="81711" bIns="40855">
            <a:spAutoFit/>
          </a:bodyPr>
          <a:lstStyle>
            <a:lvl1pPr defTabSz="8175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1756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175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1756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1756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175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Общий вид предельной поверхности</a:t>
            </a:r>
          </a:p>
        </p:txBody>
      </p:sp>
      <p:graphicFrame>
        <p:nvGraphicFramePr>
          <p:cNvPr id="19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9774665"/>
              </p:ext>
            </p:extLst>
          </p:nvPr>
        </p:nvGraphicFramePr>
        <p:xfrm>
          <a:off x="6161001" y="1645041"/>
          <a:ext cx="1484922" cy="324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38" name="Equation" r:id="rId11" imgW="1041120" imgH="228600" progId="Equation.DSMT4">
                  <p:embed/>
                </p:oleObj>
              </mc:Choice>
              <mc:Fallback>
                <p:oleObj name="Equation" r:id="rId11" imgW="10411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1001" y="1645041"/>
                        <a:ext cx="1484922" cy="3248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5689633"/>
              </p:ext>
            </p:extLst>
          </p:nvPr>
        </p:nvGraphicFramePr>
        <p:xfrm>
          <a:off x="7645923" y="1598398"/>
          <a:ext cx="1150817" cy="38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39" name="Equation" r:id="rId13" imgW="888840" imgH="266400" progId="Equation.DSMT4">
                  <p:embed/>
                </p:oleObj>
              </mc:Choice>
              <mc:Fallback>
                <p:oleObj name="Equation" r:id="rId13" imgW="888840" imgH="26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5923" y="1598398"/>
                        <a:ext cx="1150817" cy="38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9911778"/>
              </p:ext>
            </p:extLst>
          </p:nvPr>
        </p:nvGraphicFramePr>
        <p:xfrm>
          <a:off x="4316789" y="1625734"/>
          <a:ext cx="1816966" cy="3377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40" name="Equation" r:id="rId15" imgW="1396800" imgH="228600" progId="Equation.DSMT4">
                  <p:embed/>
                </p:oleObj>
              </mc:Choice>
              <mc:Fallback>
                <p:oleObj name="Equation" r:id="rId15" imgW="13968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6789" y="1625734"/>
                        <a:ext cx="1816966" cy="3377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Box 44"/>
          <p:cNvSpPr txBox="1">
            <a:spLocks noChangeArrowheads="1"/>
          </p:cNvSpPr>
          <p:nvPr/>
        </p:nvSpPr>
        <p:spPr bwMode="auto">
          <a:xfrm>
            <a:off x="5220072" y="1187460"/>
            <a:ext cx="29885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Пластический потенциал: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4352173"/>
              </p:ext>
            </p:extLst>
          </p:nvPr>
        </p:nvGraphicFramePr>
        <p:xfrm>
          <a:off x="4023120" y="5462217"/>
          <a:ext cx="1303910" cy="70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41" name="Equation" r:id="rId17" imgW="901440" imgH="444240" progId="Equation.DSMT4">
                  <p:embed/>
                </p:oleObj>
              </mc:Choice>
              <mc:Fallback>
                <p:oleObj name="Equation" r:id="rId17" imgW="901440" imgH="44424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3120" y="5462217"/>
                        <a:ext cx="1303910" cy="703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05.06.2019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98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TM01859868[[fn=Термический]]</Template>
  <TotalTime>14516</TotalTime>
  <Words>777</Words>
  <Application>Microsoft Office PowerPoint</Application>
  <PresentationFormat>Экран (4:3)</PresentationFormat>
  <Paragraphs>193</Paragraphs>
  <Slides>23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Тема Office</vt:lpstr>
      <vt:lpstr>Equation</vt:lpstr>
      <vt:lpstr>Формула</vt:lpstr>
      <vt:lpstr>Microsoft Equation 3.0</vt:lpstr>
      <vt:lpstr>ЭТАПЫ ФОРМИРОВАНИЯ РАЗЛОМНОЙ ЗОНЫ ПРИ СДВИГЕ ПО ПРОСТИРАНИЮ И СОПУТСТВУЮЩИЕ ДИНАМИЧЕСКИЕ ЭФФЕКТЫ   Бакеев Р.А., Стефанов Ю.П., Кочарян Г.Г.  ИФПМ СО РАН, ИНГГ СО РАН, ИДГ РАН  </vt:lpstr>
      <vt:lpstr>Презентация PowerPoint</vt:lpstr>
      <vt:lpstr>Презентация PowerPoint</vt:lpstr>
      <vt:lpstr>Физическое моделирование</vt:lpstr>
      <vt:lpstr>Физическое моделирование</vt:lpstr>
      <vt:lpstr>Аналитические решения</vt:lpstr>
      <vt:lpstr>Постановка задачи</vt:lpstr>
      <vt:lpstr>Основные уравнения</vt:lpstr>
      <vt:lpstr>Плотные и пористые среды при умеренных давлениях</vt:lpstr>
      <vt:lpstr>Модельная среда</vt:lpstr>
      <vt:lpstr>Презентация PowerPoint</vt:lpstr>
      <vt:lpstr>Сдвиговые структуры в пластичном материале</vt:lpstr>
      <vt:lpstr>Зарождение и рост цветковых структур </vt:lpstr>
      <vt:lpstr>Зарождение и развитие спаренных поверхностей. Горизонтальные сечения</vt:lpstr>
      <vt:lpstr>Зависимость рельефа поверхности от величины поперечных сжимающих напряжений </vt:lpstr>
      <vt:lpstr>Профили вертикальных смещений для разных поперечных сжимающих напряжений</vt:lpstr>
      <vt:lpstr>Этапы формирования разлома изолинии необратимой деформации в вертикальном сечении</vt:lpstr>
      <vt:lpstr>Скорости на поверхности</vt:lpstr>
      <vt:lpstr>Пространственные распределения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ЧИСЛЕННОЕ МОДЕЛИРОВАНИЕ КАРСТОВОЙ ДЕФОРМАЦИИ С УЧЕТОМ НАКОПЛЕНИЯ ПОВРЕЖДЕНИЙ  Бакеев Р.А., Стефанов Ю.П.</dc:title>
  <dc:creator>Рустам Бакеев</dc:creator>
  <cp:lastModifiedBy>rustam</cp:lastModifiedBy>
  <cp:revision>151</cp:revision>
  <cp:lastPrinted>2016-09-22T06:13:18Z</cp:lastPrinted>
  <dcterms:created xsi:type="dcterms:W3CDTF">2016-07-22T04:53:12Z</dcterms:created>
  <dcterms:modified xsi:type="dcterms:W3CDTF">2019-06-05T06:14:20Z</dcterms:modified>
</cp:coreProperties>
</file>