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  <p:sldMasterId id="2147483708" r:id="rId2"/>
  </p:sldMasterIdLst>
  <p:notesMasterIdLst>
    <p:notesMasterId r:id="rId40"/>
  </p:notesMasterIdLst>
  <p:sldIdLst>
    <p:sldId id="256" r:id="rId3"/>
    <p:sldId id="637" r:id="rId4"/>
    <p:sldId id="266" r:id="rId5"/>
    <p:sldId id="267" r:id="rId6"/>
    <p:sldId id="636" r:id="rId7"/>
    <p:sldId id="659" r:id="rId8"/>
    <p:sldId id="634" r:id="rId9"/>
    <p:sldId id="639" r:id="rId10"/>
    <p:sldId id="646" r:id="rId11"/>
    <p:sldId id="638" r:id="rId12"/>
    <p:sldId id="633" r:id="rId13"/>
    <p:sldId id="645" r:id="rId14"/>
    <p:sldId id="640" r:id="rId15"/>
    <p:sldId id="641" r:id="rId16"/>
    <p:sldId id="631" r:id="rId17"/>
    <p:sldId id="660" r:id="rId18"/>
    <p:sldId id="662" r:id="rId19"/>
    <p:sldId id="661" r:id="rId20"/>
    <p:sldId id="654" r:id="rId21"/>
    <p:sldId id="652" r:id="rId22"/>
    <p:sldId id="650" r:id="rId23"/>
    <p:sldId id="653" r:id="rId24"/>
    <p:sldId id="651" r:id="rId25"/>
    <p:sldId id="649" r:id="rId26"/>
    <p:sldId id="655" r:id="rId27"/>
    <p:sldId id="656" r:id="rId28"/>
    <p:sldId id="657" r:id="rId29"/>
    <p:sldId id="265" r:id="rId30"/>
    <p:sldId id="259" r:id="rId31"/>
    <p:sldId id="644" r:id="rId32"/>
    <p:sldId id="274" r:id="rId33"/>
    <p:sldId id="635" r:id="rId34"/>
    <p:sldId id="642" r:id="rId35"/>
    <p:sldId id="643" r:id="rId36"/>
    <p:sldId id="647" r:id="rId37"/>
    <p:sldId id="658" r:id="rId38"/>
    <p:sldId id="64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632" userDrawn="1">
          <p15:clr>
            <a:srgbClr val="A4A3A4"/>
          </p15:clr>
        </p15:guide>
        <p15:guide id="4" pos="20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8" autoAdjust="0"/>
    <p:restoredTop sz="85738" autoAdjust="0"/>
  </p:normalViewPr>
  <p:slideViewPr>
    <p:cSldViewPr snapToGrid="0" showGuides="1">
      <p:cViewPr varScale="1">
        <p:scale>
          <a:sx n="136" d="100"/>
          <a:sy n="136" d="100"/>
        </p:scale>
        <p:origin x="210" y="168"/>
      </p:cViewPr>
      <p:guideLst>
        <p:guide orient="horz" pos="2160"/>
        <p:guide pos="3840"/>
        <p:guide pos="5632"/>
        <p:guide pos="20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397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60923-C06D-4202-923F-48828F2D98A9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BC7F0-C207-4616-A529-74E5DE31F4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4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0%D0%B4%D0%B8%D0%B0%D0%B1%D0%B0%D1%82%D0%B0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main aim is develop the tool which will be easy to use and will give a good quick estimate for all dangerous effects from large meteoroids</a:t>
            </a:r>
            <a:endParaRPr lang="ru-RU" dirty="0" smtClean="0"/>
          </a:p>
          <a:p>
            <a:r>
              <a:rPr lang="en-US" dirty="0" smtClean="0"/>
              <a:t>We are not able to organize</a:t>
            </a:r>
            <a:r>
              <a:rPr lang="en-US" baseline="0" dirty="0" smtClean="0"/>
              <a:t> scientific research</a:t>
            </a:r>
            <a:r>
              <a:rPr lang="en-US" dirty="0" smtClean="0"/>
              <a:t>  of the physical process in a laboratory</a:t>
            </a:r>
          </a:p>
          <a:p>
            <a:r>
              <a:rPr lang="en-US" dirty="0" smtClean="0"/>
              <a:t>And numerical modelling are hard to perform, it is very slow and require high computer powers</a:t>
            </a:r>
          </a:p>
          <a:p>
            <a:r>
              <a:rPr lang="en-US" dirty="0" smtClean="0"/>
              <a:t>On the other hand, scaling relations are quick and much more easier to perform</a:t>
            </a:r>
          </a:p>
          <a:p>
            <a:r>
              <a:rPr lang="en-US" dirty="0" smtClean="0"/>
              <a:t>Add to this, feature of easy using you get an excellent tool for many categories of people</a:t>
            </a:r>
          </a:p>
          <a:p>
            <a:r>
              <a:rPr lang="en-US" dirty="0" smtClean="0"/>
              <a:t>for example, weather forecast with meteoroid danger in your </a:t>
            </a:r>
            <a:r>
              <a:rPr lang="en-US" dirty="0" err="1" smtClean="0"/>
              <a:t>iphone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BC7F0-C207-4616-A529-74E5DE31F49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895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Уда́рная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Адиабата"/>
              </a:rPr>
              <a:t>адиабата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или 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адиаба́та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Гюгонио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</a:t>
            </a:r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level of overpressure and the wind speed behind the shock front are connected through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Hugoniot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equations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BC7F0-C207-4616-A529-74E5DE31F49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620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BC7F0-C207-4616-A529-74E5DE31F49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8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BC7F0-C207-4616-A529-74E5DE31F49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632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comparison of pressure assessment by light curve and numerous reports from people and official statistics, it gives a good quality</a:t>
            </a:r>
          </a:p>
          <a:p>
            <a:endParaRPr lang="en-US" dirty="0" smtClean="0"/>
          </a:p>
          <a:p>
            <a:r>
              <a:rPr lang="en-US" dirty="0" smtClean="0"/>
              <a:t>Both assessments in also good agreement with numerous reports from people and official statistics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BC7F0-C207-4616-A529-74E5DE31F49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819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Respondents mentioned ear injuries, which included sustained ear pain, deaf ears, tinnitus (ringing), and short-term hearing loss. A total of 89 people (23% of reported injuries/ailments, or 5% of all respondents) complained of temporarily stunned or stuffy ears. There was no report of eardrum rupture, which implies that the overpressure never exceeded 16.5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threshold at which the probability of rupture of the tympanic membrane is 1%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Mannan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Lees, 2005).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из 100 при давлении 16,5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рвется барабанная перепонка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1,16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атм</a:t>
            </a: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BC7F0-C207-4616-A529-74E5DE31F49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67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BC7F0-C207-4616-A529-74E5DE31F49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08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BC7F0-C207-4616-A529-74E5DE31F49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729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the moment we have 39 calculated variants</a:t>
            </a:r>
          </a:p>
          <a:p>
            <a:r>
              <a:rPr lang="en-US" dirty="0" smtClean="0"/>
              <a:t>This is distribution of all</a:t>
            </a:r>
            <a:r>
              <a:rPr lang="en-US" baseline="0" dirty="0" smtClean="0"/>
              <a:t> variants by its energy and its effective altitude</a:t>
            </a:r>
          </a:p>
          <a:p>
            <a:r>
              <a:rPr lang="en-US" dirty="0" smtClean="0"/>
              <a:t>This altitude is</a:t>
            </a:r>
            <a:r>
              <a:rPr lang="en-US" baseline="0" dirty="0" smtClean="0"/>
              <a:t> used as zero order for point source.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After that we take into account t</a:t>
            </a:r>
            <a:r>
              <a:rPr lang="en-US" sz="1200" dirty="0" smtClean="0">
                <a:solidFill>
                  <a:srgbClr val="C00000"/>
                </a:solidFill>
              </a:rPr>
              <a:t>he spatial heterogeneity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800" dirty="0" smtClean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BC7F0-C207-4616-A529-74E5DE31F49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323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comparison of pressure assessment by light curve and numerous reports from people and official statistics, it gives a good quality</a:t>
            </a:r>
          </a:p>
          <a:p>
            <a:endParaRPr lang="en-US" dirty="0" smtClean="0"/>
          </a:p>
          <a:p>
            <a:r>
              <a:rPr lang="en-US" dirty="0" smtClean="0"/>
              <a:t>There is pressure distribution assessment by the light curve</a:t>
            </a:r>
          </a:p>
          <a:p>
            <a:r>
              <a:rPr lang="en-US" dirty="0" smtClean="0"/>
              <a:t>And they are in good agreement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BC7F0-C207-4616-A529-74E5DE31F49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352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Шкала? Закраска цвет</a:t>
            </a:r>
          </a:p>
          <a:p>
            <a:r>
              <a:rPr lang="ru-RU" dirty="0"/>
              <a:t>Приближение лучистой </a:t>
            </a:r>
            <a:r>
              <a:rPr lang="ru-RU" dirty="0" smtClean="0"/>
              <a:t>теплопроводности</a:t>
            </a:r>
            <a:endParaRPr lang="en-US" dirty="0" smtClean="0"/>
          </a:p>
          <a:p>
            <a:r>
              <a:rPr lang="en-US" dirty="0" smtClean="0"/>
              <a:t>Our approach is based on quasi-liquid model of meteoroid interaction with Earth's atmosphere</a:t>
            </a:r>
          </a:p>
          <a:p>
            <a:r>
              <a:rPr lang="en-US" dirty="0" smtClean="0"/>
              <a:t>Great respect for colleagues doing it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A0CDA-F96B-4EED-BF07-5450C35DA4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69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model was applied to the Chelyabinsk meteoroid</a:t>
            </a:r>
          </a:p>
          <a:p>
            <a:r>
              <a:rPr lang="en-US" dirty="0" smtClean="0"/>
              <a:t>For the its parameters/ diameter is nineteen meters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</a:t>
            </a:r>
            <a:r>
              <a:rPr lang="en-US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Chondrite</a:t>
            </a:r>
            <a:r>
              <a:rPr lang="en-US" baseline="0" dirty="0" smtClean="0"/>
              <a:t> density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 you can see some pictures of process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A0CDA-F96B-4EED-BF07-5450C35DA4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60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Чем</a:t>
            </a:r>
            <a:r>
              <a:rPr lang="ru-RU" baseline="0" dirty="0" smtClean="0"/>
              <a:t> меньше размер – тем выше торможение</a:t>
            </a:r>
          </a:p>
          <a:p>
            <a:r>
              <a:rPr lang="ru-RU" baseline="0" dirty="0" smtClean="0"/>
              <a:t>Чем выше торможение – тем выше эффективная высота</a:t>
            </a:r>
          </a:p>
          <a:p>
            <a:r>
              <a:rPr lang="ru-RU" baseline="0" dirty="0" smtClean="0"/>
              <a:t>Это старт – </a:t>
            </a:r>
            <a:r>
              <a:rPr lang="ru-RU" baseline="0" dirty="0" err="1" smtClean="0"/>
              <a:t>однороная</a:t>
            </a:r>
            <a:r>
              <a:rPr lang="ru-RU" baseline="0" dirty="0" smtClean="0"/>
              <a:t> модель</a:t>
            </a:r>
          </a:p>
          <a:p>
            <a:r>
              <a:rPr lang="ru-RU" baseline="0" dirty="0" smtClean="0"/>
              <a:t>Дальше будет неоднородная</a:t>
            </a:r>
          </a:p>
          <a:p>
            <a:r>
              <a:rPr lang="en-US" dirty="0" smtClean="0"/>
              <a:t>Chel-liquid-1.pptx</a:t>
            </a:r>
          </a:p>
          <a:p>
            <a:endParaRPr lang="en-US" dirty="0" smtClean="0"/>
          </a:p>
          <a:p>
            <a:r>
              <a:rPr lang="en-US" dirty="0" smtClean="0"/>
              <a:t>Zero-order approximation is point source at the some height called effective altitude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H=7500 m – characteristically height of the atmosphere</a:t>
            </a:r>
          </a:p>
          <a:p>
            <a:r>
              <a:rPr lang="en-US" dirty="0" smtClean="0"/>
              <a:t>The red colors for asteroids and blue for comets</a:t>
            </a:r>
          </a:p>
          <a:p>
            <a:r>
              <a:rPr lang="en-US" dirty="0" smtClean="0"/>
              <a:t>Here is shown the dependence on the diameter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BC7F0-C207-4616-A529-74E5DE31F49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420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the moment we have 39 calculated variants</a:t>
            </a:r>
          </a:p>
          <a:p>
            <a:r>
              <a:rPr lang="en-US" dirty="0" smtClean="0"/>
              <a:t>This is distribution of all</a:t>
            </a:r>
            <a:r>
              <a:rPr lang="en-US" baseline="0" dirty="0" smtClean="0"/>
              <a:t> variants by its energy and its effective altitude</a:t>
            </a:r>
          </a:p>
          <a:p>
            <a:r>
              <a:rPr lang="en-US" dirty="0" smtClean="0"/>
              <a:t>This altitude is</a:t>
            </a:r>
            <a:r>
              <a:rPr lang="en-US" baseline="0" dirty="0" smtClean="0"/>
              <a:t> used as zero order for point source.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After that we take into account t</a:t>
            </a:r>
            <a:r>
              <a:rPr lang="en-US" sz="1200" dirty="0" smtClean="0">
                <a:solidFill>
                  <a:srgbClr val="C00000"/>
                </a:solidFill>
              </a:rPr>
              <a:t>he spatial heterogeneity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800" dirty="0" smtClean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BC7F0-C207-4616-A529-74E5DE31F49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19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one of our variants. It is asteroid with diameter of 30 meters</a:t>
            </a:r>
          </a:p>
          <a:p>
            <a:r>
              <a:rPr lang="en-US" dirty="0" smtClean="0"/>
              <a:t>You</a:t>
            </a:r>
            <a:r>
              <a:rPr lang="en-US" baseline="0" dirty="0" smtClean="0"/>
              <a:t> can see butterfly-like contours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BC7F0-C207-4616-A529-74E5DE31F49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766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continue to collect different overpressure thresholds for different effects</a:t>
            </a:r>
          </a:p>
          <a:p>
            <a:r>
              <a:rPr lang="en-US" dirty="0" smtClean="0"/>
              <a:t>This is a small part of it</a:t>
            </a:r>
          </a:p>
          <a:p>
            <a:r>
              <a:rPr lang="en-US" dirty="0" smtClean="0"/>
              <a:t>Of course, these thresholds depend on many parameters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A0CDA-F96B-4EED-BF07-5450C35DA4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34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BC7F0-C207-4616-A529-74E5DE31F49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003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contours with some levels</a:t>
            </a:r>
          </a:p>
          <a:p>
            <a:r>
              <a:rPr lang="en-US" dirty="0" smtClean="0"/>
              <a:t>We find some scaling relations for areas at which some levels of overpressure is exceeded.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BC7F0-C207-4616-A529-74E5DE31F49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99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6/6/2019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3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4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20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065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911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29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416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800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186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720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5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927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52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622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418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56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989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731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10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2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29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94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6/6/2019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03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8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47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0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0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73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7" Type="http://schemas.openxmlformats.org/officeDocument/2006/relationships/image" Target="../media/image53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51.png"/><Relationship Id="rId4" Type="http://schemas.openxmlformats.org/officeDocument/2006/relationships/image" Target="../media/image5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7B966-A65E-4BA0-AF5F-A32B7E007B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SCALING RELATIONS </a:t>
            </a:r>
            <a:br>
              <a:rPr lang="en-US" sz="3600" dirty="0" smtClean="0"/>
            </a:br>
            <a:r>
              <a:rPr lang="en-US" sz="3600" dirty="0" smtClean="0"/>
              <a:t>FOR SHOCK WAVE EFFECTS </a:t>
            </a:r>
            <a:br>
              <a:rPr lang="en-US" sz="3600" dirty="0" smtClean="0"/>
            </a:br>
            <a:r>
              <a:rPr lang="en-US" sz="3600" dirty="0" smtClean="0"/>
              <a:t>FROM IMPACTS OF COSMIC OBJECTS </a:t>
            </a:r>
            <a:br>
              <a:rPr lang="en-US" sz="3600" dirty="0" smtClean="0"/>
            </a:br>
            <a:r>
              <a:rPr lang="en-US" sz="3600" dirty="0" smtClean="0"/>
              <a:t>WITH DIAMETER FROM A FEW METERS TO 3KM</a:t>
            </a:r>
            <a:endParaRPr lang="ru-RU" sz="3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F5958C-CA4A-4D07-BB7A-D5FE014E3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37" y="4025900"/>
            <a:ext cx="8673427" cy="120295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+mj-lt"/>
              </a:rPr>
              <a:t>Glazachev</a:t>
            </a:r>
            <a:r>
              <a:rPr lang="en-US" dirty="0">
                <a:latin typeface="+mj-lt"/>
              </a:rPr>
              <a:t> D.O., </a:t>
            </a:r>
            <a:r>
              <a:rPr lang="en-US" dirty="0" err="1">
                <a:latin typeface="+mj-lt"/>
              </a:rPr>
              <a:t>Podobnaya</a:t>
            </a:r>
            <a:r>
              <a:rPr lang="en-US" dirty="0">
                <a:latin typeface="+mj-lt"/>
              </a:rPr>
              <a:t> E.D., </a:t>
            </a:r>
            <a:r>
              <a:rPr lang="en-US" dirty="0" err="1">
                <a:latin typeface="+mj-lt"/>
              </a:rPr>
              <a:t>Popova</a:t>
            </a:r>
            <a:r>
              <a:rPr lang="en-US" dirty="0">
                <a:latin typeface="+mj-lt"/>
              </a:rPr>
              <a:t> O.P., </a:t>
            </a:r>
            <a:r>
              <a:rPr lang="en-US" dirty="0" err="1">
                <a:latin typeface="+mj-lt"/>
              </a:rPr>
              <a:t>Svetsov</a:t>
            </a:r>
            <a:r>
              <a:rPr lang="en-US" dirty="0">
                <a:latin typeface="+mj-lt"/>
              </a:rPr>
              <a:t> V.V., </a:t>
            </a:r>
            <a:r>
              <a:rPr lang="en-US" dirty="0" err="1">
                <a:latin typeface="+mj-lt"/>
              </a:rPr>
              <a:t>Shuvalov</a:t>
            </a:r>
            <a:r>
              <a:rPr lang="en-US" dirty="0">
                <a:latin typeface="+mj-lt"/>
              </a:rPr>
              <a:t> V.V. and </a:t>
            </a:r>
            <a:r>
              <a:rPr lang="en-US" dirty="0" err="1">
                <a:latin typeface="+mj-lt"/>
              </a:rPr>
              <a:t>Artemieva</a:t>
            </a:r>
            <a:r>
              <a:rPr lang="en-US" dirty="0">
                <a:latin typeface="+mj-lt"/>
              </a:rPr>
              <a:t> N.A</a:t>
            </a:r>
            <a:r>
              <a:rPr lang="en-US" dirty="0" smtClean="0">
                <a:latin typeface="+mj-lt"/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glazachevd@gmail.com</a:t>
            </a:r>
            <a:endParaRPr lang="ru-RU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latin typeface="+mj-lt"/>
              </a:rPr>
              <a:t>IDG RAS</a:t>
            </a:r>
            <a:endParaRPr lang="ru-RU" dirty="0"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AF454F2-FF29-4F4F-843B-719A68760FCC}"/>
              </a:ext>
            </a:extLst>
          </p:cNvPr>
          <p:cNvSpPr/>
          <p:nvPr/>
        </p:nvSpPr>
        <p:spPr>
          <a:xfrm>
            <a:off x="3706026" y="1210047"/>
            <a:ext cx="4804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www.AsteroidHazard.pro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5345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197" y="3301316"/>
            <a:ext cx="4425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T</a:t>
            </a:r>
            <a:r>
              <a:rPr lang="en-US" sz="3200" dirty="0" smtClean="0">
                <a:solidFill>
                  <a:srgbClr val="C00000"/>
                </a:solidFill>
              </a:rPr>
              <a:t>he </a:t>
            </a:r>
            <a:r>
              <a:rPr lang="en-US" sz="3200" dirty="0">
                <a:solidFill>
                  <a:srgbClr val="C00000"/>
                </a:solidFill>
              </a:rPr>
              <a:t>spatial heterogeneity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73881" y="5104932"/>
                <a:ext cx="384515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3. </a:t>
                </a:r>
                <a:r>
                  <a:rPr lang="en-US" dirty="0"/>
                  <a:t>Angular </a:t>
                </a:r>
                <a:r>
                  <a:rPr lang="en-US" dirty="0" smtClean="0"/>
                  <a:t>heterogeneity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</m:t>
                        </m:r>
                      </m:e>
                    </m:d>
                  </m:oMath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r>
                  <a:rPr lang="en-US" b="0" dirty="0" smtClean="0"/>
                  <a:t>4. Full correction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b="0" dirty="0" smtClean="0"/>
                  <a:t>,…), </a:t>
                </a:r>
              </a:p>
              <a:p>
                <a:r>
                  <a:rPr lang="en-US" dirty="0"/>
                  <a:t>	</a:t>
                </a:r>
                <a:r>
                  <a:rPr lang="en-US" b="0" dirty="0" smtClean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b="0" dirty="0" smtClean="0"/>
                  <a:t>,</a:t>
                </a:r>
              </a:p>
              <a:p>
                <a:r>
                  <a:rPr lang="en-US" dirty="0"/>
                  <a:t>	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b="0" dirty="0" smtClean="0"/>
                  <a:t> –</a:t>
                </a:r>
                <a:r>
                  <a:rPr lang="en-US" dirty="0" smtClean="0"/>
                  <a:t>polar </a:t>
                </a:r>
                <a:r>
                  <a:rPr lang="en-US" dirty="0"/>
                  <a:t>coordinates</a:t>
                </a:r>
                <a:endParaRPr lang="en-US" b="0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881" y="5104932"/>
                <a:ext cx="3845155" cy="1200329"/>
              </a:xfrm>
              <a:prstGeom prst="rect">
                <a:avLst/>
              </a:prstGeom>
              <a:blipFill>
                <a:blip r:embed="rId3"/>
                <a:stretch>
                  <a:fillRect l="-1268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73881" y="3974320"/>
                <a:ext cx="4417491" cy="98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u="sng" dirty="0" smtClean="0">
                    <a:solidFill>
                      <a:srgbClr val="C00000"/>
                    </a:solidFill>
                  </a:rPr>
                  <a:t>1.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u="sng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b="0" i="1" u="sng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 u="sng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u="sng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u="sng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(…)</m:t>
                    </m:r>
                  </m:oMath>
                </a14:m>
                <a:endParaRPr lang="en-US" u="sng" dirty="0" smtClean="0">
                  <a:solidFill>
                    <a:srgbClr val="C00000"/>
                  </a:solidFill>
                </a:endParaRPr>
              </a:p>
              <a:p>
                <a:r>
                  <a:rPr lang="en-US" dirty="0" smtClean="0"/>
                  <a:t>2. Positive and negative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(…),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(…),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881" y="3974320"/>
                <a:ext cx="4417491" cy="987193"/>
              </a:xfrm>
              <a:prstGeom prst="rect">
                <a:avLst/>
              </a:prstGeom>
              <a:blipFill>
                <a:blip r:embed="rId4"/>
                <a:stretch>
                  <a:fillRect l="-1103"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929186" y="6322947"/>
            <a:ext cx="8333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“…” – replaces impact parameters – diameter, fall angle, velocity, density, kinetic energy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588169" y="685672"/>
                <a:ext cx="4447308" cy="8629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=1+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f>
                                        <m:fPr>
                                          <m:type m:val="lin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𝑒𝑓𝑓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𝑒𝑙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0.66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69" y="685672"/>
                <a:ext cx="4447308" cy="8629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64331" y="100897"/>
            <a:ext cx="11501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Scaling relation for </a:t>
            </a:r>
            <a:r>
              <a:rPr lang="en-US" sz="3200" dirty="0" smtClean="0">
                <a:solidFill>
                  <a:srgbClr val="C00000"/>
                </a:solidFill>
              </a:rPr>
              <a:t>overpressure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for airbursts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6096000" y="1604487"/>
                <a:ext cx="4392283" cy="12225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x,y</a:t>
                </a:r>
                <a:r>
                  <a:rPr lang="en-US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spatial </a:t>
                </a:r>
                <a:r>
                  <a:rPr lang="en-US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coordinates</a:t>
                </a:r>
              </a:p>
              <a:p>
                <a:r>
                  <a:rPr lang="en-US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el </a:t>
                </a: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ellipticity</a:t>
                </a: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parameter, </a:t>
                </a:r>
                <a:endParaRPr lang="en-US" dirty="0" smtClean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kinetic energy of the impactor in </a:t>
                </a:r>
                <a:r>
                  <a:rPr lang="en-US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kt</a:t>
                </a: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TNT</a:t>
                </a:r>
                <a:r>
                  <a:rPr lang="en-US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effective </a:t>
                </a:r>
                <a:r>
                  <a:rPr lang="en-US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height of point source.</a:t>
                </a:r>
                <a:endParaRPr lang="en-US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604487"/>
                <a:ext cx="4392283" cy="1222579"/>
              </a:xfrm>
              <a:prstGeom prst="rect">
                <a:avLst/>
              </a:prstGeom>
              <a:blipFill>
                <a:blip r:embed="rId7"/>
                <a:stretch>
                  <a:fillRect l="-1110" t="-2488" r="-416" b="-5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2032336" y="1604487"/>
                <a:ext cx="1992533" cy="7725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=0.2∗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0.035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0.22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336" y="1604487"/>
                <a:ext cx="1992533" cy="7725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760741" y="2387487"/>
                <a:ext cx="4432766" cy="414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𝑒𝑙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=1−0.02∗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1.16</m:t>
                              </m:r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.7</m:t>
                              </m:r>
                            </m:sup>
                          </m:sSup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𝐿𝑜𝑔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41" y="2387487"/>
                <a:ext cx="4432766" cy="414537"/>
              </a:xfrm>
              <a:prstGeom prst="rect">
                <a:avLst/>
              </a:prstGeom>
              <a:blipFill>
                <a:blip r:embed="rId9"/>
                <a:stretch>
                  <a:fillRect t="-151471" r="-12242" b="-2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5717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6545056"/>
                  </p:ext>
                </p:extLst>
              </p:nvPr>
            </p:nvGraphicFramePr>
            <p:xfrm>
              <a:off x="336430" y="3877366"/>
              <a:ext cx="4666891" cy="2620519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703681">
                      <a:extLst>
                        <a:ext uri="{9D8B030D-6E8A-4147-A177-3AD203B41FA5}">
                          <a16:colId xmlns:a16="http://schemas.microsoft.com/office/drawing/2014/main" val="81953526"/>
                        </a:ext>
                      </a:extLst>
                    </a:gridCol>
                    <a:gridCol w="3963210">
                      <a:extLst>
                        <a:ext uri="{9D8B030D-6E8A-4147-A177-3AD203B41FA5}">
                          <a16:colId xmlns:a16="http://schemas.microsoft.com/office/drawing/2014/main" val="293468476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∆</a:t>
                          </a:r>
                          <a:r>
                            <a:rPr lang="en-US" sz="1600" dirty="0">
                              <a:effectLst/>
                            </a:rPr>
                            <a:t>p/p0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Approximation General</a:t>
                          </a:r>
                          <a:r>
                            <a:rPr lang="ru-RU" sz="1600" dirty="0">
                              <a:effectLst/>
                            </a:rPr>
                            <a:t>, </a:t>
                          </a:r>
                          <a:r>
                            <a:rPr lang="ru-RU" sz="1600" dirty="0" smtClean="0">
                              <a:effectLst/>
                            </a:rPr>
                            <a:t>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4</a:t>
                          </a:r>
                          <a:r>
                            <a:rPr lang="en-US" sz="1600" baseline="0" dirty="0" smtClean="0">
                              <a:effectLst/>
                            </a:rPr>
                            <a:t> </a:t>
                          </a:r>
                          <a:r>
                            <a:rPr lang="en-US" sz="1600" dirty="0" smtClean="0">
                              <a:effectLst/>
                            </a:rPr>
                            <a:t>km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9936779"/>
                      </a:ext>
                    </a:extLst>
                  </a:tr>
                  <a:tr h="59817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1.02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18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0.003∗</m:t>
                                    </m:r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𝑒𝑓𝑓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0.14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ru-RU" sz="180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0.64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ru-RU" sz="18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[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l-GR" sz="1800" i="1" smtClean="0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α</m:t>
                                        </m:r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]</m:t>
                                        </m:r>
                                      </m:e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0.19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6619384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1.05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9×</m:t>
                                    </m:r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−5</m:t>
                                        </m:r>
                                      </m:sup>
                                    </m:s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𝑒𝑓𝑓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0.125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ru-RU" sz="180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0.87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[</m:t>
                                        </m:r>
                                        <m:r>
                                          <a:rPr lang="ru-RU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]</m:t>
                                        </m:r>
                                      </m:e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0.51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1568639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1.1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7×</m:t>
                                </m:r>
                                <m:sSup>
                                  <m:sSupPr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sSup>
                                  <m:sSupPr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𝑒𝑓𝑓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0.15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ru-RU" sz="18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0.83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ru-RU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</m:e>
                                  <m: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0.1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5719568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1.2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0.00055∗</m:t>
                                    </m:r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𝑒𝑓𝑓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0.064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ru-RU" sz="180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0.56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ru-RU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[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l-GR" sz="1800" i="1" smtClean="0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α</m:t>
                                        </m:r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]</m:t>
                                        </m:r>
                                      </m:e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0.08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306967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6545056"/>
                  </p:ext>
                </p:extLst>
              </p:nvPr>
            </p:nvGraphicFramePr>
            <p:xfrm>
              <a:off x="336430" y="3877366"/>
              <a:ext cx="4666891" cy="2654810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703681">
                      <a:extLst>
                        <a:ext uri="{9D8B030D-6E8A-4147-A177-3AD203B41FA5}">
                          <a16:colId xmlns:a16="http://schemas.microsoft.com/office/drawing/2014/main" val="81953526"/>
                        </a:ext>
                      </a:extLst>
                    </a:gridCol>
                    <a:gridCol w="3963210">
                      <a:extLst>
                        <a:ext uri="{9D8B030D-6E8A-4147-A177-3AD203B41FA5}">
                          <a16:colId xmlns:a16="http://schemas.microsoft.com/office/drawing/2014/main" val="2934684764"/>
                        </a:ext>
                      </a:extLst>
                    </a:gridCol>
                  </a:tblGrid>
                  <a:tr h="26092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∆</a:t>
                          </a:r>
                          <a:r>
                            <a:rPr lang="en-US" sz="1600" dirty="0">
                              <a:effectLst/>
                            </a:rPr>
                            <a:t>p/p0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Approximation General</a:t>
                          </a:r>
                          <a:r>
                            <a:rPr lang="ru-RU" sz="1600" dirty="0">
                              <a:effectLst/>
                            </a:rPr>
                            <a:t>, </a:t>
                          </a:r>
                          <a:r>
                            <a:rPr lang="ru-RU" sz="1600" dirty="0" smtClean="0">
                              <a:effectLst/>
                            </a:rPr>
                            <a:t>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4</a:t>
                          </a:r>
                          <a:r>
                            <a:rPr lang="en-US" sz="1600" baseline="0" dirty="0" smtClean="0">
                              <a:effectLst/>
                            </a:rPr>
                            <a:t> </a:t>
                          </a:r>
                          <a:r>
                            <a:rPr lang="en-US" sz="1600" dirty="0" smtClean="0">
                              <a:effectLst/>
                            </a:rPr>
                            <a:t>km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9936779"/>
                      </a:ext>
                    </a:extLst>
                  </a:tr>
                  <a:tr h="67608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1.02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7665" t="-46847" r="-154" b="-2549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6193844"/>
                      </a:ext>
                    </a:extLst>
                  </a:tr>
                  <a:tr h="68414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1.05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7665" t="-145536" r="-154" b="-1526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5686390"/>
                      </a:ext>
                    </a:extLst>
                  </a:tr>
                  <a:tr h="35325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1.1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7665" t="-474138" r="-154" b="-1948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7195688"/>
                      </a:ext>
                    </a:extLst>
                  </a:tr>
                  <a:tr h="68040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1.2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7665" t="-297321" r="-154" b="-8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3069671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5224732" y="4234566"/>
                <a:ext cx="6662468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 - kinetic energy, </a:t>
                </a:r>
                <a:r>
                  <a:rPr lang="en-US" dirty="0" err="1" smtClean="0"/>
                  <a:t>kt</a:t>
                </a:r>
                <a:r>
                  <a:rPr lang="en-US" dirty="0" smtClean="0"/>
                  <a:t> TNT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dirty="0" smtClean="0"/>
                  <a:t> – fall angle, radians</a:t>
                </a:r>
              </a:p>
              <a:p>
                <a:r>
                  <a:rPr lang="en-US" dirty="0"/>
                  <a:t>H=7500 m – characteristically height of the </a:t>
                </a:r>
                <a:r>
                  <a:rPr lang="en-US" dirty="0" smtClean="0"/>
                  <a:t>atmosphere</a:t>
                </a:r>
              </a:p>
              <a:p>
                <a:r>
                  <a:rPr lang="en-US" dirty="0" smtClean="0"/>
                  <a:t>ρ0 </a:t>
                </a:r>
                <a:r>
                  <a:rPr lang="en-US" dirty="0"/>
                  <a:t>= 1.29 </a:t>
                </a:r>
                <a:r>
                  <a:rPr lang="en-US" dirty="0" smtClean="0"/>
                  <a:t>kg/m</a:t>
                </a:r>
                <a:r>
                  <a:rPr lang="en-US" baseline="30000" dirty="0" smtClean="0"/>
                  <a:t>3</a:t>
                </a:r>
                <a:r>
                  <a:rPr lang="en-US" dirty="0" smtClean="0"/>
                  <a:t> </a:t>
                </a:r>
                <a:r>
                  <a:rPr lang="en-US" dirty="0"/>
                  <a:t>– atmosphere density at the Earth’s </a:t>
                </a:r>
                <a:r>
                  <a:rPr lang="en-US" dirty="0" smtClean="0"/>
                  <a:t>surface</a:t>
                </a:r>
              </a:p>
              <a:p>
                <a:r>
                  <a:rPr lang="en-US" dirty="0" smtClean="0"/>
                  <a:t>D </a:t>
                </a:r>
                <a:r>
                  <a:rPr lang="en-US" dirty="0"/>
                  <a:t>– </a:t>
                </a:r>
                <a:r>
                  <a:rPr lang="en-US" dirty="0" err="1" smtClean="0"/>
                  <a:t>diameter,m</a:t>
                </a:r>
                <a:endParaRPr lang="en-US" dirty="0" smtClean="0"/>
              </a:p>
              <a:p>
                <a:r>
                  <a:rPr lang="en-US" dirty="0" smtClean="0"/>
                  <a:t>ρ- </a:t>
                </a:r>
                <a:r>
                  <a:rPr lang="en-US" dirty="0"/>
                  <a:t>density of </a:t>
                </a:r>
                <a:r>
                  <a:rPr lang="en-US" dirty="0" smtClean="0"/>
                  <a:t>the impactor, km/m</a:t>
                </a:r>
                <a:r>
                  <a:rPr lang="en-US" baseline="30000" dirty="0" smtClean="0"/>
                  <a:t>3</a:t>
                </a: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732" y="4234566"/>
                <a:ext cx="6662468" cy="1754326"/>
              </a:xfrm>
              <a:prstGeom prst="rect">
                <a:avLst/>
              </a:prstGeom>
              <a:blipFill>
                <a:blip r:embed="rId4"/>
                <a:stretch>
                  <a:fillRect l="-732" t="-2091" b="-48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5174724" y="3897150"/>
                <a:ext cx="6967268" cy="415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=(−1.3∗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ru-RU" i="0"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ru-RU" i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∗(</m:t>
                      </m:r>
                      <m:f>
                        <m:fPr>
                          <m:type m:val="li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Sin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)∗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ρ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ρ</m:t>
                                  </m:r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ru-RU" i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𝐻</m:t>
                      </m:r>
                      <m:f>
                        <m:fPr>
                          <m:type m:val="li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km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724" y="3897150"/>
                <a:ext cx="6967268" cy="415050"/>
              </a:xfrm>
              <a:prstGeom prst="rect">
                <a:avLst/>
              </a:prstGeom>
              <a:blipFill>
                <a:blip r:embed="rId5"/>
                <a:stretch>
                  <a:fillRect t="-98529" b="-1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/>
          <p:cNvSpPr/>
          <p:nvPr/>
        </p:nvSpPr>
        <p:spPr>
          <a:xfrm>
            <a:off x="5224732" y="6215768"/>
            <a:ext cx="5656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333333"/>
                </a:solidFill>
                <a:latin typeface="Georgia" panose="02040502050405020303" pitchFamily="18" charset="0"/>
              </a:rPr>
              <a:t>Determination of the height of the “meteoric explosion</a:t>
            </a:r>
            <a:r>
              <a:rPr lang="en-US" sz="1600" i="1" dirty="0" smtClean="0">
                <a:solidFill>
                  <a:srgbClr val="333333"/>
                </a:solidFill>
                <a:latin typeface="Georgia" panose="02040502050405020303" pitchFamily="18" charset="0"/>
              </a:rPr>
              <a:t>”</a:t>
            </a:r>
          </a:p>
          <a:p>
            <a:r>
              <a:rPr lang="en-US" sz="1600" i="1" dirty="0" err="1" smtClean="0"/>
              <a:t>Shuvalov</a:t>
            </a:r>
            <a:r>
              <a:rPr lang="en-US" sz="1600" i="1" dirty="0" smtClean="0">
                <a:solidFill>
                  <a:srgbClr val="333333"/>
                </a:solidFill>
                <a:latin typeface="Georgia" panose="02040502050405020303" pitchFamily="18" charset="0"/>
              </a:rPr>
              <a:t> et al. Solar System Research 2016, V.50, I.1, pp 1-12</a:t>
            </a:r>
            <a:endParaRPr lang="en-US" sz="1600" i="1" dirty="0"/>
          </a:p>
        </p:txBody>
      </p:sp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32" y="195383"/>
            <a:ext cx="6728454" cy="35963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6430" y="1905136"/>
            <a:ext cx="48883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 of areas values and approximations (in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km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at different levels of relative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overpressure. </a:t>
            </a:r>
          </a:p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symbol indicates one level, empty symbols for approximations and filled – for values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59682" y="236628"/>
            <a:ext cx="33920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Areas of different </a:t>
            </a:r>
          </a:p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overpressure levels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216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0330" y="236628"/>
            <a:ext cx="2170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Wind speed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99701" y="1192247"/>
                <a:ext cx="6147901" cy="1064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𝑉𝑚𝑎𝑥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330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∗(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0−1)∗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den>
                              </m:f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∗(</m:t>
                              </m:r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den>
                              </m:f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0−1)</m:t>
                              </m:r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- adiabatic index</a:t>
                </a: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01" y="1192247"/>
                <a:ext cx="6147901" cy="1064330"/>
              </a:xfrm>
              <a:prstGeom prst="rect">
                <a:avLst/>
              </a:prstGeom>
              <a:blipFill>
                <a:blip r:embed="rId3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-135731" y="2627421"/>
                <a:ext cx="6539530" cy="1340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𝑣𝑚𝑎𝑥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67.1∗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KEnergyKTNT</m:t>
                                      </m:r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0.38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HEffective</m:t>
                                      </m:r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1.53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𝑑𝑒𝑛𝑠𝑖𝑡𝑦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=1000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baseline="3000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40.51∗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KEnergyKTNT</m:t>
                                      </m:r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0.39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HEffective</m:t>
                                      </m:r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1.45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𝑑𝑒𝑛𝑠𝑖𝑡𝑦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=3320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1" baseline="30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5731" y="2627421"/>
                <a:ext cx="6539530" cy="13408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4" y="180340"/>
            <a:ext cx="5940425" cy="34969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96000" y="3677285"/>
            <a:ext cx="592693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Comparison approximation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approximation, recalculated by formula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values of maximal wind velocity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0831" y="4274468"/>
            <a:ext cx="3024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 </a:t>
            </a:r>
            <a:r>
              <a:rPr lang="en-US" dirty="0">
                <a:solidFill>
                  <a:srgbClr val="C00000"/>
                </a:solidFill>
              </a:rPr>
              <a:t>Beaufort wind force scale.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890763"/>
              </p:ext>
            </p:extLst>
          </p:nvPr>
        </p:nvGraphicFramePr>
        <p:xfrm>
          <a:off x="365125" y="4643800"/>
          <a:ext cx="11522074" cy="1520190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1146851">
                  <a:extLst>
                    <a:ext uri="{9D8B030D-6E8A-4147-A177-3AD203B41FA5}">
                      <a16:colId xmlns:a16="http://schemas.microsoft.com/office/drawing/2014/main" val="1584147618"/>
                    </a:ext>
                  </a:extLst>
                </a:gridCol>
                <a:gridCol w="1378228">
                  <a:extLst>
                    <a:ext uri="{9D8B030D-6E8A-4147-A177-3AD203B41FA5}">
                      <a16:colId xmlns:a16="http://schemas.microsoft.com/office/drawing/2014/main" val="693531413"/>
                    </a:ext>
                  </a:extLst>
                </a:gridCol>
                <a:gridCol w="1499295">
                  <a:extLst>
                    <a:ext uri="{9D8B030D-6E8A-4147-A177-3AD203B41FA5}">
                      <a16:colId xmlns:a16="http://schemas.microsoft.com/office/drawing/2014/main" val="3544625469"/>
                    </a:ext>
                  </a:extLst>
                </a:gridCol>
                <a:gridCol w="7497700">
                  <a:extLst>
                    <a:ext uri="{9D8B030D-6E8A-4147-A177-3AD203B41FA5}">
                      <a16:colId xmlns:a16="http://schemas.microsoft.com/office/drawing/2014/main" val="512315544"/>
                    </a:ext>
                  </a:extLst>
                </a:gridCol>
              </a:tblGrid>
              <a:tr h="221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Wind Force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Description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Wind speed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Land conditions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2969698"/>
                  </a:ext>
                </a:extLst>
              </a:tr>
              <a:tr h="22127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Gale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17.2–20.7 m/s</a:t>
                      </a:r>
                      <a:endParaRPr lang="en-US" sz="16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Twigs break off trees; generally impedes progress</a:t>
                      </a:r>
                      <a:endParaRPr lang="en-US" sz="16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3085125"/>
                  </a:ext>
                </a:extLst>
              </a:tr>
              <a:tr h="22127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Strong Gale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20.8–24.4 m/s</a:t>
                      </a:r>
                      <a:endParaRPr lang="en-US" sz="16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Slight structural damage (chimney pots and slates removed).</a:t>
                      </a:r>
                      <a:endParaRPr lang="en-US" sz="16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4324906"/>
                  </a:ext>
                </a:extLst>
              </a:tr>
              <a:tr h="22127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Storm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24.5–28.4 m/s</a:t>
                      </a:r>
                      <a:endParaRPr lang="en-US" sz="16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Trees </a:t>
                      </a:r>
                      <a:r>
                        <a:rPr lang="en-US" sz="1600" u="none" strike="noStrike" dirty="0">
                          <a:effectLst/>
                        </a:rPr>
                        <a:t>uprooted; considerable structural damage.</a:t>
                      </a:r>
                      <a:endParaRPr lang="en-US" sz="16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1914355"/>
                  </a:ext>
                </a:extLst>
              </a:tr>
              <a:tr h="22127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Violent Storm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28.5–32.6 m/s</a:t>
                      </a:r>
                      <a:endParaRPr lang="en-US" sz="16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Accompanied </a:t>
                      </a:r>
                      <a:r>
                        <a:rPr lang="en-US" sz="1600" u="none" strike="noStrike" dirty="0">
                          <a:effectLst/>
                        </a:rPr>
                        <a:t>by widespread damage.</a:t>
                      </a:r>
                      <a:endParaRPr lang="en-US" sz="16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3322013"/>
                  </a:ext>
                </a:extLst>
              </a:tr>
              <a:tr h="22127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Hurricane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≥ 32.7 m/s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Devastation</a:t>
                      </a:r>
                      <a:endParaRPr lang="en-US" sz="16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96830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48676" y="6163990"/>
            <a:ext cx="11638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https://en.wikipedia.org/wiki/Beaufort_scale</a:t>
            </a:r>
          </a:p>
        </p:txBody>
      </p:sp>
    </p:spTree>
    <p:extLst>
      <p:ext uri="{BB962C8B-B14F-4D97-AF65-F5344CB8AC3E}">
        <p14:creationId xmlns:p14="http://schemas.microsoft.com/office/powerpoint/2010/main" val="3474581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6200000">
            <a:off x="10128617" y="3198869"/>
            <a:ext cx="1839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Collins et al. 2017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162" y="689335"/>
            <a:ext cx="971550" cy="17811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784" y="3942635"/>
            <a:ext cx="552450" cy="2066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r="6351"/>
          <a:stretch/>
        </p:blipFill>
        <p:spPr>
          <a:xfrm>
            <a:off x="7247298" y="3369247"/>
            <a:ext cx="3616328" cy="34887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347" y="25482"/>
            <a:ext cx="3536230" cy="3460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466943" y="3205520"/>
            <a:ext cx="2147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scaling relations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5281" y="3459421"/>
            <a:ext cx="207800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D-50-30-11</a:t>
            </a:r>
          </a:p>
          <a:p>
            <a:r>
              <a:rPr lang="en-US" dirty="0" smtClean="0"/>
              <a:t>density: 3320 kg/m</a:t>
            </a:r>
            <a:r>
              <a:rPr lang="en-US" baseline="30000" dirty="0" smtClean="0"/>
              <a:t>3</a:t>
            </a:r>
            <a:endParaRPr lang="en-US" dirty="0" smtClean="0"/>
          </a:p>
          <a:p>
            <a:r>
              <a:rPr lang="en-US" dirty="0" smtClean="0"/>
              <a:t>diameter: 50 m</a:t>
            </a:r>
          </a:p>
          <a:p>
            <a:r>
              <a:rPr lang="en-US" dirty="0" smtClean="0"/>
              <a:t>fall angle: 30°</a:t>
            </a:r>
          </a:p>
          <a:p>
            <a:r>
              <a:rPr lang="en-US" dirty="0" smtClean="0"/>
              <a:t>velocity: 11 km/s</a:t>
            </a:r>
            <a:r>
              <a:rPr lang="en-US" baseline="30000" dirty="0" smtClean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363" y="211854"/>
            <a:ext cx="2143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Results 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comparison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0445" y="25482"/>
            <a:ext cx="3388695" cy="32820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8001" y="3397822"/>
            <a:ext cx="3499766" cy="33856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65781" y="520058"/>
            <a:ext cx="1328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Pressure, </a:t>
            </a:r>
            <a:r>
              <a:rPr lang="en-US" sz="1600" dirty="0" err="1" smtClean="0"/>
              <a:t>atm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5684561" y="298335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32624" y="645926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658001" y="3005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247298" y="-2469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385435" y="313037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658001" y="339524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252283" y="338165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385435" y="650209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093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6200000">
            <a:off x="10128617" y="3198869"/>
            <a:ext cx="1839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Collins et al. 2017</a:t>
            </a:r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784" y="3942635"/>
            <a:ext cx="552450" cy="2066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466943" y="3205520"/>
            <a:ext cx="2147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scaling relations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5281" y="3459421"/>
            <a:ext cx="207800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C-30-60-70</a:t>
            </a:r>
          </a:p>
          <a:p>
            <a:r>
              <a:rPr lang="en-US" dirty="0" smtClean="0"/>
              <a:t>density: 1000 kg/m</a:t>
            </a:r>
            <a:r>
              <a:rPr lang="en-US" baseline="30000" dirty="0" smtClean="0"/>
              <a:t>3</a:t>
            </a:r>
            <a:endParaRPr lang="en-US" dirty="0" smtClean="0"/>
          </a:p>
          <a:p>
            <a:r>
              <a:rPr lang="en-US" dirty="0" smtClean="0"/>
              <a:t>diameter: 30 m</a:t>
            </a:r>
          </a:p>
          <a:p>
            <a:r>
              <a:rPr lang="en-US" dirty="0" smtClean="0"/>
              <a:t>fall angle: 60°</a:t>
            </a:r>
          </a:p>
          <a:p>
            <a:r>
              <a:rPr lang="en-US" dirty="0" smtClean="0"/>
              <a:t>velocity: 70 km/s</a:t>
            </a:r>
            <a:r>
              <a:rPr lang="en-US" baseline="30000" dirty="0" smtClean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363" y="211854"/>
            <a:ext cx="2143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Results 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comparison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531" y="90556"/>
            <a:ext cx="3471863" cy="33688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897" y="3429000"/>
            <a:ext cx="3520497" cy="34289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859" y="811383"/>
            <a:ext cx="876300" cy="15049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8471" y="3430934"/>
            <a:ext cx="3552386" cy="34270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1205" y="90556"/>
            <a:ext cx="3450600" cy="326700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94341" y="541490"/>
            <a:ext cx="1328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Pressure, </a:t>
            </a:r>
            <a:r>
              <a:rPr lang="en-US" sz="1600" dirty="0" err="1" smtClean="0"/>
              <a:t>atm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613121" y="308337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561184" y="6480698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57985" y="5148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175858" y="1896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313995" y="3151808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557985" y="3416679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180843" y="340308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0313995" y="652352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17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1"/>
            <a:ext cx="5943600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1524000" y="5226051"/>
            <a:ext cx="5943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/>
              <a:t>solid orange circles     - for reported damage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/>
              <a:t>open black circles      -  for no damage;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/>
              <a:t>solid red circles     the most damaged villages in each district (</a:t>
            </a:r>
            <a:r>
              <a:rPr lang="en-US" altLang="en-US" sz="1200"/>
              <a:t>as reported by the government).</a:t>
            </a:r>
            <a:r>
              <a:rPr lang="en-US" altLang="en-US" sz="140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White -  the fireball brightness on a linear scale.</a:t>
            </a:r>
          </a:p>
        </p:txBody>
      </p:sp>
      <p:sp>
        <p:nvSpPr>
          <p:cNvPr id="27652" name="Прямоугольник 6"/>
          <p:cNvSpPr>
            <a:spLocks noChangeArrowheads="1"/>
          </p:cNvSpPr>
          <p:nvPr/>
        </p:nvSpPr>
        <p:spPr bwMode="auto">
          <a:xfrm>
            <a:off x="7772400" y="533401"/>
            <a:ext cx="28956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pitchFamily="34" charset="0"/>
              </a:rPr>
              <a:t>Contours </a:t>
            </a:r>
            <a:r>
              <a:rPr lang="ru-RU" altLang="en-US" sz="2000" dirty="0">
                <a:latin typeface="Calibri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400" dirty="0">
                <a:latin typeface="Calibri" pitchFamily="34" charset="0"/>
              </a:rPr>
              <a:t>(</a:t>
            </a:r>
            <a:r>
              <a:rPr lang="en-US" altLang="en-US" sz="1400" dirty="0">
                <a:latin typeface="Calibri" pitchFamily="34" charset="0"/>
              </a:rPr>
              <a:t>from dark to light)</a:t>
            </a:r>
            <a:endParaRPr lang="ru-RU" altLang="en-US" sz="1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000" dirty="0">
                <a:latin typeface="Calibri" pitchFamily="34" charset="0"/>
              </a:rPr>
              <a:t>300 </a:t>
            </a:r>
            <a:r>
              <a:rPr lang="en-US" altLang="en-US" sz="2000" dirty="0" err="1">
                <a:latin typeface="Calibri" pitchFamily="34" charset="0"/>
              </a:rPr>
              <a:t>kt</a:t>
            </a:r>
            <a:r>
              <a:rPr lang="en-US" altLang="en-US" sz="2000" dirty="0">
                <a:latin typeface="Calibri" pitchFamily="34" charset="0"/>
                <a:sym typeface="Symbol" pitchFamily="18" charset="2"/>
              </a:rPr>
              <a:t> </a:t>
            </a:r>
            <a:r>
              <a:rPr lang="en-US" altLang="en-US" sz="2000" dirty="0">
                <a:latin typeface="Calibri" pitchFamily="34" charset="0"/>
              </a:rPr>
              <a:t>p&gt;1000 Pa</a:t>
            </a:r>
            <a:r>
              <a:rPr lang="ru-RU" altLang="en-US" sz="2000" dirty="0">
                <a:latin typeface="Calibri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000" dirty="0">
                <a:latin typeface="Calibri" pitchFamily="34" charset="0"/>
              </a:rPr>
              <a:t>520 </a:t>
            </a:r>
            <a:r>
              <a:rPr lang="en-US" altLang="en-US" sz="2000" dirty="0" err="1">
                <a:latin typeface="Calibri" pitchFamily="34" charset="0"/>
              </a:rPr>
              <a:t>kt</a:t>
            </a:r>
            <a:r>
              <a:rPr lang="ru-RU" altLang="en-US" sz="2000" dirty="0">
                <a:latin typeface="Calibri" pitchFamily="34" charset="0"/>
              </a:rPr>
              <a:t> </a:t>
            </a:r>
            <a:r>
              <a:rPr lang="en-US" altLang="en-US" sz="2000" dirty="0"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000" dirty="0">
                <a:latin typeface="Calibri" pitchFamily="34" charset="0"/>
              </a:rPr>
              <a:t>p&gt;1000 Pa</a:t>
            </a:r>
            <a:r>
              <a:rPr lang="ru-RU" altLang="en-US" sz="2000" dirty="0">
                <a:latin typeface="Calibri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000" dirty="0">
                <a:latin typeface="Calibri" pitchFamily="34" charset="0"/>
              </a:rPr>
              <a:t>300 </a:t>
            </a:r>
            <a:r>
              <a:rPr lang="en-US" altLang="en-US" sz="2000" dirty="0" err="1">
                <a:latin typeface="Calibri" pitchFamily="34" charset="0"/>
              </a:rPr>
              <a:t>kt</a:t>
            </a:r>
            <a:r>
              <a:rPr lang="en-US" altLang="en-US" sz="2000" dirty="0">
                <a:latin typeface="Calibri" pitchFamily="34" charset="0"/>
                <a:sym typeface="Symbol" pitchFamily="18" charset="2"/>
              </a:rPr>
              <a:t> </a:t>
            </a:r>
            <a:r>
              <a:rPr lang="en-US" altLang="en-US" sz="2000" dirty="0">
                <a:latin typeface="Calibri" pitchFamily="34" charset="0"/>
              </a:rPr>
              <a:t>p&gt;</a:t>
            </a:r>
            <a:r>
              <a:rPr lang="ru-RU" altLang="en-US" sz="2000" dirty="0">
                <a:latin typeface="Calibri" pitchFamily="34" charset="0"/>
              </a:rPr>
              <a:t>5</a:t>
            </a:r>
            <a:r>
              <a:rPr lang="en-US" altLang="en-US" sz="2000" dirty="0">
                <a:latin typeface="Calibri" pitchFamily="34" charset="0"/>
              </a:rPr>
              <a:t>00 Pa</a:t>
            </a:r>
            <a:r>
              <a:rPr lang="ru-RU" altLang="en-US" sz="2000" dirty="0">
                <a:latin typeface="Calibri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000" dirty="0">
                <a:latin typeface="Calibri" pitchFamily="34" charset="0"/>
              </a:rPr>
              <a:t>520 </a:t>
            </a:r>
            <a:r>
              <a:rPr lang="en-US" altLang="en-US" sz="2000" dirty="0" err="1">
                <a:latin typeface="Calibri" pitchFamily="34" charset="0"/>
              </a:rPr>
              <a:t>kt</a:t>
            </a:r>
            <a:r>
              <a:rPr lang="ru-RU" altLang="en-US" sz="2000" dirty="0">
                <a:latin typeface="Calibri" pitchFamily="34" charset="0"/>
              </a:rPr>
              <a:t> </a:t>
            </a:r>
            <a:r>
              <a:rPr lang="en-US" altLang="en-US" sz="2000" dirty="0"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000" dirty="0">
                <a:latin typeface="Calibri" pitchFamily="34" charset="0"/>
              </a:rPr>
              <a:t>p&gt;</a:t>
            </a:r>
            <a:r>
              <a:rPr lang="ru-RU" altLang="en-US" sz="2000" dirty="0">
                <a:latin typeface="Calibri" pitchFamily="34" charset="0"/>
              </a:rPr>
              <a:t>5</a:t>
            </a:r>
            <a:r>
              <a:rPr lang="en-US" altLang="en-US" sz="2000" dirty="0">
                <a:latin typeface="Calibri" pitchFamily="34" charset="0"/>
              </a:rPr>
              <a:t>00 Pa</a:t>
            </a:r>
            <a:r>
              <a:rPr lang="ru-RU" altLang="en-US" sz="2000" dirty="0">
                <a:latin typeface="Calibri" pitchFamily="34" charset="0"/>
              </a:rPr>
              <a:t>  </a:t>
            </a:r>
            <a:endParaRPr lang="en-CA" altLang="en-US" sz="20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en-US" sz="20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000" dirty="0">
                <a:latin typeface="Calibri" pitchFamily="34" charset="0"/>
              </a:rPr>
              <a:t> </a:t>
            </a:r>
          </a:p>
        </p:txBody>
      </p:sp>
      <p:sp>
        <p:nvSpPr>
          <p:cNvPr id="27653" name="Прямоугольник 7"/>
          <p:cNvSpPr>
            <a:spLocks noChangeArrowheads="1"/>
          </p:cNvSpPr>
          <p:nvPr/>
        </p:nvSpPr>
        <p:spPr bwMode="auto">
          <a:xfrm>
            <a:off x="3048000" y="1"/>
            <a:ext cx="647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C0066"/>
                </a:solidFill>
              </a:rPr>
              <a:t>Map of glass damage on the ground</a:t>
            </a:r>
            <a:endParaRPr lang="en-US" altLang="en-US" sz="2800" b="1" dirty="0">
              <a:solidFill>
                <a:srgbClr val="FF3399"/>
              </a:solidFill>
            </a:endParaRPr>
          </a:p>
        </p:txBody>
      </p:sp>
      <p:sp>
        <p:nvSpPr>
          <p:cNvPr id="27654" name="Прямоугольник 8"/>
          <p:cNvSpPr>
            <a:spLocks noChangeArrowheads="1"/>
          </p:cNvSpPr>
          <p:nvPr/>
        </p:nvSpPr>
        <p:spPr bwMode="auto">
          <a:xfrm>
            <a:off x="7696200" y="3849231"/>
            <a:ext cx="2819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The shape of damaged area and blast arrival times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– corresponds to energy deposition along extended part of trajectory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( at H&gt;23 km)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8" name="Овал 7"/>
          <p:cNvSpPr/>
          <p:nvPr/>
        </p:nvSpPr>
        <p:spPr>
          <a:xfrm>
            <a:off x="3657600" y="5257800"/>
            <a:ext cx="228600" cy="228600"/>
          </a:xfrm>
          <a:prstGeom prst="ellipse">
            <a:avLst/>
          </a:prstGeom>
          <a:solidFill>
            <a:srgbClr val="E2A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Овал 8"/>
          <p:cNvSpPr/>
          <p:nvPr/>
        </p:nvSpPr>
        <p:spPr>
          <a:xfrm>
            <a:off x="3581400" y="55626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Овал 9"/>
          <p:cNvSpPr/>
          <p:nvPr/>
        </p:nvSpPr>
        <p:spPr>
          <a:xfrm>
            <a:off x="3276600" y="5867400"/>
            <a:ext cx="228600" cy="22860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31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las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618" y="77372"/>
            <a:ext cx="11911428" cy="670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1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рота.avi_snapshot_00.08_[2014.06.23_20.00.26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75" y="523875"/>
            <a:ext cx="4876800" cy="36576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Ворота.avi_snapshot_00.09_[2014.06.23_20.01.07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975" y="261937"/>
            <a:ext cx="4572000" cy="34290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Ворота.avi_snapshot_00.15_[2014.06.23_20.00.39]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2487637"/>
            <a:ext cx="5689600" cy="42672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920175" y="0"/>
            <a:ext cx="563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>
                <a:solidFill>
                  <a:srgbClr val="FF3399"/>
                </a:solidFill>
              </a:rPr>
              <a:t>Arrival of shock wave 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9175" y="4366784"/>
            <a:ext cx="3352800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/>
              <a:t>Injuries - mostly due to flying glass from shattered windows, from walking in and handling glass. </a:t>
            </a:r>
          </a:p>
          <a:p>
            <a:pPr eaLnBrk="1" hangingPunct="1"/>
            <a:endParaRPr lang="en-US" altLang="ru-RU" sz="800" dirty="0"/>
          </a:p>
          <a:p>
            <a:pPr eaLnBrk="1" hangingPunct="1"/>
            <a:r>
              <a:rPr lang="en-US" altLang="ru-RU" dirty="0"/>
              <a:t>Some injuries - from being hit by objects</a:t>
            </a:r>
          </a:p>
          <a:p>
            <a:pPr eaLnBrk="1" hangingPunct="1"/>
            <a:endParaRPr lang="en-US" altLang="ru-RU" sz="800" dirty="0"/>
          </a:p>
          <a:p>
            <a:pPr eaLnBrk="1" hangingPunct="1"/>
            <a:r>
              <a:rPr lang="en-US" altLang="ru-RU" dirty="0"/>
              <a:t>112 were hospitalize (39 kids)</a:t>
            </a:r>
          </a:p>
        </p:txBody>
      </p:sp>
    </p:spTree>
    <p:extLst>
      <p:ext uri="{BB962C8B-B14F-4D97-AF65-F5344CB8AC3E}">
        <p14:creationId xmlns:p14="http://schemas.microsoft.com/office/powerpoint/2010/main" val="1922109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urg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722" y="171541"/>
            <a:ext cx="8686556" cy="651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6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100" y="115308"/>
            <a:ext cx="4343400" cy="66273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7175" y="1918158"/>
            <a:ext cx="58388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imesNewRomanPSMT"/>
              </a:rPr>
              <a:t>Locations of the respondents reporting ears injuries; locations of individual </a:t>
            </a:r>
            <a:r>
              <a:rPr lang="en-US" sz="1200" dirty="0" smtClean="0">
                <a:latin typeface="TimesNewRomanPSMT"/>
              </a:rPr>
              <a:t>respondents from </a:t>
            </a:r>
            <a:r>
              <a:rPr lang="en-US" sz="1200" dirty="0">
                <a:latin typeface="TimesNewRomanPSMT"/>
              </a:rPr>
              <a:t>Internet data are grouped and shown in centered circles. Black curves correspond to </a:t>
            </a:r>
            <a:r>
              <a:rPr lang="en-US" sz="1200" dirty="0" smtClean="0">
                <a:latin typeface="TimesNewRomanPSMT"/>
              </a:rPr>
              <a:t>expected levels </a:t>
            </a:r>
            <a:r>
              <a:rPr lang="en-US" sz="1200" dirty="0">
                <a:latin typeface="TimesNewRomanPSMT"/>
              </a:rPr>
              <a:t>of overpressure (labels mark relative overpressure, the level 0.01 correspond to 1 </a:t>
            </a:r>
            <a:r>
              <a:rPr lang="en-US" sz="1200" dirty="0" err="1" smtClean="0">
                <a:latin typeface="TimesNewRomanPSMT"/>
              </a:rPr>
              <a:t>kPa</a:t>
            </a:r>
            <a:r>
              <a:rPr lang="en-US" sz="1200" dirty="0" smtClean="0">
                <a:latin typeface="TimesNewRomanPSMT"/>
              </a:rPr>
              <a:t>) according </a:t>
            </a:r>
            <a:r>
              <a:rPr lang="en-US" sz="1200" dirty="0">
                <a:latin typeface="TimesNewRomanPSMT"/>
              </a:rPr>
              <a:t>the QL model (</a:t>
            </a:r>
            <a:r>
              <a:rPr lang="en-US" sz="1200" dirty="0" err="1">
                <a:latin typeface="TimesNewRomanPSMT"/>
              </a:rPr>
              <a:t>Shuvalov</a:t>
            </a:r>
            <a:r>
              <a:rPr lang="en-US" sz="1200" dirty="0">
                <a:latin typeface="TimesNewRomanPSMT"/>
              </a:rPr>
              <a:t> et al., 2017). Position of main peak on trajectory is marked </a:t>
            </a:r>
            <a:r>
              <a:rPr lang="en-US" sz="1200" dirty="0" smtClean="0">
                <a:latin typeface="TimesNewRomanPSMT"/>
              </a:rPr>
              <a:t>by line </a:t>
            </a:r>
            <a:r>
              <a:rPr lang="en-US" sz="1200" dirty="0">
                <a:latin typeface="TimesNewRomanPSMT"/>
              </a:rPr>
              <a:t>with grey circle MP (shifted to avoid overdrawing). The meteoroid trajectory is shown by </a:t>
            </a:r>
            <a:r>
              <a:rPr lang="en-US" sz="1200" dirty="0" smtClean="0">
                <a:latin typeface="TimesNewRomanPSMT"/>
              </a:rPr>
              <a:t>a black </a:t>
            </a:r>
            <a:r>
              <a:rPr lang="en-US" sz="1200" dirty="0">
                <a:latin typeface="TimesNewRomanPSMT"/>
              </a:rPr>
              <a:t>line.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2900" y="6075005"/>
            <a:ext cx="5753100" cy="516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lnSpc>
                <a:spcPts val="1100"/>
              </a:lnSpc>
              <a:spcAft>
                <a:spcPts val="0"/>
              </a:spcAft>
              <a:tabLst>
                <a:tab pos="215900" algn="l"/>
              </a:tabLst>
            </a:pPr>
            <a:r>
              <a:rPr lang="en-US" sz="1200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Kartashova</a:t>
            </a:r>
            <a:r>
              <a:rPr lang="en-US" sz="1200" i="1" dirty="0">
                <a:solidFill>
                  <a:srgbClr val="C00000"/>
                </a:solidFill>
                <a:ea typeface="Times New Roman" panose="02020603050405020304" pitchFamily="18" charset="0"/>
              </a:rPr>
              <a:t>, A.P., </a:t>
            </a:r>
            <a:r>
              <a:rPr lang="en-US" sz="1200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Popova</a:t>
            </a:r>
            <a:r>
              <a:rPr lang="en-US" sz="1200" i="1" dirty="0">
                <a:solidFill>
                  <a:srgbClr val="C00000"/>
                </a:solidFill>
                <a:ea typeface="Times New Roman" panose="02020603050405020304" pitchFamily="18" charset="0"/>
              </a:rPr>
              <a:t>, O.P., </a:t>
            </a:r>
            <a:r>
              <a:rPr lang="en-US" sz="1200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Glazachev</a:t>
            </a:r>
            <a:r>
              <a:rPr lang="en-US" sz="1200" i="1" dirty="0">
                <a:solidFill>
                  <a:srgbClr val="C00000"/>
                </a:solidFill>
                <a:ea typeface="Times New Roman" panose="02020603050405020304" pitchFamily="18" charset="0"/>
              </a:rPr>
              <a:t>, D.O., </a:t>
            </a:r>
            <a:r>
              <a:rPr lang="en-US" sz="1200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Jenniskens</a:t>
            </a:r>
            <a:r>
              <a:rPr lang="en-US" sz="1200" i="1" dirty="0">
                <a:solidFill>
                  <a:srgbClr val="C00000"/>
                </a:solidFill>
                <a:ea typeface="Times New Roman" panose="02020603050405020304" pitchFamily="18" charset="0"/>
              </a:rPr>
              <a:t>, P., </a:t>
            </a:r>
            <a:r>
              <a:rPr lang="en-US" sz="1200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Emel'yanenko</a:t>
            </a:r>
            <a:r>
              <a:rPr lang="en-US" sz="1200" i="1" dirty="0">
                <a:solidFill>
                  <a:srgbClr val="C00000"/>
                </a:solidFill>
                <a:ea typeface="Times New Roman" panose="02020603050405020304" pitchFamily="18" charset="0"/>
              </a:rPr>
              <a:t>, V.V., </a:t>
            </a:r>
            <a:r>
              <a:rPr lang="en-US" sz="1200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Podobnaya</a:t>
            </a:r>
            <a:r>
              <a:rPr lang="en-US" sz="1200" i="1" dirty="0">
                <a:solidFill>
                  <a:srgbClr val="C00000"/>
                </a:solidFill>
                <a:ea typeface="Times New Roman" panose="02020603050405020304" pitchFamily="18" charset="0"/>
              </a:rPr>
              <a:t>, E.D., </a:t>
            </a:r>
            <a:r>
              <a:rPr lang="en-US" sz="1200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Skripnik</a:t>
            </a:r>
            <a:r>
              <a:rPr lang="en-US" sz="1200" i="1" dirty="0">
                <a:solidFill>
                  <a:srgbClr val="C00000"/>
                </a:solidFill>
                <a:ea typeface="Times New Roman" panose="02020603050405020304" pitchFamily="18" charset="0"/>
              </a:rPr>
              <a:t>, A.Y. Study of injuries from the Chelyabinsk airburst event. Planetary and Space Science, 160, 107-114 (2018).</a:t>
            </a:r>
            <a:endParaRPr lang="ru-RU" sz="1200" i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765" y="113835"/>
            <a:ext cx="57488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C</a:t>
            </a:r>
            <a:r>
              <a:rPr lang="en-US" sz="3200" dirty="0" smtClean="0">
                <a:solidFill>
                  <a:srgbClr val="C00000"/>
                </a:solidFill>
              </a:rPr>
              <a:t>helyabinsk </a:t>
            </a:r>
            <a:r>
              <a:rPr lang="en-US" sz="3200" dirty="0" err="1" smtClean="0">
                <a:solidFill>
                  <a:srgbClr val="C00000"/>
                </a:solidFill>
              </a:rPr>
              <a:t>airbust</a:t>
            </a:r>
            <a:r>
              <a:rPr lang="en-US" sz="3200" dirty="0" smtClean="0">
                <a:solidFill>
                  <a:srgbClr val="C00000"/>
                </a:solidFill>
              </a:rPr>
              <a:t> event aspects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from eye witness interviews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99" y="3718879"/>
            <a:ext cx="4835701" cy="19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85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Motivation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4" name="Picture 2" descr="https://pp.userapi.com/c306107/v306107527/84a3/ZmAWKBdBCB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2858702"/>
            <a:ext cx="2614612" cy="391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0674" y="1716882"/>
                <a:ext cx="12101326" cy="11156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𝑃h𝑦𝑠𝑖𝑐𝑎𝑙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𝑝𝑟𝑜𝑐𝑒𝑠𝑠</m:t>
                          </m:r>
                        </m:num>
                        <m:den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𝑖𝑚𝑝𝑜𝑠𝑠𝑖𝑏𝑙𝑒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𝑙𝑎𝑏𝑜𝑟𝑎𝑡𝑜𝑟𝑦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𝑒𝑥𝑝𝑒𝑟𝑖𝑚𝑒𝑛𝑡</m:t>
                              </m:r>
                            </m:e>
                          </m:eqAr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𝑀𝑜𝑑𝑒𝑙𝑖𝑛𝑔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𝑠𝑙𝑜𝑤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𝑐𝑎𝑙𝑐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𝑐𝑎𝑙𝑖𝑛𝑔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𝑟𝑒𝑙𝑎𝑡𝑖𝑜𝑛𝑠</m:t>
                          </m:r>
                          <m:r>
                            <m:rPr>
                              <m:nor/>
                            </m:rPr>
                            <a:rPr lang="ru-RU" sz="2400" dirty="0"/>
                            <m:t> 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𝑞𝑢𝑖𝑐𝑘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𝑐𝑎𝑙𝑐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𝑜𝑛𝑙𝑖𝑛𝑒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𝑐𝑎𝑙𝑐𝑢𝑙𝑎𝑡𝑜𝑟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𝑒𝑎𝑠𝑦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𝑢𝑠𝑒</m:t>
                          </m:r>
                        </m:den>
                      </m:f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𝑟𝑜𝑓𝑖𝑡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!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4" y="1716882"/>
                <a:ext cx="12101326" cy="11156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79">
            <a:extLst>
              <a:ext uri="{FF2B5EF4-FFF2-40B4-BE49-F238E27FC236}">
                <a16:creationId xmlns:a16="http://schemas.microsoft.com/office/drawing/2014/main" id="{29AE3736-F9F1-4B2C-AED7-6B52B7A08C95}"/>
              </a:ext>
            </a:extLst>
          </p:cNvPr>
          <p:cNvGrpSpPr/>
          <p:nvPr/>
        </p:nvGrpSpPr>
        <p:grpSpPr>
          <a:xfrm>
            <a:off x="-427833" y="4762"/>
            <a:ext cx="12584114" cy="6853238"/>
            <a:chOff x="-417513" y="0"/>
            <a:chExt cx="12584114" cy="6853238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A42CE4DD-0369-4E15-BD5E-53DB54A6C1DD}"/>
                </a:ext>
              </a:extLst>
            </p:cNvPr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A4FD517C-0702-47BE-BEE9-863A3B798305}"/>
                </a:ext>
              </a:extLst>
            </p:cNvPr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005B56D1-DB7D-43D2-9ACE-FAA7AD1B7399}"/>
                </a:ext>
              </a:extLst>
            </p:cNvPr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3D761C8D-94C4-4194-8A9C-9903FFAB9EB4}"/>
                </a:ext>
              </a:extLst>
            </p:cNvPr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442E5453-030E-4E5C-9D68-FB8BB400A3E0}"/>
                </a:ext>
              </a:extLst>
            </p:cNvPr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733686D2-BBE7-4D9A-B937-ABD975426201}"/>
                </a:ext>
              </a:extLst>
            </p:cNvPr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B0A008AF-66E6-413D-A297-DE55D003A4E6}"/>
                </a:ext>
              </a:extLst>
            </p:cNvPr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1DDFF02D-68F3-4E7B-A7B8-C4D4892477CB}"/>
                </a:ext>
              </a:extLst>
            </p:cNvPr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D22BA4E7-6660-4D3C-BBD4-B19B2CB108B4}"/>
                </a:ext>
              </a:extLst>
            </p:cNvPr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466BA9EE-4562-47E4-A768-B082CCD57BD0}"/>
                </a:ext>
              </a:extLst>
            </p:cNvPr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B9774FF7-692E-445A-9569-A057E3CB37E5}"/>
                </a:ext>
              </a:extLst>
            </p:cNvPr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F8765BBB-6EEA-4B91-B07D-2E169730E885}"/>
                </a:ext>
              </a:extLst>
            </p:cNvPr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8D843254-B174-4F8F-80B2-CA5D493DE22E}"/>
                </a:ext>
              </a:extLst>
            </p:cNvPr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F4C085C3-D8CA-466B-A461-951222F324F5}"/>
                </a:ext>
              </a:extLst>
            </p:cNvPr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33732853-7B21-4800-81B1-211A866D0B7B}"/>
                </a:ext>
              </a:extLst>
            </p:cNvPr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6CBCA2BE-D285-451A-9376-AF6729E7EA8E}"/>
                </a:ext>
              </a:extLst>
            </p:cNvPr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06D76A6B-C3F1-4628-ADCC-83C12F3D3B24}"/>
                </a:ext>
              </a:extLst>
            </p:cNvPr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49D023F7-FFAA-4005-B4AD-5C42F500A043}"/>
                </a:ext>
              </a:extLst>
            </p:cNvPr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022EC1AF-A4A5-4ABA-B847-6FDBC30BFB88}"/>
                </a:ext>
              </a:extLst>
            </p:cNvPr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48C77FED-8787-402C-AF0F-9A175CFB1A69}"/>
                </a:ext>
              </a:extLst>
            </p:cNvPr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F7C69E53-7E70-418C-9DC8-3F21A2BA31C5}"/>
                </a:ext>
              </a:extLst>
            </p:cNvPr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281744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827" y="229370"/>
            <a:ext cx="11731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C00000"/>
                </a:solidFill>
              </a:rPr>
              <a:t>Comparison </a:t>
            </a:r>
            <a:r>
              <a:rPr lang="en-US" sz="3200" dirty="0">
                <a:solidFill>
                  <a:srgbClr val="C00000"/>
                </a:solidFill>
              </a:rPr>
              <a:t>of modeling and </a:t>
            </a:r>
            <a:r>
              <a:rPr lang="en-US" sz="3200" dirty="0" smtClean="0">
                <a:solidFill>
                  <a:srgbClr val="C00000"/>
                </a:solidFill>
              </a:rPr>
              <a:t>approximations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for Chelyabinsk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3095" y="6139814"/>
            <a:ext cx="9030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Contours of overpressure (</a:t>
            </a:r>
            <a:r>
              <a:rPr lang="en-US" dirty="0" err="1" smtClean="0"/>
              <a:t>atm</a:t>
            </a:r>
            <a:r>
              <a:rPr lang="en-US" dirty="0" smtClean="0"/>
              <a:t>) for modelling Chelyabinsk-like body and scaling relation model</a:t>
            </a:r>
          </a:p>
          <a:p>
            <a:pPr algn="ctr"/>
            <a:r>
              <a:rPr lang="en-US" dirty="0" smtClean="0"/>
              <a:t>The contours are not stretched enough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06588"/>
            <a:ext cx="5143499" cy="49377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2" y="4831161"/>
            <a:ext cx="895350" cy="8286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24036"/>
            <a:ext cx="5182781" cy="49754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0234" y="3081854"/>
            <a:ext cx="60007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91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Прямоугольник 2"/>
              <p:cNvSpPr/>
              <p:nvPr/>
            </p:nvSpPr>
            <p:spPr>
              <a:xfrm>
                <a:off x="266172" y="4341432"/>
                <a:ext cx="5739969" cy="13342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400" i="1" smtClean="0">
                          <a:latin typeface="Cambria Math" panose="02040503050406030204" pitchFamily="18" charset="0"/>
                        </a:rPr>
                        <m:t>𝑒𝑙</m:t>
                      </m:r>
                      <m:d>
                        <m:d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ru-RU" sz="2400" i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i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]"/>
                              <m:ctrlPr>
                                <a:rPr lang="ru-RU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ru-RU" sz="24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m:rPr>
                                  <m:sty m:val="p"/>
                                </m:rPr>
                                <a:rPr lang="ru-RU" sz="2400" i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ru-RU" sz="2400" i="0">
                                  <a:latin typeface="Cambria Math" panose="02040503050406030204" pitchFamily="18" charset="0"/>
                                </a:rPr>
                                <m:t>[0&lt;</m:t>
                              </m:r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ru-RU" sz="2400" i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ru-RU" sz="24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ru-RU" sz="24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ru-RU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endChr m:val="]"/>
                                      <m:ctrlP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  <m: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ru-RU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endChr m:val="]"/>
                                      <m:ctrlP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If</m:t>
                                      </m:r>
                                      <m: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[0&lt;</m:t>
                                      </m:r>
                                      <m: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  <m: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ru-RU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endChr m:val="]"/>
                                      <m:ctrlP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  <m: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ru-RU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72" y="4341432"/>
                <a:ext cx="5739969" cy="1334211"/>
              </a:xfrm>
              <a:prstGeom prst="rect">
                <a:avLst/>
              </a:prstGeom>
              <a:blipFill>
                <a:blip r:embed="rId2"/>
                <a:stretch>
                  <a:fillRect l="-3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975" y="355142"/>
            <a:ext cx="5766890" cy="55884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32907" y="6077181"/>
            <a:ext cx="4698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two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semi-ellipse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with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params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 a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=1,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b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=0.5 и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c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=1.5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6172" y="62754"/>
            <a:ext cx="4425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T</a:t>
            </a:r>
            <a:r>
              <a:rPr lang="en-US" sz="3200" dirty="0" smtClean="0">
                <a:solidFill>
                  <a:srgbClr val="C00000"/>
                </a:solidFill>
              </a:rPr>
              <a:t>he </a:t>
            </a:r>
            <a:r>
              <a:rPr lang="en-US" sz="3200" dirty="0">
                <a:solidFill>
                  <a:srgbClr val="C00000"/>
                </a:solidFill>
              </a:rPr>
              <a:t>spatial heterogeneity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96856" y="1866370"/>
                <a:ext cx="384515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 smtClean="0">
                    <a:solidFill>
                      <a:srgbClr val="C00000"/>
                    </a:solidFill>
                  </a:rPr>
                  <a:t>3. </a:t>
                </a:r>
                <a:r>
                  <a:rPr lang="en-US" u="sng" dirty="0">
                    <a:solidFill>
                      <a:srgbClr val="C00000"/>
                    </a:solidFill>
                  </a:rPr>
                  <a:t>Angular </a:t>
                </a:r>
                <a:r>
                  <a:rPr lang="en-US" u="sng" dirty="0" smtClean="0">
                    <a:solidFill>
                      <a:srgbClr val="C00000"/>
                    </a:solidFill>
                  </a:rPr>
                  <a:t>heterogeneity </a:t>
                </a:r>
                <a14:m>
                  <m:oMath xmlns:m="http://schemas.openxmlformats.org/officeDocument/2006/math">
                    <m:r>
                      <a:rPr lang="en-US" b="0" i="1" u="sng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𝑒𝑙</m:t>
                    </m:r>
                    <m:r>
                      <a:rPr lang="en-US" b="0" i="1" u="sng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u="sng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u="sng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u="sng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b="0" i="1" u="sng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</m:t>
                        </m:r>
                      </m:e>
                    </m:d>
                  </m:oMath>
                </a14:m>
                <a:endParaRPr lang="en-US" b="0" u="sng" dirty="0" smtClean="0">
                  <a:ea typeface="Cambria Math" panose="02040503050406030204" pitchFamily="18" charset="0"/>
                </a:endParaRPr>
              </a:p>
              <a:p>
                <a:r>
                  <a:rPr lang="en-US" b="0" dirty="0" smtClean="0"/>
                  <a:t>4. Full correction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b="0" dirty="0" smtClean="0"/>
                  <a:t>,…), </a:t>
                </a:r>
              </a:p>
              <a:p>
                <a:r>
                  <a:rPr lang="en-US" dirty="0"/>
                  <a:t>	</a:t>
                </a:r>
                <a:r>
                  <a:rPr lang="en-US" b="0" dirty="0" smtClean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b="0" dirty="0" smtClean="0"/>
                  <a:t>,</a:t>
                </a:r>
              </a:p>
              <a:p>
                <a:r>
                  <a:rPr lang="en-US" dirty="0"/>
                  <a:t>	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b="0" dirty="0" smtClean="0"/>
                  <a:t> –</a:t>
                </a:r>
                <a:r>
                  <a:rPr lang="en-US" dirty="0" smtClean="0"/>
                  <a:t>polar </a:t>
                </a:r>
                <a:r>
                  <a:rPr lang="en-US" dirty="0"/>
                  <a:t>coordinates</a:t>
                </a:r>
                <a:endParaRPr lang="en-US" b="0" dirty="0" smtClean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56" y="1866370"/>
                <a:ext cx="3845155" cy="1200329"/>
              </a:xfrm>
              <a:prstGeom prst="rect">
                <a:avLst/>
              </a:prstGeom>
              <a:blipFill>
                <a:blip r:embed="rId4"/>
                <a:stretch>
                  <a:fillRect l="-1426" t="-2538" b="-71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96856" y="735758"/>
                <a:ext cx="4417491" cy="98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 smtClean="0">
                    <a:solidFill>
                      <a:schemeClr val="tx1"/>
                    </a:solidFill>
                  </a:rPr>
                  <a:t>1.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(…)</m:t>
                    </m:r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r>
                  <a:rPr lang="en-US" dirty="0" smtClean="0"/>
                  <a:t>2. Positive and negative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(…),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(…),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endParaRPr lang="en-US" b="0" dirty="0" smtClean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56" y="735758"/>
                <a:ext cx="4417491" cy="987193"/>
              </a:xfrm>
              <a:prstGeom prst="rect">
                <a:avLst/>
              </a:prstGeom>
              <a:blipFill>
                <a:blip r:embed="rId5"/>
                <a:stretch>
                  <a:fillRect l="-1241" t="-37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61243" y="3084385"/>
            <a:ext cx="545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“…” – replaces impact parameters – diameter, fall angle, velocity, density, kinetic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605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827" y="229370"/>
            <a:ext cx="11731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C00000"/>
                </a:solidFill>
              </a:rPr>
              <a:t>Comparison </a:t>
            </a:r>
            <a:r>
              <a:rPr lang="en-US" sz="3200" dirty="0">
                <a:solidFill>
                  <a:srgbClr val="C00000"/>
                </a:solidFill>
              </a:rPr>
              <a:t>of modeling and </a:t>
            </a:r>
            <a:r>
              <a:rPr lang="en-US" sz="3200" dirty="0" smtClean="0">
                <a:solidFill>
                  <a:srgbClr val="C00000"/>
                </a:solidFill>
              </a:rPr>
              <a:t>approximations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for </a:t>
            </a:r>
            <a:r>
              <a:rPr lang="en-US" sz="3200" dirty="0" smtClean="0">
                <a:solidFill>
                  <a:srgbClr val="C00000"/>
                </a:solidFill>
              </a:rPr>
              <a:t>Chelyabinsk-like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endParaRPr lang="en-US" sz="3200" dirty="0" smtClean="0">
              <a:solidFill>
                <a:srgbClr val="C00000"/>
              </a:solidFill>
            </a:endParaRPr>
          </a:p>
          <a:p>
            <a:pPr algn="just"/>
            <a:r>
              <a:rPr lang="en-US" sz="3200" dirty="0" smtClean="0">
                <a:solidFill>
                  <a:srgbClr val="C00000"/>
                </a:solidFill>
              </a:rPr>
              <a:t>Diameter:20m, entry angle:18⁰, velocity:19 km/s </a:t>
            </a:r>
            <a:r>
              <a:rPr lang="ru-RU" sz="3200" dirty="0" smtClean="0">
                <a:solidFill>
                  <a:srgbClr val="C00000"/>
                </a:solidFill>
              </a:rPr>
              <a:t>(</a:t>
            </a:r>
            <a:r>
              <a:rPr lang="en-US" sz="3200" dirty="0" smtClean="0">
                <a:solidFill>
                  <a:srgbClr val="C00000"/>
                </a:solidFill>
              </a:rPr>
              <a:t>3-param el</a:t>
            </a:r>
            <a:r>
              <a:rPr lang="ru-RU" sz="3200" dirty="0" smtClean="0">
                <a:solidFill>
                  <a:srgbClr val="C00000"/>
                </a:solidFill>
              </a:rPr>
              <a:t>)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8675" y="6139814"/>
            <a:ext cx="6285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Contours of overpressure (</a:t>
            </a:r>
            <a:r>
              <a:rPr lang="en-US" dirty="0" err="1" smtClean="0"/>
              <a:t>atm</a:t>
            </a:r>
            <a:r>
              <a:rPr lang="en-US" dirty="0" smtClean="0"/>
              <a:t>) for modelling Chelyabinsk-like body and scaling relation model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234" y="3081854"/>
            <a:ext cx="600075" cy="2105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69" y="1224036"/>
            <a:ext cx="5187733" cy="4980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453" y="1224036"/>
            <a:ext cx="5182781" cy="4975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827" y="2510034"/>
            <a:ext cx="895350" cy="8286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755" y="1257350"/>
            <a:ext cx="2515173" cy="168935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2503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35" y="1102157"/>
            <a:ext cx="4526280" cy="4506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8765" y="5608320"/>
            <a:ext cx="58750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Location map of eyewitness reports, with each symbol representing one or more accounts.</a:t>
            </a:r>
          </a:p>
          <a:p>
            <a:r>
              <a:rPr lang="en-US" sz="1200" dirty="0" smtClean="0"/>
              <a:t>Legend: Glass damage (ﬁlled red circle); glass rattled, not broken (o); chum destruction (Λ); heat and unconsciousness (orange X); Reports of people falling (person symbol). Positions of eyewitnesses according to </a:t>
            </a:r>
            <a:r>
              <a:rPr lang="en-US" sz="1200" dirty="0" err="1" smtClean="0"/>
              <a:t>Voznesensky</a:t>
            </a:r>
            <a:r>
              <a:rPr lang="en-US" sz="1200" dirty="0" smtClean="0"/>
              <a:t> (1925) (=x), </a:t>
            </a:r>
            <a:r>
              <a:rPr lang="en-US" sz="1200" dirty="0" err="1" smtClean="0"/>
              <a:t>Krinov</a:t>
            </a:r>
            <a:r>
              <a:rPr lang="en-US" sz="1200" dirty="0" smtClean="0"/>
              <a:t> (1966) (=+), </a:t>
            </a:r>
            <a:r>
              <a:rPr lang="en-US" sz="1200" dirty="0" err="1" smtClean="0"/>
              <a:t>Konenkin</a:t>
            </a:r>
            <a:r>
              <a:rPr lang="en-US" sz="1200" dirty="0" smtClean="0"/>
              <a:t> (1967) (=*), and </a:t>
            </a:r>
            <a:r>
              <a:rPr lang="en-US" sz="1200" dirty="0" err="1" smtClean="0"/>
              <a:t>Vasilyev</a:t>
            </a:r>
            <a:r>
              <a:rPr lang="en-US" sz="1200" dirty="0" smtClean="0"/>
              <a:t> et al. (1981) (=+). (For interpretation of the references to </a:t>
            </a:r>
            <a:r>
              <a:rPr lang="en-US" sz="1200" dirty="0" err="1" smtClean="0"/>
              <a:t>colour</a:t>
            </a:r>
            <a:r>
              <a:rPr lang="en-US" sz="1200" dirty="0" smtClean="0"/>
              <a:t> in this ﬁgure legend, the reader is referred to the web version of this article.)</a:t>
            </a:r>
            <a:endParaRPr lang="en-US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406" y="1102157"/>
            <a:ext cx="4462787" cy="44223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53785" y="560832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overlain with airburst model (12 Mt, 2000 kg/m3, 25° entry angle, 27 km/s entry speed). Contours correspond to (from dark to light): 1500, 1000, 700 and 500 Pa overpressure.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8765" y="113835"/>
            <a:ext cx="92306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Tunguska </a:t>
            </a:r>
            <a:r>
              <a:rPr lang="en-US" sz="3200" dirty="0">
                <a:solidFill>
                  <a:srgbClr val="C00000"/>
                </a:solidFill>
              </a:rPr>
              <a:t>eyewitness accounts, injuries, and </a:t>
            </a:r>
            <a:r>
              <a:rPr lang="en-US" sz="3200" dirty="0" smtClean="0">
                <a:solidFill>
                  <a:srgbClr val="C00000"/>
                </a:solidFill>
              </a:rPr>
              <a:t>casualties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53785" y="6292304"/>
            <a:ext cx="5783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spcAft>
                <a:spcPts val="0"/>
              </a:spcAft>
              <a:tabLst>
                <a:tab pos="215900" algn="l"/>
              </a:tabLst>
            </a:pPr>
            <a:r>
              <a:rPr lang="en-US" sz="1200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Jenniskens</a:t>
            </a:r>
            <a:r>
              <a:rPr lang="en-US" sz="1200" i="1" dirty="0">
                <a:solidFill>
                  <a:srgbClr val="C00000"/>
                </a:solidFill>
                <a:ea typeface="Times New Roman" panose="02020603050405020304" pitchFamily="18" charset="0"/>
              </a:rPr>
              <a:t>, P., </a:t>
            </a:r>
            <a:r>
              <a:rPr lang="en-US" sz="1200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Popova</a:t>
            </a:r>
            <a:r>
              <a:rPr lang="en-US" sz="1200" i="1" dirty="0">
                <a:solidFill>
                  <a:srgbClr val="C00000"/>
                </a:solidFill>
                <a:ea typeface="Times New Roman" panose="02020603050405020304" pitchFamily="18" charset="0"/>
              </a:rPr>
              <a:t>, O. P., </a:t>
            </a:r>
            <a:r>
              <a:rPr lang="en-US" sz="1200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Glazachev</a:t>
            </a:r>
            <a:r>
              <a:rPr lang="en-US" sz="1200" i="1" dirty="0">
                <a:solidFill>
                  <a:srgbClr val="C00000"/>
                </a:solidFill>
                <a:ea typeface="Times New Roman" panose="02020603050405020304" pitchFamily="18" charset="0"/>
              </a:rPr>
              <a:t>, D. O., </a:t>
            </a:r>
            <a:r>
              <a:rPr lang="en-US" sz="1200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Podobnaya</a:t>
            </a:r>
            <a:r>
              <a:rPr lang="en-US" sz="1200" i="1" dirty="0">
                <a:solidFill>
                  <a:srgbClr val="C00000"/>
                </a:solidFill>
                <a:ea typeface="Times New Roman" panose="02020603050405020304" pitchFamily="18" charset="0"/>
              </a:rPr>
              <a:t>, E. D., </a:t>
            </a:r>
            <a:r>
              <a:rPr lang="en-US" sz="1200" i="1" dirty="0" err="1">
                <a:solidFill>
                  <a:srgbClr val="C00000"/>
                </a:solidFill>
                <a:ea typeface="Times New Roman" panose="02020603050405020304" pitchFamily="18" charset="0"/>
              </a:rPr>
              <a:t>Kartashova</a:t>
            </a:r>
            <a:r>
              <a:rPr lang="en-US" sz="1200" i="1" dirty="0">
                <a:solidFill>
                  <a:srgbClr val="C00000"/>
                </a:solidFill>
                <a:ea typeface="Times New Roman" panose="02020603050405020304" pitchFamily="18" charset="0"/>
              </a:rPr>
              <a:t>, A. P. Tunguska eyewitness accounts, injuries, and casualties. Icarus 327, 4-18 (2019).</a:t>
            </a:r>
            <a:endParaRPr lang="ru-RU" sz="1200" i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406" y="1102157"/>
            <a:ext cx="4461080" cy="44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81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197" y="2862043"/>
            <a:ext cx="4425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T</a:t>
            </a:r>
            <a:r>
              <a:rPr lang="en-US" sz="3200" dirty="0" smtClean="0">
                <a:solidFill>
                  <a:srgbClr val="C00000"/>
                </a:solidFill>
              </a:rPr>
              <a:t>he </a:t>
            </a:r>
            <a:r>
              <a:rPr lang="en-US" sz="3200" dirty="0">
                <a:solidFill>
                  <a:srgbClr val="C00000"/>
                </a:solidFill>
              </a:rPr>
              <a:t>spatial heterogeneity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73881" y="4665659"/>
                <a:ext cx="384515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 smtClean="0">
                    <a:solidFill>
                      <a:srgbClr val="C00000"/>
                    </a:solidFill>
                  </a:rPr>
                  <a:t>3. </a:t>
                </a:r>
                <a:r>
                  <a:rPr lang="en-US" u="sng" dirty="0">
                    <a:solidFill>
                      <a:srgbClr val="C00000"/>
                    </a:solidFill>
                  </a:rPr>
                  <a:t>Angular </a:t>
                </a:r>
                <a:r>
                  <a:rPr lang="en-US" u="sng" dirty="0" smtClean="0">
                    <a:solidFill>
                      <a:srgbClr val="C00000"/>
                    </a:solidFill>
                  </a:rPr>
                  <a:t>heterogeneity </a:t>
                </a:r>
                <a14:m>
                  <m:oMath xmlns:m="http://schemas.openxmlformats.org/officeDocument/2006/math">
                    <m:r>
                      <a:rPr lang="en-US" b="0" i="1" u="sng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𝑒𝑙</m:t>
                    </m:r>
                    <m:r>
                      <a:rPr lang="en-US" b="0" i="1" u="sng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u="sng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u="sng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u="sng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b="0" i="1" u="sng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</m:t>
                        </m:r>
                      </m:e>
                    </m:d>
                  </m:oMath>
                </a14:m>
                <a:endParaRPr lang="en-US" b="0" u="sng" dirty="0" smtClean="0">
                  <a:ea typeface="Cambria Math" panose="02040503050406030204" pitchFamily="18" charset="0"/>
                </a:endParaRPr>
              </a:p>
              <a:p>
                <a:r>
                  <a:rPr lang="en-US" b="0" dirty="0" smtClean="0"/>
                  <a:t>4. Full correction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b="0" dirty="0" smtClean="0"/>
                  <a:t>,…), </a:t>
                </a:r>
              </a:p>
              <a:p>
                <a:r>
                  <a:rPr lang="en-US" dirty="0"/>
                  <a:t>	</a:t>
                </a:r>
                <a:r>
                  <a:rPr lang="en-US" b="0" dirty="0" smtClean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b="0" dirty="0" smtClean="0"/>
                  <a:t>,</a:t>
                </a:r>
              </a:p>
              <a:p>
                <a:r>
                  <a:rPr lang="en-US" dirty="0"/>
                  <a:t>	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b="0" dirty="0" smtClean="0"/>
                  <a:t> –</a:t>
                </a:r>
                <a:r>
                  <a:rPr lang="en-US" dirty="0" smtClean="0"/>
                  <a:t>polar </a:t>
                </a:r>
                <a:r>
                  <a:rPr lang="en-US" dirty="0"/>
                  <a:t>coordinates</a:t>
                </a:r>
                <a:endParaRPr lang="en-US" b="0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881" y="4665659"/>
                <a:ext cx="3845155" cy="1200329"/>
              </a:xfrm>
              <a:prstGeom prst="rect">
                <a:avLst/>
              </a:prstGeom>
              <a:blipFill>
                <a:blip r:embed="rId3"/>
                <a:stretch>
                  <a:fillRect l="-1268" t="-2538" b="-71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73881" y="3535047"/>
                <a:ext cx="4417491" cy="987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 smtClean="0">
                    <a:solidFill>
                      <a:schemeClr val="tx1"/>
                    </a:solidFill>
                  </a:rPr>
                  <a:t>1.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(…)</m:t>
                    </m:r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r>
                  <a:rPr lang="en-US" dirty="0" smtClean="0"/>
                  <a:t>2. Positive and negative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(…),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(…),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881" y="3535047"/>
                <a:ext cx="4417491" cy="987193"/>
              </a:xfrm>
              <a:prstGeom prst="rect">
                <a:avLst/>
              </a:prstGeom>
              <a:blipFill>
                <a:blip r:embed="rId4"/>
                <a:stretch>
                  <a:fillRect l="-1103" t="-37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38268" y="5883674"/>
            <a:ext cx="545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“…” – replaces impact parameters – diameter, fall angle, velocity, density, kinetic energy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1359133" y="685672"/>
                <a:ext cx="3770135" cy="871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sz="24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𝑒𝑙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ru-RU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ru-RU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1.4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ru-RU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133" y="685672"/>
                <a:ext cx="3770135" cy="8715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46949" y="121873"/>
            <a:ext cx="3836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Crater-forming </a:t>
            </a:r>
            <a:r>
              <a:rPr lang="en-US" sz="3200" dirty="0">
                <a:solidFill>
                  <a:srgbClr val="C00000"/>
                </a:solidFill>
              </a:rPr>
              <a:t>events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7010399" y="1251385"/>
                <a:ext cx="4392283" cy="12225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x,y</a:t>
                </a:r>
                <a:r>
                  <a:rPr lang="en-US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spatial </a:t>
                </a:r>
                <a:r>
                  <a:rPr lang="en-US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coordinates</a:t>
                </a:r>
              </a:p>
              <a:p>
                <a:r>
                  <a:rPr lang="en-US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el </a:t>
                </a: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ellipticity</a:t>
                </a: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parameter, </a:t>
                </a:r>
                <a:endParaRPr lang="en-US" dirty="0" smtClean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kinetic energy of the impactor in </a:t>
                </a:r>
                <a:r>
                  <a:rPr lang="en-US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kt</a:t>
                </a: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TNT</a:t>
                </a:r>
                <a:r>
                  <a:rPr lang="en-US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effective </a:t>
                </a:r>
                <a:r>
                  <a:rPr lang="en-US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height of point source.</a:t>
                </a:r>
                <a:endParaRPr lang="en-US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399" y="1251385"/>
                <a:ext cx="4392283" cy="1222579"/>
              </a:xfrm>
              <a:prstGeom prst="rect">
                <a:avLst/>
              </a:prstGeom>
              <a:blipFill>
                <a:blip r:embed="rId6"/>
                <a:stretch>
                  <a:fillRect l="-1110" t="-2488" r="-416" b="-54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1710727" y="1645486"/>
                <a:ext cx="3107324" cy="84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ru-RU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endChr m:val=""/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ru-RU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sz="240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ru-RU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ru-RU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sz="240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  <m:r>
                        <a:rPr lang="ru-RU" sz="2400" i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ru-RU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727" y="1645486"/>
                <a:ext cx="3107324" cy="8438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5556494" y="3005901"/>
                <a:ext cx="6338338" cy="964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latin typeface="Cambria Math" panose="02040503050406030204" pitchFamily="18" charset="0"/>
                        </a:rPr>
                        <m:t>𝑒𝑙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endChr m:val="]"/>
                              <m:ctrlPr>
                                <a:rPr lang="ru-RU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ru-RU" sz="24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m:rPr>
                                  <m:sty m:val="p"/>
                                </m:rPr>
                                <a:rPr lang="ru-RU" sz="2400" i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ru-RU" sz="2400" i="0">
                                  <a:latin typeface="Cambria Math" panose="02040503050406030204" pitchFamily="18" charset="0"/>
                                </a:rPr>
                                <m:t>[0&lt;</m:t>
                              </m:r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ru-RU" sz="2400" i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ru-RU" sz="24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ru-RU" sz="24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ru-RU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endChr m:val="]"/>
                                      <m:ctrlP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  <m: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ru-RU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endChr m:val="]"/>
                                      <m:ctrlP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If</m:t>
                                      </m:r>
                                      <m: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[0&lt;</m:t>
                                      </m:r>
                                      <m: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  <m: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ru-RU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endChr m:val="]"/>
                                      <m:ctrlP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  <m:r>
                                        <a:rPr lang="ru-RU" sz="2400" i="0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ru-RU" sz="2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ru-RU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494" y="3005901"/>
                <a:ext cx="6338338" cy="9648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1121041" y="2299407"/>
                <a:ext cx="41982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=0.046−0.0004∗</m:t>
                      </m:r>
                      <m:func>
                        <m:funcPr>
                          <m:ctrlPr>
                            <a:rPr lang="ru-RU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ru-RU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 sz="2400" i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ru-RU" sz="2400" i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ru-RU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041" y="2299407"/>
                <a:ext cx="4198265" cy="461665"/>
              </a:xfrm>
              <a:prstGeom prst="rect">
                <a:avLst/>
              </a:prstGeom>
              <a:blipFill>
                <a:blip r:embed="rId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6104965" y="4259778"/>
                <a:ext cx="4373377" cy="811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&amp;1.1∗</m:t>
                              </m:r>
                              <m:sSup>
                                <m:s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</m:func>
                                    </m:e>
                                  </m:d>
                                </m:e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−0.34</m:t>
                                  </m:r>
                                </m:sup>
                              </m:s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=1000 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f>
                                <m:fPr>
                                  <m:type m:val="lin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&amp;0.56∗</m:t>
                              </m:r>
                              <m:sSup>
                                <m:s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</m:func>
                                    </m:e>
                                  </m:d>
                                </m:e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−0.27</m:t>
                                  </m:r>
                                </m:sup>
                              </m:s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=3320 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f>
                                <m:fPr>
                                  <m:type m:val="lin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965" y="4259778"/>
                <a:ext cx="4373377" cy="81176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6092994" y="5070134"/>
                <a:ext cx="4271810" cy="811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&amp;1.7∗</m:t>
                              </m:r>
                              <m:sSup>
                                <m:s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</m:func>
                                    </m:e>
                                  </m:d>
                                </m:e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−0.54</m:t>
                                  </m:r>
                                </m:sup>
                              </m:s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=1000 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f>
                                <m:fPr>
                                  <m:type m:val="lin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&amp;0.84∗</m:t>
                              </m:r>
                              <m:sSup>
                                <m:s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</m:func>
                                    </m:e>
                                  </m:d>
                                </m:e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−1.2</m:t>
                                  </m:r>
                                </m:sup>
                              </m:s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=3320 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f>
                                <m:fPr>
                                  <m:type m:val="lin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994" y="5070134"/>
                <a:ext cx="4271810" cy="8117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6092994" y="5882925"/>
                <a:ext cx="5219826" cy="811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&amp;0.65+0.064∗</m:t>
                              </m:r>
                              <m:sSup>
                                <m:s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</m:func>
                                    </m:e>
                                  </m:d>
                                </m:e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−2.8</m:t>
                                  </m:r>
                                </m:sup>
                              </m:s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=1000 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f>
                                <m:fPr>
                                  <m:type m:val="lin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&amp;0.44+0.0083∗</m:t>
                              </m:r>
                              <m:sSup>
                                <m:s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ru-RU" i="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</m:func>
                                    </m:e>
                                  </m:d>
                                </m:e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−3.8</m:t>
                                  </m:r>
                                </m:sup>
                              </m:s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=3320 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f>
                                <m:fPr>
                                  <m:type m:val="lin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994" y="5882925"/>
                <a:ext cx="5219826" cy="81176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4893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827" y="229370"/>
            <a:ext cx="11731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C00000"/>
                </a:solidFill>
              </a:rPr>
              <a:t>Comparison </a:t>
            </a:r>
            <a:r>
              <a:rPr lang="en-US" sz="3200" dirty="0">
                <a:solidFill>
                  <a:srgbClr val="C00000"/>
                </a:solidFill>
              </a:rPr>
              <a:t>of modeling and </a:t>
            </a:r>
            <a:r>
              <a:rPr lang="en-US" sz="3200" dirty="0" smtClean="0">
                <a:solidFill>
                  <a:srgbClr val="C00000"/>
                </a:solidFill>
              </a:rPr>
              <a:t>approximations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for </a:t>
            </a:r>
            <a:endParaRPr lang="ru-RU" sz="3200" dirty="0" smtClean="0">
              <a:solidFill>
                <a:srgbClr val="C00000"/>
              </a:solidFill>
            </a:endParaRPr>
          </a:p>
          <a:p>
            <a:pPr algn="just"/>
            <a:r>
              <a:rPr lang="en-US" sz="3200" dirty="0" smtClean="0">
                <a:solidFill>
                  <a:srgbClr val="C00000"/>
                </a:solidFill>
              </a:rPr>
              <a:t>Comet diameter:300m entry angle:60⁰, velocity:20km/s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234" y="3813374"/>
            <a:ext cx="600075" cy="21050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96" y="1672072"/>
            <a:ext cx="5081158" cy="4992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83" y="2118122"/>
            <a:ext cx="557213" cy="26217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854" y="1671630"/>
            <a:ext cx="5081158" cy="49922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09" y="1306588"/>
            <a:ext cx="2499200" cy="167863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6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827" y="229370"/>
            <a:ext cx="11731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C00000"/>
                </a:solidFill>
              </a:rPr>
              <a:t>Comparison </a:t>
            </a:r>
            <a:r>
              <a:rPr lang="en-US" sz="3200" dirty="0">
                <a:solidFill>
                  <a:srgbClr val="C00000"/>
                </a:solidFill>
              </a:rPr>
              <a:t>of modeling and </a:t>
            </a:r>
            <a:r>
              <a:rPr lang="en-US" sz="3200" dirty="0" smtClean="0">
                <a:solidFill>
                  <a:srgbClr val="C00000"/>
                </a:solidFill>
              </a:rPr>
              <a:t>approximations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for </a:t>
            </a:r>
            <a:endParaRPr lang="ru-RU" sz="3200" dirty="0" smtClean="0">
              <a:solidFill>
                <a:srgbClr val="C00000"/>
              </a:solidFill>
            </a:endParaRPr>
          </a:p>
          <a:p>
            <a:pPr algn="just"/>
            <a:r>
              <a:rPr lang="en-US" sz="3200" dirty="0" err="1" smtClean="0">
                <a:solidFill>
                  <a:srgbClr val="C00000"/>
                </a:solidFill>
              </a:rPr>
              <a:t>Dunite</a:t>
            </a:r>
            <a:r>
              <a:rPr lang="en-US" sz="3200" dirty="0" smtClean="0">
                <a:solidFill>
                  <a:srgbClr val="C00000"/>
                </a:solidFill>
              </a:rPr>
              <a:t> diameter:1000m entry angle:60⁰, velocity:20km/s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234" y="3813374"/>
            <a:ext cx="600075" cy="2105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75" y="1756037"/>
            <a:ext cx="5081158" cy="48715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033" y="1756037"/>
            <a:ext cx="5081158" cy="48715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013" y="1306588"/>
            <a:ext cx="2515173" cy="168935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25" y="2118122"/>
            <a:ext cx="557213" cy="262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53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827" y="229370"/>
            <a:ext cx="11731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C00000"/>
                </a:solidFill>
              </a:rPr>
              <a:t>Comparison </a:t>
            </a:r>
            <a:r>
              <a:rPr lang="en-US" sz="3200" dirty="0">
                <a:solidFill>
                  <a:srgbClr val="C00000"/>
                </a:solidFill>
              </a:rPr>
              <a:t>of modeling and </a:t>
            </a:r>
            <a:r>
              <a:rPr lang="en-US" sz="3200" dirty="0" smtClean="0">
                <a:solidFill>
                  <a:srgbClr val="C00000"/>
                </a:solidFill>
              </a:rPr>
              <a:t>approximations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for </a:t>
            </a:r>
            <a:endParaRPr lang="ru-RU" sz="3200" dirty="0" smtClean="0">
              <a:solidFill>
                <a:srgbClr val="C00000"/>
              </a:solidFill>
            </a:endParaRPr>
          </a:p>
          <a:p>
            <a:pPr algn="just"/>
            <a:r>
              <a:rPr lang="en-US" sz="3200" dirty="0" smtClean="0">
                <a:solidFill>
                  <a:srgbClr val="C00000"/>
                </a:solidFill>
              </a:rPr>
              <a:t>Comet diameter:3000m entry angle:60⁰, velocity:20km/s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234" y="3813374"/>
            <a:ext cx="600075" cy="21050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254" y="1733629"/>
            <a:ext cx="5081158" cy="49096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469" y="1306588"/>
            <a:ext cx="2515173" cy="168935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75" y="1732600"/>
            <a:ext cx="5081158" cy="4909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27" y="2502496"/>
            <a:ext cx="557213" cy="262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77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745B3-DC00-4C8B-93E1-6EBA5B4B1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829" r="8840"/>
          <a:stretch/>
        </p:blipFill>
        <p:spPr>
          <a:xfrm>
            <a:off x="-1" y="0"/>
            <a:ext cx="12184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88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029371" cy="684648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9061700-9D4B-45FF-B92F-7868F5C3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3224"/>
            <a:ext cx="10029371" cy="58700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+mn-lt"/>
              </a:rPr>
              <a:t>http://www.AsteroidHazard.pro</a:t>
            </a:r>
            <a:endParaRPr lang="ru-RU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7109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huvalov_fig1н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589" y="535633"/>
            <a:ext cx="4876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013" y="5786718"/>
            <a:ext cx="6900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density distribution along trajectory at different altitudes H</a:t>
            </a:r>
          </a:p>
          <a:p>
            <a:r>
              <a:rPr lang="en-US" dirty="0"/>
              <a:t>D=40 m, V=18 km/s; </a:t>
            </a:r>
            <a:r>
              <a:rPr lang="en-US" dirty="0" err="1"/>
              <a:t>chondritic</a:t>
            </a:r>
            <a:r>
              <a:rPr lang="en-US" dirty="0"/>
              <a:t> material (2650 kg/m</a:t>
            </a:r>
            <a:r>
              <a:rPr lang="en-US" baseline="30000" dirty="0"/>
              <a:t>3</a:t>
            </a:r>
            <a:r>
              <a:rPr lang="en-US" dirty="0"/>
              <a:t>), </a:t>
            </a:r>
            <a:r>
              <a:rPr lang="el-GR" dirty="0"/>
              <a:t>α</a:t>
            </a:r>
            <a:r>
              <a:rPr lang="en-US" dirty="0"/>
              <a:t>=90</a:t>
            </a:r>
            <a:r>
              <a:rPr lang="en-US" baseline="30000" dirty="0"/>
              <a:t>0</a:t>
            </a:r>
            <a:r>
              <a:rPr lang="en-US" dirty="0"/>
              <a:t> </a:t>
            </a:r>
          </a:p>
          <a:p>
            <a:r>
              <a:rPr lang="en-US" dirty="0"/>
              <a:t>Black – solid meteoroid material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94613" y="656641"/>
            <a:ext cx="57553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C00000"/>
                </a:solidFill>
              </a:rPr>
              <a:t>Basis: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dirty="0"/>
              <a:t>large meteoroid deformation begins at H, where </a:t>
            </a:r>
            <a:r>
              <a:rPr lang="en-US" sz="2000" dirty="0" err="1"/>
              <a:t>aerodynamical</a:t>
            </a:r>
            <a:r>
              <a:rPr lang="en-US" sz="2000" dirty="0"/>
              <a:t> loading&gt;&gt;strength</a:t>
            </a:r>
            <a:r>
              <a:rPr lang="ru-RU" sz="2000" dirty="0"/>
              <a:t> </a:t>
            </a:r>
            <a:endParaRPr lang="en-US" sz="2000" dirty="0"/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solidFill>
                <a:srgbClr val="C00000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>
                <a:solidFill>
                  <a:srgbClr val="C00000"/>
                </a:solidFill>
              </a:rPr>
              <a:t>Main assumptions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altLang="en-US" sz="2000" dirty="0"/>
              <a:t>Zero strength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Ablation as evaporation</a:t>
            </a:r>
            <a:r>
              <a:rPr lang="en-US" sz="2400" dirty="0"/>
              <a:t> 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Radiation transfer in thermal conductivity approximation</a:t>
            </a:r>
            <a:endParaRPr lang="en-US" sz="2800" dirty="0">
              <a:solidFill>
                <a:srgbClr val="FF3399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endParaRPr lang="en-US" altLang="en-US" sz="2000" dirty="0">
              <a:solidFill>
                <a:srgbClr val="C00000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>
                <a:solidFill>
                  <a:srgbClr val="C00000"/>
                </a:solidFill>
              </a:rPr>
              <a:t>Formal range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/>
              <a:t>	D&gt;30-50 m; H&lt;40 km </a:t>
            </a:r>
            <a:r>
              <a:rPr lang="en-US" altLang="en-US" sz="1600" dirty="0"/>
              <a:t>(</a:t>
            </a:r>
            <a:r>
              <a:rPr lang="en-US" altLang="en-US" sz="1600" dirty="0" err="1"/>
              <a:t>Svettsov</a:t>
            </a:r>
            <a:r>
              <a:rPr lang="en-US" altLang="en-US" sz="1600" dirty="0"/>
              <a:t> et al. 1993)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dirty="0"/>
              <a:t>	</a:t>
            </a:r>
            <a:endParaRPr lang="en-US" sz="2000" dirty="0">
              <a:solidFill>
                <a:srgbClr val="C00000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endParaRPr lang="en-US" altLang="en-US" sz="900" dirty="0"/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endParaRPr lang="en-US" altLang="en-US" sz="900" dirty="0"/>
          </a:p>
          <a:p>
            <a:pPr lvl="1" eaLnBrk="0" hangingPunct="0">
              <a:lnSpc>
                <a:spcPct val="80000"/>
              </a:lnSpc>
              <a:spcBef>
                <a:spcPct val="20000"/>
              </a:spcBef>
            </a:pPr>
            <a:endParaRPr lang="en-US" alt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86201" y="1"/>
            <a:ext cx="4278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A91783"/>
                </a:solidFill>
                <a:latin typeface="Arial" pitchFamily="34" charset="0"/>
                <a:cs typeface="Arial" pitchFamily="34" charset="0"/>
              </a:rPr>
              <a:t>Quasi-liquid meteoroid  model</a:t>
            </a:r>
          </a:p>
        </p:txBody>
      </p:sp>
      <p:sp>
        <p:nvSpPr>
          <p:cNvPr id="7" name="Rectangle 6"/>
          <p:cNvSpPr/>
          <p:nvPr/>
        </p:nvSpPr>
        <p:spPr>
          <a:xfrm>
            <a:off x="6194613" y="4440704"/>
            <a:ext cx="5656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Restrictions: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	quasi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liquid assumption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( no strength, separated fragments formation are not taken into account)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0862" y="6252228"/>
            <a:ext cx="3285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A91783"/>
                </a:solidFill>
                <a:latin typeface="Arial" pitchFamily="34" charset="0"/>
                <a:cs typeface="Arial" pitchFamily="34" charset="0"/>
              </a:rPr>
              <a:t>Quasi-liquid model= QL model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882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938" y="211854"/>
            <a:ext cx="11886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Summary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2988" y="1671638"/>
            <a:ext cx="101226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scaling relations for shock wave effects from large meteoroids decelerated in the Earth’s atmosphere are presented.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the first time, this scaling relations take </a:t>
            </a:r>
            <a:r>
              <a:rPr lang="en-US" dirty="0"/>
              <a:t>into account spatial </a:t>
            </a:r>
            <a:r>
              <a:rPr lang="en-US" dirty="0" smtClean="0"/>
              <a:t>asymmetry.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scaling relations for  overpressure distribution  as well as for the maximal value of the overpressure,  and for the areas, where overpressure exceed some levels, are presented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Suggested scaling relations were compared with modelling results and demonstrated reasonable agreement</a:t>
            </a:r>
          </a:p>
        </p:txBody>
      </p:sp>
      <p:grpSp>
        <p:nvGrpSpPr>
          <p:cNvPr id="6" name="Group 79">
            <a:extLst>
              <a:ext uri="{FF2B5EF4-FFF2-40B4-BE49-F238E27FC236}">
                <a16:creationId xmlns:a16="http://schemas.microsoft.com/office/drawing/2014/main" id="{29AE3736-F9F1-4B2C-AED7-6B52B7A08C95}"/>
              </a:ext>
            </a:extLst>
          </p:cNvPr>
          <p:cNvGrpSpPr/>
          <p:nvPr/>
        </p:nvGrpSpPr>
        <p:grpSpPr>
          <a:xfrm>
            <a:off x="-392114" y="4762"/>
            <a:ext cx="12584114" cy="6853238"/>
            <a:chOff x="-417513" y="0"/>
            <a:chExt cx="12584114" cy="6853238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A42CE4DD-0369-4E15-BD5E-53DB54A6C1DD}"/>
                </a:ext>
              </a:extLst>
            </p:cNvPr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A4FD517C-0702-47BE-BEE9-863A3B798305}"/>
                </a:ext>
              </a:extLst>
            </p:cNvPr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005B56D1-DB7D-43D2-9ACE-FAA7AD1B7399}"/>
                </a:ext>
              </a:extLst>
            </p:cNvPr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3D761C8D-94C4-4194-8A9C-9903FFAB9EB4}"/>
                </a:ext>
              </a:extLst>
            </p:cNvPr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442E5453-030E-4E5C-9D68-FB8BB400A3E0}"/>
                </a:ext>
              </a:extLst>
            </p:cNvPr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733686D2-BBE7-4D9A-B937-ABD975426201}"/>
                </a:ext>
              </a:extLst>
            </p:cNvPr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0A008AF-66E6-413D-A297-DE55D003A4E6}"/>
                </a:ext>
              </a:extLst>
            </p:cNvPr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DDFF02D-68F3-4E7B-A7B8-C4D4892477CB}"/>
                </a:ext>
              </a:extLst>
            </p:cNvPr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D22BA4E7-6660-4D3C-BBD4-B19B2CB108B4}"/>
                </a:ext>
              </a:extLst>
            </p:cNvPr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66BA9EE-4562-47E4-A768-B082CCD57BD0}"/>
                </a:ext>
              </a:extLst>
            </p:cNvPr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9774FF7-692E-445A-9569-A057E3CB37E5}"/>
                </a:ext>
              </a:extLst>
            </p:cNvPr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F8765BBB-6EEA-4B91-B07D-2E169730E885}"/>
                </a:ext>
              </a:extLst>
            </p:cNvPr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8D843254-B174-4F8F-80B2-CA5D493DE22E}"/>
                </a:ext>
              </a:extLst>
            </p:cNvPr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F4C085C3-D8CA-466B-A461-951222F324F5}"/>
                </a:ext>
              </a:extLst>
            </p:cNvPr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33732853-7B21-4800-81B1-211A866D0B7B}"/>
                </a:ext>
              </a:extLst>
            </p:cNvPr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6CBCA2BE-D285-451A-9376-AF6729E7EA8E}"/>
                </a:ext>
              </a:extLst>
            </p:cNvPr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06D76A6B-C3F1-4628-ADCC-83C12F3D3B24}"/>
                </a:ext>
              </a:extLst>
            </p:cNvPr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49D023F7-FFAA-4005-B4AD-5C42F500A043}"/>
                </a:ext>
              </a:extLst>
            </p:cNvPr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022EC1AF-A4A5-4ABA-B847-6FDBC30BFB88}"/>
                </a:ext>
              </a:extLst>
            </p:cNvPr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48C77FED-8787-402C-AF0F-9A175CFB1A69}"/>
                </a:ext>
              </a:extLst>
            </p:cNvPr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F7C69E53-7E70-418C-9DC8-3F21A2BA31C5}"/>
                </a:ext>
              </a:extLst>
            </p:cNvPr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785357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8">
            <a:extLst>
              <a:ext uri="{FF2B5EF4-FFF2-40B4-BE49-F238E27FC236}">
                <a16:creationId xmlns:a16="http://schemas.microsoft.com/office/drawing/2014/main" id="{F56A29DC-5FCC-4F3B-9D32-4362A1D09055}"/>
              </a:ext>
            </a:extLst>
          </p:cNvPr>
          <p:cNvGrpSpPr/>
          <p:nvPr/>
        </p:nvGrpSpPr>
        <p:grpSpPr>
          <a:xfrm>
            <a:off x="-323851" y="-65798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852EE40-5C49-4208-B265-DEE744B37F29}"/>
                </a:ext>
              </a:extLst>
            </p:cNvPr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63AF9D4-B07B-436F-ACD5-97F0EB15FA1A}"/>
                </a:ext>
              </a:extLst>
            </p:cNvPr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F82FE4-C458-4AF3-BFE4-5A4833953121}"/>
                </a:ext>
              </a:extLst>
            </p:cNvPr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6CA13A9C-1B68-4B68-B7FF-D381ABCA1EDD}"/>
                </a:ext>
              </a:extLst>
            </p:cNvPr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89296C3E-1E2B-472C-A57A-A1A7D5A00517}"/>
                </a:ext>
              </a:extLst>
            </p:cNvPr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3FF3CA0-474D-4023-8BF0-EBFA0A69DF60}"/>
                </a:ext>
              </a:extLst>
            </p:cNvPr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3FADC74-3D00-4965-B823-CC9283F9DA9B}"/>
                </a:ext>
              </a:extLst>
            </p:cNvPr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1EF8B86-8E5D-42A1-A69C-3988261ACB6E}"/>
                </a:ext>
              </a:extLst>
            </p:cNvPr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9D33804-4E8F-4346-8005-181CEABF5D08}"/>
                </a:ext>
              </a:extLst>
            </p:cNvPr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89CFF512-45D0-43F3-99D5-4C8C1069E1D1}"/>
                </a:ext>
              </a:extLst>
            </p:cNvPr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29C418A0-1951-4235-B660-D5C8F7E82628}"/>
                </a:ext>
              </a:extLst>
            </p:cNvPr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CAC6658-9C06-448E-9F95-DA3E84102355}"/>
                </a:ext>
              </a:extLst>
            </p:cNvPr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CD86086A-A307-4F6E-A7C7-469D859E1232}"/>
                </a:ext>
              </a:extLst>
            </p:cNvPr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51788C71-E47B-4EE6-95C4-D951707B0FBE}"/>
                </a:ext>
              </a:extLst>
            </p:cNvPr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D53864F-C5BB-406C-951C-DD7B88ED9F44}"/>
                </a:ext>
              </a:extLst>
            </p:cNvPr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D6B47541-B6F4-4920-9483-D1FF9C881094}"/>
                </a:ext>
              </a:extLst>
            </p:cNvPr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869CA6FE-2B5A-4D3A-89E4-5C20E542A7CD}"/>
                </a:ext>
              </a:extLst>
            </p:cNvPr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D432ABB9-DAAB-469E-B7B0-924F2DC38AFD}"/>
                </a:ext>
              </a:extLst>
            </p:cNvPr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D41ECF24-F44D-4E36-A86E-6899DA12170F}"/>
                </a:ext>
              </a:extLst>
            </p:cNvPr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32E73F0-2C46-4D10-8387-6729535610D6}"/>
              </a:ext>
            </a:extLst>
          </p:cNvPr>
          <p:cNvSpPr txBox="1"/>
          <p:nvPr/>
        </p:nvSpPr>
        <p:spPr>
          <a:xfrm>
            <a:off x="675482" y="1444570"/>
            <a:ext cx="108346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Thank you for attention</a:t>
            </a:r>
          </a:p>
          <a:p>
            <a:pPr algn="ctr"/>
            <a:endParaRPr lang="ru-RU" sz="4000" dirty="0"/>
          </a:p>
          <a:p>
            <a:pPr algn="ctr"/>
            <a:endParaRPr lang="en-US" sz="4000" dirty="0" smtClean="0"/>
          </a:p>
          <a:p>
            <a:pPr algn="ctr"/>
            <a:endParaRPr lang="ru-RU" sz="4000" dirty="0"/>
          </a:p>
          <a:p>
            <a:pPr algn="ctr"/>
            <a:r>
              <a:rPr lang="en-US" sz="4000" dirty="0"/>
              <a:t>follow the updates on the </a:t>
            </a:r>
            <a:r>
              <a:rPr lang="en-US" sz="4000" dirty="0" smtClean="0"/>
              <a:t>site</a:t>
            </a:r>
          </a:p>
          <a:p>
            <a:pPr algn="ctr"/>
            <a:r>
              <a:rPr lang="en-US" sz="4000" dirty="0" smtClean="0"/>
              <a:t>AsteroidHazard.pro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48466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692" y="147963"/>
            <a:ext cx="6702590" cy="6710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4339" y="6488668"/>
            <a:ext cx="1757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Log(</a:t>
            </a:r>
            <a:r>
              <a:rPr lang="en-US" dirty="0" err="1" smtClean="0"/>
              <a:t>Ek</a:t>
            </a:r>
            <a:r>
              <a:rPr lang="en-US" dirty="0" smtClean="0"/>
              <a:t> in </a:t>
            </a:r>
            <a:r>
              <a:rPr lang="en-US" dirty="0" err="1" smtClean="0"/>
              <a:t>kt</a:t>
            </a:r>
            <a:r>
              <a:rPr lang="en-US" dirty="0" smtClean="0"/>
              <a:t> TNT)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214573" y="3244335"/>
            <a:ext cx="15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Heffective</a:t>
            </a:r>
            <a:r>
              <a:rPr lang="en-US" dirty="0" smtClean="0"/>
              <a:t>, km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24287" y="77638"/>
            <a:ext cx="376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Modeled variants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27" y="2757334"/>
            <a:ext cx="3384332" cy="204475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5340" y="2203336"/>
            <a:ext cx="2826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Square figures - asteroids</a:t>
            </a:r>
          </a:p>
          <a:p>
            <a:r>
              <a:rPr lang="en-US" dirty="0"/>
              <a:t>Circle figures - comets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13027" y="5565338"/>
            <a:ext cx="3384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39 variants of different diameter, fall angle, velocity and density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65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18105" y="5109577"/>
            <a:ext cx="78940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Main characteristics of overpressure zones (&gt;1 kPa) (sizes, </a:t>
            </a:r>
            <a:r>
              <a:rPr lang="en-US" dirty="0"/>
              <a:t>maximal ∆P) - </a:t>
            </a:r>
            <a:endParaRPr lang="ru-RU" dirty="0"/>
          </a:p>
          <a:p>
            <a:pPr algn="ctr"/>
            <a:r>
              <a:rPr lang="it-IT" dirty="0">
                <a:solidFill>
                  <a:schemeClr val="accent2"/>
                </a:solidFill>
              </a:rPr>
              <a:t> satisfactory agreement </a:t>
            </a:r>
          </a:p>
          <a:p>
            <a:r>
              <a:rPr lang="it-IT" dirty="0"/>
              <a:t> between results obtained in the frame of QL model and previous modeling </a:t>
            </a:r>
          </a:p>
          <a:p>
            <a:r>
              <a:rPr lang="it-IT" dirty="0"/>
              <a:t>under assumption that energy deposition is proportional to the light curve </a:t>
            </a:r>
          </a:p>
          <a:p>
            <a:endParaRPr lang="ru-RU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336" y="1059531"/>
            <a:ext cx="34861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0757" y="1191879"/>
            <a:ext cx="34861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31192" y="1602456"/>
            <a:ext cx="56197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2582779" y="132097"/>
            <a:ext cx="662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b="1" dirty="0">
                <a:solidFill>
                  <a:srgbClr val="CC0099"/>
                </a:solidFill>
              </a:rPr>
              <a:t>Overpressure  at  the </a:t>
            </a:r>
            <a:r>
              <a:rPr lang="en-US" altLang="en-US" sz="2800" b="1" dirty="0" smtClean="0">
                <a:solidFill>
                  <a:srgbClr val="CC0099"/>
                </a:solidFill>
              </a:rPr>
              <a:t>ground</a:t>
            </a:r>
            <a:endParaRPr lang="en-US" altLang="en-US" sz="2800" b="1" dirty="0">
              <a:solidFill>
                <a:srgbClr val="CC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0780" y="806115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dE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dz~light</a:t>
            </a:r>
            <a:r>
              <a:rPr lang="en-US" dirty="0">
                <a:solidFill>
                  <a:srgbClr val="FF0000"/>
                </a:solidFill>
              </a:rPr>
              <a:t> curve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5874" y="741947"/>
            <a:ext cx="190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dE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dz~QL</a:t>
            </a:r>
            <a:r>
              <a:rPr lang="en-US" dirty="0">
                <a:solidFill>
                  <a:srgbClr val="FF0000"/>
                </a:solidFill>
              </a:rPr>
              <a:t> model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567152" y="1764450"/>
            <a:ext cx="22257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Dark</a:t>
            </a:r>
            <a:r>
              <a:rPr lang="en-US" dirty="0"/>
              <a:t>: &gt;2000 Pa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Gray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dirty="0"/>
              <a:t>&gt; 1000 Pa </a:t>
            </a:r>
          </a:p>
          <a:p>
            <a:endParaRPr lang="en-US" dirty="0"/>
          </a:p>
          <a:p>
            <a:r>
              <a:rPr lang="en-US" dirty="0">
                <a:solidFill>
                  <a:schemeClr val="accent3">
                    <a:lumMod val="65000"/>
                  </a:schemeClr>
                </a:solidFill>
              </a:rPr>
              <a:t>Light gray:&gt;</a:t>
            </a:r>
            <a:r>
              <a:rPr lang="en-US" dirty="0"/>
              <a:t>500 Pa</a:t>
            </a:r>
          </a:p>
          <a:p>
            <a:r>
              <a:rPr lang="en-US" dirty="0"/>
              <a:t>The calculations was stopped before this area was  totally covered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74726" y="4502945"/>
            <a:ext cx="2319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Maximal ∆P~3.3 </a:t>
            </a:r>
            <a:r>
              <a:rPr lang="en-US" dirty="0" err="1"/>
              <a:t>kPa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24909" y="4551586"/>
            <a:ext cx="212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Maximal ∆P~4 </a:t>
            </a:r>
            <a:r>
              <a:rPr lang="en-US" dirty="0" err="1"/>
              <a:t>kPa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6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036" y="973368"/>
            <a:ext cx="4679928" cy="4911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27" y="229370"/>
            <a:ext cx="77885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Comparison </a:t>
            </a:r>
            <a:r>
              <a:rPr lang="en-US" sz="3200" dirty="0">
                <a:solidFill>
                  <a:srgbClr val="C00000"/>
                </a:solidFill>
              </a:rPr>
              <a:t>of modeling and approximations </a:t>
            </a:r>
            <a:endParaRPr lang="en-US" sz="3200" dirty="0" smtClean="0">
              <a:solidFill>
                <a:srgbClr val="C00000"/>
              </a:solidFill>
            </a:endParaRPr>
          </a:p>
          <a:p>
            <a:r>
              <a:rPr lang="en-US" sz="3200" dirty="0" smtClean="0">
                <a:solidFill>
                  <a:srgbClr val="C00000"/>
                </a:solidFill>
              </a:rPr>
              <a:t>for Chelyabinsk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3095" y="6086474"/>
            <a:ext cx="9030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Contours of overpressure (</a:t>
            </a:r>
            <a:r>
              <a:rPr lang="en-US" dirty="0" err="1" smtClean="0"/>
              <a:t>atm</a:t>
            </a:r>
            <a:r>
              <a:rPr lang="en-US" dirty="0" smtClean="0"/>
              <a:t>) for modelling Chelyabinsk-like body and scaling relation model</a:t>
            </a:r>
          </a:p>
          <a:p>
            <a:pPr algn="ctr"/>
            <a:r>
              <a:rPr lang="en-US" dirty="0" smtClean="0"/>
              <a:t>The contours are not stretched enough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38188" y="518850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66264" y="165055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80826" y="889231"/>
            <a:ext cx="26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3533060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498050AF-2605-4B17-B085-21015BFAD278}"/>
                  </a:ext>
                </a:extLst>
              </p:cNvPr>
              <p:cNvSpPr/>
              <p:nvPr/>
            </p:nvSpPr>
            <p:spPr>
              <a:xfrm>
                <a:off x="8568647" y="145058"/>
                <a:ext cx="3623353" cy="685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Q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=</m:t>
                      </m:r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ru-RU">
                              <a:effectLst/>
                              <a:latin typeface="Cambria Math"/>
                              <a:ea typeface="Calibri"/>
                              <a:cs typeface="Arial"/>
                            </a:rPr>
                            <m:t>η</m:t>
                          </m:r>
                          <m:r>
                            <a:rPr lang="ru-RU" i="1">
                              <a:effectLst/>
                              <a:latin typeface="Cambria Math"/>
                              <a:ea typeface="Calibri"/>
                              <a:cs typeface="Arial"/>
                            </a:rPr>
                            <m:t>∗</m:t>
                          </m:r>
                          <m:sSub>
                            <m:sSubPr>
                              <m:ctrlPr>
                                <a:rPr lang="ru-RU" i="1" smtClean="0">
                                  <a:effectLst/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effectLst/>
                                  <a:latin typeface="Cambria Math" panose="02040503050406030204" pitchFamily="18" charset="0"/>
                                  <a:cs typeface="Arial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effectLst/>
                                  <a:latin typeface="Cambria Math" panose="02040503050406030204" pitchFamily="18" charset="0"/>
                                  <a:cs typeface="Arial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ru-RU" i="1" smtClean="0">
                              <a:effectLst/>
                              <a:latin typeface="Cambria Math"/>
                              <a:ea typeface="Calibri"/>
                              <a:cs typeface="Arial"/>
                            </a:rPr>
                            <m:t> </m:t>
                          </m:r>
                          <m:r>
                            <a:rPr lang="ru-RU" i="1">
                              <a:effectLst/>
                              <a:latin typeface="Cambria Math"/>
                              <a:ea typeface="Calibri"/>
                              <a:cs typeface="Arial"/>
                            </a:rPr>
                            <m:t>(</m:t>
                          </m:r>
                          <m:sSup>
                            <m:s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ru-RU" i="1" smtClean="0">
                                      <a:effectLst/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effectLst/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effectLst/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𝑟𝑎𝑑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ru-RU" i="1">
                                  <a:effectLst/>
                                  <a:latin typeface="Cambria Math"/>
                                  <a:ea typeface="Calibri"/>
                                  <a:cs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>
                              <a:effectLst/>
                              <a:latin typeface="Cambria Math"/>
                              <a:ea typeface="Calibri"/>
                              <a:cs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effectLst/>
                                  <a:latin typeface="Cambria Math" panose="02040503050406030204" pitchFamily="18" charset="0"/>
                                  <a:cs typeface="Arial"/>
                                </a:rPr>
                                <m:t>𝑒𝑙</m:t>
                              </m:r>
                              <m:r>
                                <a:rPr lang="en-US" b="0" i="1" smtClean="0">
                                  <a:effectLst/>
                                  <a:latin typeface="Cambria Math" panose="02040503050406030204" pitchFamily="18" charset="0"/>
                                  <a:cs typeface="Arial"/>
                                </a:rPr>
                                <m:t>∗</m:t>
                              </m:r>
                              <m:r>
                                <a:rPr lang="ru-RU" i="1">
                                  <a:effectLst/>
                                  <a:latin typeface="Cambria Math"/>
                                  <a:ea typeface="Calibri"/>
                                  <a:cs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ru-RU" i="1">
                                  <a:effectLst/>
                                  <a:latin typeface="Cambria Math"/>
                                  <a:ea typeface="Calibri"/>
                                  <a:cs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>
                              <a:effectLst/>
                              <a:latin typeface="Cambria Math"/>
                              <a:ea typeface="Calibri"/>
                              <a:cs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effectLst/>
                                  <a:latin typeface="Cambria Math"/>
                                  <a:ea typeface="Calibri"/>
                                  <a:cs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ru-RU" i="1">
                                  <a:effectLst/>
                                  <a:latin typeface="Cambria Math"/>
                                  <a:ea typeface="Calibri"/>
                                  <a:cs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>
                              <a:effectLst/>
                              <a:latin typeface="Cambria Math"/>
                              <a:ea typeface="Calibri"/>
                              <a:cs typeface="Arial"/>
                            </a:rPr>
                            <m:t>)</m:t>
                          </m:r>
                        </m:den>
                      </m:f>
                      <m:r>
                        <a:rPr lang="ru-RU" i="1">
                          <a:effectLst/>
                          <a:latin typeface="Cambria Math"/>
                          <a:ea typeface="Times New Roman"/>
                          <a:cs typeface="Arial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498050AF-2605-4B17-B085-21015BFAD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8647" y="145058"/>
                <a:ext cx="3623353" cy="6850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588169" y="685672"/>
                <a:ext cx="4447308" cy="8629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=1+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f>
                                        <m:fPr>
                                          <m:type m:val="lin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𝑒𝑓𝑓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𝑒𝑙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0.66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69" y="685672"/>
                <a:ext cx="4447308" cy="8629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2032336" y="1604487"/>
                <a:ext cx="1992533" cy="7725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=0.2∗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0.035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0.22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336" y="1604487"/>
                <a:ext cx="1992533" cy="7725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760741" y="2387487"/>
                <a:ext cx="4432766" cy="414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𝑒𝑙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=1−0.02∗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1.16</m:t>
                              </m:r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.7</m:t>
                              </m:r>
                            </m:sup>
                          </m:sSup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𝐿𝑜𝑔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41" y="2387487"/>
                <a:ext cx="4432766" cy="414537"/>
              </a:xfrm>
              <a:prstGeom prst="rect">
                <a:avLst/>
              </a:prstGeom>
              <a:blipFill>
                <a:blip r:embed="rId5"/>
                <a:stretch>
                  <a:fillRect t="-151471" r="-12242" b="-2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637068" y="2971800"/>
                <a:ext cx="4822794" cy="130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ru-R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100∗5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75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ru-R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0.96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ru-R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ru-RU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0.2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𝑆𝑖𝑛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]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𝑑𝑒𝑛𝑠𝑖𝑡𝑦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=3320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  <m:e>
                              <m:f>
                                <m:f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ru-R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1.019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49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13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𝑆𝑖𝑛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]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𝑑𝑒𝑛𝑠𝑖𝑡𝑦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=1000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068" y="2971800"/>
                <a:ext cx="4822794" cy="13076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557529" y="4620491"/>
                <a:ext cx="5165901" cy="719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3.85+1.05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𝑑𝑒𝑛𝑠𝑖𝑡𝑦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=3320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.09+0.95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𝑑𝑒𝑛𝑠𝑖𝑡𝑦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=1000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529" y="4620491"/>
                <a:ext cx="5165901" cy="7194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2730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827" y="229370"/>
            <a:ext cx="11731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C00000"/>
                </a:solidFill>
              </a:rPr>
              <a:t>Comparison </a:t>
            </a:r>
            <a:r>
              <a:rPr lang="en-US" sz="3200" dirty="0">
                <a:solidFill>
                  <a:srgbClr val="C00000"/>
                </a:solidFill>
              </a:rPr>
              <a:t>of modeling and </a:t>
            </a:r>
            <a:r>
              <a:rPr lang="en-US" sz="3200" dirty="0" smtClean="0">
                <a:solidFill>
                  <a:srgbClr val="C00000"/>
                </a:solidFill>
              </a:rPr>
              <a:t>approximations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for </a:t>
            </a:r>
            <a:endParaRPr lang="ru-RU" sz="3200" dirty="0" smtClean="0">
              <a:solidFill>
                <a:srgbClr val="C00000"/>
              </a:solidFill>
            </a:endParaRPr>
          </a:p>
          <a:p>
            <a:pPr algn="just"/>
            <a:r>
              <a:rPr lang="en-US" sz="3200" dirty="0" err="1" smtClean="0">
                <a:solidFill>
                  <a:srgbClr val="C00000"/>
                </a:solidFill>
              </a:rPr>
              <a:t>Dunite</a:t>
            </a:r>
            <a:r>
              <a:rPr lang="en-US" sz="3200" dirty="0" smtClean="0">
                <a:solidFill>
                  <a:srgbClr val="C00000"/>
                </a:solidFill>
              </a:rPr>
              <a:t> diameter:3000m entry angle:45⁰, velocity:20km/s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234" y="3813374"/>
            <a:ext cx="600075" cy="2105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033" y="1732599"/>
            <a:ext cx="5081158" cy="49096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40" y="1732599"/>
            <a:ext cx="5081158" cy="4909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604" y="1306588"/>
            <a:ext cx="2515173" cy="168935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27" y="2502496"/>
            <a:ext cx="557213" cy="262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0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" y="100897"/>
            <a:ext cx="8051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Collins et al. (2017</a:t>
            </a:r>
            <a:r>
              <a:rPr lang="en-US" sz="3200" dirty="0" smtClean="0">
                <a:solidFill>
                  <a:srgbClr val="C00000"/>
                </a:solidFill>
              </a:rPr>
              <a:t>)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342900" y="967133"/>
                <a:ext cx="5275739" cy="5581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=3.14∗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r>
                        <a:rPr lang="ru-RU" i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2.6</m:t>
                              </m:r>
                            </m:num>
                            <m:den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ru-RU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1.13</m:t>
                              </m:r>
                            </m:num>
                            <m:den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967133"/>
                <a:ext cx="5275739" cy="5581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ик 2"/>
          <p:cNvSpPr/>
          <p:nvPr/>
        </p:nvSpPr>
        <p:spPr>
          <a:xfrm>
            <a:off x="6096000" y="54767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Earlier, another scaling relations based on the results of nuclear explosions and semi-analytical models of meteoroid`s entry with fragmentation were suggested by (Collins et al., 2005). This model was recently revised in Collins et al. (2017) as the previous version underestimated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airbusts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overpressures.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2900" y="1736263"/>
            <a:ext cx="57531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Here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is overpressure (Pa),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means radius on the surface in meters and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en-US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is an effective height in meters (the height above the surface, at which the fragmented impactor, which is described in the frame of the pancake model, increases its diameter by a factor of ~7, all the impact energy is assumed to be deposited at this altitude), both normalized on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kt</a:t>
            </a:r>
            <a:r>
              <a:rPr lang="en-US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1/3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14" name="Рисунок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29898"/>
            <a:ext cx="5961641" cy="314134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44829" y="3978585"/>
            <a:ext cx="57531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pressure p/p0 distribution for a 50-m-diameter cometary body entering with a velocity of 70 km/s at  30°. The trajectory is along the X-axis from right to left.  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Left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Curves drawn by dashed lines with grey labels refer to results of numerical simulations; solid curves with bold labels denote a distribution of relative pressure from model (Equation 6). 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Right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Relative error distributions between numerical simulations and by Collins et al. (2017) approximations.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111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8616" y="716534"/>
            <a:ext cx="5544211" cy="54872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3245" y="716534"/>
            <a:ext cx="317426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Chondritic meteoroid</a:t>
            </a:r>
          </a:p>
          <a:p>
            <a:endParaRPr lang="en-US" sz="2000" dirty="0"/>
          </a:p>
          <a:p>
            <a:r>
              <a:rPr lang="ru-RU" sz="2000" dirty="0"/>
              <a:t>D=19</a:t>
            </a:r>
            <a:r>
              <a:rPr lang="en-US" sz="2000" dirty="0"/>
              <a:t> </a:t>
            </a:r>
            <a:r>
              <a:rPr lang="ru-RU" sz="2000" dirty="0"/>
              <a:t>m, </a:t>
            </a:r>
            <a:endParaRPr lang="en-US" sz="2000" dirty="0"/>
          </a:p>
          <a:p>
            <a:r>
              <a:rPr lang="en-US" sz="2000" dirty="0"/>
              <a:t>V</a:t>
            </a:r>
            <a:r>
              <a:rPr lang="ru-RU" sz="2000" dirty="0"/>
              <a:t>=19</a:t>
            </a:r>
            <a:r>
              <a:rPr lang="en-US" sz="2000" dirty="0"/>
              <a:t> </a:t>
            </a:r>
            <a:r>
              <a:rPr lang="ru-RU" sz="2000" dirty="0" err="1"/>
              <a:t>km</a:t>
            </a:r>
            <a:r>
              <a:rPr lang="ru-RU" sz="2000" dirty="0"/>
              <a:t>/s</a:t>
            </a:r>
            <a:endParaRPr lang="en-US" sz="2000" dirty="0"/>
          </a:p>
          <a:p>
            <a:r>
              <a:rPr lang="ru-RU" sz="2000" dirty="0"/>
              <a:t> </a:t>
            </a:r>
            <a:r>
              <a:rPr lang="el-GR" sz="2000" dirty="0"/>
              <a:t>ρ</a:t>
            </a:r>
            <a:r>
              <a:rPr lang="ru-RU" sz="2000" dirty="0"/>
              <a:t>=3.32</a:t>
            </a:r>
            <a:r>
              <a:rPr lang="en-US" sz="2000" dirty="0"/>
              <a:t> g/cm</a:t>
            </a:r>
            <a:r>
              <a:rPr lang="en-US" sz="2000" baseline="30000" dirty="0"/>
              <a:t>3</a:t>
            </a:r>
            <a:r>
              <a:rPr lang="ru-RU" sz="2000" dirty="0"/>
              <a:t> </a:t>
            </a:r>
            <a:endParaRPr lang="en-US" sz="2000" dirty="0"/>
          </a:p>
          <a:p>
            <a:r>
              <a:rPr lang="en-US" sz="2000" dirty="0"/>
              <a:t>entry angle - </a:t>
            </a:r>
            <a:r>
              <a:rPr lang="ru-RU" sz="2000" dirty="0"/>
              <a:t>18.5</a:t>
            </a:r>
            <a:r>
              <a:rPr lang="en-US" sz="2000" dirty="0"/>
              <a:t> degrees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5621" y="1441261"/>
            <a:ext cx="483750" cy="37377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375761" y="3026664"/>
                <a:ext cx="4306458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US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Relative density distribution</a:t>
                </a:r>
              </a:p>
              <a:p>
                <a:pPr algn="just">
                  <a:spcAft>
                    <a:spcPts val="0"/>
                  </a:spcAft>
                </a:pPr>
                <a:r>
                  <a:rPr lang="en-US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𝛿</m:t>
                    </m:r>
                    <m:r>
                      <a:rPr lang="ru-RU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𝜌</m:t>
                        </m:r>
                      </m:num>
                      <m:den>
                        <m:sSub>
                          <m:sSub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𝐻</m:t>
                        </m:r>
                        <m:r>
                          <a:rPr lang="ru-R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ru-RU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, </a:t>
                </a:r>
                <a:endParaRPr lang="en-US" dirty="0">
                  <a:solidFill>
                    <a:srgbClr val="000000"/>
                  </a:solidFill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ru-RU" i="1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ρ</a:t>
                </a:r>
                <a:r>
                  <a:rPr lang="en-US" i="1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ru-RU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–</a:t>
                </a:r>
                <a:r>
                  <a:rPr lang="en-US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density of a material (air, vapor, 				meteoroid)</a:t>
                </a:r>
              </a:p>
              <a:p>
                <a:pPr algn="just">
                  <a:spcAft>
                    <a:spcPts val="0"/>
                  </a:spcAft>
                </a:pPr>
                <a:r>
                  <a:rPr lang="ru-RU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ru-RU" i="1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ρ</a:t>
                </a:r>
                <a:r>
                  <a:rPr lang="en-US" i="1" baseline="-25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a</a:t>
                </a:r>
                <a:r>
                  <a:rPr lang="ru-RU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(</a:t>
                </a:r>
                <a:r>
                  <a:rPr lang="en-US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H</a:t>
                </a:r>
                <a:r>
                  <a:rPr lang="ru-RU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) – </a:t>
                </a:r>
                <a:r>
                  <a:rPr lang="en-US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air density at altitude H</a:t>
                </a:r>
              </a:p>
              <a:p>
                <a:pPr algn="just">
                  <a:spcAft>
                    <a:spcPts val="0"/>
                  </a:spcAft>
                </a:pPr>
                <a:endParaRPr lang="en-US" dirty="0">
                  <a:solidFill>
                    <a:srgbClr val="000000"/>
                  </a:solidFill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Vertical axes – distance along trajectory</a:t>
                </a:r>
              </a:p>
              <a:p>
                <a:pPr algn="just">
                  <a:spcAft>
                    <a:spcPts val="0"/>
                  </a:spcAft>
                </a:pPr>
                <a:r>
                  <a:rPr lang="en-US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Horizontal axes – distance across trajectory</a:t>
                </a:r>
              </a:p>
              <a:p>
                <a:pPr algn="just">
                  <a:spcAft>
                    <a:spcPts val="0"/>
                  </a:spcAft>
                </a:pPr>
                <a:r>
                  <a:rPr lang="en-US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Meteoroid material  – red</a:t>
                </a:r>
              </a:p>
              <a:p>
                <a:pPr algn="just">
                  <a:spcAft>
                    <a:spcPts val="0"/>
                  </a:spcAft>
                </a:pPr>
                <a:r>
                  <a:rPr lang="en-US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Altitude of flight is given at panels</a:t>
                </a: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61" y="3026664"/>
                <a:ext cx="4306458" cy="3139321"/>
              </a:xfrm>
              <a:prstGeom prst="rect">
                <a:avLst/>
              </a:prstGeom>
              <a:blipFill>
                <a:blip r:embed="rId5"/>
                <a:stretch>
                  <a:fillRect l="-1275" t="-4864" r="-1133" b="-21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/>
          <p:cNvSpPr/>
          <p:nvPr/>
        </p:nvSpPr>
        <p:spPr>
          <a:xfrm>
            <a:off x="2651540" y="28808"/>
            <a:ext cx="6760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A91783"/>
                </a:solidFill>
                <a:latin typeface="Arial" pitchFamily="34" charset="0"/>
                <a:cs typeface="Arial" pitchFamily="34" charset="0"/>
              </a:rPr>
              <a:t>Quasi-liquid  model for Chelyabinsk – like body</a:t>
            </a:r>
          </a:p>
        </p:txBody>
      </p:sp>
    </p:spTree>
    <p:extLst>
      <p:ext uri="{BB962C8B-B14F-4D97-AF65-F5344CB8AC3E}">
        <p14:creationId xmlns:p14="http://schemas.microsoft.com/office/powerpoint/2010/main" val="2040121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432" y="372979"/>
            <a:ext cx="6096000" cy="576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91001" y="1"/>
            <a:ext cx="3550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Effective airburst altitude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20590" y="484944"/>
            <a:ext cx="587141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  quick rough evaluation of the impact consequences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(levels of damage, area of the damage, etc)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at large distances from the ground zero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spherical source - reasonable SW evaluation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if  the altitude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Heff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 E-equivalent point explosion is correctly determined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QL model was used to determine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Heff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=f(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D,density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Shuvalov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2016)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117957"/>
            <a:ext cx="47163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+mn-cs"/>
              </a:rPr>
              <a:t>Effective altitude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+mn-cs"/>
              </a:rPr>
              <a:t>dependence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+mn-cs"/>
              </a:rPr>
              <a:t>on meteoroid size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85474" y="1144688"/>
            <a:ext cx="21616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+mn-cs"/>
              </a:rPr>
              <a:t>Red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+mn-cs"/>
              </a:rPr>
              <a:t>  – asteroids;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+mn-cs"/>
              </a:rPr>
              <a:t>Blue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+mn-cs"/>
              </a:rPr>
              <a:t> – comets;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96000" y="303199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approach: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Precision of estimates  -  2-3 km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                 (random character of disruption)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applicable for D&gt;10-30 m when strength and fragmentation features are not essential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D~1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the uncertainty in effective altitude may reach 10-15 km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(Chelyabinsk, TC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2008  and other cases)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(strength, fragmentation features etc)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60432" y="6214367"/>
            <a:ext cx="5656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333333"/>
                </a:solidFill>
                <a:latin typeface="Georgia" panose="02040502050405020303" pitchFamily="18" charset="0"/>
              </a:rPr>
              <a:t>Determination of the height of the “meteoric explosion</a:t>
            </a:r>
            <a:r>
              <a:rPr lang="en-US" sz="1600" i="1" dirty="0" smtClean="0">
                <a:solidFill>
                  <a:srgbClr val="333333"/>
                </a:solidFill>
                <a:latin typeface="Georgia" panose="02040502050405020303" pitchFamily="18" charset="0"/>
              </a:rPr>
              <a:t>”</a:t>
            </a:r>
          </a:p>
          <a:p>
            <a:r>
              <a:rPr lang="en-US" sz="1600" i="1" dirty="0" err="1" smtClean="0"/>
              <a:t>Shuvalov</a:t>
            </a:r>
            <a:r>
              <a:rPr lang="en-US" sz="1600" i="1" dirty="0" smtClean="0">
                <a:solidFill>
                  <a:srgbClr val="333333"/>
                </a:solidFill>
                <a:latin typeface="Georgia" panose="02040502050405020303" pitchFamily="18" charset="0"/>
              </a:rPr>
              <a:t> et al. Solar System Research 2016, V.50, I.1, pp 1-12</a:t>
            </a:r>
            <a:endParaRPr lang="en-US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66136" y="6358872"/>
                <a:ext cx="5877464" cy="3792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 sz="16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ru-RU" sz="1600" i="0">
                          <a:latin typeface="Cambria Math" panose="02040503050406030204" pitchFamily="18" charset="0"/>
                        </a:rPr>
                        <m:t>=(−1.3∗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ru-RU" sz="1600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ru-RU" sz="1600" i="0"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ru-RU" sz="1600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ru-RU" sz="1600" i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ru-RU" sz="1600" i="0">
                          <a:latin typeface="Cambria Math" panose="02040503050406030204" pitchFamily="18" charset="0"/>
                        </a:rPr>
                        <m:t>∗(</m:t>
                      </m:r>
                      <m:f>
                        <m:fPr>
                          <m:type m:val="lin"/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ru-RU" sz="1600" i="0">
                              <a:latin typeface="Cambria Math" panose="02040503050406030204" pitchFamily="18" charset="0"/>
                            </a:rPr>
                            <m:t>Sin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num>
                        <m:den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  <m:r>
                        <a:rPr lang="ru-RU" sz="1600" i="0">
                          <a:latin typeface="Cambria Math" panose="02040503050406030204" pitchFamily="18" charset="0"/>
                        </a:rPr>
                        <m:t>)∗</m:t>
                      </m:r>
                      <m:sSup>
                        <m:sSup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ru-RU" sz="1600" i="0">
                                      <a:latin typeface="Cambria Math" panose="02040503050406030204" pitchFamily="18" charset="0"/>
                                    </a:rPr>
                                    <m:t>ρ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ru-RU" sz="1600" i="0">
                                      <a:latin typeface="Cambria Math" panose="02040503050406030204" pitchFamily="18" charset="0"/>
                                    </a:rPr>
                                    <m:t>ρ</m:t>
                                  </m:r>
                                  <m:r>
                                    <a:rPr lang="ru-RU" sz="160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ru-RU" sz="16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ru-RU" sz="1600" i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𝐻</m:t>
                      </m:r>
                      <m:f>
                        <m:fPr>
                          <m:type m:val="lin"/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6" y="6358872"/>
                <a:ext cx="5877464" cy="379271"/>
              </a:xfrm>
              <a:prstGeom prst="rect">
                <a:avLst/>
              </a:prstGeom>
              <a:blipFill>
                <a:blip r:embed="rId4"/>
                <a:stretch>
                  <a:fillRect t="-85484" b="-1435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3579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" y="370025"/>
            <a:ext cx="11894773" cy="61912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356" y="1490747"/>
            <a:ext cx="3384332" cy="204475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422356" y="567417"/>
            <a:ext cx="4018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Square figures </a:t>
            </a:r>
            <a:r>
              <a:rPr lang="en-US" dirty="0" smtClean="0"/>
              <a:t>– asteroids (3320 kg/m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r>
              <a:rPr lang="en-US" dirty="0" smtClean="0"/>
              <a:t>Triangle figures – granite (2630</a:t>
            </a:r>
            <a:r>
              <a:rPr lang="en-US" dirty="0"/>
              <a:t> kg/m</a:t>
            </a:r>
            <a:r>
              <a:rPr lang="en-US" baseline="30000" dirty="0"/>
              <a:t>3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Circle figures </a:t>
            </a:r>
            <a:r>
              <a:rPr lang="en-US" dirty="0" smtClean="0"/>
              <a:t>– comets </a:t>
            </a:r>
            <a:r>
              <a:rPr lang="en-US" dirty="0"/>
              <a:t>(1000 kg/m</a:t>
            </a:r>
            <a:r>
              <a:rPr lang="en-US" baseline="30000" dirty="0"/>
              <a:t>3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422356" y="3465640"/>
            <a:ext cx="3384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</a:t>
            </a:r>
            <a:r>
              <a:rPr lang="en-US" dirty="0" smtClean="0"/>
              <a:t>82</a:t>
            </a:r>
            <a:r>
              <a:rPr lang="en-US" dirty="0" smtClean="0"/>
              <a:t> </a:t>
            </a:r>
            <a:r>
              <a:rPr lang="en-US" dirty="0" smtClean="0"/>
              <a:t>variants of different diameter, fall angle, velocity and density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8613" y="77637"/>
            <a:ext cx="1153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Modeled variants</a:t>
            </a:r>
          </a:p>
        </p:txBody>
      </p:sp>
    </p:spTree>
    <p:extLst>
      <p:ext uri="{BB962C8B-B14F-4D97-AF65-F5344CB8AC3E}">
        <p14:creationId xmlns:p14="http://schemas.microsoft.com/office/powerpoint/2010/main" val="1177932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782" y="79241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D-30-45-20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078852" y="125406"/>
            <a:ext cx="2078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density: 3320 kg/m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diameter: 30 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125407"/>
            <a:ext cx="1774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all angle: 45</a:t>
            </a:r>
            <a:r>
              <a:rPr lang="ru-RU" dirty="0"/>
              <a:t>°</a:t>
            </a:r>
            <a:endParaRPr lang="en-US" dirty="0" smtClean="0"/>
          </a:p>
          <a:p>
            <a:r>
              <a:rPr lang="en-US" dirty="0" smtClean="0"/>
              <a:t>velocity: 20 km/s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03" y="771737"/>
            <a:ext cx="10985160" cy="53147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4563" y="2595562"/>
            <a:ext cx="895350" cy="1666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0651" y="571714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31357" y="571714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9782" y="961788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47172" y="77712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965591" y="2426284"/>
            <a:ext cx="1328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Pressure, </a:t>
            </a:r>
            <a:r>
              <a:rPr lang="en-US" sz="1600" dirty="0" err="1" smtClean="0"/>
              <a:t>atm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7796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+mn-lt"/>
              </a:rPr>
              <a:t>Overpressure </a:t>
            </a:r>
            <a:r>
              <a:rPr lang="en-US" sz="4000" dirty="0">
                <a:solidFill>
                  <a:srgbClr val="C00000"/>
                </a:solidFill>
                <a:latin typeface="+mn-lt"/>
              </a:rPr>
              <a:t>thresholds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4DE59C1-E0A2-4C29-9A22-E46FC42DE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975127"/>
              </p:ext>
            </p:extLst>
          </p:nvPr>
        </p:nvGraphicFramePr>
        <p:xfrm>
          <a:off x="2386012" y="2253191"/>
          <a:ext cx="7419975" cy="2225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14550">
                  <a:extLst>
                    <a:ext uri="{9D8B030D-6E8A-4147-A177-3AD203B41FA5}">
                      <a16:colId xmlns:a16="http://schemas.microsoft.com/office/drawing/2014/main" val="3179363496"/>
                    </a:ext>
                  </a:extLst>
                </a:gridCol>
                <a:gridCol w="5305425">
                  <a:extLst>
                    <a:ext uri="{9D8B030D-6E8A-4147-A177-3AD203B41FA5}">
                      <a16:colId xmlns:a16="http://schemas.microsoft.com/office/drawing/2014/main" val="56040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Overpressure p-p0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Effects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741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smtClean="0">
                          <a:solidFill>
                            <a:srgbClr val="212121"/>
                          </a:solidFill>
                        </a:rPr>
                        <a:t>0.005 or 500 Pa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Glass damage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137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0.048</a:t>
                      </a:r>
                      <a:r>
                        <a:rPr lang="en-US" baseline="0" dirty="0" smtClean="0"/>
                        <a:t> or 4.8 </a:t>
                      </a:r>
                      <a:r>
                        <a:rPr lang="en-US" baseline="0" dirty="0" err="1" smtClean="0"/>
                        <a:t>kPa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Minor damage to house structures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525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0.069 or 6.9 </a:t>
                      </a:r>
                      <a:r>
                        <a:rPr lang="en-US" dirty="0" err="1" smtClean="0"/>
                        <a:t>kPa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Partial demolition of houses, made uninhabitable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856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0.138 or 13.8 </a:t>
                      </a:r>
                      <a:r>
                        <a:rPr lang="en-US" dirty="0" err="1" smtClean="0"/>
                        <a:t>kPa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Partial collapse of walls and roofs of houses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240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0.27 or 27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kPa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Wood frame buildings will almost completely collapse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531332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09E9841-E427-42DD-B283-37D5771C3100}"/>
              </a:ext>
            </a:extLst>
          </p:cNvPr>
          <p:cNvSpPr/>
          <p:nvPr/>
        </p:nvSpPr>
        <p:spPr>
          <a:xfrm>
            <a:off x="1458277" y="5062959"/>
            <a:ext cx="9316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Gi</a:t>
            </a:r>
            <a:r>
              <a:rPr lang="en-US" dirty="0" smtClean="0"/>
              <a:t> N., Brown P., </a:t>
            </a:r>
            <a:r>
              <a:rPr lang="en-US" dirty="0" err="1" smtClean="0"/>
              <a:t>Aftosmis</a:t>
            </a:r>
            <a:r>
              <a:rPr lang="en-US" dirty="0" smtClean="0"/>
              <a:t> M. </a:t>
            </a:r>
            <a:r>
              <a:rPr lang="en-US" dirty="0"/>
              <a:t>The frequency of window damage caused by bolide airbursts: A quarter century case study. </a:t>
            </a:r>
            <a:r>
              <a:rPr lang="en-US" dirty="0" smtClean="0"/>
              <a:t>MAPS Volume53, Issue7, 2018</a:t>
            </a:r>
          </a:p>
          <a:p>
            <a:r>
              <a:rPr lang="en-US" dirty="0" err="1" smtClean="0"/>
              <a:t>Mannan</a:t>
            </a:r>
            <a:r>
              <a:rPr lang="en-US" dirty="0"/>
              <a:t>, S. and Lees, F.P., Lee’s Loss Prevention in the Process Industries, Vol. 1: Hazard Identification, Assessment, and Control, Amsterdam: Elsevier, 2005, 3rd ed.</a:t>
            </a:r>
          </a:p>
          <a:p>
            <a:r>
              <a:rPr lang="en-US" dirty="0" err="1"/>
              <a:t>Glasstone</a:t>
            </a:r>
            <a:r>
              <a:rPr lang="en-US" dirty="0"/>
              <a:t>, S. and Dolan, P.J., The Effects of Nuclear Weapons, Washington, DC: U.S. Dep. Defense, Dep. Energy, 1977.</a:t>
            </a:r>
            <a:endParaRPr lang="ru-RU" dirty="0"/>
          </a:p>
        </p:txBody>
      </p:sp>
      <p:grpSp>
        <p:nvGrpSpPr>
          <p:cNvPr id="50" name="Group 79">
            <a:extLst>
              <a:ext uri="{FF2B5EF4-FFF2-40B4-BE49-F238E27FC236}">
                <a16:creationId xmlns:a16="http://schemas.microsoft.com/office/drawing/2014/main" id="{29AE3736-F9F1-4B2C-AED7-6B52B7A08C95}"/>
              </a:ext>
            </a:extLst>
          </p:cNvPr>
          <p:cNvGrpSpPr/>
          <p:nvPr/>
        </p:nvGrpSpPr>
        <p:grpSpPr>
          <a:xfrm>
            <a:off x="-392114" y="4762"/>
            <a:ext cx="12584114" cy="6853238"/>
            <a:chOff x="-417513" y="0"/>
            <a:chExt cx="12584114" cy="6853238"/>
          </a:xfrm>
        </p:grpSpPr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A42CE4DD-0369-4E15-BD5E-53DB54A6C1DD}"/>
                </a:ext>
              </a:extLst>
            </p:cNvPr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A4FD517C-0702-47BE-BEE9-863A3B798305}"/>
                </a:ext>
              </a:extLst>
            </p:cNvPr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005B56D1-DB7D-43D2-9ACE-FAA7AD1B7399}"/>
                </a:ext>
              </a:extLst>
            </p:cNvPr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3D761C8D-94C4-4194-8A9C-9903FFAB9EB4}"/>
                </a:ext>
              </a:extLst>
            </p:cNvPr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442E5453-030E-4E5C-9D68-FB8BB400A3E0}"/>
                </a:ext>
              </a:extLst>
            </p:cNvPr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733686D2-BBE7-4D9A-B937-ABD975426201}"/>
                </a:ext>
              </a:extLst>
            </p:cNvPr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B0A008AF-66E6-413D-A297-DE55D003A4E6}"/>
                </a:ext>
              </a:extLst>
            </p:cNvPr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1DDFF02D-68F3-4E7B-A7B8-C4D4892477CB}"/>
                </a:ext>
              </a:extLst>
            </p:cNvPr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D22BA4E7-6660-4D3C-BBD4-B19B2CB108B4}"/>
                </a:ext>
              </a:extLst>
            </p:cNvPr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id="{466BA9EE-4562-47E4-A768-B082CCD57BD0}"/>
                </a:ext>
              </a:extLst>
            </p:cNvPr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id="{B9774FF7-692E-445A-9569-A057E3CB37E5}"/>
                </a:ext>
              </a:extLst>
            </p:cNvPr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F8765BBB-6EEA-4B91-B07D-2E169730E885}"/>
                </a:ext>
              </a:extLst>
            </p:cNvPr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8D843254-B174-4F8F-80B2-CA5D493DE22E}"/>
                </a:ext>
              </a:extLst>
            </p:cNvPr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id="{F4C085C3-D8CA-466B-A461-951222F324F5}"/>
                </a:ext>
              </a:extLst>
            </p:cNvPr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id="{33732853-7B21-4800-81B1-211A866D0B7B}"/>
                </a:ext>
              </a:extLst>
            </p:cNvPr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6CBCA2BE-D285-451A-9376-AF6729E7EA8E}"/>
                </a:ext>
              </a:extLst>
            </p:cNvPr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06D76A6B-C3F1-4628-ADCC-83C12F3D3B24}"/>
                </a:ext>
              </a:extLst>
            </p:cNvPr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id="{49D023F7-FFAA-4005-B4AD-5C42F500A043}"/>
                </a:ext>
              </a:extLst>
            </p:cNvPr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3">
              <a:extLst>
                <a:ext uri="{FF2B5EF4-FFF2-40B4-BE49-F238E27FC236}">
                  <a16:creationId xmlns:a16="http://schemas.microsoft.com/office/drawing/2014/main" id="{022EC1AF-A4A5-4ABA-B847-6FDBC30BFB88}"/>
                </a:ext>
              </a:extLst>
            </p:cNvPr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4">
              <a:extLst>
                <a:ext uri="{FF2B5EF4-FFF2-40B4-BE49-F238E27FC236}">
                  <a16:creationId xmlns:a16="http://schemas.microsoft.com/office/drawing/2014/main" id="{48C77FED-8787-402C-AF0F-9A175CFB1A69}"/>
                </a:ext>
              </a:extLst>
            </p:cNvPr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5">
              <a:extLst>
                <a:ext uri="{FF2B5EF4-FFF2-40B4-BE49-F238E27FC236}">
                  <a16:creationId xmlns:a16="http://schemas.microsoft.com/office/drawing/2014/main" id="{F7C69E53-7E70-418C-9DC8-3F21A2BA31C5}"/>
                </a:ext>
              </a:extLst>
            </p:cNvPr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915447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" y="100897"/>
            <a:ext cx="8051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C00000"/>
                </a:solidFill>
              </a:rPr>
              <a:t>Scaling relation for overpressure maximum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342900" y="923224"/>
                <a:ext cx="4311885" cy="7686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𝑝𝑚𝑎𝑥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=1+0.029∗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0.98</m:t>
                              </m:r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0.44</m:t>
                              </m:r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0.18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1.8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923224"/>
                <a:ext cx="4311885" cy="7686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342900" y="2271846"/>
                <a:ext cx="3693447" cy="1776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- kinetic energy, </a:t>
                </a:r>
                <a:r>
                  <a:rPr lang="en-US" dirty="0" err="1"/>
                  <a:t>kt</a:t>
                </a:r>
                <a:r>
                  <a:rPr lang="en-US" dirty="0"/>
                  <a:t> </a:t>
                </a:r>
                <a:r>
                  <a:rPr lang="en-US" dirty="0" smtClean="0"/>
                  <a:t>TNT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effective height of point </a:t>
                </a:r>
                <a:r>
                  <a:rPr lang="en-US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source</a:t>
                </a:r>
              </a:p>
              <a:p>
                <a:r>
                  <a:rPr lang="en-US" dirty="0"/>
                  <a:t>D – </a:t>
                </a:r>
                <a:r>
                  <a:rPr lang="en-US" dirty="0" err="1"/>
                  <a:t>diameter,m</a:t>
                </a:r>
                <a:endParaRPr lang="en-US" dirty="0"/>
              </a:p>
              <a:p>
                <a:r>
                  <a:rPr lang="en-US" dirty="0" smtClean="0"/>
                  <a:t>V – velocity, km/s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 smtClean="0"/>
                  <a:t> – natural atmospheric </a:t>
                </a:r>
                <a:r>
                  <a:rPr lang="en-US" dirty="0"/>
                  <a:t>pressure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2271846"/>
                <a:ext cx="3693447" cy="1776577"/>
              </a:xfrm>
              <a:prstGeom prst="rect">
                <a:avLst/>
              </a:prstGeom>
              <a:blipFill>
                <a:blip r:embed="rId3"/>
                <a:stretch>
                  <a:fillRect l="-1320" t="-2062" r="-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5974347" y="685672"/>
                <a:ext cx="5932906" cy="1419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𝑝𝑚𝑎𝑥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1+0.83∗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𝐾𝐸𝑘𝑡𝑛𝑡</m:t>
                                      </m:r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0.48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𝐻𝑒𝑓</m:t>
                                      </m:r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2.1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𝑑𝑒𝑛𝑠𝑖𝑡𝑦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=1000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1" baseline="30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1+0.089∗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𝐾𝐸𝑘𝑡𝑛𝑡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0.44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𝐻𝑒𝑓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1.1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𝑑𝑒𝑛𝑠𝑖𝑡𝑦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=3320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1" baseline="30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347" y="685672"/>
                <a:ext cx="5932906" cy="14197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8"/>
          <p:cNvSpPr/>
          <p:nvPr/>
        </p:nvSpPr>
        <p:spPr>
          <a:xfrm>
            <a:off x="1513750" y="1691896"/>
            <a:ext cx="164487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Approx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18363" y="2033182"/>
            <a:ext cx="1024448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Approx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50" y="2690195"/>
            <a:ext cx="5940425" cy="319214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872039" y="5916966"/>
            <a:ext cx="70352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Left: Values and two different approximations of relative maximal pressure without atmospheric influence. Right: Relative error counted as a ratio of overpressures for two different approximations.</a:t>
            </a: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6219" y="4378798"/>
            <a:ext cx="4710112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we can see from right pictures on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relative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error of the general approximation is less than an error for an approximation depending on density. However, both approximations have an accuracy about 2 times.</a:t>
            </a:r>
          </a:p>
        </p:txBody>
      </p:sp>
    </p:spTree>
    <p:extLst>
      <p:ext uri="{BB962C8B-B14F-4D97-AF65-F5344CB8AC3E}">
        <p14:creationId xmlns:p14="http://schemas.microsoft.com/office/powerpoint/2010/main" val="42577225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tlas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1775</TotalTime>
  <Words>2600</Words>
  <Application>Microsoft Office PowerPoint</Application>
  <PresentationFormat>Широкоэкранный</PresentationFormat>
  <Paragraphs>412</Paragraphs>
  <Slides>37</Slides>
  <Notes>18</Notes>
  <HiddenSlides>4</HiddenSlides>
  <MMClips>2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50" baseType="lpstr">
      <vt:lpstr>Arial</vt:lpstr>
      <vt:lpstr>Calibri</vt:lpstr>
      <vt:lpstr>Calibri Light</vt:lpstr>
      <vt:lpstr>Cambria</vt:lpstr>
      <vt:lpstr>Cambria Math</vt:lpstr>
      <vt:lpstr>Georgia</vt:lpstr>
      <vt:lpstr>Rockwell</vt:lpstr>
      <vt:lpstr>Symbol</vt:lpstr>
      <vt:lpstr>Times New Roman</vt:lpstr>
      <vt:lpstr>TimesNewRomanPSMT</vt:lpstr>
      <vt:lpstr>Wingdings</vt:lpstr>
      <vt:lpstr>Тема Office</vt:lpstr>
      <vt:lpstr>Atlas</vt:lpstr>
      <vt:lpstr>SCALING RELATIONS  FOR SHOCK WAVE EFFECTS  FROM IMPACTS OF COSMIC OBJECTS  WITH DIAMETER FROM A FEW METERS TO 3KM</vt:lpstr>
      <vt:lpstr>Motivation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Overpressure thresholds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http://www.AsteroidHazard.pro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SCALING RELATIONS FOR SHOCK WAVE EFFECTS FROM LARGE METEOROIDS DECELERATED IN THE EARTH’S ATMOSPHERE</dc:title>
  <dc:creator>Dmitry Glazachev</dc:creator>
  <cp:lastModifiedBy>Dmitry Glazachev</cp:lastModifiedBy>
  <cp:revision>104</cp:revision>
  <dcterms:created xsi:type="dcterms:W3CDTF">2018-07-20T15:24:16Z</dcterms:created>
  <dcterms:modified xsi:type="dcterms:W3CDTF">2019-06-06T11:07:49Z</dcterms:modified>
</cp:coreProperties>
</file>