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357" r:id="rId2"/>
    <p:sldId id="282" r:id="rId3"/>
    <p:sldId id="257" r:id="rId4"/>
    <p:sldId id="291" r:id="rId5"/>
    <p:sldId id="318" r:id="rId6"/>
    <p:sldId id="321" r:id="rId7"/>
    <p:sldId id="287" r:id="rId8"/>
    <p:sldId id="319" r:id="rId9"/>
    <p:sldId id="320" r:id="rId10"/>
    <p:sldId id="286" r:id="rId11"/>
    <p:sldId id="322" r:id="rId12"/>
    <p:sldId id="830" r:id="rId13"/>
    <p:sldId id="833" r:id="rId14"/>
    <p:sldId id="331" r:id="rId15"/>
    <p:sldId id="831" r:id="rId16"/>
    <p:sldId id="338" r:id="rId17"/>
    <p:sldId id="262" r:id="rId18"/>
    <p:sldId id="832" r:id="rId19"/>
    <p:sldId id="339" r:id="rId20"/>
    <p:sldId id="837" r:id="rId21"/>
    <p:sldId id="296" r:id="rId22"/>
    <p:sldId id="342" r:id="rId23"/>
    <p:sldId id="350" r:id="rId24"/>
    <p:sldId id="349" r:id="rId25"/>
    <p:sldId id="347" r:id="rId26"/>
    <p:sldId id="351" r:id="rId27"/>
    <p:sldId id="352" r:id="rId28"/>
    <p:sldId id="353" r:id="rId29"/>
    <p:sldId id="354" r:id="rId30"/>
    <p:sldId id="356" r:id="rId31"/>
    <p:sldId id="277" r:id="rId32"/>
    <p:sldId id="421" r:id="rId33"/>
    <p:sldId id="344" r:id="rId34"/>
    <p:sldId id="274" r:id="rId35"/>
    <p:sldId id="259" r:id="rId36"/>
    <p:sldId id="345" r:id="rId37"/>
    <p:sldId id="836" r:id="rId38"/>
    <p:sldId id="417" r:id="rId39"/>
    <p:sldId id="418" r:id="rId40"/>
    <p:sldId id="346" r:id="rId4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040"/>
    <p:restoredTop sz="94645"/>
  </p:normalViewPr>
  <p:slideViewPr>
    <p:cSldViewPr snapToGrid="0" snapToObjects="1">
      <p:cViewPr varScale="1">
        <p:scale>
          <a:sx n="125" d="100"/>
          <a:sy n="125" d="100"/>
        </p:scale>
        <p:origin x="192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5.wmf"/><Relationship Id="rId1" Type="http://schemas.openxmlformats.org/officeDocument/2006/relationships/image" Target="../media/image5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4BABC6-5241-4245-AE4F-6EE12902DE52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335DD0-5219-9149-BF20-773AE89B82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275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19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025900" y="8542338"/>
            <a:ext cx="3076575" cy="4492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975">
              <a:defRPr kumimoji="1" sz="2800"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1pPr>
            <a:lvl2pPr marL="742950" indent="-285750" defTabSz="942975">
              <a:defRPr kumimoji="1" sz="2800"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2pPr>
            <a:lvl3pPr marL="1143000" indent="-228600" defTabSz="942975">
              <a:defRPr kumimoji="1" sz="2800"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3pPr>
            <a:lvl4pPr marL="1600200" indent="-228600" defTabSz="942975">
              <a:defRPr kumimoji="1" sz="2800"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4pPr>
            <a:lvl5pPr marL="2057400" indent="-228600" defTabSz="942975">
              <a:defRPr kumimoji="1" sz="2800"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5pPr>
            <a:lvl6pPr marL="2514600" indent="-228600" defTabSz="942975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6pPr>
            <a:lvl7pPr marL="2971800" indent="-228600" defTabSz="942975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7pPr>
            <a:lvl8pPr marL="3429000" indent="-228600" defTabSz="942975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8pPr>
            <a:lvl9pPr marL="3886200" indent="-228600" defTabSz="942975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9pPr>
          </a:lstStyle>
          <a:p>
            <a:fld id="{31B67F94-41AE-D54A-B2AA-B603C1DE034C}" type="slidenum">
              <a:rPr kumimoji="0" lang="ru-RU" altLang="ru-RU" sz="1200">
                <a:solidFill>
                  <a:srgbClr val="000000"/>
                </a:solidFill>
                <a:latin typeface="Tahoma" charset="0"/>
              </a:rPr>
              <a:pPr/>
              <a:t>33</a:t>
            </a:fld>
            <a:endParaRPr kumimoji="0" lang="ru-RU" altLang="ru-RU" sz="120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399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02E114-5881-4F4C-A0D1-B4D5ED18A0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4253443-DB01-9C4C-975C-66155FF068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15E6A5-9A4C-654E-B795-9AFEF6395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FD0D4-A2F8-4849-818C-684723D96EA7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9C1588-635F-B24D-A224-BEE123E88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9AB704-ACF3-964D-9103-7F9A90293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BC2FB-4D67-CB48-B8D3-E219100CC3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2287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66723B-3FC9-514E-AB05-FD4FA81F7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7614724-5EE6-6C45-B577-171ACBA4F7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D1EF94-F04E-B747-9719-A6DD2F6D2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FD0D4-A2F8-4849-818C-684723D96EA7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A67EEF-5375-154A-B948-9D1666B40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195A9F-6C11-3A49-ADA9-BB01FC750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BC2FB-4D67-CB48-B8D3-E219100CC3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4516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A83A30E-3A3F-0740-97E4-0983AAB4DA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FD50046-9A88-0D4B-8832-070DC252A6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75780D-CFC9-C249-A7ED-02ACD0571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FD0D4-A2F8-4849-818C-684723D96EA7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65908B-0111-0646-85E0-1E6E287DD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708C60-9C95-4C4C-961F-7B50A8242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BC2FB-4D67-CB48-B8D3-E219100CC3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6204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27375-074D-2B43-A2F6-49CC22D473E9}" type="datetimeFigureOut">
              <a:rPr lang="en-US" smtClean="0"/>
              <a:t>6/3/19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E1DAE-2CD9-7C4D-8822-93705E195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73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/>
        </p:nvSpPr>
        <p:spPr>
          <a:xfrm>
            <a:off x="476251" y="1812727"/>
            <a:ext cx="11239500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35719" tIns="35719" rIns="35719" bIns="35719" anchor="ctr"/>
          <a:lstStyle/>
          <a:p>
            <a:pPr algn="l" defTabSz="321457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75" name="Shape 75"/>
          <p:cNvSpPr/>
          <p:nvPr/>
        </p:nvSpPr>
        <p:spPr>
          <a:xfrm flipV="1">
            <a:off x="476251" y="6500811"/>
            <a:ext cx="11239500" cy="2"/>
          </a:xfrm>
          <a:prstGeom prst="line">
            <a:avLst/>
          </a:pr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35719" tIns="35719" rIns="35719" bIns="35719" anchor="ctr"/>
          <a:lstStyle/>
          <a:p>
            <a:pPr algn="l" defTabSz="321457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76" name="Shape 76"/>
          <p:cNvSpPr/>
          <p:nvPr/>
        </p:nvSpPr>
        <p:spPr>
          <a:xfrm flipV="1">
            <a:off x="476251" y="357189"/>
            <a:ext cx="11239500" cy="1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35719" tIns="35719" rIns="35719" bIns="35719" anchor="ctr"/>
          <a:lstStyle/>
          <a:p>
            <a:pPr algn="l" defTabSz="321457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77" name="Shape 77"/>
          <p:cNvSpPr>
            <a:spLocks noGrp="1"/>
          </p:cNvSpPr>
          <p:nvPr>
            <p:ph type="pic" sz="half" idx="13"/>
          </p:nvPr>
        </p:nvSpPr>
        <p:spPr>
          <a:xfrm>
            <a:off x="581831" y="2105719"/>
            <a:ext cx="5179220" cy="3884415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8" name="Shape 7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79" name="Shape 79"/>
          <p:cNvSpPr>
            <a:spLocks noGrp="1"/>
          </p:cNvSpPr>
          <p:nvPr>
            <p:ph type="body" sz="half" idx="1"/>
          </p:nvPr>
        </p:nvSpPr>
        <p:spPr>
          <a:xfrm>
            <a:off x="6357938" y="2089547"/>
            <a:ext cx="5369719" cy="3884414"/>
          </a:xfrm>
          <a:prstGeom prst="rect">
            <a:avLst/>
          </a:prstGeom>
        </p:spPr>
        <p:txBody>
          <a:bodyPr/>
          <a:lstStyle>
            <a:lvl1pPr marL="258952" indent="-258952">
              <a:spcBef>
                <a:spcPts val="2250"/>
              </a:spcBef>
              <a:buSzPct val="30000"/>
              <a:buBlip>
                <a:blip r:embed="rId2"/>
              </a:buBlip>
              <a:defRPr sz="2109"/>
            </a:lvl1pPr>
            <a:lvl2pPr marL="517903" indent="-258952">
              <a:spcBef>
                <a:spcPts val="2250"/>
              </a:spcBef>
              <a:buSzPct val="30000"/>
              <a:buBlip>
                <a:blip r:embed="rId2"/>
              </a:buBlip>
              <a:defRPr sz="2109"/>
            </a:lvl2pPr>
            <a:lvl3pPr marL="776855" indent="-258952">
              <a:spcBef>
                <a:spcPts val="2250"/>
              </a:spcBef>
              <a:buSzPct val="30000"/>
              <a:buBlip>
                <a:blip r:embed="rId2"/>
              </a:buBlip>
              <a:defRPr sz="2109"/>
            </a:lvl3pPr>
            <a:lvl4pPr marL="1035807" indent="-258952">
              <a:spcBef>
                <a:spcPts val="2250"/>
              </a:spcBef>
              <a:buSzPct val="30000"/>
              <a:buBlip>
                <a:blip r:embed="rId2"/>
              </a:buBlip>
              <a:defRPr sz="2109"/>
            </a:lvl4pPr>
            <a:lvl5pPr marL="1294759" indent="-258952">
              <a:spcBef>
                <a:spcPts val="2250"/>
              </a:spcBef>
              <a:buSzPct val="30000"/>
              <a:buBlip>
                <a:blip r:embed="rId2"/>
              </a:buBlip>
              <a:defRPr sz="2109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0" name="Shape 8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6179470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4835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165601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925562" y="6245225"/>
            <a:ext cx="468879" cy="266900"/>
          </a:xfrm>
        </p:spPr>
        <p:txBody>
          <a:bodyPr/>
          <a:lstStyle>
            <a:lvl1pPr>
              <a:defRPr kumimoji="1">
                <a:latin typeface="Verdana" charset="0"/>
              </a:defRPr>
            </a:lvl1pPr>
          </a:lstStyle>
          <a:p>
            <a:fld id="{110B0DBD-82C3-784E-A459-673CC0EBEA3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220627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3 ш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/>
          </p:cNvSpPr>
          <p:nvPr>
            <p:ph type="pic" sz="quarter" idx="13"/>
          </p:nvPr>
        </p:nvSpPr>
        <p:spPr>
          <a:xfrm>
            <a:off x="6238875" y="687586"/>
            <a:ext cx="5369719" cy="253603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6" name="Shape 96"/>
          <p:cNvSpPr>
            <a:spLocks noGrp="1"/>
          </p:cNvSpPr>
          <p:nvPr>
            <p:ph type="pic" sz="quarter" idx="14"/>
          </p:nvPr>
        </p:nvSpPr>
        <p:spPr>
          <a:xfrm>
            <a:off x="6238875" y="3518297"/>
            <a:ext cx="5369719" cy="256282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7" name="Shape 97"/>
          <p:cNvSpPr>
            <a:spLocks noGrp="1"/>
          </p:cNvSpPr>
          <p:nvPr>
            <p:ph type="pic" sz="half" idx="15"/>
          </p:nvPr>
        </p:nvSpPr>
        <p:spPr>
          <a:xfrm>
            <a:off x="581831" y="685898"/>
            <a:ext cx="5226845" cy="5393532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8" name="Shape 9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1779247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tline/Ope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6350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220FA3-CF98-1146-B07F-9D1EEC91D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AED54E-B21B-9E48-ACB3-5476A11104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DEA23F-AB62-6347-9D05-3D2D4EAEA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FD0D4-A2F8-4849-818C-684723D96EA7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FC59E9-5CE2-2942-87D3-71685A1C9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1CE66B-B174-AB48-B363-CB055914F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BC2FB-4D67-CB48-B8D3-E219100CC3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269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260AEF-DAC9-C041-966D-8BB098B6E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28271F-525D-6E4C-AFF2-2C3C2BDE68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E95439-12BA-B946-8ACD-10951DE18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FD0D4-A2F8-4849-818C-684723D96EA7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83EB22-ABF7-C44A-BA38-99FA76A4D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5F32CB-E5A6-A843-B676-7948B17CB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BC2FB-4D67-CB48-B8D3-E219100CC3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7473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2E9FFD-36D0-AC45-BEC4-14401DCA1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CA8BD7-C396-3140-8965-BAE8B682A3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3AA07FD-E8F1-0B40-A189-1D50D79C40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70C0F01-4801-8A47-B911-5A34ACC84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FD0D4-A2F8-4849-818C-684723D96EA7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7CACE41-2D13-E344-9502-FE4E09E15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23B3064-5167-CF4E-BA0B-E3B6D5BCA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BC2FB-4D67-CB48-B8D3-E219100CC3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3092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650C1C-E92E-CC46-BFBA-CF6212148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8BA5D4C-9BC9-D446-9D7B-8C763224CC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5DD71D1-4CD0-C94B-8337-2D14D3CB0F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DD5277C-F861-EA41-B6FD-1690D58976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7D94586-5299-0E48-9AA1-A7BC430950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D69543F-6AEF-B649-9A0A-A8E923FCE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FD0D4-A2F8-4849-818C-684723D96EA7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8B3B6C8-4FFF-C048-85F8-8C4B72D1F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F58599A-55A7-F449-A8F0-FECDE7644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BC2FB-4D67-CB48-B8D3-E219100CC3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0319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E0B690-A6CD-E04A-8FBA-97FE66F0D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086B968-0339-7A43-B2FA-C814AEA50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FD0D4-A2F8-4849-818C-684723D96EA7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71B7A5B-6931-5A44-BCAD-CB139E0E4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DA6B958-6D18-5649-9A21-91CE4BBD1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BC2FB-4D67-CB48-B8D3-E219100CC3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414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B88762-83FA-1149-A31E-BC583B08D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FD0D4-A2F8-4849-818C-684723D96EA7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A45A1AB-BF27-204F-B89E-35B298471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3F863D-06B9-C64D-91BF-FCB2077C2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BC2FB-4D67-CB48-B8D3-E219100CC3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9159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97D15F-8C3C-8340-BA47-0B438E190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25CC498-51CA-BE41-AD12-03C357A23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5151E40-9463-1540-9302-6434F2B5D9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636B6C6-41B5-2C42-8417-7BC1338ED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FD0D4-A2F8-4849-818C-684723D96EA7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F536B0-D75A-4B45-A69B-F4949AED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311862-571C-E04A-9B2F-9896F9E55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BC2FB-4D67-CB48-B8D3-E219100CC3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960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F01FAB-6151-614C-B092-2C9E778F7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6D88369-818C-5641-AE49-EE7113E502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C2447EA-83CA-9B4A-9472-EAE8DC61DE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3B1858-D9A4-D94F-9B82-D896E5706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FD0D4-A2F8-4849-818C-684723D96EA7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E64C207-95A0-2341-87B5-5F7F0B41B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6198FB-A4DF-AD40-82E0-76A6E0E8A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BC2FB-4D67-CB48-B8D3-E219100CC3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6596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A0BA93-AFDF-D84F-9F2D-AA0F1DC04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A9CD917-DB5D-3A49-8742-A8B4091110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5079CE-FB02-8C48-AB9C-B51A128ACF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7FD0D4-A2F8-4849-818C-684723D96EA7}" type="datetimeFigureOut">
              <a:rPr lang="ru-RU" smtClean="0"/>
              <a:t>03.06.2019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A6AC7D-7C67-604B-ABD2-BCEA6552CA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4B0FD3-A6C6-9E47-BE45-231CD77B8E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BC2FB-4D67-CB48-B8D3-E219100CC3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1392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tif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image" Target="../media/image37.jpeg"/><Relationship Id="rId7" Type="http://schemas.openxmlformats.org/officeDocument/2006/relationships/image" Target="../media/image41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emf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5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4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6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89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10" Type="http://schemas.openxmlformats.org/officeDocument/2006/relationships/image" Target="../media/image91.jpeg"/><Relationship Id="rId4" Type="http://schemas.openxmlformats.org/officeDocument/2006/relationships/image" Target="../media/image86.jpeg"/><Relationship Id="rId9" Type="http://schemas.openxmlformats.org/officeDocument/2006/relationships/image" Target="../media/image9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tiff"/><Relationship Id="rId4" Type="http://schemas.openxmlformats.org/officeDocument/2006/relationships/image" Target="../media/image100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1503680" y="1520575"/>
            <a:ext cx="8468245" cy="2523105"/>
          </a:xfrm>
        </p:spPr>
        <p:txBody>
          <a:bodyPr/>
          <a:lstStyle/>
          <a:p>
            <a:r>
              <a:rPr lang="ru-RU" sz="4800" dirty="0" err="1"/>
              <a:t>Гидроразрыв</a:t>
            </a:r>
            <a:r>
              <a:rPr lang="ru-RU" sz="4800" dirty="0"/>
              <a:t> пласта и сопутствующая сейсмичность.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00486" y="4963511"/>
            <a:ext cx="8153114" cy="1219200"/>
          </a:xfrm>
        </p:spPr>
        <p:txBody>
          <a:bodyPr>
            <a:normAutofit/>
          </a:bodyPr>
          <a:lstStyle/>
          <a:p>
            <a:pPr lvl="1"/>
            <a:r>
              <a:rPr lang="ru-RU" b="1" i="1" baseline="30000" dirty="0"/>
              <a:t>1,2</a:t>
            </a:r>
            <a:r>
              <a:rPr lang="ru-RU" b="1" i="1" dirty="0"/>
              <a:t>Турунтаев С.Б., </a:t>
            </a:r>
            <a:r>
              <a:rPr lang="ru-RU" b="1" i="1" baseline="30000" dirty="0"/>
              <a:t>1</a:t>
            </a:r>
            <a:r>
              <a:rPr lang="ru-RU" b="1" i="1" dirty="0"/>
              <a:t>Зенченко Е.В., </a:t>
            </a:r>
            <a:r>
              <a:rPr lang="ru-RU" b="1" i="1" baseline="30000" dirty="0"/>
              <a:t>1</a:t>
            </a:r>
            <a:r>
              <a:rPr lang="ru-RU" b="1" i="1" dirty="0"/>
              <a:t>Зенченко П.Е., </a:t>
            </a:r>
            <a:r>
              <a:rPr lang="ru-RU" b="1" i="1" baseline="30000" dirty="0"/>
              <a:t>1</a:t>
            </a:r>
            <a:r>
              <a:rPr lang="ru-RU" b="1" i="1" dirty="0"/>
              <a:t>Тримонова М.А., </a:t>
            </a:r>
            <a:r>
              <a:rPr lang="ru-RU" b="1" i="1" baseline="30000" dirty="0"/>
              <a:t>1</a:t>
            </a:r>
            <a:r>
              <a:rPr lang="ru-RU" b="1" i="1" dirty="0"/>
              <a:t>Барышников Н.А., </a:t>
            </a:r>
            <a:r>
              <a:rPr lang="ru-RU" b="1" i="1" baseline="30000" dirty="0"/>
              <a:t>3</a:t>
            </a:r>
            <a:r>
              <a:rPr lang="ru-RU" b="1" i="1" dirty="0"/>
              <a:t>Рига В.Ю.</a:t>
            </a:r>
            <a:endParaRPr lang="ru-RU" dirty="0"/>
          </a:p>
          <a:p>
            <a:pPr lvl="1"/>
            <a:r>
              <a:rPr lang="ru-RU" i="1" baseline="30000" dirty="0"/>
              <a:t>1</a:t>
            </a:r>
            <a:r>
              <a:rPr lang="ru-RU" i="1" dirty="0"/>
              <a:t>ИДГ РАН (Москва), </a:t>
            </a:r>
            <a:r>
              <a:rPr lang="ru-RU" i="1" baseline="30000" dirty="0"/>
              <a:t>2</a:t>
            </a:r>
            <a:r>
              <a:rPr lang="ru-RU" i="1" dirty="0"/>
              <a:t>МФТИ (Москва), </a:t>
            </a:r>
            <a:r>
              <a:rPr lang="ru-RU" i="1" baseline="30000" dirty="0"/>
              <a:t>3</a:t>
            </a:r>
            <a:r>
              <a:rPr lang="ru-RU" i="1" dirty="0"/>
              <a:t>ВНИИА (Москва)</a:t>
            </a:r>
            <a:r>
              <a:rPr lang="ru-RU" dirty="0"/>
              <a:t> </a:t>
            </a:r>
          </a:p>
        </p:txBody>
      </p:sp>
      <p:pic>
        <p:nvPicPr>
          <p:cNvPr id="4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72" y="302438"/>
            <a:ext cx="2348216" cy="12181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09162" y="93046"/>
            <a:ext cx="40413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Пятая Всероссийская конференция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  <a:p>
            <a:pPr algn="r"/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с международным участием 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  <a:p>
            <a:pPr algn="r"/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«Триггерные эффекты в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</a:rPr>
              <a:t>геосистемах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» 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  <a:p>
            <a:pPr algn="r"/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4-7 июня 2019 г. </a:t>
            </a:r>
          </a:p>
        </p:txBody>
      </p:sp>
    </p:spTree>
    <p:extLst>
      <p:ext uri="{BB962C8B-B14F-4D97-AF65-F5344CB8AC3E}">
        <p14:creationId xmlns:p14="http://schemas.microsoft.com/office/powerpoint/2010/main" val="13609752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2419" y="310509"/>
            <a:ext cx="4366470" cy="100686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200" dirty="0"/>
              <a:t>Светофорный принцип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350" y="1317375"/>
            <a:ext cx="8623300" cy="5435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81A5F1C-53EA-5C42-8306-945E863C77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9631" y="1"/>
            <a:ext cx="2889951" cy="174234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0770025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D3697D3-4CDD-B040-8C71-A4F2813BA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100" y="0"/>
            <a:ext cx="9105900" cy="59309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AEF5E46-66C5-924A-968A-DB43C12CC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1415" y="5930900"/>
            <a:ext cx="4368276" cy="81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9925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3">
            <a:extLst>
              <a:ext uri="{FF2B5EF4-FFF2-40B4-BE49-F238E27FC236}">
                <a16:creationId xmlns:a16="http://schemas.microsoft.com/office/drawing/2014/main" id="{D90B7940-0722-AB48-93B3-D9FD35A90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0311" y="6361400"/>
            <a:ext cx="322365" cy="256802"/>
          </a:xfrm>
        </p:spPr>
        <p:txBody>
          <a:bodyPr vert="horz" wrap="none" lIns="91440" tIns="35719" rIns="35719" bIns="35719" rtlCol="0" anchor="ctr">
            <a:spAutoFit/>
          </a:bodyPr>
          <a:lstStyle/>
          <a:p>
            <a:pPr algn="r">
              <a:buFont typeface="Wingdings" charset="0"/>
              <a:buChar char="n"/>
              <a:defRPr/>
            </a:pPr>
            <a:fld id="{7B880B1A-A8BC-444D-B719-2335CD019335}" type="slidenum"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+mn-cs"/>
              </a:rPr>
              <a:pPr algn="r">
                <a:buFont typeface="Wingdings" charset="0"/>
                <a:buChar char="n"/>
                <a:defRPr/>
              </a:pPr>
              <a:t>12</a:t>
            </a:fld>
            <a:endParaRPr lang="en-US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rial" charset="0"/>
              <a:cs typeface="+mn-cs"/>
            </a:endParaRPr>
          </a:p>
        </p:txBody>
      </p:sp>
      <p:pic>
        <p:nvPicPr>
          <p:cNvPr id="82946" name="Picture 1">
            <a:extLst>
              <a:ext uri="{FF2B5EF4-FFF2-40B4-BE49-F238E27FC236}">
                <a16:creationId xmlns:a16="http://schemas.microsoft.com/office/drawing/2014/main" id="{6CFAD9E3-E625-244B-B59B-91C7F90F5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727" y="1310640"/>
            <a:ext cx="5778273" cy="469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7" name="Rectangle 2">
            <a:extLst>
              <a:ext uri="{FF2B5EF4-FFF2-40B4-BE49-F238E27FC236}">
                <a16:creationId xmlns:a16="http://schemas.microsoft.com/office/drawing/2014/main" id="{316CE61E-281F-4E4B-980A-6CFFF374A4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2039" y="6062326"/>
            <a:ext cx="57515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kumimoji="1"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kumimoji="1"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kumimoji="1"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kumimoji="1"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kumimoji="1"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kumimoji="1"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kumimoji="1"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kumimoji="1"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kumimoji="1"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1400" dirty="0" err="1">
                <a:solidFill>
                  <a:srgbClr val="141413"/>
                </a:solidFill>
                <a:latin typeface="Helvetica" pitchFamily="2" charset="0"/>
                <a:ea typeface="ヒラギノ角ゴ ProN W3" panose="020B0300000000000000" pitchFamily="34" charset="-128"/>
                <a:sym typeface="Helvetica" pitchFamily="2" charset="0"/>
              </a:rPr>
              <a:t>Microseismic</a:t>
            </a:r>
            <a:r>
              <a:rPr lang="en-US" altLang="ru-RU" sz="1400" dirty="0">
                <a:solidFill>
                  <a:srgbClr val="141413"/>
                </a:solidFill>
                <a:latin typeface="Helvetica" pitchFamily="2" charset="0"/>
                <a:ea typeface="ヒラギノ角ゴ ProN W3" panose="020B0300000000000000" pitchFamily="34" charset="-128"/>
                <a:sym typeface="Helvetica" pitchFamily="2" charset="0"/>
              </a:rPr>
              <a:t> Monitoring Developments in Hydraulic Fracture Stimulation</a:t>
            </a:r>
          </a:p>
          <a:p>
            <a:pPr eaLnBrk="1" hangingPunct="1"/>
            <a:r>
              <a:rPr lang="en-US" altLang="ru-RU" sz="1400" dirty="0">
                <a:solidFill>
                  <a:srgbClr val="141413"/>
                </a:solidFill>
                <a:latin typeface="Helvetica" pitchFamily="2" charset="0"/>
                <a:ea typeface="ヒラギノ角ゴ ProN W3" panose="020B0300000000000000" pitchFamily="34" charset="-128"/>
                <a:sym typeface="Helvetica" pitchFamily="2" charset="0"/>
              </a:rPr>
              <a:t>Mirko van der Baan, David Eaton and Maurice </a:t>
            </a:r>
            <a:r>
              <a:rPr lang="en-US" altLang="ru-RU" sz="1400" dirty="0" err="1">
                <a:solidFill>
                  <a:srgbClr val="141413"/>
                </a:solidFill>
                <a:latin typeface="Helvetica" pitchFamily="2" charset="0"/>
                <a:ea typeface="ヒラギノ角ゴ ProN W3" panose="020B0300000000000000" pitchFamily="34" charset="-128"/>
                <a:sym typeface="Helvetica" pitchFamily="2" charset="0"/>
              </a:rPr>
              <a:t>Dusseault</a:t>
            </a:r>
            <a:endParaRPr lang="en-US" altLang="ru-RU" sz="1400" dirty="0">
              <a:solidFill>
                <a:srgbClr val="141413"/>
              </a:solidFill>
              <a:latin typeface="Helvetica" pitchFamily="2" charset="0"/>
              <a:ea typeface="ヒラギノ角ゴ ProN W3" panose="020B0300000000000000" pitchFamily="34" charset="-128"/>
              <a:sym typeface="Helvetica" pitchFamily="2" charset="0"/>
            </a:endParaRPr>
          </a:p>
        </p:txBody>
      </p:sp>
      <p:pic>
        <p:nvPicPr>
          <p:cNvPr id="82948" name="Picture 3">
            <a:extLst>
              <a:ext uri="{FF2B5EF4-FFF2-40B4-BE49-F238E27FC236}">
                <a16:creationId xmlns:a16="http://schemas.microsoft.com/office/drawing/2014/main" id="{766C6383-7524-8C41-9525-F5E40D942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3788" y="1589088"/>
            <a:ext cx="3028950" cy="368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886" name="Rectangle 4">
            <a:extLst>
              <a:ext uri="{FF2B5EF4-FFF2-40B4-BE49-F238E27FC236}">
                <a16:creationId xmlns:a16="http://schemas.microsoft.com/office/drawing/2014/main" id="{B47E12B5-FD87-3B41-BFC0-7BFE2E35F8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078039" y="161925"/>
            <a:ext cx="8035925" cy="1250950"/>
          </a:xfrm>
          <a:extLst>
            <a:ext uri="{909E8E84-426E-40dd-AFC4-6F175D3DCCD1}"/>
            <a:ext uri="{91240B29-F687-4f45-9708-019B960494DF}"/>
          </a:extLst>
        </p:spPr>
        <p:txBody>
          <a:bodyPr vert="horz" lIns="64291" tIns="32146" rIns="0" bIns="32146" rtlCol="0" anchor="ctr">
            <a:normAutofit/>
          </a:bodyPr>
          <a:lstStyle/>
          <a:p>
            <a:pPr eaLnBrk="1" hangingPunct="1"/>
            <a:r>
              <a:rPr lang="ru-RU" altLang="ru-RU" sz="2800" dirty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Информативность микросейсмического мониторинга</a:t>
            </a:r>
            <a:endParaRPr lang="en-US" altLang="ru-RU" sz="3100" dirty="0">
              <a:effectLst>
                <a:outerShdw blurRad="38100" dist="38100" dir="2700000" algn="tl">
                  <a:srgbClr val="C0C0C0"/>
                </a:outerShdw>
              </a:effectLst>
              <a:latin typeface="Gill Sans Light" panose="020B0302020104020203" pitchFamily="34" charset="-79"/>
              <a:ea typeface="ヒラギノ角ゴ ProN W3" panose="020B0300000000000000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486218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6EE2A6-7512-6C47-95CB-B4A469457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8189" y="4112833"/>
            <a:ext cx="4002282" cy="1040358"/>
          </a:xfrm>
        </p:spPr>
        <p:txBody>
          <a:bodyPr>
            <a:normAutofit/>
          </a:bodyPr>
          <a:lstStyle/>
          <a:p>
            <a:r>
              <a:rPr lang="ru-RU" sz="2800" dirty="0"/>
              <a:t>Теория и практика ГРП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176306F-B021-A84B-9CC3-77CF6B61E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E1DAE-2CD9-7C4D-8822-93705E195243}" type="slidenum">
              <a:rPr lang="en-US" smtClean="0"/>
              <a:t>13</a:t>
            </a:fld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A0FBC29-3583-3C42-A258-A0E53E4D3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4750" y="3393787"/>
            <a:ext cx="4709983" cy="3318594"/>
          </a:xfrm>
          <a:prstGeom prst="rect">
            <a:avLst/>
          </a:prstGeom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72B3C142-18F4-A848-AB8C-0F22179DB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7611" y="145620"/>
            <a:ext cx="4239740" cy="2764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6B0C6E7-09D4-D14E-B8EC-8BC1C1F9341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4749" y="145620"/>
            <a:ext cx="4172158" cy="276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4982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516" y="226234"/>
            <a:ext cx="2669977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988142" y="1610764"/>
            <a:ext cx="2616616" cy="10461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l"/>
            <a:r>
              <a:rPr lang="en-US" sz="1266" dirty="0"/>
              <a:t>He LIU, SPE, Zhongxiao LAN, </a:t>
            </a:r>
            <a:r>
              <a:rPr lang="en-US" sz="1266" dirty="0" err="1"/>
              <a:t>Guoliang</a:t>
            </a:r>
            <a:r>
              <a:rPr lang="en-US" sz="1266" dirty="0"/>
              <a:t> ZHANG, SPE, Feng HOU, SPE, </a:t>
            </a:r>
            <a:r>
              <a:rPr lang="en-US" sz="1266" dirty="0" err="1"/>
              <a:t>Xiuqing</a:t>
            </a:r>
            <a:r>
              <a:rPr lang="en-US" sz="1266" dirty="0"/>
              <a:t> HE, SPE, PetroChina Daqing Oilfield </a:t>
            </a:r>
            <a:r>
              <a:rPr lang="en-US" sz="1266" dirty="0" err="1"/>
              <a:t>Co.,Ltd</a:t>
            </a:r>
            <a:r>
              <a:rPr lang="en-US" sz="1266" dirty="0"/>
              <a:t>, </a:t>
            </a:r>
            <a:r>
              <a:rPr lang="en-US" sz="1266" dirty="0" err="1"/>
              <a:t>Xinghui</a:t>
            </a:r>
            <a:r>
              <a:rPr lang="en-US" sz="1266" dirty="0"/>
              <a:t> Liu, SPE, Pinnacle Technologies</a:t>
            </a:r>
            <a:r>
              <a:rPr lang="ru-RU" sz="1266" dirty="0"/>
              <a:t>, 2008</a:t>
            </a:r>
            <a:endParaRPr lang="ru-RU" sz="1266" dirty="0">
              <a:solidFill>
                <a:srgbClr val="606060"/>
              </a:solidFill>
              <a:sym typeface="Gill Sans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5436511" y="3978819"/>
            <a:ext cx="129908" cy="259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64294" tIns="32147" rIns="64294" bIns="32147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266"/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 flipV="1">
            <a:off x="4770448" y="3843740"/>
            <a:ext cx="6830596" cy="259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64294" tIns="32147" rIns="64294" bIns="32147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266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24360" y="3651905"/>
            <a:ext cx="2916165" cy="196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9411630" y="5711399"/>
            <a:ext cx="2325729" cy="87152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1266" dirty="0">
                <a:solidFill>
                  <a:srgbClr val="000000"/>
                </a:solidFill>
                <a:latin typeface="Times New Roman" charset="0"/>
                <a:ea typeface="Times New Roman" charset="0"/>
              </a:rPr>
              <a:t>El </a:t>
            </a:r>
            <a:r>
              <a:rPr lang="en-US" sz="1266" dirty="0" err="1">
                <a:solidFill>
                  <a:srgbClr val="000000"/>
                </a:solidFill>
                <a:latin typeface="Times New Roman" charset="0"/>
                <a:ea typeface="Times New Roman" charset="0"/>
              </a:rPr>
              <a:t>Rabaa</a:t>
            </a:r>
            <a:r>
              <a:rPr lang="en-US" sz="1266" dirty="0">
                <a:solidFill>
                  <a:srgbClr val="000000"/>
                </a:solidFill>
                <a:latin typeface="Times New Roman" charset="0"/>
                <a:ea typeface="Times New Roman" charset="0"/>
              </a:rPr>
              <a:t>, W.: SPE </a:t>
            </a:r>
            <a:r>
              <a:rPr lang="el-GR" sz="1266" dirty="0">
                <a:solidFill>
                  <a:srgbClr val="000000"/>
                </a:solidFill>
                <a:latin typeface="Times New Roman" charset="0"/>
                <a:ea typeface="Times New Roman" charset="0"/>
              </a:rPr>
              <a:t>19720, </a:t>
            </a:r>
            <a:r>
              <a:rPr lang="en-US" sz="1266" dirty="0">
                <a:solidFill>
                  <a:srgbClr val="000000"/>
                </a:solidFill>
                <a:latin typeface="Times New Roman" charset="0"/>
                <a:ea typeface="Times New Roman" charset="0"/>
              </a:rPr>
              <a:t>SPE Annual Technical Conference and Exhibition, San Antonio, TX, Oct. </a:t>
            </a:r>
            <a:r>
              <a:rPr lang="el-GR" sz="1266" dirty="0">
                <a:solidFill>
                  <a:srgbClr val="000000"/>
                </a:solidFill>
                <a:latin typeface="Times New Roman" charset="0"/>
                <a:ea typeface="Times New Roman" charset="0"/>
              </a:rPr>
              <a:t>8-11, 1989</a:t>
            </a:r>
            <a:r>
              <a:rPr lang="ru-RU" sz="1266" dirty="0"/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143481" y="394369"/>
            <a:ext cx="2846218" cy="13032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hangingPunct="0"/>
            <a:r>
              <a:rPr lang="ru-RU" sz="2000" b="1" dirty="0">
                <a:sym typeface="Gill Sans"/>
              </a:rPr>
              <a:t>Теоретические модели должны поверяться лабораторными экспериментами</a:t>
            </a: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C40FE3A5-125D-1448-ACAC-8873E33D5F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8142" y="264743"/>
            <a:ext cx="2846218" cy="1186736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0" bIns="45720" numCol="1" anchor="ctr" anchorCtr="0" compatLnSpc="1">
            <a:prstTxWarp prst="textNoShape">
              <a:avLst/>
            </a:prstTxWarp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Blip>
                <a:blip r:embed="rId4"/>
              </a:buBlip>
            </a:pPr>
            <a:r>
              <a:rPr lang="ru-RU" altLang="ru-RU" b="1" dirty="0"/>
              <a:t>Реальные трещины ГРП часто далеки от простых моделей, 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E3923B8-DCA3-FC40-AADB-2F0B56304A2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0007346" y="6272786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457200" rtl="0" eaLnBrk="1" latinLnBrk="0" hangingPunct="1">
              <a:defRPr sz="1100" b="1" kern="1200" spc="-7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C55E51C-83CE-4945-939C-0399616989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6326" y="139093"/>
            <a:ext cx="2573158" cy="270642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7638C4C-A20C-724B-A8FD-3B0A9DE706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7967" y="2942660"/>
            <a:ext cx="6152558" cy="23217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C01BA8B-8E44-AD48-B627-4E81ED8B1B5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537" b="23072"/>
          <a:stretch/>
        </p:blipFill>
        <p:spPr>
          <a:xfrm>
            <a:off x="102726" y="2845522"/>
            <a:ext cx="3906118" cy="2950140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63F81F6-B573-FC45-ADEA-E1E09CD92E79}"/>
              </a:ext>
            </a:extLst>
          </p:cNvPr>
          <p:cNvSpPr/>
          <p:nvPr/>
        </p:nvSpPr>
        <p:spPr>
          <a:xfrm>
            <a:off x="282516" y="5946807"/>
            <a:ext cx="442901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sz="1400" dirty="0">
                <a:latin typeface="Arial" panose="020B0604020202020204" pitchFamily="34" charset="0"/>
                <a:cs typeface="Arial" panose="020B0604020202020204" pitchFamily="34" charset="0"/>
              </a:rPr>
              <a:t>Laboratory Hydraulic Fracturing Tests on Small Homogeneous and Laminated Blocks </a:t>
            </a:r>
          </a:p>
          <a:p>
            <a:r>
              <a:rPr lang="en" sz="1400" dirty="0" err="1">
                <a:latin typeface="Arial" panose="020B0604020202020204" pitchFamily="34" charset="0"/>
                <a:cs typeface="Arial" panose="020B0604020202020204" pitchFamily="34" charset="0"/>
              </a:rPr>
              <a:t>Athavale</a:t>
            </a:r>
            <a:r>
              <a:rPr lang="en" sz="1400" dirty="0">
                <a:latin typeface="Arial" panose="020B0604020202020204" pitchFamily="34" charset="0"/>
                <a:cs typeface="Arial" panose="020B0604020202020204" pitchFamily="34" charset="0"/>
              </a:rPr>
              <a:t>, A.S.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sz="1400" dirty="0" err="1">
                <a:latin typeface="Arial" panose="020B0604020202020204" pitchFamily="34" charset="0"/>
                <a:cs typeface="Arial" panose="020B0604020202020204" pitchFamily="34" charset="0"/>
              </a:rPr>
              <a:t>Miskimins</a:t>
            </a:r>
            <a:r>
              <a:rPr lang="en" sz="1400" dirty="0">
                <a:latin typeface="Arial" panose="020B0604020202020204" pitchFamily="34" charset="0"/>
                <a:cs typeface="Arial" panose="020B0604020202020204" pitchFamily="34" charset="0"/>
              </a:rPr>
              <a:t>, J.L. 2008, </a:t>
            </a: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ARMA 08-067</a:t>
            </a:r>
            <a:r>
              <a:rPr lang="en-US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DA8044F-D715-3647-AE54-AC858FBFE23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545"/>
          <a:stretch/>
        </p:blipFill>
        <p:spPr>
          <a:xfrm>
            <a:off x="5206251" y="3271394"/>
            <a:ext cx="2409878" cy="2521039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B8C73469-D0D5-104E-881D-9D547FB9D9F8}"/>
              </a:ext>
            </a:extLst>
          </p:cNvPr>
          <p:cNvSpPr/>
          <p:nvPr/>
        </p:nvSpPr>
        <p:spPr>
          <a:xfrm>
            <a:off x="4514196" y="5792433"/>
            <a:ext cx="449905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sz="1400" dirty="0">
                <a:latin typeface="Arial" panose="020B0604020202020204" pitchFamily="34" charset="0"/>
                <a:cs typeface="Arial" panose="020B0604020202020204" pitchFamily="34" charset="0"/>
              </a:rPr>
              <a:t>Experimental Investigation of </a:t>
            </a:r>
            <a:r>
              <a:rPr lang="en" sz="1400" dirty="0" err="1">
                <a:latin typeface="Arial" panose="020B0604020202020204" pitchFamily="34" charset="0"/>
                <a:cs typeface="Arial" panose="020B0604020202020204" pitchFamily="34" charset="0"/>
              </a:rPr>
              <a:t>Geomechanical</a:t>
            </a:r>
            <a:r>
              <a:rPr lang="en" sz="1400" dirty="0">
                <a:latin typeface="Arial" panose="020B0604020202020204" pitchFamily="34" charset="0"/>
                <a:cs typeface="Arial" panose="020B0604020202020204" pitchFamily="34" charset="0"/>
              </a:rPr>
              <a:t> Aspects of Hydraulic </a:t>
            </a:r>
            <a:r>
              <a:rPr lang="en" sz="1400" dirty="0" err="1">
                <a:latin typeface="Arial" panose="020B0604020202020204" pitchFamily="34" charset="0"/>
                <a:cs typeface="Arial" panose="020B0604020202020204" pitchFamily="34" charset="0"/>
              </a:rPr>
              <a:t>Fracturin</a:t>
            </a:r>
            <a:r>
              <a:rPr lang="en" sz="1400" dirty="0">
                <a:latin typeface="Arial" panose="020B0604020202020204" pitchFamily="34" charset="0"/>
                <a:cs typeface="Arial" panose="020B0604020202020204" pitchFamily="34" charset="0"/>
              </a:rPr>
              <a:t> Unconventional Formations by Emad </a:t>
            </a:r>
            <a:r>
              <a:rPr lang="en" sz="1400" dirty="0" err="1">
                <a:latin typeface="Arial" panose="020B0604020202020204" pitchFamily="34" charset="0"/>
                <a:cs typeface="Arial" panose="020B0604020202020204" pitchFamily="34" charset="0"/>
              </a:rPr>
              <a:t>Abbad</a:t>
            </a:r>
            <a:r>
              <a:rPr lang="en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sz="1400" dirty="0" err="1">
                <a:latin typeface="Arial" panose="020B0604020202020204" pitchFamily="34" charset="0"/>
                <a:cs typeface="Arial" panose="020B0604020202020204" pitchFamily="34" charset="0"/>
              </a:rPr>
              <a:t>Alabbad</a:t>
            </a:r>
            <a:r>
              <a:rPr lang="en" sz="1400" dirty="0">
                <a:latin typeface="Arial" panose="020B0604020202020204" pitchFamily="34" charset="0"/>
                <a:cs typeface="Arial" panose="020B0604020202020204" pitchFamily="34" charset="0"/>
              </a:rPr>
              <a:t>, MS Thesis </a:t>
            </a:r>
          </a:p>
          <a:p>
            <a:r>
              <a:rPr lang="en" sz="1400" dirty="0">
                <a:latin typeface="Arial" panose="020B0604020202020204" pitchFamily="34" charset="0"/>
                <a:cs typeface="Arial" panose="020B0604020202020204" pitchFamily="34" charset="0"/>
              </a:rPr>
              <a:t>The University of Texas at Austin, 2014</a:t>
            </a:r>
          </a:p>
        </p:txBody>
      </p:sp>
    </p:spTree>
    <p:extLst>
      <p:ext uri="{BB962C8B-B14F-4D97-AF65-F5344CB8AC3E}">
        <p14:creationId xmlns:p14="http://schemas.microsoft.com/office/powerpoint/2010/main" val="38465073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0D4C149-397C-C14C-B712-983775E57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0371" y="254000"/>
            <a:ext cx="3026113" cy="568373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224A117-4F18-EE47-AB41-53C8041079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5057" y="222403"/>
            <a:ext cx="3924186" cy="191897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E6290F-3698-4941-8797-249A8DD2C7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759" y="1181888"/>
            <a:ext cx="3683000" cy="4660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46E545-0DDE-B042-A825-D1FC899595D7}"/>
              </a:ext>
            </a:extLst>
          </p:cNvPr>
          <p:cNvSpPr txBox="1"/>
          <p:nvPr/>
        </p:nvSpPr>
        <p:spPr>
          <a:xfrm>
            <a:off x="459759" y="254000"/>
            <a:ext cx="2631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Подземные лаборатории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039E7E0-B8B4-B345-AA92-9EDDB8602F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530" y="6234912"/>
            <a:ext cx="4988560" cy="426238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2BB3163-EA11-B44E-A455-71AE734B39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9380" y="2327128"/>
            <a:ext cx="3789863" cy="35156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D964B4F-CA0C-6040-8301-D22B03AF4798}"/>
              </a:ext>
            </a:extLst>
          </p:cNvPr>
          <p:cNvSpPr txBox="1"/>
          <p:nvPr/>
        </p:nvSpPr>
        <p:spPr>
          <a:xfrm>
            <a:off x="7620000" y="5771368"/>
            <a:ext cx="42495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i="1" dirty="0"/>
              <a:t>Antonio Pio Rinaldi </a:t>
            </a:r>
            <a:endParaRPr lang="en-US" sz="1400" dirty="0"/>
          </a:p>
          <a:p>
            <a:pPr algn="r"/>
            <a:r>
              <a:rPr lang="en-US" sz="1400" dirty="0"/>
              <a:t>Swiss Seismological Service, ETH </a:t>
            </a:r>
            <a:r>
              <a:rPr lang="en-US" sz="1400" dirty="0" err="1"/>
              <a:t>Zürich</a:t>
            </a:r>
            <a:r>
              <a:rPr lang="en-US" sz="1400" dirty="0"/>
              <a:t> </a:t>
            </a:r>
          </a:p>
          <a:p>
            <a:pPr algn="r"/>
            <a:r>
              <a:rPr lang="en-US" sz="1400" b="1" i="1" dirty="0"/>
              <a:t>Jonny </a:t>
            </a:r>
            <a:r>
              <a:rPr lang="en-US" sz="1400" b="1" i="1" dirty="0" err="1"/>
              <a:t>Rutqvist</a:t>
            </a:r>
            <a:r>
              <a:rPr lang="en-US" sz="1400" b="1" i="1" dirty="0"/>
              <a:t> </a:t>
            </a:r>
            <a:endParaRPr lang="en-US" sz="1400" dirty="0"/>
          </a:p>
          <a:p>
            <a:pPr algn="r"/>
            <a:r>
              <a:rPr lang="en-US" sz="1400" dirty="0"/>
              <a:t>Energy Geoscience Division, Lawrence Berkeley Natl Lab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9518886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Рисунок 162"/>
          <p:cNvPicPr>
            <a:picLocks noGrp="1"/>
          </p:cNvPicPr>
          <p:nvPr>
            <p:ph type="pic" idx="13"/>
          </p:nvPr>
        </p:nvPicPr>
        <p:blipFill>
          <a:blip r:embed="rId2"/>
          <a:stretch>
            <a:fillRect/>
          </a:stretch>
        </p:blipFill>
        <p:spPr>
          <a:xfrm>
            <a:off x="966836" y="2051465"/>
            <a:ext cx="4056442" cy="4110020"/>
          </a:xfrm>
          <a:prstGeom prst="rect">
            <a:avLst/>
          </a:prstGeom>
        </p:spPr>
      </p:pic>
      <p:sp>
        <p:nvSpPr>
          <p:cNvPr id="164" name="Shape 164"/>
          <p:cNvSpPr>
            <a:spLocks noGrp="1"/>
          </p:cNvSpPr>
          <p:nvPr>
            <p:ph type="title"/>
          </p:nvPr>
        </p:nvSpPr>
        <p:spPr>
          <a:xfrm>
            <a:off x="558801" y="232261"/>
            <a:ext cx="11074398" cy="158479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397256">
              <a:defRPr sz="4352"/>
            </a:lvl1pPr>
          </a:lstStyle>
          <a:p>
            <a:pPr>
              <a:lnSpc>
                <a:spcPct val="100000"/>
              </a:lnSpc>
            </a:pPr>
            <a:r>
              <a:rPr lang="ru-RU" dirty="0"/>
              <a:t>Лабораторная установка</a:t>
            </a:r>
            <a:r>
              <a:rPr lang="ru-RU" sz="2109" dirty="0">
                <a:latin typeface="Gill Sans"/>
                <a:ea typeface="Gill Sans"/>
                <a:cs typeface="Gill Sans"/>
                <a:sym typeface="Gill Sans"/>
              </a:rPr>
              <a:t> для проведения экспериментов по ГРП с возможностью задавать постоянный расход или давление в скважине, задавать горизонтальные и вертикальные напряжения, контраст горизонтальных напряжений, регистрировать поровое давление, микросейсмическую (акустическую) эмиссию</a:t>
            </a:r>
            <a:endParaRPr dirty="0"/>
          </a:p>
        </p:txBody>
      </p:sp>
      <p:sp>
        <p:nvSpPr>
          <p:cNvPr id="165" name="Shape 165"/>
          <p:cNvSpPr>
            <a:spLocks noGrp="1"/>
          </p:cNvSpPr>
          <p:nvPr>
            <p:ph type="body" sz="half" idx="1"/>
          </p:nvPr>
        </p:nvSpPr>
        <p:spPr>
          <a:xfrm>
            <a:off x="5303520" y="2051464"/>
            <a:ext cx="6329679" cy="4092159"/>
          </a:xfrm>
          <a:prstGeom prst="rect">
            <a:avLst/>
          </a:prstGeom>
        </p:spPr>
        <p:txBody>
          <a:bodyPr>
            <a:noAutofit/>
          </a:bodyPr>
          <a:lstStyle/>
          <a:p>
            <a:pPr marL="126886" indent="-126886" defTabSz="201268">
              <a:spcBef>
                <a:spcPts val="0"/>
              </a:spcBef>
              <a:defRPr sz="1470" b="1"/>
            </a:pP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Создаваемые нагрузки: </a:t>
            </a:r>
          </a:p>
          <a:p>
            <a:pPr marL="253773" lvl="1" indent="-126886" defTabSz="201268">
              <a:spcBef>
                <a:spcPts val="0"/>
              </a:spcBef>
              <a:defRPr sz="1470"/>
            </a:pPr>
            <a:r>
              <a:rPr sz="1600" dirty="0" err="1">
                <a:latin typeface="Arial" panose="020B0604020202020204" pitchFamily="34" charset="0"/>
                <a:cs typeface="Arial" panose="020B0604020202020204" pitchFamily="34" charset="0"/>
              </a:rPr>
              <a:t>вертикальное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напряжение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 до 120 атм; </a:t>
            </a:r>
          </a:p>
          <a:p>
            <a:pPr marL="253773" lvl="1" indent="-126886" defTabSz="201268">
              <a:spcBef>
                <a:spcPts val="0"/>
              </a:spcBef>
              <a:defRPr sz="1470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горизонтальные напряжения по двум осям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 до 80 атм; </a:t>
            </a:r>
          </a:p>
          <a:p>
            <a:pPr marL="253773" lvl="1" indent="-126886" defTabSz="201268">
              <a:spcBef>
                <a:spcPts val="0"/>
              </a:spcBef>
              <a:defRPr sz="1470"/>
            </a:pP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поровое давление до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0 атм.</a:t>
            </a:r>
          </a:p>
          <a:p>
            <a:pPr marL="126886" indent="-126886" defTabSz="201268">
              <a:spcBef>
                <a:spcPts val="0"/>
              </a:spcBef>
              <a:defRPr sz="1470" b="1"/>
            </a:pP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Параметры закачки жидкости:</a:t>
            </a:r>
          </a:p>
          <a:p>
            <a:pPr marL="253773" lvl="1" indent="-126886" defTabSz="201268">
              <a:spcBef>
                <a:spcPts val="0"/>
              </a:spcBef>
              <a:defRPr sz="1470"/>
            </a:pP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при постоянном давлении (до 1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0 атм)</a:t>
            </a:r>
          </a:p>
          <a:p>
            <a:pPr marL="253773" lvl="1" indent="-126886" defTabSz="201268">
              <a:spcBef>
                <a:spcPts val="0"/>
              </a:spcBef>
              <a:defRPr sz="1470"/>
            </a:pP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при постоянном расходе (до 0.3 см</a:t>
            </a:r>
            <a:r>
              <a:rPr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/сек)</a:t>
            </a:r>
          </a:p>
          <a:p>
            <a:pPr marL="253773" lvl="1" indent="-126886" defTabSz="201268">
              <a:spcBef>
                <a:spcPts val="0"/>
              </a:spcBef>
              <a:defRPr sz="1470"/>
            </a:pP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при постоянном перепаде давления (до 80 атм между  точками закачки и стока)</a:t>
            </a:r>
          </a:p>
          <a:p>
            <a:pPr marL="126886" indent="-126886" defTabSz="201268">
              <a:spcBef>
                <a:spcPts val="0"/>
              </a:spcBef>
              <a:defRPr sz="1470" b="1"/>
            </a:pP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Регистрируемые величины: </a:t>
            </a:r>
          </a:p>
          <a:p>
            <a:pPr marL="253773" lvl="1" indent="-126886" defTabSz="201268">
              <a:spcBef>
                <a:spcPts val="0"/>
              </a:spcBef>
              <a:defRPr sz="1470"/>
            </a:pP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расход и давление вытекающей из образца и закачиваемой в образец жидкости; поровое давление (до 15 точек измерения); </a:t>
            </a:r>
            <a:r>
              <a:rPr sz="1600" dirty="0" err="1">
                <a:latin typeface="Arial" panose="020B0604020202020204" pitchFamily="34" charset="0"/>
                <a:cs typeface="Arial" panose="020B0604020202020204" pitchFamily="34" charset="0"/>
              </a:rPr>
              <a:t>импульсы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 акустической эмиссии в 15 фиксированных точках (определение положения источников сигнала с точностью 5 мм); интервальное время пробега продольной волны.</a:t>
            </a:r>
          </a:p>
        </p:txBody>
      </p:sp>
      <p:sp>
        <p:nvSpPr>
          <p:cNvPr id="166" name="Shape 166"/>
          <p:cNvSpPr>
            <a:spLocks noGrp="1"/>
          </p:cNvSpPr>
          <p:nvPr>
            <p:ph type="sldNum" sz="quarter" idx="4294967295"/>
          </p:nvPr>
        </p:nvSpPr>
        <p:spPr>
          <a:xfrm>
            <a:off x="10118897" y="6161485"/>
            <a:ext cx="752303" cy="25896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83723246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2137632" y="117933"/>
            <a:ext cx="7830720" cy="569965"/>
          </a:xfrm>
        </p:spPr>
        <p:txBody>
          <a:bodyPr>
            <a:normAutofit/>
          </a:bodyPr>
          <a:lstStyle/>
          <a:p>
            <a:r>
              <a:rPr lang="ru-RU" sz="3200" dirty="0"/>
              <a:t>Экспериментальная установка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E2E8B35-91CE-4A48-8EA5-811FF4AB7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6C35C-C7D6-CA43-8D60-3CBB88387DA9}" type="slidenum">
              <a:rPr lang="ru-RU" smtClean="0"/>
              <a:t>17</a:t>
            </a:fld>
            <a:endParaRPr lang="ru-RU"/>
          </a:p>
        </p:txBody>
      </p:sp>
      <p:pic>
        <p:nvPicPr>
          <p:cNvPr id="9" name="Изображение 5">
            <a:extLst>
              <a:ext uri="{FF2B5EF4-FFF2-40B4-BE49-F238E27FC236}">
                <a16:creationId xmlns:a16="http://schemas.microsoft.com/office/drawing/2014/main" id="{D6709BE3-6F32-D747-9AFF-DFF706D7C534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9698" y="4166646"/>
            <a:ext cx="4214464" cy="2471265"/>
          </a:xfrm>
          <a:prstGeom prst="rect">
            <a:avLst/>
          </a:prstGeom>
        </p:spPr>
      </p:pic>
      <p:pic>
        <p:nvPicPr>
          <p:cNvPr id="10" name="Рисунок 9" descr="Описание: Описание: Описание: Сухая установка">
            <a:extLst>
              <a:ext uri="{FF2B5EF4-FFF2-40B4-BE49-F238E27FC236}">
                <a16:creationId xmlns:a16="http://schemas.microsoft.com/office/drawing/2014/main" id="{04416F03-301F-9A47-8157-23BDBB84510D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7632" y="1568822"/>
            <a:ext cx="2880880" cy="484548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Стрелка вниз 10">
            <a:extLst>
              <a:ext uri="{FF2B5EF4-FFF2-40B4-BE49-F238E27FC236}">
                <a16:creationId xmlns:a16="http://schemas.microsoft.com/office/drawing/2014/main" id="{E011F5E7-E595-2340-8DB4-2DCB1A5F586E}"/>
              </a:ext>
            </a:extLst>
          </p:cNvPr>
          <p:cNvSpPr/>
          <p:nvPr/>
        </p:nvSpPr>
        <p:spPr>
          <a:xfrm>
            <a:off x="3580044" y="3863540"/>
            <a:ext cx="377478" cy="819232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Стрелка вниз 11">
            <a:extLst>
              <a:ext uri="{FF2B5EF4-FFF2-40B4-BE49-F238E27FC236}">
                <a16:creationId xmlns:a16="http://schemas.microsoft.com/office/drawing/2014/main" id="{8B9E8FD5-3360-F542-82E0-DF5FF3A12E0C}"/>
              </a:ext>
            </a:extLst>
          </p:cNvPr>
          <p:cNvSpPr/>
          <p:nvPr/>
        </p:nvSpPr>
        <p:spPr>
          <a:xfrm rot="17807243">
            <a:off x="2316557" y="4118329"/>
            <a:ext cx="370785" cy="629031"/>
          </a:xfrm>
          <a:prstGeom prst="downArrow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>
            <a:extLst>
              <a:ext uri="{FF2B5EF4-FFF2-40B4-BE49-F238E27FC236}">
                <a16:creationId xmlns:a16="http://schemas.microsoft.com/office/drawing/2014/main" id="{056463B0-61C7-9C43-9194-8E53FDD2E505}"/>
              </a:ext>
            </a:extLst>
          </p:cNvPr>
          <p:cNvSpPr/>
          <p:nvPr/>
        </p:nvSpPr>
        <p:spPr>
          <a:xfrm rot="7170206">
            <a:off x="4527488" y="5093257"/>
            <a:ext cx="370785" cy="629031"/>
          </a:xfrm>
          <a:prstGeom prst="downArrow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>
            <a:extLst>
              <a:ext uri="{FF2B5EF4-FFF2-40B4-BE49-F238E27FC236}">
                <a16:creationId xmlns:a16="http://schemas.microsoft.com/office/drawing/2014/main" id="{CF8D291B-AE05-834D-90CC-5D8D20C40D89}"/>
              </a:ext>
            </a:extLst>
          </p:cNvPr>
          <p:cNvSpPr/>
          <p:nvPr/>
        </p:nvSpPr>
        <p:spPr>
          <a:xfrm rot="13008009">
            <a:off x="2786701" y="5370543"/>
            <a:ext cx="370169" cy="630079"/>
          </a:xfrm>
          <a:prstGeom prst="downArrow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>
            <a:extLst>
              <a:ext uri="{FF2B5EF4-FFF2-40B4-BE49-F238E27FC236}">
                <a16:creationId xmlns:a16="http://schemas.microsoft.com/office/drawing/2014/main" id="{09BA36FF-9900-6242-99C2-A23B048BC8E9}"/>
              </a:ext>
            </a:extLst>
          </p:cNvPr>
          <p:cNvSpPr/>
          <p:nvPr/>
        </p:nvSpPr>
        <p:spPr>
          <a:xfrm rot="2199403">
            <a:off x="4253422" y="3818271"/>
            <a:ext cx="370169" cy="630079"/>
          </a:xfrm>
          <a:prstGeom prst="downArrow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B6E72A-844C-D545-A577-B2AF74434D0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9935" y="832532"/>
            <a:ext cx="4041345" cy="303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6704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7841" y="672205"/>
            <a:ext cx="8100483" cy="994172"/>
          </a:xfrm>
        </p:spPr>
        <p:txBody>
          <a:bodyPr>
            <a:normAutofit fontScale="90000"/>
          </a:bodyPr>
          <a:lstStyle/>
          <a:p>
            <a:r>
              <a:rPr lang="ru-RU" dirty="0"/>
              <a:t>Подобие: безразмерные уравнения </a:t>
            </a:r>
            <a:r>
              <a:rPr lang="ru-RU"/>
              <a:t>и параметры</a:t>
            </a:r>
            <a:endParaRPr lang="ru-RU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Прямоугольник 12"/>
              <p:cNvSpPr/>
              <p:nvPr/>
            </p:nvSpPr>
            <p:spPr>
              <a:xfrm>
                <a:off x="1856317" y="1960738"/>
                <a:ext cx="4106026" cy="38298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1687" i="1">
                              <a:latin typeface="Cambria Math" panose="02040503050406030204" pitchFamily="18" charset="0"/>
                              <a:ea typeface="Times New Roman" charset="0"/>
                            </a:rPr>
                          </m:ctrlPr>
                        </m:fPr>
                        <m:num>
                          <m:r>
                            <a:rPr lang="en-US" sz="1687" i="1">
                              <a:latin typeface="Cambria Math" charset="0"/>
                              <a:ea typeface="Times New Roman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ru-RU" sz="1687" i="1">
                                  <a:latin typeface="Cambria Math" panose="02040503050406030204" pitchFamily="18" charset="0"/>
                                  <a:ea typeface="Times New Roman" charset="0"/>
                                </a:rPr>
                              </m:ctrlPr>
                            </m:sSupPr>
                            <m:e>
                              <m:r>
                                <a:rPr lang="en-US" sz="1687" i="1">
                                  <a:latin typeface="Cambria Math" charset="0"/>
                                  <a:ea typeface="Times New Roman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sz="1687" i="1">
                                  <a:latin typeface="Cambria Math" charset="0"/>
                                  <a:ea typeface="Times New Roman" charset="0"/>
                                </a:rPr>
                                <m:t>∗</m:t>
                              </m:r>
                            </m:sup>
                          </m:sSup>
                        </m:num>
                        <m:den>
                          <m:r>
                            <a:rPr lang="en-US" sz="1687" i="1">
                              <a:latin typeface="Cambria Math" charset="0"/>
                              <a:ea typeface="Times New Roman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ru-RU" sz="1687" i="1">
                                  <a:latin typeface="Cambria Math" panose="02040503050406030204" pitchFamily="18" charset="0"/>
                                  <a:ea typeface="Times New Roman" charset="0"/>
                                </a:rPr>
                              </m:ctrlPr>
                            </m:sSupPr>
                            <m:e>
                              <m:r>
                                <a:rPr lang="en-US" sz="1687" i="1">
                                  <a:latin typeface="Cambria Math" charset="0"/>
                                  <a:ea typeface="Times New Roman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1687" i="1">
                                  <a:latin typeface="Cambria Math" charset="0"/>
                                  <a:ea typeface="Times New Roman" charset="0"/>
                                </a:rPr>
                                <m:t>∗</m:t>
                              </m:r>
                            </m:sup>
                          </m:sSup>
                        </m:den>
                      </m:f>
                      <m:r>
                        <a:rPr lang="en-US" sz="1687" i="1">
                          <a:latin typeface="Cambria Math" charset="0"/>
                          <a:ea typeface="Times New Roman" charset="0"/>
                        </a:rPr>
                        <m:t>=</m:t>
                      </m:r>
                      <m:f>
                        <m:fPr>
                          <m:ctrlPr>
                            <a:rPr lang="ru-RU" sz="1687" i="1">
                              <a:latin typeface="Cambria Math" panose="02040503050406030204" pitchFamily="18" charset="0"/>
                              <a:ea typeface="Times New Roman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ru-RU" sz="1687" i="1">
                                  <a:latin typeface="Cambria Math" panose="02040503050406030204" pitchFamily="18" charset="0"/>
                                  <a:ea typeface="Times New Roman" charset="0"/>
                                </a:rPr>
                              </m:ctrlPr>
                            </m:accPr>
                            <m:e>
                              <m:r>
                                <a:rPr lang="en-US" sz="1687" i="1">
                                  <a:latin typeface="Cambria Math" charset="0"/>
                                  <a:ea typeface="Times New Roman" charset="0"/>
                                </a:rPr>
                                <m:t>𝜇</m:t>
                              </m:r>
                            </m:e>
                          </m:acc>
                          <m:r>
                            <a:rPr lang="en-US" sz="1687" i="1">
                              <a:latin typeface="Cambria Math" charset="0"/>
                              <a:ea typeface="Times New Roman" charset="0"/>
                            </a:rPr>
                            <m:t>𝑖</m:t>
                          </m:r>
                        </m:num>
                        <m:den>
                          <m:acc>
                            <m:accPr>
                              <m:chr m:val="̅"/>
                              <m:ctrlPr>
                                <a:rPr lang="ru-RU" sz="1687" i="1">
                                  <a:latin typeface="Cambria Math" panose="02040503050406030204" pitchFamily="18" charset="0"/>
                                  <a:ea typeface="Times New Roman" charset="0"/>
                                </a:rPr>
                              </m:ctrlPr>
                            </m:accPr>
                            <m:e>
                              <m:r>
                                <a:rPr lang="en-US" sz="1687" i="1">
                                  <a:latin typeface="Cambria Math" charset="0"/>
                                  <a:ea typeface="Times New Roman" charset="0"/>
                                </a:rPr>
                                <m:t>𝐸</m:t>
                              </m:r>
                            </m:e>
                          </m:acc>
                          <m:sSubSup>
                            <m:sSubSupPr>
                              <m:ctrlPr>
                                <a:rPr lang="ru-RU" sz="1687" i="1">
                                  <a:latin typeface="Cambria Math" panose="02040503050406030204" pitchFamily="18" charset="0"/>
                                  <a:ea typeface="Times New Roman" charset="0"/>
                                </a:rPr>
                              </m:ctrlPr>
                            </m:sSubSupPr>
                            <m:e>
                              <m:r>
                                <a:rPr lang="en-US" sz="1687" i="1">
                                  <a:latin typeface="Cambria Math" charset="0"/>
                                  <a:ea typeface="Times New Roman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1687" i="1">
                                  <a:latin typeface="Cambria Math" charset="0"/>
                                  <a:ea typeface="Times New Roman" charset="0"/>
                                </a:rPr>
                                <m:t>𝑤</m:t>
                              </m:r>
                            </m:sub>
                            <m:sup>
                              <m:r>
                                <a:rPr lang="en-US" sz="1687" i="1">
                                  <a:latin typeface="Cambria Math" charset="0"/>
                                  <a:ea typeface="Times New Roman" charset="0"/>
                                </a:rPr>
                                <m:t>3</m:t>
                              </m:r>
                            </m:sup>
                          </m:sSubSup>
                        </m:den>
                      </m:f>
                      <m:d>
                        <m:dPr>
                          <m:ctrlPr>
                            <a:rPr lang="ru-RU" sz="1687" i="1">
                              <a:latin typeface="Cambria Math" panose="02040503050406030204" pitchFamily="18" charset="0"/>
                              <a:ea typeface="Times New Roman" charset="0"/>
                            </a:rPr>
                          </m:ctrlPr>
                        </m:dPr>
                        <m:e>
                          <m:r>
                            <a:rPr lang="en-US" sz="1687" i="1">
                              <a:latin typeface="Cambria Math" charset="0"/>
                              <a:ea typeface="Times New Roman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ru-RU" sz="1687" i="1">
                                  <a:latin typeface="Cambria Math" panose="02040503050406030204" pitchFamily="18" charset="0"/>
                                  <a:ea typeface="Times New Roman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ru-RU" sz="1687" i="1">
                                      <a:latin typeface="Cambria Math" panose="02040503050406030204" pitchFamily="18" charset="0"/>
                                      <a:ea typeface="Times New Roman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87" i="1">
                                      <a:latin typeface="Cambria Math" charset="0"/>
                                      <a:ea typeface="Times New Roman" charset="0"/>
                                    </a:rPr>
                                    <m:t>𝑞</m:t>
                                  </m:r>
                                </m:e>
                                <m:sup>
                                  <m:r>
                                    <a:rPr lang="en-US" sz="1687" i="1">
                                      <a:latin typeface="Cambria Math" charset="0"/>
                                      <a:ea typeface="Times New Roman" charset="0"/>
                                    </a:rPr>
                                    <m:t>∗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ru-RU" sz="1687" i="1">
                                      <a:latin typeface="Cambria Math" panose="02040503050406030204" pitchFamily="18" charset="0"/>
                                      <a:ea typeface="Times New Roman" charset="0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lang="ru-RU" sz="1687" i="1">
                                          <a:latin typeface="Cambria Math" panose="02040503050406030204" pitchFamily="18" charset="0"/>
                                          <a:ea typeface="Times New Roman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87" i="1">
                                          <a:latin typeface="Cambria Math" charset="0"/>
                                          <a:ea typeface="Times New Roman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en-US" sz="1687" i="1">
                                          <a:latin typeface="Cambria Math" charset="0"/>
                                          <a:ea typeface="Times New Roman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  <m:r>
                                    <a:rPr lang="en-US" sz="1687" i="1">
                                      <a:latin typeface="Cambria Math" charset="0"/>
                                      <a:ea typeface="Times New Roman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sz="1687" i="1">
                                      <a:latin typeface="Cambria Math" charset="0"/>
                                      <a:ea typeface="Times New Roman" charset="0"/>
                                    </a:rPr>
                                    <m:t>∗3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ru-RU" sz="1687" i="1" dirty="0">
                  <a:latin typeface="Cambria Math" charset="0"/>
                  <a:ea typeface="Times New Roman" charset="0"/>
                </a:endParaRPr>
              </a:p>
              <a:p>
                <a:pPr algn="l"/>
                <a:endParaRPr lang="ru-RU" sz="1687" i="1" dirty="0">
                  <a:latin typeface="Cambria Math" charset="0"/>
                  <a:ea typeface="Times New Roman" charset="0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1687" i="1">
                              <a:latin typeface="Cambria Math" panose="02040503050406030204" pitchFamily="18" charset="0"/>
                              <a:ea typeface="Times New Roman" charset="0"/>
                            </a:rPr>
                          </m:ctrlPr>
                        </m:fPr>
                        <m:num>
                          <m:r>
                            <a:rPr lang="en-US" sz="1687" i="1">
                              <a:latin typeface="Cambria Math" charset="0"/>
                              <a:ea typeface="Times New Roman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ru-RU" sz="1687" i="1">
                                  <a:latin typeface="Cambria Math" panose="02040503050406030204" pitchFamily="18" charset="0"/>
                                  <a:ea typeface="Times New Roman" charset="0"/>
                                </a:rPr>
                              </m:ctrlPr>
                            </m:sSupPr>
                            <m:e>
                              <m:r>
                                <a:rPr lang="en-US" sz="1687" i="1">
                                  <a:latin typeface="Cambria Math" charset="0"/>
                                  <a:ea typeface="Times New Roman" charset="0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en-US" sz="1687" i="1">
                                  <a:latin typeface="Cambria Math" charset="0"/>
                                  <a:ea typeface="Times New Roman" charset="0"/>
                                </a:rPr>
                                <m:t>∗</m:t>
                              </m:r>
                            </m:sup>
                          </m:sSup>
                        </m:num>
                        <m:den>
                          <m:r>
                            <a:rPr lang="en-US" sz="1687" i="1">
                              <a:latin typeface="Cambria Math" charset="0"/>
                              <a:ea typeface="Times New Roman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ru-RU" sz="1687" i="1">
                                  <a:latin typeface="Cambria Math" panose="02040503050406030204" pitchFamily="18" charset="0"/>
                                  <a:ea typeface="Times New Roman" charset="0"/>
                                </a:rPr>
                              </m:ctrlPr>
                            </m:sSupPr>
                            <m:e>
                              <m:r>
                                <a:rPr lang="en-US" sz="1687" i="1">
                                  <a:latin typeface="Cambria Math" charset="0"/>
                                  <a:ea typeface="Times New Roman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1687" i="1">
                                  <a:latin typeface="Cambria Math" charset="0"/>
                                  <a:ea typeface="Times New Roman" charset="0"/>
                                </a:rPr>
                                <m:t>∗</m:t>
                              </m:r>
                            </m:sup>
                          </m:sSup>
                        </m:den>
                      </m:f>
                      <m:r>
                        <a:rPr lang="en-US" sz="1687" i="1">
                          <a:latin typeface="Cambria Math" charset="0"/>
                          <a:ea typeface="Times New Roman" charset="0"/>
                        </a:rPr>
                        <m:t>+</m:t>
                      </m:r>
                      <m:f>
                        <m:fPr>
                          <m:ctrlPr>
                            <a:rPr lang="ru-RU" sz="1687" i="1">
                              <a:latin typeface="Cambria Math" panose="02040503050406030204" pitchFamily="18" charset="0"/>
                              <a:ea typeface="Times New Roman" charset="0"/>
                            </a:rPr>
                          </m:ctrlPr>
                        </m:fPr>
                        <m:num>
                          <m:r>
                            <a:rPr lang="en-US" sz="1687" i="1">
                              <a:latin typeface="Cambria Math" charset="0"/>
                              <a:ea typeface="Times New Roman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ru-RU" sz="1687" i="1">
                                  <a:latin typeface="Cambria Math" panose="02040503050406030204" pitchFamily="18" charset="0"/>
                                  <a:ea typeface="Times New Roman" charset="0"/>
                                </a:rPr>
                              </m:ctrlPr>
                            </m:sSupPr>
                            <m:e>
                              <m:r>
                                <a:rPr lang="en-US" sz="1687" i="1">
                                  <a:latin typeface="Cambria Math" charset="0"/>
                                  <a:ea typeface="Times New Roman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1687" i="1">
                                  <a:latin typeface="Cambria Math" charset="0"/>
                                  <a:ea typeface="Times New Roman" charset="0"/>
                                </a:rPr>
                                <m:t>∗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ru-RU" sz="1687" i="1">
                              <a:latin typeface="Cambria Math" panose="02040503050406030204" pitchFamily="18" charset="0"/>
                              <a:ea typeface="Times New Roman" charset="0"/>
                            </a:rPr>
                          </m:ctrlPr>
                        </m:fPr>
                        <m:num>
                          <m:r>
                            <a:rPr lang="en-US" sz="1687" i="1">
                              <a:latin typeface="Cambria Math" charset="0"/>
                              <a:ea typeface="Times New Roman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ru-RU" sz="1687" i="1">
                                  <a:latin typeface="Cambria Math" panose="02040503050406030204" pitchFamily="18" charset="0"/>
                                  <a:ea typeface="Times New Roman" charset="0"/>
                                </a:rPr>
                              </m:ctrlPr>
                            </m:sSupPr>
                            <m:e>
                              <m:r>
                                <a:rPr lang="en-US" sz="1687" i="1">
                                  <a:latin typeface="Cambria Math" charset="0"/>
                                  <a:ea typeface="Times New Roman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1687" i="1">
                                  <a:latin typeface="Cambria Math" charset="0"/>
                                  <a:ea typeface="Times New Roman" charset="0"/>
                                </a:rPr>
                                <m:t>∗</m:t>
                              </m:r>
                            </m:sup>
                          </m:sSup>
                        </m:num>
                        <m:den>
                          <m:r>
                            <a:rPr lang="en-US" sz="1687" i="1">
                              <a:latin typeface="Cambria Math" charset="0"/>
                              <a:ea typeface="Times New Roman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ru-RU" sz="1687" i="1">
                                  <a:latin typeface="Cambria Math" panose="02040503050406030204" pitchFamily="18" charset="0"/>
                                  <a:ea typeface="Times New Roman" charset="0"/>
                                </a:rPr>
                              </m:ctrlPr>
                            </m:sSupPr>
                            <m:e>
                              <m:r>
                                <a:rPr lang="en-US" sz="1687" i="1">
                                  <a:latin typeface="Cambria Math" charset="0"/>
                                  <a:ea typeface="Times New Roman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1687" i="1">
                                  <a:latin typeface="Cambria Math" charset="0"/>
                                  <a:ea typeface="Times New Roman" charset="0"/>
                                </a:rPr>
                                <m:t>∗</m:t>
                              </m:r>
                            </m:sup>
                          </m:sSup>
                        </m:den>
                      </m:f>
                      <m:r>
                        <a:rPr lang="en-US" sz="1687" i="1">
                          <a:latin typeface="Cambria Math" charset="0"/>
                          <a:ea typeface="Times New Roman" charset="0"/>
                        </a:rPr>
                        <m:t>−</m:t>
                      </m:r>
                      <m:f>
                        <m:fPr>
                          <m:ctrlPr>
                            <a:rPr lang="ru-RU" sz="1687" i="1">
                              <a:latin typeface="Cambria Math" panose="02040503050406030204" pitchFamily="18" charset="0"/>
                              <a:ea typeface="Times New Roman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sz="1687" i="1">
                                  <a:latin typeface="Cambria Math" panose="02040503050406030204" pitchFamily="18" charset="0"/>
                                  <a:ea typeface="Times New Roman" charset="0"/>
                                </a:rPr>
                              </m:ctrlPr>
                            </m:sSubPr>
                            <m:e>
                              <m:r>
                                <a:rPr lang="en-US" sz="1687" i="1">
                                  <a:latin typeface="Cambria Math" charset="0"/>
                                  <a:ea typeface="Times New Roman" charset="0"/>
                                </a:rPr>
                                <m:t>2</m:t>
                              </m:r>
                              <m:r>
                                <a:rPr lang="en-US" sz="1687" i="1">
                                  <a:latin typeface="Cambria Math" charset="0"/>
                                  <a:ea typeface="Times New Roman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1687" i="1">
                                  <a:latin typeface="Cambria Math" charset="0"/>
                                  <a:ea typeface="Times New Roman" charset="0"/>
                                </a:rPr>
                                <m:t>𝑙</m:t>
                              </m:r>
                            </m:sub>
                          </m:sSub>
                          <m:rad>
                            <m:radPr>
                              <m:degHide m:val="on"/>
                              <m:ctrlPr>
                                <a:rPr lang="ru-RU" sz="1687" i="1">
                                  <a:latin typeface="Cambria Math" panose="02040503050406030204" pitchFamily="18" charset="0"/>
                                  <a:ea typeface="Times New Roman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type m:val="skw"/>
                                  <m:ctrlPr>
                                    <a:rPr lang="ru-RU" sz="1687" i="1">
                                      <a:latin typeface="Cambria Math" panose="02040503050406030204" pitchFamily="18" charset="0"/>
                                      <a:ea typeface="Times New Roman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ru-RU" sz="1687" i="1">
                                          <a:latin typeface="Cambria Math" panose="02040503050406030204" pitchFamily="18" charset="0"/>
                                          <a:ea typeface="Times New Roman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87" i="1">
                                          <a:latin typeface="Cambria Math" charset="0"/>
                                          <a:ea typeface="Times New Roman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1687" i="1">
                                          <a:latin typeface="Cambria Math" charset="0"/>
                                          <a:ea typeface="Times New Roman" charset="0"/>
                                        </a:rPr>
                                        <m:t>𝑤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1687" i="1">
                                      <a:latin typeface="Cambria Math" charset="0"/>
                                      <a:ea typeface="Times New Roman" charset="0"/>
                                    </a:rPr>
                                    <m:t>𝑖</m:t>
                                  </m:r>
                                </m:den>
                              </m:f>
                            </m:e>
                          </m:ra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ru-RU" sz="1687" i="1">
                                  <a:latin typeface="Cambria Math" panose="02040503050406030204" pitchFamily="18" charset="0"/>
                                  <a:ea typeface="Times New Roman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ru-RU" sz="1687" i="1">
                                      <a:latin typeface="Cambria Math" panose="02040503050406030204" pitchFamily="18" charset="0"/>
                                      <a:ea typeface="Times New Roman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87" i="1">
                                      <a:latin typeface="Cambria Math" charset="0"/>
                                      <a:ea typeface="Times New Roman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sz="1687" i="1">
                                      <a:latin typeface="Cambria Math" charset="0"/>
                                      <a:ea typeface="Times New Roman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en-US" sz="1687" i="1">
                                  <a:latin typeface="Cambria Math" charset="0"/>
                                  <a:ea typeface="Times New Roman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ru-RU" sz="1687" i="1">
                                      <a:latin typeface="Cambria Math" panose="02040503050406030204" pitchFamily="18" charset="0"/>
                                      <a:ea typeface="Times New Roman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87" i="1">
                                      <a:latin typeface="Cambria Math" charset="0"/>
                                      <a:ea typeface="Times New Roman" charset="0"/>
                                    </a:rPr>
                                    <m:t>𝜏</m:t>
                                  </m:r>
                                </m:e>
                                <m:sup>
                                  <m:r>
                                    <a:rPr lang="en-US" sz="1687" i="1">
                                      <a:latin typeface="Cambria Math" charset="0"/>
                                      <a:ea typeface="Times New Roman" charset="0"/>
                                    </a:rPr>
                                    <m:t>∗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sz="1687" i="1">
                                      <a:latin typeface="Cambria Math" panose="02040503050406030204" pitchFamily="18" charset="0"/>
                                      <a:ea typeface="Times New Roman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87" i="1">
                                      <a:latin typeface="Cambria Math" charset="0"/>
                                      <a:ea typeface="Times New Roman" charset="0"/>
                                    </a:rPr>
                                    <m:t>𝑟</m:t>
                                  </m:r>
                                </m:e>
                              </m:d>
                            </m:e>
                          </m:rad>
                        </m:den>
                      </m:f>
                      <m:r>
                        <a:rPr lang="en-US" sz="1687" i="1">
                          <a:latin typeface="Cambria Math" charset="0"/>
                          <a:ea typeface="Times New Roman" charset="0"/>
                        </a:rPr>
                        <m:t>=0</m:t>
                      </m:r>
                    </m:oMath>
                  </m:oMathPara>
                </a14:m>
                <a:endParaRPr lang="ru-RU" sz="1687" i="1" dirty="0">
                  <a:latin typeface="Cambria Math" charset="0"/>
                  <a:ea typeface="Times New Roman" charset="0"/>
                </a:endParaRPr>
              </a:p>
              <a:p>
                <a:pPr algn="l"/>
                <a:endParaRPr lang="ru-RU" sz="1687" i="1" dirty="0">
                  <a:latin typeface="Cambria Math" charset="0"/>
                  <a:ea typeface="Times New Roman" charset="0"/>
                </a:endParaRPr>
              </a:p>
              <a:p>
                <a:pPr algn="l"/>
                <a14:m>
                  <m:oMath xmlns:m="http://schemas.openxmlformats.org/officeDocument/2006/math">
                    <m:f>
                      <m:fPr>
                        <m:ctrlPr>
                          <a:rPr lang="ru-RU" sz="1687" i="1">
                            <a:latin typeface="Cambria Math" panose="02040503050406030204" pitchFamily="18" charset="0"/>
                            <a:ea typeface="Times New Roman" charset="0"/>
                          </a:rPr>
                        </m:ctrlPr>
                      </m:fPr>
                      <m:num>
                        <m:r>
                          <a:rPr lang="en-US" sz="1687" i="1">
                            <a:latin typeface="Cambria Math" charset="0"/>
                            <a:ea typeface="Times New Roman" charset="0"/>
                          </a:rPr>
                          <m:t>𝑤</m:t>
                        </m:r>
                      </m:num>
                      <m:den>
                        <m:sSub>
                          <m:sSubPr>
                            <m:ctrlPr>
                              <a:rPr lang="ru-RU" sz="1687" i="1">
                                <a:latin typeface="Cambria Math" panose="02040503050406030204" pitchFamily="18" charset="0"/>
                                <a:ea typeface="Times New Roman" charset="0"/>
                              </a:rPr>
                            </m:ctrlPr>
                          </m:sSubPr>
                          <m:e>
                            <m:r>
                              <a:rPr lang="en-US" sz="1687" i="1">
                                <a:latin typeface="Cambria Math" charset="0"/>
                                <a:ea typeface="Times New Roman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1687" i="1">
                                <a:latin typeface="Cambria Math" charset="0"/>
                                <a:ea typeface="Times New Roman" charset="0"/>
                              </a:rPr>
                              <m:t>𝑤</m:t>
                            </m:r>
                          </m:sub>
                        </m:sSub>
                      </m:den>
                    </m:f>
                    <m:r>
                      <a:rPr lang="en-US" sz="1687" i="1">
                        <a:latin typeface="Cambria Math" charset="0"/>
                        <a:ea typeface="Times New Roman" charset="0"/>
                      </a:rPr>
                      <m:t>=</m:t>
                    </m:r>
                    <m:f>
                      <m:fPr>
                        <m:ctrlPr>
                          <a:rPr lang="ru-RU" sz="1687" i="1">
                            <a:latin typeface="Cambria Math" panose="02040503050406030204" pitchFamily="18" charset="0"/>
                            <a:ea typeface="Times New Roman" charset="0"/>
                          </a:rPr>
                        </m:ctrlPr>
                      </m:fPr>
                      <m:num>
                        <m:r>
                          <a:rPr lang="en-US" sz="1687" i="1">
                            <a:latin typeface="Cambria Math" charset="0"/>
                            <a:ea typeface="Times New Roman" charset="0"/>
                          </a:rPr>
                          <m:t>2</m:t>
                        </m:r>
                      </m:num>
                      <m:den>
                        <m:r>
                          <a:rPr lang="en-US" sz="1687" i="1">
                            <a:latin typeface="Cambria Math" charset="0"/>
                            <a:ea typeface="Times New Roman" charset="0"/>
                          </a:rPr>
                          <m:t>𝜋</m:t>
                        </m:r>
                      </m:den>
                    </m:f>
                    <m:nary>
                      <m:naryPr>
                        <m:limLoc m:val="undOvr"/>
                        <m:ctrlPr>
                          <a:rPr lang="ru-RU" sz="1687" i="1">
                            <a:latin typeface="Cambria Math" panose="02040503050406030204" pitchFamily="18" charset="0"/>
                            <a:ea typeface="Times New Roman" charset="0"/>
                          </a:rPr>
                        </m:ctrlPr>
                      </m:naryPr>
                      <m:sub>
                        <m:sSup>
                          <m:sSupPr>
                            <m:ctrlPr>
                              <a:rPr lang="ru-RU" sz="1687" i="1">
                                <a:latin typeface="Cambria Math" panose="02040503050406030204" pitchFamily="18" charset="0"/>
                                <a:ea typeface="Times New Roman" charset="0"/>
                              </a:rPr>
                            </m:ctrlPr>
                          </m:sSupPr>
                          <m:e>
                            <m:r>
                              <a:rPr lang="en-US" sz="1687" i="1">
                                <a:latin typeface="Cambria Math" charset="0"/>
                                <a:ea typeface="Times New Roman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sz="1687" i="1">
                                <a:latin typeface="Cambria Math" charset="0"/>
                                <a:ea typeface="Times New Roman" charset="0"/>
                              </a:rPr>
                              <m:t>∗</m:t>
                            </m:r>
                          </m:sup>
                        </m:sSup>
                      </m:sub>
                      <m:sup>
                        <m:sSubSup>
                          <m:sSubSupPr>
                            <m:ctrlPr>
                              <a:rPr lang="ru-RU" sz="1687" i="1">
                                <a:latin typeface="Cambria Math" panose="02040503050406030204" pitchFamily="18" charset="0"/>
                                <a:ea typeface="Times New Roman" charset="0"/>
                              </a:rPr>
                            </m:ctrlPr>
                          </m:sSubSupPr>
                          <m:e>
                            <m:r>
                              <a:rPr lang="en-US" sz="1687" i="1">
                                <a:latin typeface="Cambria Math" charset="0"/>
                                <a:ea typeface="Times New Roman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1687" i="1">
                                <a:latin typeface="Cambria Math" charset="0"/>
                                <a:ea typeface="Times New Roman" charset="0"/>
                              </a:rPr>
                              <m:t>𝑓</m:t>
                            </m:r>
                          </m:sub>
                          <m:sup>
                            <m:r>
                              <a:rPr lang="en-US" sz="1687" i="1">
                                <a:latin typeface="Cambria Math" charset="0"/>
                                <a:ea typeface="Times New Roman" charset="0"/>
                              </a:rPr>
                              <m:t>∗</m:t>
                            </m:r>
                          </m:sup>
                        </m:sSubSup>
                      </m:sup>
                      <m:e>
                        <m:f>
                          <m:fPr>
                            <m:ctrlPr>
                              <a:rPr lang="ru-RU" sz="1687" i="1">
                                <a:latin typeface="Cambria Math" panose="02040503050406030204" pitchFamily="18" charset="0"/>
                                <a:ea typeface="Times New Roman" charset="0"/>
                              </a:rPr>
                            </m:ctrlPr>
                          </m:fPr>
                          <m:num>
                            <m:r>
                              <a:rPr lang="en-US" sz="1687" i="1">
                                <a:latin typeface="Cambria Math" charset="0"/>
                                <a:ea typeface="Times New Roman" charset="0"/>
                              </a:rPr>
                              <m:t>𝑢𝑑𝑢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ru-RU" sz="1687" i="1">
                                    <a:latin typeface="Cambria Math" panose="02040503050406030204" pitchFamily="18" charset="0"/>
                                    <a:ea typeface="Times New Roman" charset="0"/>
                                  </a:rPr>
                                </m:ctrlPr>
                              </m:radPr>
                              <m:deg/>
                              <m:e>
                                <m:sSup>
                                  <m:sSupPr>
                                    <m:ctrlPr>
                                      <a:rPr lang="ru-RU" sz="1687" i="1">
                                        <a:latin typeface="Cambria Math" panose="02040503050406030204" pitchFamily="18" charset="0"/>
                                        <a:ea typeface="Times New Roman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87" i="1">
                                        <a:latin typeface="Cambria Math" charset="0"/>
                                        <a:ea typeface="Times New Roman" charset="0"/>
                                      </a:rPr>
                                      <m:t>𝑢</m:t>
                                    </m:r>
                                  </m:e>
                                  <m:sup>
                                    <m:r>
                                      <a:rPr lang="en-US" sz="1687" i="1">
                                        <a:latin typeface="Cambria Math" charset="0"/>
                                        <a:ea typeface="Times New Roman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1687" i="1">
                                    <a:latin typeface="Cambria Math" charset="0"/>
                                    <a:ea typeface="Times New Roman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ru-RU" sz="1687" i="1">
                                        <a:latin typeface="Cambria Math" panose="02040503050406030204" pitchFamily="18" charset="0"/>
                                        <a:ea typeface="Times New Roman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87" i="1">
                                        <a:latin typeface="Cambria Math" charset="0"/>
                                        <a:ea typeface="Times New Roman" charset="0"/>
                                      </a:rPr>
                                      <m:t>𝑟</m:t>
                                    </m:r>
                                  </m:e>
                                  <m:sup>
                                    <m:r>
                                      <a:rPr lang="en-US" sz="1687" i="1">
                                        <a:latin typeface="Cambria Math" charset="0"/>
                                        <a:ea typeface="Times New Roman" charset="0"/>
                                      </a:rPr>
                                      <m:t>∗2</m:t>
                                    </m:r>
                                  </m:sup>
                                </m:sSup>
                              </m:e>
                            </m:rad>
                          </m:den>
                        </m:f>
                      </m:e>
                    </m:nary>
                    <m:nary>
                      <m:naryPr>
                        <m:limLoc m:val="undOvr"/>
                        <m:ctrlPr>
                          <a:rPr lang="ru-RU" sz="1687" i="1">
                            <a:latin typeface="Cambria Math" panose="02040503050406030204" pitchFamily="18" charset="0"/>
                            <a:ea typeface="Times New Roman" charset="0"/>
                          </a:rPr>
                        </m:ctrlPr>
                      </m:naryPr>
                      <m:sub>
                        <m:f>
                          <m:fPr>
                            <m:type m:val="lin"/>
                            <m:ctrlPr>
                              <a:rPr lang="ru-RU" sz="1687" i="1">
                                <a:latin typeface="Cambria Math" panose="02040503050406030204" pitchFamily="18" charset="0"/>
                                <a:ea typeface="Times New Roman" charset="0"/>
                              </a:rPr>
                            </m:ctrlPr>
                          </m:fPr>
                          <m:num>
                            <m:r>
                              <a:rPr lang="en-US" sz="1687" i="1">
                                <a:latin typeface="Cambria Math" charset="0"/>
                                <a:ea typeface="Times New Roman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687" i="1">
                                <a:latin typeface="Cambria Math" charset="0"/>
                                <a:ea typeface="Times New Roman" charset="0"/>
                              </a:rPr>
                              <m:t>𝑢</m:t>
                            </m:r>
                          </m:den>
                        </m:f>
                      </m:sub>
                      <m:sup>
                        <m:r>
                          <a:rPr lang="en-US" sz="1687" i="1">
                            <a:latin typeface="Cambria Math" charset="0"/>
                            <a:ea typeface="Times New Roman" charset="0"/>
                          </a:rPr>
                          <m:t>1</m:t>
                        </m:r>
                      </m:sup>
                      <m:e>
                        <m:f>
                          <m:fPr>
                            <m:ctrlPr>
                              <a:rPr lang="ru-RU" sz="1687" i="1">
                                <a:latin typeface="Cambria Math" panose="02040503050406030204" pitchFamily="18" charset="0"/>
                                <a:ea typeface="Times New Roman" charset="0"/>
                              </a:rPr>
                            </m:ctrlPr>
                          </m:fPr>
                          <m:num>
                            <m:d>
                              <m:dPr>
                                <m:ctrlPr>
                                  <a:rPr lang="ru-RU" sz="1687" i="1">
                                    <a:latin typeface="Cambria Math" panose="02040503050406030204" pitchFamily="18" charset="0"/>
                                    <a:ea typeface="Times New Roman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ru-RU" sz="1687" i="1">
                                        <a:latin typeface="Cambria Math" panose="02040503050406030204" pitchFamily="18" charset="0"/>
                                        <a:ea typeface="Times New Roman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87" i="1">
                                        <a:latin typeface="Cambria Math" charset="0"/>
                                        <a:ea typeface="Times New Roman" charset="0"/>
                                      </a:rPr>
                                      <m:t>𝑝</m:t>
                                    </m:r>
                                  </m:e>
                                  <m:sup>
                                    <m:r>
                                      <a:rPr lang="en-US" sz="1687" i="1">
                                        <a:latin typeface="Cambria Math" charset="0"/>
                                        <a:ea typeface="Times New Roman" charset="0"/>
                                      </a:rPr>
                                      <m:t>∗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ru-RU" sz="1687" i="1">
                                        <a:latin typeface="Cambria Math" panose="02040503050406030204" pitchFamily="18" charset="0"/>
                                        <a:ea typeface="Times New Roman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87" i="1">
                                        <a:latin typeface="Cambria Math" charset="0"/>
                                        <a:ea typeface="Times New Roman" charset="0"/>
                                      </a:rPr>
                                      <m:t>𝑥𝑢</m:t>
                                    </m:r>
                                  </m:e>
                                </m:d>
                                <m:r>
                                  <a:rPr lang="en-US" sz="1687" i="1">
                                    <a:latin typeface="Cambria Math" charset="0"/>
                                    <a:ea typeface="Times New Roman" charset="0"/>
                                  </a:rPr>
                                  <m:t>−</m:t>
                                </m:r>
                                <m:f>
                                  <m:fPr>
                                    <m:type m:val="lin"/>
                                    <m:ctrlPr>
                                      <a:rPr lang="ru-RU" sz="1687" i="1">
                                        <a:latin typeface="Cambria Math" panose="02040503050406030204" pitchFamily="18" charset="0"/>
                                        <a:ea typeface="Times New Roman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87" i="1">
                                        <a:latin typeface="Cambria Math" charset="0"/>
                                        <a:ea typeface="Times New Roman" charset="0"/>
                                      </a:rPr>
                                      <m:t>𝜎</m:t>
                                    </m:r>
                                  </m:num>
                                  <m:den>
                                    <m:acc>
                                      <m:accPr>
                                        <m:chr m:val="̅"/>
                                        <m:ctrlPr>
                                          <a:rPr lang="ru-RU" sz="1687" i="1">
                                            <a:latin typeface="Cambria Math" panose="02040503050406030204" pitchFamily="18" charset="0"/>
                                            <a:ea typeface="Times New Roman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687" i="1">
                                            <a:latin typeface="Cambria Math" charset="0"/>
                                            <a:ea typeface="Times New Roman" charset="0"/>
                                          </a:rPr>
                                          <m:t>𝐸</m:t>
                                        </m:r>
                                      </m:e>
                                    </m:acc>
                                  </m:den>
                                </m:f>
                              </m:e>
                            </m:d>
                            <m:r>
                              <a:rPr lang="en-US" sz="1687" i="1">
                                <a:latin typeface="Cambria Math" charset="0"/>
                                <a:ea typeface="Times New Roman" charset="0"/>
                              </a:rPr>
                              <m:t>𝑥𝑑𝑥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ru-RU" sz="1687" i="1">
                                    <a:latin typeface="Cambria Math" panose="02040503050406030204" pitchFamily="18" charset="0"/>
                                    <a:ea typeface="Times New Roman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1687" i="1">
                                    <a:latin typeface="Cambria Math" charset="0"/>
                                    <a:ea typeface="Times New Roman" charset="0"/>
                                  </a:rPr>
                                  <m:t>1−</m:t>
                                </m:r>
                                <m:sSubSup>
                                  <m:sSubSupPr>
                                    <m:ctrlPr>
                                      <a:rPr lang="ru-RU" sz="1687" i="1">
                                        <a:latin typeface="Cambria Math" panose="02040503050406030204" pitchFamily="18" charset="0"/>
                                        <a:ea typeface="Times New Roman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87" i="1">
                                        <a:latin typeface="Cambria Math" charset="0"/>
                                        <a:ea typeface="Times New Roman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1687" i="1">
                                        <a:latin typeface="Cambria Math" charset="0"/>
                                        <a:ea typeface="Times New Roman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sz="1687" i="1">
                                        <a:latin typeface="Cambria Math" charset="0"/>
                                        <a:ea typeface="Times New Roman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</m:rad>
                          </m:den>
                        </m:f>
                      </m:e>
                    </m:nary>
                  </m:oMath>
                </a14:m>
                <a:r>
                  <a:rPr lang="en-US" sz="1687" dirty="0">
                    <a:latin typeface="Arial" charset="0"/>
                    <a:ea typeface="Times New Roman" charset="0"/>
                  </a:rPr>
                  <a:t> 			</a:t>
                </a:r>
                <a:endParaRPr lang="ru-RU" sz="1687" dirty="0">
                  <a:latin typeface="Arial" charset="0"/>
                  <a:ea typeface="Times New Roman" charset="0"/>
                </a:endParaRPr>
              </a:p>
              <a:p>
                <a:pPr algn="l"/>
                <a14:m>
                  <m:oMath xmlns:m="http://schemas.openxmlformats.org/officeDocument/2006/math">
                    <m:r>
                      <a:rPr lang="en-US" sz="1687" i="1">
                        <a:latin typeface="Cambria Math" charset="0"/>
                        <a:ea typeface="Times New Roman" charset="0"/>
                        <a:cs typeface="Arial" charset="0"/>
                      </a:rPr>
                      <m:t>𝜋</m:t>
                    </m:r>
                    <m:f>
                      <m:fPr>
                        <m:ctrlPr>
                          <a:rPr lang="ru-RU" sz="1687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ru-RU" sz="1687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87" i="1">
                                <a:latin typeface="Cambria Math" charset="0"/>
                                <a:ea typeface="Times New Roman" charset="0"/>
                                <a:cs typeface="Arial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sz="1687" i="1">
                                <a:latin typeface="Cambria Math" charset="0"/>
                                <a:ea typeface="Times New Roman" charset="0"/>
                                <a:cs typeface="Arial" charset="0"/>
                              </a:rPr>
                              <m:t>1</m:t>
                            </m:r>
                            <m:r>
                              <a:rPr lang="en-US" sz="1687" i="1">
                                <a:latin typeface="Cambria Math" charset="0"/>
                                <a:ea typeface="Times New Roman" charset="0"/>
                                <a:cs typeface="Arial" charset="0"/>
                              </a:rPr>
                              <m:t>𝑐</m:t>
                            </m:r>
                          </m:sub>
                        </m:sSub>
                      </m:num>
                      <m:den>
                        <m:rad>
                          <m:radPr>
                            <m:degHide m:val="on"/>
                            <m:ctrlPr>
                              <a:rPr lang="ru-RU" sz="1687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1687" i="1">
                                <a:latin typeface="Cambria Math" charset="0"/>
                                <a:ea typeface="Times New Roman" charset="0"/>
                                <a:cs typeface="Arial" charset="0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lang="ru-RU" sz="1687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87" i="1">
                                    <a:latin typeface="Cambria Math" charset="0"/>
                                    <a:ea typeface="Times New Roman" charset="0"/>
                                    <a:cs typeface="Arial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sz="1687" i="1">
                                    <a:latin typeface="Cambria Math" charset="0"/>
                                    <a:ea typeface="Times New Roman" charset="0"/>
                                    <a:cs typeface="Arial" charset="0"/>
                                  </a:rPr>
                                  <m:t>𝑤</m:t>
                                </m:r>
                              </m:sub>
                            </m:sSub>
                          </m:e>
                        </m:rad>
                        <m:acc>
                          <m:accPr>
                            <m:chr m:val="̅"/>
                            <m:ctrlPr>
                              <a:rPr lang="ru-RU" sz="1687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87" i="1">
                                <a:latin typeface="Cambria Math" charset="0"/>
                                <a:ea typeface="Times New Roman" charset="0"/>
                                <a:cs typeface="Arial" charset="0"/>
                              </a:rPr>
                              <m:t>𝐸</m:t>
                            </m:r>
                          </m:e>
                        </m:acc>
                      </m:den>
                    </m:f>
                    <m:rad>
                      <m:radPr>
                        <m:degHide m:val="on"/>
                        <m:ctrlPr>
                          <a:rPr lang="ru-RU" sz="1687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Sup>
                          <m:sSubSupPr>
                            <m:ctrlPr>
                              <a:rPr lang="ru-RU" sz="1687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687" i="1">
                                <a:latin typeface="Cambria Math" charset="0"/>
                                <a:ea typeface="Times New Roman" charset="0"/>
                                <a:cs typeface="Arial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1687" i="1">
                                <a:latin typeface="Cambria Math" charset="0"/>
                                <a:ea typeface="Times New Roman" charset="0"/>
                                <a:cs typeface="Arial" charset="0"/>
                              </a:rPr>
                              <m:t>𝑓</m:t>
                            </m:r>
                          </m:sub>
                          <m:sup>
                            <m:r>
                              <a:rPr lang="en-US" sz="1687" i="1">
                                <a:latin typeface="Cambria Math" charset="0"/>
                                <a:ea typeface="Times New Roman" charset="0"/>
                                <a:cs typeface="Arial" charset="0"/>
                              </a:rPr>
                              <m:t>∗</m:t>
                            </m:r>
                          </m:sup>
                        </m:sSubSup>
                      </m:e>
                    </m:rad>
                    <m:r>
                      <a:rPr lang="en-US" sz="1687" i="1">
                        <a:latin typeface="Cambria Math" charset="0"/>
                        <a:ea typeface="Times New Roman" charset="0"/>
                        <a:cs typeface="Arial" charset="0"/>
                      </a:rPr>
                      <m:t>=</m:t>
                    </m:r>
                    <m:nary>
                      <m:naryPr>
                        <m:limLoc m:val="undOvr"/>
                        <m:ctrlPr>
                          <a:rPr lang="ru-RU" sz="1687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1687" i="1">
                            <a:latin typeface="Cambria Math" charset="0"/>
                            <a:ea typeface="Times New Roman" charset="0"/>
                            <a:cs typeface="Arial" charset="0"/>
                          </a:rPr>
                          <m:t>1</m:t>
                        </m:r>
                      </m:sub>
                      <m:sup>
                        <m:sSubSup>
                          <m:sSubSupPr>
                            <m:ctrlPr>
                              <a:rPr lang="ru-RU" sz="1687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687" i="1">
                                <a:latin typeface="Cambria Math" charset="0"/>
                                <a:ea typeface="Times New Roman" charset="0"/>
                                <a:cs typeface="Arial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1687" i="1">
                                <a:latin typeface="Cambria Math" charset="0"/>
                                <a:ea typeface="Times New Roman" charset="0"/>
                                <a:cs typeface="Arial" charset="0"/>
                              </a:rPr>
                              <m:t>𝑓</m:t>
                            </m:r>
                          </m:sub>
                          <m:sup>
                            <m:r>
                              <a:rPr lang="en-US" sz="1687" i="1">
                                <a:latin typeface="Cambria Math" charset="0"/>
                                <a:ea typeface="Times New Roman" charset="0"/>
                                <a:cs typeface="Arial" charset="0"/>
                              </a:rPr>
                              <m:t>∗</m:t>
                            </m:r>
                          </m:sup>
                        </m:sSubSup>
                      </m:sup>
                      <m:e>
                        <m:f>
                          <m:fPr>
                            <m:ctrlPr>
                              <a:rPr lang="ru-RU" sz="1687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ctrlPr>
                                  <a:rPr lang="ru-RU" sz="1687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ru-RU" sz="1687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87" i="1">
                                        <a:latin typeface="Cambria Math" charset="0"/>
                                        <a:ea typeface="Times New Roman" charset="0"/>
                                        <a:cs typeface="Arial" charset="0"/>
                                      </a:rPr>
                                      <m:t>𝑝</m:t>
                                    </m:r>
                                  </m:e>
                                  <m:sup>
                                    <m:r>
                                      <a:rPr lang="en-US" sz="1687" i="1">
                                        <a:latin typeface="Cambria Math" charset="0"/>
                                        <a:ea typeface="Times New Roman" charset="0"/>
                                        <a:cs typeface="Arial" charset="0"/>
                                      </a:rPr>
                                      <m:t>∗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ru-RU" sz="1687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ru-RU" sz="1687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687" i="1">
                                            <a:latin typeface="Cambria Math" charset="0"/>
                                            <a:ea typeface="Times New Roman" charset="0"/>
                                            <a:cs typeface="Arial" charset="0"/>
                                          </a:rPr>
                                          <m:t>𝑟</m:t>
                                        </m:r>
                                      </m:e>
                                      <m:sup>
                                        <m:r>
                                          <a:rPr lang="en-US" sz="1687" i="1">
                                            <a:latin typeface="Cambria Math" charset="0"/>
                                            <a:ea typeface="Times New Roman" charset="0"/>
                                            <a:cs typeface="Arial" charset="0"/>
                                          </a:rPr>
                                          <m:t>∗</m:t>
                                        </m:r>
                                      </m:sup>
                                    </m:sSup>
                                  </m:e>
                                </m:d>
                                <m:r>
                                  <a:rPr lang="en-US" sz="1687" i="1">
                                    <a:latin typeface="Cambria Math" charset="0"/>
                                    <a:ea typeface="Times New Roman" charset="0"/>
                                    <a:cs typeface="Arial" charset="0"/>
                                  </a:rPr>
                                  <m:t>−</m:t>
                                </m:r>
                                <m:f>
                                  <m:fPr>
                                    <m:type m:val="lin"/>
                                    <m:ctrlPr>
                                      <a:rPr lang="ru-RU" sz="1687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87" i="1">
                                        <a:latin typeface="Cambria Math" charset="0"/>
                                        <a:ea typeface="Times New Roman" charset="0"/>
                                        <a:cs typeface="Arial" charset="0"/>
                                      </a:rPr>
                                      <m:t>𝜎</m:t>
                                    </m:r>
                                  </m:num>
                                  <m:den>
                                    <m:acc>
                                      <m:accPr>
                                        <m:chr m:val="̅"/>
                                        <m:ctrlPr>
                                          <a:rPr lang="ru-RU" sz="1687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687" i="1">
                                            <a:latin typeface="Cambria Math" charset="0"/>
                                            <a:ea typeface="Times New Roman" charset="0"/>
                                            <a:cs typeface="Arial" charset="0"/>
                                          </a:rPr>
                                          <m:t>𝐸</m:t>
                                        </m:r>
                                      </m:e>
                                    </m:acc>
                                  </m:den>
                                </m:f>
                              </m:e>
                            </m:d>
                            <m:sSup>
                              <m:sSupPr>
                                <m:ctrlPr>
                                  <a:rPr lang="ru-RU" sz="1687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687" i="1">
                                    <a:latin typeface="Cambria Math" charset="0"/>
                                    <a:ea typeface="Times New Roman" charset="0"/>
                                    <a:cs typeface="Arial" charset="0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en-US" sz="1687" i="1">
                                    <a:latin typeface="Cambria Math" charset="0"/>
                                    <a:ea typeface="Times New Roman" charset="0"/>
                                    <a:cs typeface="Arial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en-US" sz="1687" i="1">
                                <a:latin typeface="Cambria Math" charset="0"/>
                                <a:ea typeface="Times New Roman" charset="0"/>
                                <a:cs typeface="Arial" charset="0"/>
                              </a:rPr>
                              <m:t>𝑑</m:t>
                            </m:r>
                            <m:sSup>
                              <m:sSupPr>
                                <m:ctrlPr>
                                  <a:rPr lang="ru-RU" sz="1687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687" i="1">
                                    <a:latin typeface="Cambria Math" charset="0"/>
                                    <a:ea typeface="Times New Roman" charset="0"/>
                                    <a:cs typeface="Arial" charset="0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en-US" sz="1687" i="1">
                                    <a:latin typeface="Cambria Math" charset="0"/>
                                    <a:ea typeface="Times New Roman" charset="0"/>
                                    <a:cs typeface="Arial" charset="0"/>
                                  </a:rPr>
                                  <m:t>∗</m:t>
                                </m:r>
                              </m:sup>
                            </m:sSup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ru-RU" sz="1687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sSubSup>
                                  <m:sSubSupPr>
                                    <m:ctrlPr>
                                      <a:rPr lang="ru-RU" sz="1687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87" i="1">
                                        <a:latin typeface="Cambria Math" charset="0"/>
                                        <a:ea typeface="Times New Roman" charset="0"/>
                                        <a:cs typeface="Arial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sz="1687" i="1">
                                        <a:latin typeface="Cambria Math" charset="0"/>
                                        <a:ea typeface="Times New Roman" charset="0"/>
                                        <a:cs typeface="Arial" charset="0"/>
                                      </a:rPr>
                                      <m:t>𝑓</m:t>
                                    </m:r>
                                  </m:sub>
                                  <m:sup>
                                    <m:r>
                                      <a:rPr lang="en-US" sz="1687" i="1">
                                        <a:latin typeface="Cambria Math" charset="0"/>
                                        <a:ea typeface="Times New Roman" charset="0"/>
                                        <a:cs typeface="Arial" charset="0"/>
                                      </a:rPr>
                                      <m:t>∗</m:t>
                                    </m:r>
                                  </m:sup>
                                </m:sSubSup>
                                <m:r>
                                  <a:rPr lang="en-US" sz="1687" i="1">
                                    <a:latin typeface="Cambria Math" charset="0"/>
                                    <a:ea typeface="Times New Roman" charset="0"/>
                                    <a:cs typeface="Arial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ru-RU" sz="1687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87" i="1">
                                        <a:latin typeface="Cambria Math" charset="0"/>
                                        <a:ea typeface="Times New Roman" charset="0"/>
                                        <a:cs typeface="Arial" charset="0"/>
                                      </a:rPr>
                                      <m:t>𝑟</m:t>
                                    </m:r>
                                  </m:e>
                                  <m:sup>
                                    <m:r>
                                      <a:rPr lang="en-US" sz="1687" i="1">
                                        <a:latin typeface="Cambria Math" charset="0"/>
                                        <a:ea typeface="Times New Roman" charset="0"/>
                                        <a:cs typeface="Arial" charset="0"/>
                                      </a:rPr>
                                      <m:t>∗</m:t>
                                    </m:r>
                                  </m:sup>
                                </m:sSup>
                              </m:e>
                            </m:rad>
                          </m:den>
                        </m:f>
                      </m:e>
                    </m:nary>
                  </m:oMath>
                </a14:m>
                <a:r>
                  <a:rPr lang="en-US" sz="1687" dirty="0">
                    <a:latin typeface="Arial" charset="0"/>
                    <a:ea typeface="Times New Roman" charset="0"/>
                  </a:rPr>
                  <a:t>		</a:t>
                </a:r>
                <a:endParaRPr lang="ru-RU" sz="1687" dirty="0"/>
              </a:p>
            </p:txBody>
          </p:sp>
        </mc:Choice>
        <mc:Fallback>
          <p:sp>
            <p:nvSpPr>
              <p:cNvPr id="13" name="Прямоугольник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6317" y="1960738"/>
                <a:ext cx="4106026" cy="3829831"/>
              </a:xfrm>
              <a:prstGeom prst="rect">
                <a:avLst/>
              </a:prstGeom>
              <a:blipFill>
                <a:blip r:embed="rId2"/>
                <a:stretch>
                  <a:fillRect b="-462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Прямоугольник 13"/>
              <p:cNvSpPr/>
              <p:nvPr/>
            </p:nvSpPr>
            <p:spPr>
              <a:xfrm>
                <a:off x="7967132" y="1749336"/>
                <a:ext cx="1481667" cy="35107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687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687" i="1">
                              <a:latin typeface="Cambria Math" charset="0"/>
                            </a:rPr>
                            <m:t>𝑁</m:t>
                          </m:r>
                        </m:e>
                        <m:sub>
                          <m:r>
                            <a:rPr lang="ru-RU" sz="1687" i="1">
                              <a:latin typeface="Cambria Math" charset="0"/>
                            </a:rPr>
                            <m:t>𝑡</m:t>
                          </m:r>
                        </m:sub>
                      </m:sSub>
                      <m:r>
                        <a:rPr lang="ru-RU" sz="1687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ru-RU" sz="1687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687" i="1">
                              <a:latin typeface="Cambria Math" charset="0"/>
                            </a:rPr>
                            <m:t>𝑡𝑖</m:t>
                          </m:r>
                        </m:num>
                        <m:den>
                          <m:sSubSup>
                            <m:sSubSupPr>
                              <m:ctrlPr>
                                <a:rPr lang="ru-RU" sz="1687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ru-RU" sz="1687" i="1">
                                  <a:latin typeface="Cambria Math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ru-RU" sz="1687" i="1">
                                  <a:latin typeface="Cambria Math" charset="0"/>
                                </a:rPr>
                                <m:t>𝑤</m:t>
                              </m:r>
                            </m:sub>
                            <m:sup>
                              <m:r>
                                <a:rPr lang="ru-RU" sz="1687">
                                  <a:latin typeface="Cambria Math" charset="0"/>
                                </a:rPr>
                                <m:t>3</m:t>
                              </m:r>
                            </m:sup>
                          </m:sSubSup>
                        </m:den>
                      </m:f>
                      <m:r>
                        <a:rPr lang="ru-RU" sz="1687">
                          <a:latin typeface="Cambria Math" charset="0"/>
                        </a:rPr>
                        <m:t>, </m:t>
                      </m:r>
                    </m:oMath>
                  </m:oMathPara>
                </a14:m>
                <a:endParaRPr lang="ru-RU" sz="1687" dirty="0"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687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687" i="1">
                              <a:latin typeface="Cambria Math" charset="0"/>
                            </a:rPr>
                            <m:t>𝑁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lang="ru-RU" sz="1687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ru-RU" sz="1687" i="1">
                                  <a:latin typeface="Cambria Math" charset="0"/>
                                </a:rPr>
                                <m:t>𝐸</m:t>
                              </m:r>
                            </m:e>
                          </m:acc>
                        </m:sub>
                      </m:sSub>
                      <m:r>
                        <a:rPr lang="ru-RU" sz="1687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ru-RU" sz="1687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ru-RU" sz="1687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ru-RU" sz="1687" i="1">
                                  <a:latin typeface="Cambria Math" charset="0"/>
                                </a:rPr>
                                <m:t>𝐸</m:t>
                              </m:r>
                            </m:e>
                          </m:acc>
                          <m:sSubSup>
                            <m:sSubSupPr>
                              <m:ctrlPr>
                                <a:rPr lang="ru-RU" sz="1687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ru-RU" sz="1687" i="1">
                                  <a:latin typeface="Cambria Math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ru-RU" sz="1687" i="1">
                                  <a:latin typeface="Cambria Math" charset="0"/>
                                </a:rPr>
                                <m:t>𝑤</m:t>
                              </m:r>
                            </m:sub>
                            <m:sup>
                              <m:r>
                                <a:rPr lang="ru-RU" sz="1687">
                                  <a:latin typeface="Cambria Math" charset="0"/>
                                </a:rPr>
                                <m:t>3</m:t>
                              </m:r>
                            </m:sup>
                          </m:sSubSup>
                        </m:num>
                        <m:den>
                          <m:acc>
                            <m:accPr>
                              <m:chr m:val="̅"/>
                              <m:ctrlPr>
                                <a:rPr lang="ru-RU" sz="1687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ru-RU" sz="1687" i="1">
                                  <a:latin typeface="Cambria Math" charset="0"/>
                                </a:rPr>
                                <m:t>𝜇</m:t>
                              </m:r>
                            </m:e>
                          </m:acc>
                          <m:r>
                            <a:rPr lang="ru-RU" sz="1687" i="1">
                              <a:latin typeface="Cambria Math" charset="0"/>
                            </a:rPr>
                            <m:t>𝑖</m:t>
                          </m:r>
                        </m:den>
                      </m:f>
                      <m:r>
                        <a:rPr lang="ru-RU" sz="1687">
                          <a:latin typeface="Cambria Math" charset="0"/>
                        </a:rPr>
                        <m:t>, </m:t>
                      </m:r>
                    </m:oMath>
                  </m:oMathPara>
                </a14:m>
                <a:endParaRPr lang="ru-RU" sz="1687" dirty="0"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687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687" i="1">
                              <a:latin typeface="Cambria Math" charset="0"/>
                            </a:rPr>
                            <m:t>𝑁</m:t>
                          </m:r>
                        </m:e>
                        <m:sub>
                          <m:sSub>
                            <m:sSubPr>
                              <m:ctrlPr>
                                <a:rPr lang="ru-RU" sz="1687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1687" i="1">
                                  <a:latin typeface="Cambria Math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ru-RU" sz="1687" i="1">
                                  <a:latin typeface="Cambria Math" charset="0"/>
                                </a:rPr>
                                <m:t>𝑙</m:t>
                              </m:r>
                            </m:sub>
                          </m:sSub>
                        </m:sub>
                      </m:sSub>
                      <m:r>
                        <a:rPr lang="ru-RU" sz="1687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ru-RU" sz="1687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687" i="1">
                              <a:latin typeface="Cambria Math" charset="0"/>
                            </a:rPr>
                            <m:t>𝐾</m:t>
                          </m:r>
                        </m:e>
                        <m:sub>
                          <m:r>
                            <a:rPr lang="ru-RU" sz="1687" i="1">
                              <a:latin typeface="Cambria Math" charset="0"/>
                            </a:rPr>
                            <m:t>𝑙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ru-RU" sz="1687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ru-RU" sz="1687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ru-RU" sz="1687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687" i="1">
                                      <a:latin typeface="Cambria Math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ru-RU" sz="1687" i="1">
                                      <a:latin typeface="Cambria Math" charset="0"/>
                                    </a:rPr>
                                    <m:t>𝑤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ru-RU" sz="1687" i="1">
                                  <a:latin typeface="Cambria Math" charset="0"/>
                                </a:rPr>
                                <m:t>𝑖</m:t>
                              </m:r>
                            </m:den>
                          </m:f>
                        </m:e>
                      </m:rad>
                      <m:r>
                        <a:rPr lang="ru-RU" sz="1687">
                          <a:latin typeface="Cambria Math" charset="0"/>
                        </a:rPr>
                        <m:t>, </m:t>
                      </m:r>
                    </m:oMath>
                  </m:oMathPara>
                </a14:m>
                <a:endParaRPr lang="ru-RU" sz="1687" dirty="0"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687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687" i="1">
                              <a:latin typeface="Cambria Math" charset="0"/>
                            </a:rPr>
                            <m:t>𝑁</m:t>
                          </m:r>
                        </m:e>
                        <m:sub>
                          <m:r>
                            <a:rPr lang="ru-RU" sz="1687" i="1">
                              <a:latin typeface="Cambria Math" charset="0"/>
                            </a:rPr>
                            <m:t>𝜎</m:t>
                          </m:r>
                        </m:sub>
                      </m:sSub>
                      <m:r>
                        <a:rPr lang="ru-RU" sz="1687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ru-RU" sz="1687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687" i="1">
                              <a:latin typeface="Cambria Math" charset="0"/>
                            </a:rPr>
                            <m:t>𝜎</m:t>
                          </m:r>
                        </m:num>
                        <m:den>
                          <m:acc>
                            <m:accPr>
                              <m:chr m:val="̅"/>
                              <m:ctrlPr>
                                <a:rPr lang="ru-RU" sz="1687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ru-RU" sz="1687" i="1">
                                  <a:latin typeface="Cambria Math" charset="0"/>
                                </a:rPr>
                                <m:t>𝐸</m:t>
                              </m:r>
                            </m:e>
                          </m:acc>
                        </m:den>
                      </m:f>
                      <m:r>
                        <a:rPr lang="ru-RU" sz="1687">
                          <a:latin typeface="Cambria Math" charset="0"/>
                        </a:rPr>
                        <m:t>, </m:t>
                      </m:r>
                    </m:oMath>
                  </m:oMathPara>
                </a14:m>
                <a:endParaRPr lang="ru-RU" sz="1687" dirty="0"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687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687" i="1">
                              <a:latin typeface="Cambria Math" charset="0"/>
                            </a:rPr>
                            <m:t>𝑁</m:t>
                          </m:r>
                        </m:e>
                        <m:sub>
                          <m:sSub>
                            <m:sSubPr>
                              <m:ctrlPr>
                                <a:rPr lang="ru-RU" sz="1687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1687" i="1">
                                  <a:latin typeface="Cambria Math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ru-RU" sz="1687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r>
                        <a:rPr lang="ru-RU" sz="1687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ru-RU" sz="1687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ru-RU" sz="1687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ru-RU" sz="1687" i="1">
                                  <a:latin typeface="Cambria Math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ru-RU" sz="1687">
                                  <a:latin typeface="Cambria Math" charset="0"/>
                                </a:rPr>
                                <m:t>1</m:t>
                              </m:r>
                              <m:r>
                                <a:rPr lang="ru-RU" sz="1687" i="1">
                                  <a:latin typeface="Cambria Math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ru-RU" sz="1687">
                                  <a:latin typeface="Cambria Math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ru-RU" sz="1687">
                              <a:latin typeface="Cambria Math" charset="0"/>
                            </a:rPr>
                            <m:t>4</m:t>
                          </m:r>
                          <m:sSub>
                            <m:sSubPr>
                              <m:ctrlPr>
                                <a:rPr lang="ru-RU" sz="1687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1687" i="1">
                                  <a:latin typeface="Cambria Math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ru-RU" sz="1687" i="1">
                                  <a:latin typeface="Cambria Math" charset="0"/>
                                </a:rPr>
                                <m:t>𝑤</m:t>
                              </m:r>
                            </m:sub>
                          </m:sSub>
                          <m:sSup>
                            <m:sSupPr>
                              <m:ctrlPr>
                                <a:rPr lang="ru-RU" sz="1687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ru-RU" sz="1687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ru-RU" sz="1687" i="1">
                                      <a:latin typeface="Cambria Math" charset="0"/>
                                    </a:rPr>
                                    <m:t>𝐸</m:t>
                                  </m:r>
                                </m:e>
                              </m:acc>
                            </m:e>
                            <m:sup>
                              <m:r>
                                <a:rPr lang="ru-RU" sz="1687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ru-RU" sz="1687">
                          <a:latin typeface="Cambria Math" charset="0"/>
                        </a:rPr>
                        <m:t>, </m:t>
                      </m:r>
                    </m:oMath>
                  </m:oMathPara>
                </a14:m>
                <a:endParaRPr lang="ru-RU" sz="1687" dirty="0"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687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687" i="1">
                              <a:latin typeface="Cambria Math" charset="0"/>
                            </a:rPr>
                            <m:t>𝑁</m:t>
                          </m:r>
                        </m:e>
                        <m:sub>
                          <m:r>
                            <a:rPr lang="ru-RU" sz="1687" i="1">
                              <a:latin typeface="Cambria Math" charset="0"/>
                            </a:rPr>
                            <m:t>𝜆</m:t>
                          </m:r>
                        </m:sub>
                      </m:sSub>
                      <m:r>
                        <a:rPr lang="ru-RU" sz="1687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ru-RU" sz="1687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sz="1687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1687" i="1">
                                  <a:latin typeface="Cambria Math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ru-RU" sz="1687" i="1">
                                  <a:latin typeface="Cambria Math" charset="0"/>
                                </a:rPr>
                                <m:t>𝑚𝑎𝑥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ru-RU" sz="1687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1687" i="1">
                                  <a:latin typeface="Cambria Math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ru-RU" sz="1687" i="1">
                                  <a:latin typeface="Cambria Math" charset="0"/>
                                </a:rPr>
                                <m:t>𝑚𝑖𝑛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ru-RU" sz="1687" dirty="0"/>
              </a:p>
            </p:txBody>
          </p:sp>
        </mc:Choice>
        <mc:Fallback>
          <p:sp>
            <p:nvSpPr>
              <p:cNvPr id="14" name="Прямоугольник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7132" y="1749336"/>
                <a:ext cx="1481667" cy="351076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Прямоугольник 14"/>
          <p:cNvSpPr/>
          <p:nvPr/>
        </p:nvSpPr>
        <p:spPr>
          <a:xfrm>
            <a:off x="5582046" y="5490746"/>
            <a:ext cx="4770172" cy="957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6" dirty="0">
                <a:latin typeface="Arial" charset="0"/>
                <a:ea typeface="Times New Roman" charset="0"/>
              </a:rPr>
              <a:t>C.J. de Pater, M.P. Cleary, T.S. Quinn. </a:t>
            </a:r>
            <a:r>
              <a:rPr lang="en-US" sz="1406" i="1" dirty="0">
                <a:latin typeface="Arial" charset="0"/>
                <a:ea typeface="Times New Roman" charset="0"/>
              </a:rPr>
              <a:t>SPE Production &amp; Facilities</a:t>
            </a:r>
            <a:r>
              <a:rPr lang="en-US" sz="1406" dirty="0">
                <a:latin typeface="Arial" charset="0"/>
                <a:ea typeface="Times New Roman" charset="0"/>
              </a:rPr>
              <a:t>. 1994, November: 230-238.</a:t>
            </a:r>
            <a:endParaRPr lang="ru-RU" sz="1406" dirty="0">
              <a:latin typeface="Arial" charset="0"/>
              <a:ea typeface="Times New Roman" charset="0"/>
            </a:endParaRPr>
          </a:p>
          <a:p>
            <a:pPr algn="just"/>
            <a:r>
              <a:rPr lang="en-US" sz="1406" dirty="0">
                <a:latin typeface="Arial" charset="0"/>
                <a:ea typeface="Times New Roman" charset="0"/>
              </a:rPr>
              <a:t>C.J. de Pater, </a:t>
            </a:r>
            <a:r>
              <a:rPr lang="en-US" sz="1406" dirty="0" err="1">
                <a:latin typeface="Arial" charset="0"/>
                <a:ea typeface="Times New Roman" charset="0"/>
              </a:rPr>
              <a:t>Leen</a:t>
            </a:r>
            <a:r>
              <a:rPr lang="en-US" sz="1406" dirty="0">
                <a:latin typeface="Arial" charset="0"/>
                <a:ea typeface="Times New Roman" charset="0"/>
              </a:rPr>
              <a:t> </a:t>
            </a:r>
            <a:r>
              <a:rPr lang="en-US" sz="1406" dirty="0" err="1">
                <a:latin typeface="Arial" charset="0"/>
                <a:ea typeface="Times New Roman" charset="0"/>
              </a:rPr>
              <a:t>Weijers</a:t>
            </a:r>
            <a:r>
              <a:rPr lang="en-US" sz="1406" dirty="0">
                <a:latin typeface="Arial" charset="0"/>
                <a:ea typeface="Times New Roman" charset="0"/>
              </a:rPr>
              <a:t>, </a:t>
            </a:r>
            <a:r>
              <a:rPr lang="en-US" sz="1406" dirty="0" err="1">
                <a:latin typeface="Arial" charset="0"/>
                <a:ea typeface="Times New Roman" charset="0"/>
              </a:rPr>
              <a:t>Miloi</a:t>
            </a:r>
            <a:r>
              <a:rPr lang="en-US" sz="1406" dirty="0">
                <a:latin typeface="Arial" charset="0"/>
                <a:ea typeface="Times New Roman" charset="0"/>
              </a:rPr>
              <a:t> </a:t>
            </a:r>
            <a:r>
              <a:rPr lang="en-US" sz="1406" dirty="0" err="1">
                <a:latin typeface="Arial" charset="0"/>
                <a:ea typeface="Times New Roman" charset="0"/>
              </a:rPr>
              <a:t>Savic</a:t>
            </a:r>
            <a:r>
              <a:rPr lang="en-US" sz="1406" dirty="0">
                <a:latin typeface="Arial" charset="0"/>
                <a:ea typeface="Times New Roman" charset="0"/>
              </a:rPr>
              <a:t>.. </a:t>
            </a:r>
            <a:r>
              <a:rPr lang="en-US" sz="1406" i="1" dirty="0">
                <a:latin typeface="Arial" charset="0"/>
                <a:ea typeface="Times New Roman" charset="0"/>
              </a:rPr>
              <a:t>SPE Production &amp; Facilities</a:t>
            </a:r>
            <a:r>
              <a:rPr lang="en-US" sz="1406" dirty="0">
                <a:latin typeface="Arial" charset="0"/>
                <a:ea typeface="Times New Roman" charset="0"/>
              </a:rPr>
              <a:t>. 1994, November: 239-249.</a:t>
            </a:r>
            <a:endParaRPr lang="ru-RU" sz="1406" dirty="0">
              <a:latin typeface="Arial" charset="0"/>
              <a:ea typeface="Times New Roman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079783" y="1943303"/>
            <a:ext cx="806631" cy="3557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buNone/>
            </a:pPr>
            <a:r>
              <a:rPr lang="uk-UA" sz="1687" dirty="0" err="1">
                <a:latin typeface="Arial" charset="0"/>
                <a:ea typeface="Arial" charset="0"/>
                <a:cs typeface="Arial" charset="0"/>
              </a:rPr>
              <a:t>время</a:t>
            </a:r>
            <a:endParaRPr lang="uk-UA" sz="1687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55339" y="2480540"/>
            <a:ext cx="1734770" cy="3557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buFont typeface="Arial" pitchFamily="34" charset="0"/>
              <a:buNone/>
            </a:pPr>
            <a:r>
              <a:rPr lang="uk-UA" sz="1687" dirty="0" err="1">
                <a:latin typeface="Arial" charset="0"/>
                <a:ea typeface="Arial" charset="0"/>
                <a:cs typeface="Arial" charset="0"/>
              </a:rPr>
              <a:t>проницаемость</a:t>
            </a:r>
            <a:endParaRPr lang="uk-UA" sz="1687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999658" y="2982431"/>
            <a:ext cx="829073" cy="3557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buFont typeface="Arial" pitchFamily="34" charset="0"/>
              <a:buNone/>
            </a:pPr>
            <a:r>
              <a:rPr lang="uk-UA" sz="1687" dirty="0" err="1">
                <a:latin typeface="Arial" charset="0"/>
                <a:ea typeface="Arial" charset="0"/>
                <a:cs typeface="Arial" charset="0"/>
              </a:rPr>
              <a:t>утечки</a:t>
            </a:r>
            <a:endParaRPr lang="uk-UA" sz="1687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477242" y="3436587"/>
            <a:ext cx="1398909" cy="3557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buFont typeface="Arial" pitchFamily="34" charset="0"/>
              <a:buNone/>
            </a:pPr>
            <a:r>
              <a:rPr lang="uk-UA" sz="1687" dirty="0" err="1">
                <a:latin typeface="Arial" charset="0"/>
                <a:ea typeface="Arial" charset="0"/>
                <a:cs typeface="Arial" charset="0"/>
              </a:rPr>
              <a:t>напряжения</a:t>
            </a:r>
            <a:endParaRPr lang="uk-UA" sz="1687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788577" y="3967272"/>
            <a:ext cx="2044149" cy="3557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buFont typeface="Arial" pitchFamily="34" charset="0"/>
              <a:buNone/>
            </a:pPr>
            <a:r>
              <a:rPr lang="uk-UA" sz="1687" dirty="0" err="1">
                <a:latin typeface="Arial" charset="0"/>
                <a:ea typeface="Arial" charset="0"/>
                <a:cs typeface="Arial" charset="0"/>
              </a:rPr>
              <a:t>трещиностойкость</a:t>
            </a:r>
            <a:endParaRPr lang="uk-UA" sz="1687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35314" y="4462729"/>
            <a:ext cx="2232985" cy="3317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51" hangingPunct="0"/>
            <a:r>
              <a:rPr lang="ru-RU" sz="1687">
                <a:solidFill>
                  <a:srgbClr val="606060"/>
                </a:solidFill>
                <a:latin typeface="Arial" charset="0"/>
                <a:ea typeface="Arial" charset="0"/>
                <a:cs typeface="Arial" charset="0"/>
                <a:sym typeface="Gill Sans"/>
              </a:rPr>
              <a:t>контраст напряжений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E1DAE-2CD9-7C4D-8822-93705E19524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4380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91907" y="233711"/>
            <a:ext cx="4273805" cy="1846669"/>
          </a:xfrm>
        </p:spPr>
        <p:txBody>
          <a:bodyPr>
            <a:noAutofit/>
          </a:bodyPr>
          <a:lstStyle/>
          <a:p>
            <a:pPr lvl="0">
              <a:buClr>
                <a:srgbClr val="D34817">
                  <a:lumMod val="75000"/>
                </a:srgbClr>
              </a:buClr>
              <a:buFont typeface="Arial"/>
              <a:buChar char="•"/>
            </a:pPr>
            <a:r>
              <a:rPr lang="ru-RU" sz="1600" dirty="0">
                <a:solidFill>
                  <a:prstClr val="black"/>
                </a:solidFill>
              </a:rPr>
              <a:t>В качестве модельного материала использовался гипс с цементом в соотношении 9:1, к смеси добавлялось 45% воды</a:t>
            </a:r>
          </a:p>
          <a:p>
            <a:pPr>
              <a:buFont typeface="Arial"/>
              <a:buChar char="•"/>
            </a:pPr>
            <a:r>
              <a:rPr lang="ru-RU" sz="1600" dirty="0"/>
              <a:t>Пористость</a:t>
            </a:r>
            <a:r>
              <a:rPr lang="en-US" sz="1600" dirty="0"/>
              <a:t> </a:t>
            </a:r>
            <a:r>
              <a:rPr lang="ru-RU" sz="1600" dirty="0"/>
              <a:t>40-50</a:t>
            </a:r>
            <a:r>
              <a:rPr lang="en-US" sz="1600" dirty="0"/>
              <a:t>%</a:t>
            </a:r>
          </a:p>
          <a:p>
            <a:pPr>
              <a:buFont typeface="Arial"/>
              <a:buChar char="•"/>
            </a:pPr>
            <a:r>
              <a:rPr lang="ru-RU" sz="1600" dirty="0"/>
              <a:t>Проницаемость</a:t>
            </a:r>
            <a:r>
              <a:rPr lang="en-US" sz="1600" dirty="0"/>
              <a:t> </a:t>
            </a:r>
            <a:r>
              <a:rPr lang="ru-RU" sz="1600" dirty="0"/>
              <a:t>1 - 2.7 </a:t>
            </a:r>
            <a:r>
              <a:rPr lang="ru-RU" sz="1600" dirty="0" err="1"/>
              <a:t>мД</a:t>
            </a:r>
            <a:r>
              <a:rPr lang="ru-RU" sz="1600" dirty="0"/>
              <a:t>                                      </a:t>
            </a:r>
          </a:p>
        </p:txBody>
      </p:sp>
      <p:graphicFrame>
        <p:nvGraphicFramePr>
          <p:cNvPr id="30" name="Object 2"/>
          <p:cNvGraphicFramePr>
            <a:graphicFrameLocks noChangeAspect="1"/>
          </p:cNvGraphicFramePr>
          <p:nvPr/>
        </p:nvGraphicFramePr>
        <p:xfrm>
          <a:off x="3780221" y="4022440"/>
          <a:ext cx="2046341" cy="3407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3" name="Формула" r:id="rId3" imgW="1371600" imgH="228600" progId="Equation.3">
                  <p:embed/>
                </p:oleObj>
              </mc:Choice>
              <mc:Fallback>
                <p:oleObj name="Формула" r:id="rId3" imgW="1371600" imgH="228600" progId="Equation.3">
                  <p:embed/>
                  <p:pic>
                    <p:nvPicPr>
                      <p:cNvPr id="3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80221" y="4022440"/>
                        <a:ext cx="2046341" cy="34075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"/>
          <p:cNvGraphicFramePr>
            <a:graphicFrameLocks noChangeAspect="1"/>
          </p:cNvGraphicFramePr>
          <p:nvPr/>
        </p:nvGraphicFramePr>
        <p:xfrm>
          <a:off x="5965711" y="4000135"/>
          <a:ext cx="2208832" cy="3604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4" name="Формула" r:id="rId5" imgW="1396800" imgH="228600" progId="Equation.3">
                  <p:embed/>
                </p:oleObj>
              </mc:Choice>
              <mc:Fallback>
                <p:oleObj name="Формула" r:id="rId5" imgW="1396800" imgH="228600" progId="Equation.3">
                  <p:embed/>
                  <p:pic>
                    <p:nvPicPr>
                      <p:cNvPr id="3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65711" y="4000135"/>
                        <a:ext cx="2208832" cy="36046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935113" y="4768098"/>
          <a:ext cx="7906214" cy="16450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896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87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53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11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004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609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79775">
                <a:tc>
                  <a:txBody>
                    <a:bodyPr/>
                    <a:lstStyle/>
                    <a:p>
                      <a:pPr indent="0" algn="l" hangingPunct="0"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 hangingPunct="0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Bulk density, g/sm</a:t>
                      </a:r>
                      <a:r>
                        <a:rPr lang="en-US" sz="1800" baseline="300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 hangingPunct="0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P-wave velocity in massif, m/s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 hangingPunct="0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Rod p-wave velocity, m/s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 hangingPunct="0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Young’s Modulus</a:t>
                      </a: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GPa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 hangingPunct="0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Poisson’s Ratio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2190">
                <a:tc>
                  <a:txBody>
                    <a:bodyPr/>
                    <a:lstStyle/>
                    <a:p>
                      <a:pPr indent="0" algn="just" hangingPunct="0"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solidFill>
                            <a:schemeClr val="tx1"/>
                          </a:solidFill>
                          <a:effectLst/>
                        </a:rPr>
                        <a:t>Dynamic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 hangingPunct="0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1.77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 hangingPunct="0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2310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 hangingPunct="0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2100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 hangingPunct="0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7.7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 hangingPunct="0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0.26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9915">
                <a:tc>
                  <a:txBody>
                    <a:bodyPr/>
                    <a:lstStyle/>
                    <a:p>
                      <a:pPr indent="0" algn="just" hangingPunct="0"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solidFill>
                            <a:schemeClr val="tx1"/>
                          </a:solidFill>
                          <a:effectLst/>
                        </a:rPr>
                        <a:t>Static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 hangingPunct="0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1.77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 hangingPunct="0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2260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 hangingPunct="0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 hangingPunct="0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3.6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 hangingPunct="0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0.21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51435" marR="51435" marT="0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5965712" y="215633"/>
            <a:ext cx="409430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Образец насыщался раствором гипса в воде. В качестве жидкости </a:t>
            </a:r>
            <a:r>
              <a:rPr lang="ru-RU" sz="1600" dirty="0" err="1"/>
              <a:t>гидроразрыва</a:t>
            </a:r>
            <a:r>
              <a:rPr lang="ru-RU" sz="1600" dirty="0"/>
              <a:t> использовалось минеральное вакуумное масло (вязкость 112</a:t>
            </a:r>
            <a:r>
              <a:rPr lang="en-US" sz="1600" dirty="0"/>
              <a:t> </a:t>
            </a:r>
            <a:r>
              <a:rPr lang="ru-RU" sz="1600" dirty="0" err="1"/>
              <a:t>сПуаз</a:t>
            </a:r>
            <a:r>
              <a:rPr lang="en-US" sz="1600" dirty="0"/>
              <a:t>, </a:t>
            </a:r>
            <a:r>
              <a:rPr lang="ru-RU" sz="1600" dirty="0"/>
              <a:t>плотность</a:t>
            </a:r>
            <a:r>
              <a:rPr lang="en-US" sz="1600" dirty="0"/>
              <a:t> </a:t>
            </a:r>
            <a:r>
              <a:rPr lang="ru-RU" sz="1600" dirty="0"/>
              <a:t>0,86г</a:t>
            </a:r>
            <a:r>
              <a:rPr lang="en-US" sz="1600" dirty="0"/>
              <a:t>/cm</a:t>
            </a:r>
            <a:r>
              <a:rPr lang="en-US" sz="1600" baseline="30000" dirty="0"/>
              <a:t>3</a:t>
            </a:r>
            <a:r>
              <a:rPr lang="en-US" sz="1600" dirty="0"/>
              <a:t>)</a:t>
            </a:r>
            <a:endParaRPr lang="ru-RU" sz="1600" dirty="0"/>
          </a:p>
        </p:txBody>
      </p:sp>
      <p:graphicFrame>
        <p:nvGraphicFramePr>
          <p:cNvPr id="12" name="Содержимое 6">
            <a:extLst>
              <a:ext uri="{FF2B5EF4-FFF2-40B4-BE49-F238E27FC236}">
                <a16:creationId xmlns:a16="http://schemas.microsoft.com/office/drawing/2014/main" id="{4D087BC5-BA77-A346-906A-B048A70B2037}"/>
              </a:ext>
            </a:extLst>
          </p:cNvPr>
          <p:cNvGraphicFramePr>
            <a:graphicFrameLocks/>
          </p:cNvGraphicFramePr>
          <p:nvPr/>
        </p:nvGraphicFramePr>
        <p:xfrm>
          <a:off x="1935114" y="2272632"/>
          <a:ext cx="7818488" cy="149521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68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11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56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43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943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263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174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72257">
                <a:tc>
                  <a:txBody>
                    <a:bodyPr/>
                    <a:lstStyle/>
                    <a:p>
                      <a:r>
                        <a:rPr lang="ru-RU" sz="1600" dirty="0"/>
                        <a:t>Содержание</a:t>
                      </a:r>
                      <a:r>
                        <a:rPr lang="ru-RU" sz="1600" baseline="0" dirty="0"/>
                        <a:t> (цемент/гипс)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  </a:t>
                      </a:r>
                      <a:r>
                        <a:rPr lang="ru-RU" sz="1600" b="0" dirty="0"/>
                        <a:t>1/8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 </a:t>
                      </a:r>
                      <a:r>
                        <a:rPr lang="ru-RU" sz="1600" b="0" dirty="0"/>
                        <a:t>1/8</a:t>
                      </a:r>
                      <a:endParaRPr lang="ru-RU" sz="1600" dirty="0"/>
                    </a:p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 </a:t>
                      </a:r>
                      <a:r>
                        <a:rPr lang="ru-RU" sz="1600" b="0" dirty="0"/>
                        <a:t>1/8 + сил.клей</a:t>
                      </a:r>
                      <a:endParaRPr lang="ru-RU" sz="1600" dirty="0"/>
                    </a:p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  </a:t>
                      </a:r>
                      <a:r>
                        <a:rPr lang="ru-RU" sz="1600" b="0" dirty="0"/>
                        <a:t>1/8 + сил.клей</a:t>
                      </a:r>
                      <a:endParaRPr lang="ru-RU" sz="1600" dirty="0"/>
                    </a:p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 </a:t>
                      </a:r>
                      <a:r>
                        <a:rPr lang="ru-RU" sz="1600" b="0" baseline="0" dirty="0"/>
                        <a:t>  1/10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dirty="0"/>
                        <a:t>1/10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2257"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Проницаемость</a:t>
                      </a:r>
                    </a:p>
                    <a:p>
                      <a:pPr algn="just"/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 (мДарси)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 23.3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  23.6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 24.9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24.4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   17.8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  17.9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80077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ru-RU" sz="3600" dirty="0"/>
              <a:t>Содержание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81200" y="2175642"/>
            <a:ext cx="8229600" cy="3614191"/>
          </a:xfrm>
        </p:spPr>
        <p:txBody>
          <a:bodyPr>
            <a:normAutofit/>
          </a:bodyPr>
          <a:lstStyle/>
          <a:p>
            <a:r>
              <a:rPr lang="ru-RU" sz="3200" dirty="0"/>
              <a:t>Состояние проблемы</a:t>
            </a:r>
            <a:r>
              <a:rPr lang="en-US" sz="3200" dirty="0"/>
              <a:t> </a:t>
            </a:r>
            <a:r>
              <a:rPr lang="ru-RU" sz="3200" dirty="0"/>
              <a:t>ГРП и сейсмичность</a:t>
            </a:r>
          </a:p>
          <a:p>
            <a:r>
              <a:rPr lang="ru-RU" sz="3200" dirty="0"/>
              <a:t>Моделирование ГРП в лаборатории и численно (очень краткий обзор)</a:t>
            </a:r>
          </a:p>
          <a:p>
            <a:r>
              <a:rPr lang="ru-RU" sz="3200" dirty="0"/>
              <a:t>Моделирование ГРП в ИДГ РАН</a:t>
            </a:r>
          </a:p>
          <a:p>
            <a:r>
              <a:rPr lang="ru-RU" sz="3200" dirty="0"/>
              <a:t>Результаты</a:t>
            </a:r>
          </a:p>
          <a:p>
            <a:r>
              <a:rPr lang="ru-RU" sz="3200" dirty="0"/>
              <a:t>Выводы и планы</a:t>
            </a:r>
          </a:p>
        </p:txBody>
      </p:sp>
    </p:spTree>
    <p:extLst>
      <p:ext uri="{BB962C8B-B14F-4D97-AF65-F5344CB8AC3E}">
        <p14:creationId xmlns:p14="http://schemas.microsoft.com/office/powerpoint/2010/main" val="16530472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3865618" y="2083991"/>
            <a:ext cx="7508502" cy="4192031"/>
            <a:chOff x="1762192" y="2369640"/>
            <a:chExt cx="7270997" cy="4437220"/>
          </a:xfrm>
        </p:grpSpPr>
        <p:pic>
          <p:nvPicPr>
            <p:cNvPr id="6" name="Изображение 2" descr="CRW_5090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44273" y="3346975"/>
              <a:ext cx="5188916" cy="3459885"/>
            </a:xfrm>
            <a:prstGeom prst="rect">
              <a:avLst/>
            </a:prstGeom>
          </p:spPr>
        </p:pic>
        <p:cxnSp>
          <p:nvCxnSpPr>
            <p:cNvPr id="7" name="Прямая со стрелкой 6"/>
            <p:cNvCxnSpPr>
              <a:stCxn id="12" idx="2"/>
            </p:cNvCxnSpPr>
            <p:nvPr/>
          </p:nvCxnSpPr>
          <p:spPr>
            <a:xfrm flipH="1">
              <a:off x="6956475" y="3249241"/>
              <a:ext cx="340616" cy="919946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Прямая со стрелкой 7"/>
            <p:cNvCxnSpPr>
              <a:stCxn id="11" idx="3"/>
            </p:cNvCxnSpPr>
            <p:nvPr/>
          </p:nvCxnSpPr>
          <p:spPr>
            <a:xfrm flipV="1">
              <a:off x="3844274" y="4830821"/>
              <a:ext cx="954390" cy="30949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Прямая со стрелкой 8"/>
            <p:cNvCxnSpPr>
              <a:stCxn id="10" idx="3"/>
            </p:cNvCxnSpPr>
            <p:nvPr/>
          </p:nvCxnSpPr>
          <p:spPr>
            <a:xfrm flipV="1">
              <a:off x="3844273" y="5243434"/>
              <a:ext cx="1728109" cy="857791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1762192" y="5661424"/>
              <a:ext cx="2082081" cy="879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600" b="1" dirty="0">
                  <a:solidFill>
                    <a:srgbClr val="00B050"/>
                  </a:solidFill>
                </a:rPr>
                <a:t>Часть трещины,</a:t>
              </a:r>
            </a:p>
            <a:p>
              <a:pPr algn="r"/>
              <a:r>
                <a:rPr lang="ru-RU" sz="1600" b="1" dirty="0">
                  <a:solidFill>
                    <a:srgbClr val="00B050"/>
                  </a:solidFill>
                </a:rPr>
                <a:t>заполненная жидкостью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217537" y="4830821"/>
              <a:ext cx="1626737" cy="6189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600" b="1" dirty="0">
                  <a:solidFill>
                    <a:srgbClr val="FF0000"/>
                  </a:solidFill>
                </a:rPr>
                <a:t>Сухая часть трещины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572381" y="2369640"/>
              <a:ext cx="3449419" cy="879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solidFill>
                    <a:srgbClr val="0070C0"/>
                  </a:solidFill>
                </a:rPr>
                <a:t>Область окружающего порового пространства, заполнившаяся жидкостью при проведении ГРП</a:t>
              </a:r>
            </a:p>
          </p:txBody>
        </p:sp>
      </p:grpSp>
      <p:sp>
        <p:nvSpPr>
          <p:cNvPr id="13" name="Заголовок 1"/>
          <p:cNvSpPr txBox="1">
            <a:spLocks/>
          </p:cNvSpPr>
          <p:nvPr/>
        </p:nvSpPr>
        <p:spPr>
          <a:xfrm>
            <a:off x="1693934" y="208982"/>
            <a:ext cx="7210517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Europe" pitchFamily="2" charset="0"/>
                <a:ea typeface="+mj-ea"/>
                <a:cs typeface="+mj-cs"/>
              </a:defRPr>
            </a:lvl1pPr>
          </a:lstStyle>
          <a:p>
            <a:r>
              <a:rPr lang="ru-RU" b="0" dirty="0" err="1">
                <a:latin typeface="Arial" panose="020B0604020202020204" pitchFamily="34" charset="0"/>
                <a:cs typeface="Arial" panose="020B0604020202020204" pitchFamily="34" charset="0"/>
              </a:rPr>
              <a:t>МикроГРП</a:t>
            </a:r>
            <a:r>
              <a:rPr lang="ru-RU" b="0" dirty="0">
                <a:latin typeface="Arial" panose="020B0604020202020204" pitchFamily="34" charset="0"/>
                <a:cs typeface="Arial" panose="020B0604020202020204" pitchFamily="34" charset="0"/>
              </a:rPr>
              <a:t> в лабораторных условиях.</a:t>
            </a:r>
          </a:p>
        </p:txBody>
      </p:sp>
      <p:pic>
        <p:nvPicPr>
          <p:cNvPr id="4" name="Изображение 1" descr="CIMG7461.JPG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99" y="709965"/>
            <a:ext cx="3137651" cy="2172219"/>
          </a:xfrm>
          <a:prstGeom prst="rect">
            <a:avLst/>
          </a:prstGeom>
        </p:spPr>
      </p:pic>
      <p:sp>
        <p:nvSpPr>
          <p:cNvPr id="1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403532" y="6518276"/>
            <a:ext cx="569268" cy="365125"/>
          </a:xfrm>
        </p:spPr>
        <p:txBody>
          <a:bodyPr/>
          <a:lstStyle/>
          <a:p>
            <a:fld id="{AD9AFBE5-D7BF-4351-9B55-202034EA4160}" type="slidenum">
              <a:rPr lang="ru-RU" sz="1500">
                <a:latin typeface="Arial" pitchFamily="34" charset="0"/>
                <a:cs typeface="Arial" pitchFamily="34" charset="0"/>
              </a:rPr>
              <a:pPr/>
              <a:t>20</a:t>
            </a:fld>
            <a:endParaRPr lang="ru-RU" sz="15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Содержимое 3" descr="untitled.png">
            <a:extLst>
              <a:ext uri="{FF2B5EF4-FFF2-40B4-BE49-F238E27FC236}">
                <a16:creationId xmlns:a16="http://schemas.microsoft.com/office/drawing/2014/main" id="{16843E93-5E74-8149-BBAC-EA881156F82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378" y="3199980"/>
            <a:ext cx="3878339" cy="3427786"/>
          </a:xfrm>
          <a:prstGeom prst="rect">
            <a:avLst/>
          </a:prstGeom>
        </p:spPr>
      </p:pic>
      <p:pic>
        <p:nvPicPr>
          <p:cNvPr id="19" name="Изображение 2" descr="Импульс.png">
            <a:extLst>
              <a:ext uri="{FF2B5EF4-FFF2-40B4-BE49-F238E27FC236}">
                <a16:creationId xmlns:a16="http://schemas.microsoft.com/office/drawing/2014/main" id="{8AE80B88-FAE9-EF4A-A38D-47704157BC1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3067" y="719997"/>
            <a:ext cx="3556561" cy="216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6786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F:\EVG\Роснефть-УфаНИПИнефть\Этап 2\Эксперименты\Exp4\2 Pressure Exp4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348" y="2977419"/>
            <a:ext cx="3683496" cy="375939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16" name="Содержимое 2"/>
          <p:cNvSpPr txBox="1">
            <a:spLocks/>
          </p:cNvSpPr>
          <p:nvPr/>
        </p:nvSpPr>
        <p:spPr>
          <a:xfrm>
            <a:off x="5566482" y="4698680"/>
            <a:ext cx="4810355" cy="17217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txBody>
          <a:bodyPr vert="horz" lIns="64294" tIns="32147" rIns="64294" bIns="32147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1093" indent="-241093" defTabSz="642915">
              <a:tabLst>
                <a:tab pos="5359854" algn="l"/>
              </a:tabLst>
              <a:defRPr/>
            </a:pPr>
            <a:r>
              <a:rPr lang="ru-RU" sz="1266" dirty="0">
                <a:solidFill>
                  <a:sysClr val="windowText" lastClr="000000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Вертикальное давление, Мпа                                        7,1</a:t>
            </a:r>
          </a:p>
          <a:p>
            <a:pPr marL="241093" indent="-241093" defTabSz="642915">
              <a:tabLst>
                <a:tab pos="5359854" algn="l"/>
              </a:tabLst>
              <a:defRPr/>
            </a:pPr>
            <a:r>
              <a:rPr lang="ru-RU" sz="1266" dirty="0">
                <a:solidFill>
                  <a:sysClr val="windowText" lastClr="000000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Минимальное горизонтальное напряжение, Мпа        0,55</a:t>
            </a:r>
          </a:p>
          <a:p>
            <a:pPr marL="241093" indent="-241093" defTabSz="642915">
              <a:tabLst>
                <a:tab pos="5359854" algn="l"/>
              </a:tabLst>
              <a:defRPr/>
            </a:pPr>
            <a:r>
              <a:rPr lang="ru-RU" sz="1266" dirty="0">
                <a:solidFill>
                  <a:sysClr val="windowText" lastClr="000000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Максимальное горизонтальное напряжение, Мпа       1,0</a:t>
            </a:r>
          </a:p>
          <a:p>
            <a:pPr marL="241093" indent="-241093" defTabSz="642915">
              <a:tabLst>
                <a:tab pos="5359854" algn="l"/>
              </a:tabLst>
              <a:defRPr/>
            </a:pPr>
            <a:r>
              <a:rPr lang="ru-RU" sz="1266" dirty="0">
                <a:solidFill>
                  <a:sysClr val="windowText" lastClr="000000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Давление в нагнетательной скважине, Мпа               1,0</a:t>
            </a:r>
          </a:p>
          <a:p>
            <a:pPr marL="241093" indent="-241093" defTabSz="642915">
              <a:tabLst>
                <a:tab pos="5359854" algn="l"/>
              </a:tabLst>
              <a:defRPr/>
            </a:pPr>
            <a:r>
              <a:rPr lang="ru-RU" sz="1266" dirty="0">
                <a:solidFill>
                  <a:sysClr val="windowText" lastClr="000000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Расход масла в центральной скважине, см</a:t>
            </a:r>
            <a:r>
              <a:rPr lang="ru-RU" sz="1266" baseline="30000" dirty="0">
                <a:solidFill>
                  <a:sysClr val="windowText" lastClr="000000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3</a:t>
            </a:r>
            <a:r>
              <a:rPr lang="ru-RU" sz="1266" dirty="0">
                <a:solidFill>
                  <a:sysClr val="windowText" lastClr="000000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/с            0,37</a:t>
            </a:r>
          </a:p>
          <a:p>
            <a:pPr marL="241093" indent="-241093" defTabSz="642915">
              <a:tabLst>
                <a:tab pos="5359854" algn="l"/>
              </a:tabLst>
              <a:defRPr/>
            </a:pPr>
            <a:r>
              <a:rPr lang="ru-RU" sz="1266" dirty="0">
                <a:solidFill>
                  <a:sysClr val="windowText" lastClr="000000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Угол между направлением максимального</a:t>
            </a:r>
            <a:br>
              <a:rPr lang="ru-RU" sz="1266" dirty="0">
                <a:solidFill>
                  <a:sysClr val="windowText" lastClr="000000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</a:br>
            <a:r>
              <a:rPr lang="ru-RU" sz="1266" dirty="0">
                <a:solidFill>
                  <a:sysClr val="windowText" lastClr="000000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 напряжения и осью скважин, градусы                         22,5</a:t>
            </a:r>
          </a:p>
          <a:p>
            <a:pPr marL="241093" indent="-241093" defTabSz="642915">
              <a:defRPr/>
            </a:pPr>
            <a:endParaRPr lang="ru-RU" sz="1266" dirty="0">
              <a:solidFill>
                <a:sysClr val="windowText" lastClr="000000"/>
              </a:solidFill>
              <a:latin typeface="Arial" panose="020B0604020202020204" pitchFamily="34" charset="0"/>
              <a:ea typeface=""/>
              <a:cs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21</a:t>
            </a:fld>
            <a:endParaRPr lang="uk-UA"/>
          </a:p>
        </p:txBody>
      </p:sp>
      <p:pic>
        <p:nvPicPr>
          <p:cNvPr id="8" name="animation_2st_3exp_with_without_frac_attempt2_13061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03742" y="121183"/>
            <a:ext cx="4290525" cy="321789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2" descr="F:\EVG\Роснефть-УфаНИПИнефть\Этап 2\верные картинки\эксп 3\трещина мелко эксп 3 исправлено 2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041" y="121183"/>
            <a:ext cx="3147742" cy="305235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52E8C32-D69A-D241-B653-82882582096C}"/>
              </a:ext>
            </a:extLst>
          </p:cNvPr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3916" y="3405945"/>
            <a:ext cx="2032922" cy="1221980"/>
          </a:xfrm>
          <a:prstGeom prst="rect">
            <a:avLst/>
          </a:prstGeom>
          <a:ln w="9525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</p:pic>
      <p:grpSp>
        <p:nvGrpSpPr>
          <p:cNvPr id="10" name="Group 185">
            <a:extLst>
              <a:ext uri="{FF2B5EF4-FFF2-40B4-BE49-F238E27FC236}">
                <a16:creationId xmlns:a16="http://schemas.microsoft.com/office/drawing/2014/main" id="{E83106C7-DEBD-5444-99BE-5FC076D9F906}"/>
              </a:ext>
            </a:extLst>
          </p:cNvPr>
          <p:cNvGrpSpPr/>
          <p:nvPr/>
        </p:nvGrpSpPr>
        <p:grpSpPr>
          <a:xfrm>
            <a:off x="5755763" y="3420971"/>
            <a:ext cx="2032922" cy="1221980"/>
            <a:chOff x="0" y="0"/>
            <a:chExt cx="6197600" cy="2705100"/>
          </a:xfrm>
        </p:grpSpPr>
        <p:pic>
          <p:nvPicPr>
            <p:cNvPr id="12" name="pasted-image.pdf">
              <a:extLst>
                <a:ext uri="{FF2B5EF4-FFF2-40B4-BE49-F238E27FC236}">
                  <a16:creationId xmlns:a16="http://schemas.microsoft.com/office/drawing/2014/main" id="{0EA86C36-3979-D342-9D1E-C6D61C1B7C1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000" y="88900"/>
              <a:ext cx="5943600" cy="23749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31170D05-42A4-464F-9E34-BE52AACEDAE6}"/>
                </a:ext>
              </a:extLst>
            </p:cNvPr>
            <p:cNvPicPr>
              <a:picLocks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6197600" cy="2705100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23791160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DB4DDC-6FB8-AA4A-BD88-707F49E09E4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0286" y="97971"/>
            <a:ext cx="6574973" cy="6574973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E30DA459-14A4-5B49-8D08-F2DF4F43877B}"/>
              </a:ext>
            </a:extLst>
          </p:cNvPr>
          <p:cNvGrpSpPr/>
          <p:nvPr/>
        </p:nvGrpSpPr>
        <p:grpSpPr>
          <a:xfrm>
            <a:off x="9791145" y="3059668"/>
            <a:ext cx="572593" cy="369332"/>
            <a:chOff x="2139524" y="3927549"/>
            <a:chExt cx="572593" cy="36933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E6B4A5E-837C-AB4A-879A-D4B2D8DCC957}"/>
                </a:ext>
              </a:extLst>
            </p:cNvPr>
            <p:cNvSpPr txBox="1"/>
            <p:nvPr/>
          </p:nvSpPr>
          <p:spPr>
            <a:xfrm>
              <a:off x="2139524" y="3927549"/>
              <a:ext cx="572593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σ</a:t>
              </a:r>
              <a:r>
                <a:rPr lang="en-US" baseline="-25000" dirty="0" err="1"/>
                <a:t>max</a:t>
              </a:r>
              <a:endParaRPr lang="ru-RU" dirty="0"/>
            </a:p>
          </p:txBody>
        </p:sp>
        <p:cxnSp>
          <p:nvCxnSpPr>
            <p:cNvPr id="6" name="Прямая со стрелкой 5">
              <a:extLst>
                <a:ext uri="{FF2B5EF4-FFF2-40B4-BE49-F238E27FC236}">
                  <a16:creationId xmlns:a16="http://schemas.microsoft.com/office/drawing/2014/main" id="{312AF965-E9C8-0146-9C09-C32826DBCB45}"/>
                </a:ext>
              </a:extLst>
            </p:cNvPr>
            <p:cNvCxnSpPr/>
            <p:nvPr/>
          </p:nvCxnSpPr>
          <p:spPr>
            <a:xfrm flipH="1">
              <a:off x="2139524" y="4254841"/>
              <a:ext cx="399681" cy="0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494027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765C40-CD54-364C-8137-21D6BA1F7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391" y="184430"/>
            <a:ext cx="4487099" cy="963650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Измерения</a:t>
            </a:r>
            <a:r>
              <a:rPr lang="en-US" sz="3200" dirty="0"/>
              <a:t> </a:t>
            </a:r>
            <a:r>
              <a:rPr lang="ru-RU" sz="3200" dirty="0"/>
              <a:t>динамики образования трещины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71EE7F6-1BA1-6C47-A8E6-5DE1253B5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6C35C-C7D6-CA43-8D60-3CBB88387DA9}" type="slidenum">
              <a:rPr lang="ru-RU" smtClean="0"/>
              <a:t>23</a:t>
            </a:fld>
            <a:endParaRPr lang="ru-RU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28C26E56-7D5F-F84A-90F1-9A79ABCDA6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2375" y="1220452"/>
            <a:ext cx="4571999" cy="5152918"/>
          </a:xfrm>
          <a:ln>
            <a:solidFill>
              <a:schemeClr val="accent1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6360BA4-1357-C04C-AB92-7DD8F6C4864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0308" y="184431"/>
            <a:ext cx="4487099" cy="26182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BAC94C5-E26A-5241-93AE-6A3E94F59FE1}"/>
              </a:ext>
            </a:extLst>
          </p:cNvPr>
          <p:cNvSpPr/>
          <p:nvPr/>
        </p:nvSpPr>
        <p:spPr>
          <a:xfrm>
            <a:off x="6191693" y="4978019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Фото образца после первого и двух повторных ГРП с наложением схемы расположения акустических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пьезопреобразователей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и точек измерения порового давления</a:t>
            </a:r>
            <a:r>
              <a:rPr lang="ru-RU" dirty="0"/>
              <a:t> 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CC32AA3-5E73-0A49-9E14-229E1200001C}"/>
              </a:ext>
            </a:extLst>
          </p:cNvPr>
          <p:cNvSpPr/>
          <p:nvPr/>
        </p:nvSpPr>
        <p:spPr>
          <a:xfrm>
            <a:off x="6096000" y="286987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Схематический рисунок трещины после первого ГРП (красная линия). Синие отрезки соединяют излучатель А0 и используемые приёмники в нижней крышке.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6827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765C40-CD54-364C-8137-21D6BA1F7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200" dirty="0"/>
              <a:t>Создание первичной горизонтальной трещины ГРП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C3A6C29-1390-E944-83B7-38496B8E0D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9799" y="2121408"/>
            <a:ext cx="6756992" cy="230173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/>
              <a:t>Образовавшаяся трещина имела дисковый горизонтальный участок радиусом 36 мм, затем отклонилась от горизонтального распространения и вышла на верхнюю поверхность образца. </a:t>
            </a:r>
          </a:p>
          <a:p>
            <a:pPr marL="0" indent="0">
              <a:buNone/>
            </a:pPr>
            <a:r>
              <a:rPr lang="ru-RU" dirty="0"/>
              <a:t>Был выполнен ряд экспериментов по нагнетанию жидкости и сбросу давления при разных значениях вертикальных напряжений в диапазоне 0,5...2,5 МПа </a:t>
            </a:r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71EE7F6-1BA1-6C47-A8E6-5DE1253B5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6C35C-C7D6-CA43-8D60-3CBB88387DA9}" type="slidenum">
              <a:rPr lang="ru-RU" smtClean="0"/>
              <a:t>24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F95CAAF-701A-E449-BD06-6735A06BD4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4859" y="4818540"/>
            <a:ext cx="7240772" cy="1554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5814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4826F1-7088-C042-801B-7F3413ABC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200" dirty="0"/>
              <a:t>Создание вторичной вертикальной трещины ГРП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59979A-87BC-FA49-8CE6-45E77EAD0D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Серия экспериментов на том же образце, в которых вертикальное напряжение значительно превышало горизонтальные (6,9 МПа – вертикальное, 3,2 МПа и 0,95 МПа – горизонтальные). </a:t>
            </a:r>
          </a:p>
          <a:p>
            <a:r>
              <a:rPr lang="ru-RU" dirty="0"/>
              <a:t>Образовалась вертикальная трещина, которая пересекла прежнюю горизонтальную.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B7D4703-B412-2946-B6F2-C6BC5A3F2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6C35C-C7D6-CA43-8D60-3CBB88387DA9}" type="slidenum">
              <a:rPr lang="ru-RU" smtClean="0"/>
              <a:t>25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9EB8D6C-0177-AD43-A144-CFC57C944F9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2110" y="3878680"/>
            <a:ext cx="5887780" cy="275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718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BF9C8C-9BEC-C743-B57F-7E419A3F6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8830" y="143722"/>
            <a:ext cx="4959161" cy="160934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400" dirty="0"/>
              <a:t>Результаты ГРП1: давление в скважине и изменение амплитуды проходящих волн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00C995F0-536F-6E47-AE7E-DE82924865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4597" y="1470453"/>
            <a:ext cx="3439633" cy="4302603"/>
          </a:xfr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73B756E-EC3D-1847-9DAB-769D30D93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6C35C-C7D6-CA43-8D60-3CBB88387DA9}" type="slidenum">
              <a:rPr lang="ru-RU" smtClean="0"/>
              <a:t>26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233F95F-1EA7-7F49-A55A-4504B9F9D32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4654" y="1470453"/>
            <a:ext cx="3439635" cy="430260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5302CF9-2395-E249-BEA1-12B2B4A3E77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4438" y="133759"/>
            <a:ext cx="3072967" cy="179311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5B6F66A-2485-3A4C-898F-0EA5D9F2A5C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5971" y="2232837"/>
            <a:ext cx="2456121" cy="2849378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C38419B-354C-5044-9F5F-BCFD8F4C29E3}"/>
              </a:ext>
            </a:extLst>
          </p:cNvPr>
          <p:cNvSpPr/>
          <p:nvPr/>
        </p:nvSpPr>
        <p:spPr>
          <a:xfrm>
            <a:off x="1739048" y="5603646"/>
            <a:ext cx="85676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Рост амплитуды после начального падения связан с заполнением трещины жидкостью, как отмечено в работе: (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Medlin W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L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.,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Masse L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Laboratory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Experiments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in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Fracture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Propagation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SPE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June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1984.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PP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256-268). С</a:t>
            </a:r>
            <a:r>
              <a:rPr lang="ru-RU" dirty="0"/>
              <a:t>корость заполнения трещины примерно 35 мм/с </a:t>
            </a:r>
          </a:p>
        </p:txBody>
      </p:sp>
    </p:spTree>
    <p:extLst>
      <p:ext uri="{BB962C8B-B14F-4D97-AF65-F5344CB8AC3E}">
        <p14:creationId xmlns:p14="http://schemas.microsoft.com/office/powerpoint/2010/main" val="29040125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BF9C8C-9BEC-C743-B57F-7E419A3F6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888" y="360838"/>
            <a:ext cx="4486270" cy="160934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400" dirty="0"/>
              <a:t>Результаты</a:t>
            </a:r>
            <a:r>
              <a:rPr lang="en-US" sz="2400" dirty="0"/>
              <a:t> </a:t>
            </a:r>
            <a:r>
              <a:rPr lang="ru-RU" sz="2400" dirty="0"/>
              <a:t>закачка в ГРП1 при разных вертикальных нагрузках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73B756E-EC3D-1847-9DAB-769D30D93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6C35C-C7D6-CA43-8D60-3CBB88387DA9}" type="slidenum">
              <a:rPr lang="ru-RU" smtClean="0"/>
              <a:t>27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5302CF9-2395-E249-BEA1-12B2B4A3E77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7330" y="133759"/>
            <a:ext cx="2520074" cy="14704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E06335C-BC3F-FE40-9F2D-1E939C39D0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5296" y="1604257"/>
            <a:ext cx="4372704" cy="318400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4DCB443-C53A-BD48-9CC8-7FBB305C238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1206" y="1903908"/>
            <a:ext cx="3512904" cy="479528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255981F-665D-8240-989E-76B114B8D912}"/>
              </a:ext>
            </a:extLst>
          </p:cNvPr>
          <p:cNvSpPr txBox="1"/>
          <p:nvPr/>
        </p:nvSpPr>
        <p:spPr>
          <a:xfrm>
            <a:off x="5574111" y="4883585"/>
            <a:ext cx="49132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Закачка в трещину ГРП при вертикальном давлении 1 МПа. Давление в боковых камерах 0,2 МПа. После достижения пикового давления нагнетание масла останавливалось. </a:t>
            </a:r>
          </a:p>
        </p:txBody>
      </p:sp>
    </p:spTree>
    <p:extLst>
      <p:ext uri="{BB962C8B-B14F-4D97-AF65-F5344CB8AC3E}">
        <p14:creationId xmlns:p14="http://schemas.microsoft.com/office/powerpoint/2010/main" val="31906177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9FDD24-B6BE-344A-A22D-C7CC46EEE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6769" y="237502"/>
            <a:ext cx="8229600" cy="16002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2800" dirty="0"/>
              <a:t>зависимости максимального давления в скважине и давления закрытия</a:t>
            </a:r>
            <a:r>
              <a:rPr lang="en-US" sz="2800" dirty="0"/>
              <a:t> </a:t>
            </a:r>
            <a:r>
              <a:rPr lang="ru-RU" sz="2800" dirty="0"/>
              <a:t>(???) трещины от вертикального давления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9178730-A6AF-D044-BDF3-8C1B9267E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6C35C-C7D6-CA43-8D60-3CBB88387DA9}" type="slidenum">
              <a:rPr lang="ru-RU" smtClean="0"/>
              <a:t>28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2354FE5-D05F-0140-8DF2-FDE2F1BA7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163" y="2722028"/>
            <a:ext cx="4391406" cy="360651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A82B9FF-EA93-5445-8C45-7036D593AE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2258" y="2817628"/>
            <a:ext cx="4832685" cy="3370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2334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AD9454-6E50-C447-962A-EBFE8D1DE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200" dirty="0"/>
              <a:t>Результаты ГРП2: создание вертикальной трещины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76DA94D-9840-A242-9244-E6D4631CC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6C35C-C7D6-CA43-8D60-3CBB88387DA9}" type="slidenum">
              <a:rPr lang="ru-RU" smtClean="0"/>
              <a:t>29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9BA4033-512F-2F49-9AE7-683938A2691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3031" y="1860698"/>
            <a:ext cx="3739999" cy="4678326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059F0E4-C2EB-DD46-8832-3105538AB6C5}"/>
              </a:ext>
            </a:extLst>
          </p:cNvPr>
          <p:cNvSpPr/>
          <p:nvPr/>
        </p:nvSpPr>
        <p:spPr>
          <a:xfrm>
            <a:off x="5341088" y="2213496"/>
            <a:ext cx="5146318" cy="2197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Вертикальное давление – 6,8 МПа</a:t>
            </a:r>
          </a:p>
          <a:p>
            <a:pPr algn="just">
              <a:lnSpc>
                <a:spcPct val="115000"/>
              </a:lnSpc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Давление в камере по оси Х – 3,2 МПа</a:t>
            </a:r>
          </a:p>
          <a:p>
            <a:pPr algn="just">
              <a:lnSpc>
                <a:spcPct val="115000"/>
              </a:lnSpc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Давление в камере по оси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1 МПа</a:t>
            </a:r>
          </a:p>
          <a:p>
            <a:pPr algn="just">
              <a:lnSpc>
                <a:spcPct val="115000"/>
              </a:lnSpc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Максимальное давление в скважине – 12,5 МПа</a:t>
            </a:r>
          </a:p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Трещина ГРП прошла приблизительно в направлении максимального горизонтального сжимающего напряжения</a:t>
            </a:r>
            <a:r>
              <a:rPr lang="ru-RU" dirty="0"/>
              <a:t>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285AEDC-0EEC-754B-92B1-159678AE41B5}"/>
              </a:ext>
            </a:extLst>
          </p:cNvPr>
          <p:cNvSpPr/>
          <p:nvPr/>
        </p:nvSpPr>
        <p:spPr>
          <a:xfrm>
            <a:off x="5675376" y="4530540"/>
            <a:ext cx="4572000" cy="68788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Излучатель А6, приёмники А12, А13, А15;</a:t>
            </a:r>
          </a:p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Излучатель А3, приёмники А7, А8.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78116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977462"/>
          </a:xfrm>
        </p:spPr>
        <p:txBody>
          <a:bodyPr/>
          <a:lstStyle/>
          <a:p>
            <a:pPr>
              <a:lnSpc>
                <a:spcPct val="70000"/>
              </a:lnSpc>
              <a:defRPr/>
            </a:pPr>
            <a:r>
              <a:rPr kumimoji="0" lang="ru-RU" b="1" dirty="0"/>
              <a:t>Состояние проблемы</a:t>
            </a:r>
            <a:endParaRPr kumimoji="0"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6480" y="1200808"/>
            <a:ext cx="9814560" cy="5273565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844"/>
              </a:spcAft>
              <a:defRPr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Гидравлический разрыв пласта, осуществляемый путем закачки жидкости в скважину под давлением, превышающим прочность пород и минимальные напряжения, остается основным методом увеличения притока нефти к скважине.</a:t>
            </a:r>
          </a:p>
          <a:p>
            <a:pPr>
              <a:spcBef>
                <a:spcPts val="0"/>
              </a:spcBef>
              <a:spcAft>
                <a:spcPts val="844"/>
              </a:spcAft>
              <a:defRPr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Нефтедобывающие и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нефтесервисные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компании сталкиваются с проблемами при проведении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гидроразрыва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связанными с недостаточной проработанностью физических моделей.</a:t>
            </a:r>
          </a:p>
          <a:p>
            <a:pPr>
              <a:spcBef>
                <a:spcPts val="0"/>
              </a:spcBef>
              <a:spcAft>
                <a:spcPts val="844"/>
              </a:spcAft>
              <a:defRPr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Развитие и усложнение этих моделей требует постановки экспериментов в лаборатории, позволяющих оценить влияние тех или иных факторов на развитие трещин ГРП.</a:t>
            </a:r>
          </a:p>
          <a:p>
            <a:pPr>
              <a:spcBef>
                <a:spcPts val="0"/>
              </a:spcBef>
              <a:spcAft>
                <a:spcPts val="844"/>
              </a:spcAft>
              <a:defRPr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Побочным эффектом проведения работ по ГРП является появление техногенных сейсмических событий.</a:t>
            </a:r>
          </a:p>
          <a:p>
            <a:pPr>
              <a:spcBef>
                <a:spcPts val="0"/>
              </a:spcBef>
              <a:spcAft>
                <a:spcPts val="844"/>
              </a:spcAft>
              <a:defRPr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События малой магнитуды используются как основной индикатор положения и размеров трещин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гидроразрыва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ts val="0"/>
              </a:spcBef>
              <a:spcAft>
                <a:spcPts val="844"/>
              </a:spcAft>
              <a:defRPr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В ряде районов интенсивной разработки месторождений и массового применения ГРП отмечается многократное возрастание сейсмической активности и появление ощутимых землетрясений.</a:t>
            </a:r>
          </a:p>
        </p:txBody>
      </p:sp>
    </p:spTree>
    <p:extLst>
      <p:ext uri="{BB962C8B-B14F-4D97-AF65-F5344CB8AC3E}">
        <p14:creationId xmlns:p14="http://schemas.microsoft.com/office/powerpoint/2010/main" val="14551657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AD9454-6E50-C447-962A-EBFE8D1DE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65656"/>
            <a:ext cx="7772400" cy="110108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200" dirty="0"/>
              <a:t>Результаты ГРП3: рост вертикальной трещины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76DA94D-9840-A242-9244-E6D4631CC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99641" y="6262154"/>
            <a:ext cx="480060" cy="365125"/>
          </a:xfrm>
        </p:spPr>
        <p:txBody>
          <a:bodyPr/>
          <a:lstStyle/>
          <a:p>
            <a:fld id="{9086C35C-C7D6-CA43-8D60-3CBB88387DA9}" type="slidenum">
              <a:rPr lang="ru-RU" smtClean="0"/>
              <a:t>30</a:t>
            </a:fld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BEFF04E-CD02-CB4B-9468-B97643F9569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2716" y="1499190"/>
            <a:ext cx="4249998" cy="531627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BE4EA13-97FF-F34B-8654-3F255F0D3F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3978" y="1541722"/>
            <a:ext cx="4249998" cy="531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5814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2"/>
          </a:xfrm>
        </p:spPr>
        <p:txBody>
          <a:bodyPr>
            <a:normAutofit/>
          </a:bodyPr>
          <a:lstStyle/>
          <a:p>
            <a:r>
              <a:rPr lang="ru-RU" dirty="0"/>
              <a:t>Заключение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5920" y="1644806"/>
            <a:ext cx="11358880" cy="4837274"/>
          </a:xfrm>
        </p:spPr>
        <p:txBody>
          <a:bodyPr>
            <a:noAutofit/>
          </a:bodyPr>
          <a:lstStyle/>
          <a:p>
            <a:pPr>
              <a:spcBef>
                <a:spcPts val="1680"/>
              </a:spcBef>
              <a:buFont typeface="Arial"/>
              <a:buChar char="•"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В случае, когда вязкость жидкости ГРП существенно превышает вязкость пластового флюида, не возникает условий для появления микросейсмических событий вне трещины ГРП</a:t>
            </a:r>
          </a:p>
          <a:p>
            <a:pPr>
              <a:spcBef>
                <a:spcPts val="1680"/>
              </a:spcBef>
              <a:buFont typeface="Arial"/>
              <a:buChar char="•"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Условием появления вторичной трещины ГРП является значительное изменение ориентации осей главных напряжений.</a:t>
            </a:r>
          </a:p>
          <a:p>
            <a:pPr>
              <a:spcBef>
                <a:spcPts val="1680"/>
              </a:spcBef>
              <a:buFont typeface="Arial"/>
              <a:buChar char="•"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Развитие трещин ГРП происходит в три этапа: </a:t>
            </a:r>
          </a:p>
          <a:p>
            <a:pPr lvl="1">
              <a:spcBef>
                <a:spcPts val="1680"/>
              </a:spcBef>
              <a:buFont typeface="Arial"/>
              <a:buChar char="•"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возникновение сухой трещины, </a:t>
            </a:r>
          </a:p>
          <a:p>
            <a:pPr lvl="1">
              <a:spcBef>
                <a:spcPts val="1680"/>
              </a:spcBef>
              <a:buFont typeface="Arial"/>
              <a:buChar char="•"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заполнение трещины жидкостью, </a:t>
            </a:r>
          </a:p>
          <a:p>
            <a:pPr lvl="1">
              <a:spcBef>
                <a:spcPts val="1680"/>
              </a:spcBef>
              <a:buFont typeface="Arial"/>
              <a:buChar char="•"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раскрытие трещины</a:t>
            </a:r>
          </a:p>
          <a:p>
            <a:pPr>
              <a:spcBef>
                <a:spcPts val="1680"/>
              </a:spcBef>
              <a:buFont typeface="Arial"/>
              <a:buChar char="•"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Скорость роста сухой трещины оценивается в 130 мм/с</a:t>
            </a:r>
          </a:p>
          <a:p>
            <a:pPr>
              <a:spcBef>
                <a:spcPts val="1680"/>
              </a:spcBef>
              <a:buFont typeface="Arial"/>
              <a:buChar char="•"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Скорость заполнения жидкостью в экспериментах составила 35 мм/с.</a:t>
            </a:r>
          </a:p>
          <a:p>
            <a:pPr>
              <a:spcBef>
                <a:spcPts val="1680"/>
              </a:spcBef>
              <a:buFont typeface="Arial"/>
              <a:buChar char="•"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Давление раскрытия и закрытия трещины в первом приближении линейно зависят от минимального главного напряжения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4DAE5D5-8AF0-3C40-A562-A28531C02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6C35C-C7D6-CA43-8D60-3CBB88387DA9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5108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188641"/>
            <a:ext cx="8229600" cy="947057"/>
          </a:xfrm>
        </p:spPr>
        <p:txBody>
          <a:bodyPr/>
          <a:lstStyle/>
          <a:p>
            <a:r>
              <a:rPr lang="ru-RU"/>
              <a:t>Заключение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41680" y="1412776"/>
            <a:ext cx="10312400" cy="4636300"/>
          </a:xfrm>
        </p:spPr>
        <p:txBody>
          <a:bodyPr>
            <a:normAutofit fontScale="92500" lnSpcReduction="20000"/>
          </a:bodyPr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Сейсмичность, возникающая при закачке и извлечении флюидов, в ряде случаев достигает опасных и даже катастрофических величин.</a:t>
            </a:r>
          </a:p>
          <a:p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Существующие модели сейсмичности, индуцированной воздействием на флюидные системы недр, имеют потенциал для объяснения наблюдаемых эффектов.</a:t>
            </a:r>
          </a:p>
          <a:p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Дальнейшее развитие моделей, включение нелинейных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пороупругих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эффектов, учет раскрытия, роста трещин и их влияния на фильтрацию </a:t>
            </a:r>
            <a:r>
              <a:rPr lang="mr-IN" dirty="0">
                <a:solidFill>
                  <a:schemeClr val="tx2">
                    <a:lumMod val="75000"/>
                  </a:schemeClr>
                </a:solidFill>
              </a:rPr>
              <a:t>–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все это позволит более адекватно описывать результаты наблюдений и решать задачу оценки режимов и магнитуд индуцированных сейсмических событий и их связи с процессами разработки.</a:t>
            </a:r>
          </a:p>
          <a:p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Сейсмический мониторинг на месторождениях углеводородов должен стать непременной составляющей реализации концепции «умной» разработки месторождений.</a:t>
            </a:r>
          </a:p>
        </p:txBody>
      </p:sp>
    </p:spTree>
    <p:extLst>
      <p:ext uri="{BB962C8B-B14F-4D97-AF65-F5344CB8AC3E}">
        <p14:creationId xmlns:p14="http://schemas.microsoft.com/office/powerpoint/2010/main" val="31504529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07" name="Text Box 454"/>
          <p:cNvSpPr txBox="1">
            <a:spLocks noChangeArrowheads="1"/>
          </p:cNvSpPr>
          <p:nvPr/>
        </p:nvSpPr>
        <p:spPr bwMode="auto">
          <a:xfrm>
            <a:off x="5626618" y="651728"/>
            <a:ext cx="475502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sz="1800" dirty="0">
                <a:latin typeface="+mn-lt"/>
              </a:rPr>
              <a:t>Экспериментально исследовать связь микросейсмической эмиссии с развитием трещин ГРП. </a:t>
            </a:r>
          </a:p>
        </p:txBody>
      </p:sp>
      <p:sp>
        <p:nvSpPr>
          <p:cNvPr id="453" name="Заголовок 1">
            <a:extLst>
              <a:ext uri="{FF2B5EF4-FFF2-40B4-BE49-F238E27FC236}">
                <a16:creationId xmlns:a16="http://schemas.microsoft.com/office/drawing/2014/main" id="{24FD8A97-E3A7-E04C-9C71-7CCF36FB9850}"/>
              </a:ext>
            </a:extLst>
          </p:cNvPr>
          <p:cNvSpPr txBox="1">
            <a:spLocks/>
          </p:cNvSpPr>
          <p:nvPr/>
        </p:nvSpPr>
        <p:spPr>
          <a:xfrm>
            <a:off x="355600" y="233916"/>
            <a:ext cx="4795284" cy="6018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600" dirty="0">
                <a:latin typeface="+mj-lt"/>
              </a:rPr>
              <a:t>ПЛАНЫ ЭКСПЕРИМЕНТОВ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2797B5-5FB3-1D48-A99C-63918065527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968" y="1575058"/>
            <a:ext cx="4795284" cy="47952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A95221-0C8E-5A4C-ACBD-A18163377963}"/>
              </a:ext>
            </a:extLst>
          </p:cNvPr>
          <p:cNvSpPr txBox="1"/>
          <p:nvPr/>
        </p:nvSpPr>
        <p:spPr>
          <a:xfrm>
            <a:off x="6797749" y="1771547"/>
            <a:ext cx="3482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/>
              <a:t>Разобраться с давлением закрытия трещины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C84E70-63A2-4748-AE27-C164B732357E}"/>
              </a:ext>
            </a:extLst>
          </p:cNvPr>
          <p:cNvSpPr txBox="1"/>
          <p:nvPr/>
        </p:nvSpPr>
        <p:spPr>
          <a:xfrm>
            <a:off x="7454310" y="2614365"/>
            <a:ext cx="29273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/>
              <a:t>Создать горизонтальную трещину, не выходящую на поверхность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F817E5-BB0B-284A-9B4E-DC0B4D99A69E}"/>
              </a:ext>
            </a:extLst>
          </p:cNvPr>
          <p:cNvSpPr txBox="1"/>
          <p:nvPr/>
        </p:nvSpPr>
        <p:spPr>
          <a:xfrm>
            <a:off x="7371907" y="4854002"/>
            <a:ext cx="2908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/>
              <a:t>Подобрать жидкость меньшей вязкости для ГРП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F0EE6E-008E-114D-B1A8-15E2811C468C}"/>
              </a:ext>
            </a:extLst>
          </p:cNvPr>
          <p:cNvSpPr txBox="1"/>
          <p:nvPr/>
        </p:nvSpPr>
        <p:spPr>
          <a:xfrm>
            <a:off x="6797749" y="5973821"/>
            <a:ext cx="3306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/>
              <a:t>Подобрать другую жидкость для насыщения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71DAE6-3E0F-0B4F-8F6E-1ED0EFC83EFC}"/>
              </a:ext>
            </a:extLst>
          </p:cNvPr>
          <p:cNvSpPr txBox="1"/>
          <p:nvPr/>
        </p:nvSpPr>
        <p:spPr>
          <a:xfrm>
            <a:off x="7196471" y="3739645"/>
            <a:ext cx="2908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/>
              <a:t>Провести эксперименты в слоистой среде</a:t>
            </a:r>
          </a:p>
        </p:txBody>
      </p:sp>
    </p:spTree>
    <p:extLst>
      <p:ext uri="{BB962C8B-B14F-4D97-AF65-F5344CB8AC3E}">
        <p14:creationId xmlns:p14="http://schemas.microsoft.com/office/powerpoint/2010/main" val="3227459257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звание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Спасибо за внимание!</a:t>
            </a:r>
          </a:p>
        </p:txBody>
      </p:sp>
      <p:pic>
        <p:nvPicPr>
          <p:cNvPr id="2049" name="Picture 1" descr="page2image5344928">
            <a:extLst>
              <a:ext uri="{FF2B5EF4-FFF2-40B4-BE49-F238E27FC236}">
                <a16:creationId xmlns:a16="http://schemas.microsoft.com/office/drawing/2014/main" id="{E8F14219-B634-DA4E-B4E6-2126682EF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716" y="2001520"/>
            <a:ext cx="11756568" cy="384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02718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2075280" y="318028"/>
            <a:ext cx="8041440" cy="760943"/>
          </a:xfrm>
        </p:spPr>
        <p:txBody>
          <a:bodyPr>
            <a:normAutofit/>
          </a:bodyPr>
          <a:lstStyle/>
          <a:p>
            <a:r>
              <a:rPr lang="ru-RU" dirty="0"/>
              <a:t>Постановка задачи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27200" y="1282702"/>
            <a:ext cx="8824384" cy="471540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/>
              <a:t>Цель </a:t>
            </a:r>
            <a:r>
              <a:rPr lang="ru-RU" dirty="0"/>
              <a:t>– изучение формирования трещины </a:t>
            </a:r>
            <a:r>
              <a:rPr lang="ru-RU" dirty="0" err="1"/>
              <a:t>миниГРП</a:t>
            </a:r>
            <a:r>
              <a:rPr lang="ru-RU" dirty="0"/>
              <a:t>, ее повторного раскрытия и создания вторичной трещины из одной области перфорации </a:t>
            </a:r>
          </a:p>
          <a:p>
            <a:pPr>
              <a:buFont typeface="Arial"/>
              <a:buChar char="•"/>
            </a:pPr>
            <a:r>
              <a:rPr lang="ru-RU" dirty="0"/>
              <a:t>Разработка методики создания «горизонтальной» трещины ГРП</a:t>
            </a:r>
          </a:p>
          <a:p>
            <a:pPr>
              <a:buFont typeface="Arial"/>
              <a:buChar char="•"/>
            </a:pPr>
            <a:r>
              <a:rPr lang="ru-RU" dirty="0"/>
              <a:t>Разработка методики измерения формирования и раскрытия трещины ГРП</a:t>
            </a:r>
          </a:p>
          <a:p>
            <a:pPr>
              <a:buFont typeface="Arial"/>
              <a:buChar char="•"/>
            </a:pPr>
            <a:r>
              <a:rPr lang="ru-RU" dirty="0"/>
              <a:t>Переориентация трещины вторичного ГРП при изменении положения осей главных напряжений</a:t>
            </a:r>
          </a:p>
          <a:p>
            <a:pPr>
              <a:buFont typeface="Arial"/>
              <a:buChar char="•"/>
            </a:pPr>
            <a:r>
              <a:rPr lang="ru-RU" dirty="0"/>
              <a:t>Определение динамики распространения, заполнения и раскрытие трещины ГРП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B0FE0A-99FC-0F4A-8585-5B42C98C5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6C35C-C7D6-CA43-8D60-3CBB88387DA9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6009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D27D8E-AD70-714D-A399-B2C6062C6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200" dirty="0"/>
              <a:t>Методика проведения эксперимента и регистрации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F8D15D-5B25-0C48-818D-D229B1F9D0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9800" y="2093977"/>
            <a:ext cx="8144540" cy="4417615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Для создания трещин ГРП через центральную заранее созданную обсаженную скважину закачивалась вязкая жидкость (вакуумное масло) с постоянным расходом 0,3 см</a:t>
            </a:r>
            <a:r>
              <a:rPr lang="ru-RU" baseline="30000" dirty="0"/>
              <a:t>3</a:t>
            </a:r>
            <a:r>
              <a:rPr lang="ru-RU" dirty="0"/>
              <a:t>/сек. </a:t>
            </a:r>
          </a:p>
          <a:p>
            <a:r>
              <a:rPr lang="ru-RU" dirty="0"/>
              <a:t>Для обнаружения и регистрации раскрытия трещины использовалась генерация ультразвуковых импульсов частотой 250 кГц и периодом повторения 0,1 или 0,2 сек. Импульсы генерировались при помощи </a:t>
            </a:r>
            <a:r>
              <a:rPr lang="ru-RU" dirty="0" err="1"/>
              <a:t>пьезоэлементов</a:t>
            </a:r>
            <a:r>
              <a:rPr lang="ru-RU" dirty="0"/>
              <a:t>, расположенных в верхней крышке установки, и регистрировались датчиками, расположенными в нижней крышке установки. </a:t>
            </a:r>
          </a:p>
          <a:p>
            <a:r>
              <a:rPr lang="ru-RU" dirty="0"/>
              <a:t>В качестве характеристики упругих волн, на которую оказывает влияние появление трещины и величина ее раскрытия, использовалась амплитуда огибающей регистрируемых импульсов.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51EAC1A-8DBE-A745-B312-D14568590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6C35C-C7D6-CA43-8D60-3CBB88387DA9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28966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DB4DDC-6FB8-AA4A-BD88-707F49E09E4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3035" y="127734"/>
            <a:ext cx="3157381" cy="3157381"/>
          </a:xfrm>
          <a:prstGeom prst="rect">
            <a:avLst/>
          </a:prstGeom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0653" y="3512948"/>
            <a:ext cx="2325464" cy="3100618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6042" y="3512948"/>
            <a:ext cx="2303987" cy="3100618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9950" y="3512948"/>
            <a:ext cx="2303986" cy="310061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34C91D0-A242-294E-87E5-54DF787E7E6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6263" y="202962"/>
            <a:ext cx="2367674" cy="315689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339273A-97D3-B94A-83D1-6B8E99C39F9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4056" y="127734"/>
            <a:ext cx="2718661" cy="152924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A5CF150-97B6-4041-8DC5-E4597735552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5310" y="1809444"/>
            <a:ext cx="2757406" cy="155104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9DBD5F5-E1A1-8340-8BD2-5B8AA7EF79D8}"/>
              </a:ext>
            </a:extLst>
          </p:cNvPr>
          <p:cNvSpPr txBox="1"/>
          <p:nvPr/>
        </p:nvSpPr>
        <p:spPr>
          <a:xfrm>
            <a:off x="3663525" y="3927549"/>
            <a:ext cx="57259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σ</a:t>
            </a:r>
            <a:r>
              <a:rPr lang="en-US" baseline="-25000" dirty="0" err="1"/>
              <a:t>max</a:t>
            </a:r>
            <a:endParaRPr lang="ru-RU" dirty="0"/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894878C6-2C89-754F-AEBF-A1788CBEB1EA}"/>
              </a:ext>
            </a:extLst>
          </p:cNvPr>
          <p:cNvCxnSpPr/>
          <p:nvPr/>
        </p:nvCxnSpPr>
        <p:spPr>
          <a:xfrm flipH="1">
            <a:off x="3663525" y="4254841"/>
            <a:ext cx="399681" cy="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5C8573AD-BF0B-3648-AA21-CB44CBB34953}"/>
              </a:ext>
            </a:extLst>
          </p:cNvPr>
          <p:cNvSpPr txBox="1"/>
          <p:nvPr/>
        </p:nvSpPr>
        <p:spPr>
          <a:xfrm>
            <a:off x="5188950" y="3742882"/>
            <a:ext cx="80003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σ</a:t>
            </a:r>
            <a:r>
              <a:rPr lang="en-US" baseline="-25000" dirty="0" err="1"/>
              <a:t>max</a:t>
            </a:r>
            <a:endParaRPr lang="ru-RU" dirty="0"/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C6183F06-F0F8-4341-A0AD-D0F42C02949E}"/>
              </a:ext>
            </a:extLst>
          </p:cNvPr>
          <p:cNvGrpSpPr/>
          <p:nvPr/>
        </p:nvGrpSpPr>
        <p:grpSpPr>
          <a:xfrm>
            <a:off x="3054014" y="2400297"/>
            <a:ext cx="572593" cy="369332"/>
            <a:chOff x="2139524" y="3927549"/>
            <a:chExt cx="572593" cy="369332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5552788-D793-4F4F-B83E-6C7D6F802354}"/>
                </a:ext>
              </a:extLst>
            </p:cNvPr>
            <p:cNvSpPr txBox="1"/>
            <p:nvPr/>
          </p:nvSpPr>
          <p:spPr>
            <a:xfrm>
              <a:off x="2139524" y="3927549"/>
              <a:ext cx="572593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σ</a:t>
              </a:r>
              <a:r>
                <a:rPr lang="en-US" baseline="-25000" dirty="0" err="1"/>
                <a:t>max</a:t>
              </a:r>
              <a:endParaRPr lang="ru-RU" dirty="0"/>
            </a:p>
          </p:txBody>
        </p:sp>
        <p:cxnSp>
          <p:nvCxnSpPr>
            <p:cNvPr id="29" name="Прямая со стрелкой 28">
              <a:extLst>
                <a:ext uri="{FF2B5EF4-FFF2-40B4-BE49-F238E27FC236}">
                  <a16:creationId xmlns:a16="http://schemas.microsoft.com/office/drawing/2014/main" id="{FA186B5E-CB71-9744-9982-A595E2EA1D52}"/>
                </a:ext>
              </a:extLst>
            </p:cNvPr>
            <p:cNvCxnSpPr/>
            <p:nvPr/>
          </p:nvCxnSpPr>
          <p:spPr>
            <a:xfrm flipH="1">
              <a:off x="2139524" y="4254841"/>
              <a:ext cx="399681" cy="0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B9B71844-3B62-B042-8481-FF8BBB003584}"/>
              </a:ext>
            </a:extLst>
          </p:cNvPr>
          <p:cNvGrpSpPr/>
          <p:nvPr/>
        </p:nvGrpSpPr>
        <p:grpSpPr>
          <a:xfrm>
            <a:off x="4211765" y="335014"/>
            <a:ext cx="572593" cy="369332"/>
            <a:chOff x="2139524" y="3927549"/>
            <a:chExt cx="572593" cy="369332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701B007-B8B0-ED4E-8DB2-8F73E743F17A}"/>
                </a:ext>
              </a:extLst>
            </p:cNvPr>
            <p:cNvSpPr txBox="1"/>
            <p:nvPr/>
          </p:nvSpPr>
          <p:spPr>
            <a:xfrm>
              <a:off x="2139524" y="3927549"/>
              <a:ext cx="572593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σ</a:t>
              </a:r>
              <a:r>
                <a:rPr lang="en-US" baseline="-25000" dirty="0" err="1"/>
                <a:t>max</a:t>
              </a:r>
              <a:endParaRPr lang="ru-RU" dirty="0"/>
            </a:p>
          </p:txBody>
        </p:sp>
        <p:cxnSp>
          <p:nvCxnSpPr>
            <p:cNvPr id="32" name="Прямая со стрелкой 31">
              <a:extLst>
                <a:ext uri="{FF2B5EF4-FFF2-40B4-BE49-F238E27FC236}">
                  <a16:creationId xmlns:a16="http://schemas.microsoft.com/office/drawing/2014/main" id="{F669E02B-A1F6-8D4C-AE2D-361B3920621B}"/>
                </a:ext>
              </a:extLst>
            </p:cNvPr>
            <p:cNvCxnSpPr/>
            <p:nvPr/>
          </p:nvCxnSpPr>
          <p:spPr>
            <a:xfrm flipH="1">
              <a:off x="2139524" y="4254841"/>
              <a:ext cx="399681" cy="0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836D4818-3CD0-7945-9A82-0E3934DD85A2}"/>
              </a:ext>
            </a:extLst>
          </p:cNvPr>
          <p:cNvCxnSpPr>
            <a:cxnSpLocks/>
          </p:cNvCxnSpPr>
          <p:nvPr/>
        </p:nvCxnSpPr>
        <p:spPr>
          <a:xfrm>
            <a:off x="5871329" y="3677590"/>
            <a:ext cx="7207" cy="499919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D320C63E-06E9-B246-AAAD-FBF513FFDF6C}"/>
              </a:ext>
            </a:extLst>
          </p:cNvPr>
          <p:cNvSpPr txBox="1"/>
          <p:nvPr/>
        </p:nvSpPr>
        <p:spPr>
          <a:xfrm>
            <a:off x="8483943" y="366952"/>
            <a:ext cx="80003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σ</a:t>
            </a:r>
            <a:r>
              <a:rPr lang="en-US" baseline="-25000" dirty="0" err="1"/>
              <a:t>max</a:t>
            </a:r>
            <a:endParaRPr lang="ru-RU" dirty="0"/>
          </a:p>
        </p:txBody>
      </p: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DAD75074-7770-054B-BB2B-B8D17DDBBA0A}"/>
              </a:ext>
            </a:extLst>
          </p:cNvPr>
          <p:cNvCxnSpPr>
            <a:cxnSpLocks/>
          </p:cNvCxnSpPr>
          <p:nvPr/>
        </p:nvCxnSpPr>
        <p:spPr>
          <a:xfrm>
            <a:off x="9166322" y="301660"/>
            <a:ext cx="7207" cy="499919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80444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646924" y="99416"/>
            <a:ext cx="8841565" cy="635770"/>
          </a:xfrm>
        </p:spPr>
        <p:txBody>
          <a:bodyPr/>
          <a:lstStyle/>
          <a:p>
            <a:pPr>
              <a:defRPr/>
            </a:pPr>
            <a:r>
              <a:rPr lang="ru-RU" sz="240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Модели сейсмичности при изменении порового давления</a:t>
            </a:r>
            <a:endParaRPr lang="ru-RU" sz="2400" dirty="0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6EB938-7B6F-6B4D-92B2-E204D21A90BA}" type="slidenum">
              <a:rPr lang="en-US" smtClean="0">
                <a:solidFill>
                  <a:srgbClr val="414141"/>
                </a:solidFill>
                <a:latin typeface="Gill Sans Light"/>
              </a:rPr>
              <a:pPr>
                <a:defRPr/>
              </a:pPr>
              <a:t>38</a:t>
            </a:fld>
            <a:endParaRPr lang="en-US">
              <a:solidFill>
                <a:srgbClr val="414141"/>
              </a:solidFill>
              <a:latin typeface="Gill Sans Light"/>
            </a:endParaRPr>
          </a:p>
        </p:txBody>
      </p:sp>
      <p:pic>
        <p:nvPicPr>
          <p:cNvPr id="403460" name="Изображение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0339" y="3740972"/>
            <a:ext cx="2422178" cy="142651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Содержимое 5"/>
          <p:cNvPicPr>
            <a:picLocks noGrp="1"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52" b="-3153"/>
          <a:stretch/>
        </p:blipFill>
        <p:spPr bwMode="auto">
          <a:xfrm>
            <a:off x="6817776" y="4256958"/>
            <a:ext cx="3552719" cy="2511747"/>
          </a:xfrm>
          <a:prstGeom prst="rect">
            <a:avLst/>
          </a:prstGeom>
          <a:noFill/>
          <a:ln>
            <a:solidFill>
              <a:srgbClr val="708CA5"/>
            </a:solidFill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03463" name="Рисунок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6924" y="827834"/>
            <a:ext cx="2971963" cy="1948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 descr="E:\pict\Разломная зона + схема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0014" y="836622"/>
            <a:ext cx="4320480" cy="336102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646923" y="5349123"/>
            <a:ext cx="52706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i="1" dirty="0">
                <a:solidFill>
                  <a:schemeClr val="tx1">
                    <a:lumMod val="50000"/>
                  </a:schemeClr>
                </a:solidFill>
              </a:rPr>
              <a:t>(</a:t>
            </a:r>
            <a:r>
              <a:rPr lang="nb-NO" sz="1400" i="1" dirty="0" err="1">
                <a:solidFill>
                  <a:schemeClr val="tx1">
                    <a:lumMod val="50000"/>
                  </a:schemeClr>
                </a:solidFill>
              </a:rPr>
              <a:t>Talwani</a:t>
            </a:r>
            <a:r>
              <a:rPr lang="nb-NO" sz="1400" i="1" dirty="0">
                <a:solidFill>
                  <a:schemeClr val="tx1">
                    <a:lumMod val="50000"/>
                  </a:schemeClr>
                </a:solidFill>
              </a:rPr>
              <a:t> and </a:t>
            </a:r>
            <a:r>
              <a:rPr lang="nb-NO" sz="1400" i="1" dirty="0" err="1">
                <a:solidFill>
                  <a:schemeClr val="tx1">
                    <a:lumMod val="50000"/>
                  </a:schemeClr>
                </a:solidFill>
              </a:rPr>
              <a:t>Acree</a:t>
            </a:r>
            <a:r>
              <a:rPr lang="nb-NO" sz="1400" i="1" dirty="0">
                <a:solidFill>
                  <a:schemeClr val="tx1">
                    <a:lumMod val="50000"/>
                  </a:schemeClr>
                </a:solidFill>
              </a:rPr>
              <a:t>, 1985, </a:t>
            </a:r>
            <a:r>
              <a:rPr lang="nb-NO" sz="1400" i="1" dirty="0" err="1">
                <a:solidFill>
                  <a:schemeClr val="tx1">
                    <a:lumMod val="50000"/>
                  </a:schemeClr>
                </a:solidFill>
              </a:rPr>
              <a:t>Shapiro</a:t>
            </a:r>
            <a:r>
              <a:rPr lang="nb-NO" sz="1400" i="1" dirty="0">
                <a:solidFill>
                  <a:schemeClr val="tx1">
                    <a:lumMod val="50000"/>
                  </a:schemeClr>
                </a:solidFill>
              </a:rPr>
              <a:t> et al., 2006, </a:t>
            </a:r>
            <a:r>
              <a:rPr lang="nb-NO" sz="1400" i="1" dirty="0" err="1">
                <a:solidFill>
                  <a:schemeClr val="tx1">
                    <a:lumMod val="50000"/>
                  </a:schemeClr>
                </a:solidFill>
              </a:rPr>
              <a:t>Dinske</a:t>
            </a:r>
            <a:r>
              <a:rPr lang="nb-NO" sz="1400" i="1" dirty="0">
                <a:solidFill>
                  <a:schemeClr val="tx1">
                    <a:lumMod val="50000"/>
                  </a:schemeClr>
                </a:solidFill>
              </a:rPr>
              <a:t> et al., 2012, </a:t>
            </a:r>
            <a:r>
              <a:rPr lang="nb-NO" sz="1400" i="1" dirty="0" err="1">
                <a:solidFill>
                  <a:schemeClr val="tx1">
                    <a:lumMod val="50000"/>
                  </a:schemeClr>
                </a:solidFill>
              </a:rPr>
              <a:t>McClure</a:t>
            </a:r>
            <a:r>
              <a:rPr lang="nb-NO" sz="1400" i="1" dirty="0">
                <a:solidFill>
                  <a:schemeClr val="tx1">
                    <a:lumMod val="50000"/>
                  </a:schemeClr>
                </a:solidFill>
              </a:rPr>
              <a:t>, 2012, Willis-Richards et al., 1996; Rahman et al., 2002; </a:t>
            </a:r>
            <a:r>
              <a:rPr lang="nb-NO" sz="1400" i="1" dirty="0" err="1">
                <a:solidFill>
                  <a:schemeClr val="tx1">
                    <a:lumMod val="50000"/>
                  </a:schemeClr>
                </a:solidFill>
              </a:rPr>
              <a:t>Ghassemi</a:t>
            </a:r>
            <a:r>
              <a:rPr lang="nb-NO" sz="1400" i="1" dirty="0">
                <a:solidFill>
                  <a:schemeClr val="tx1">
                    <a:lumMod val="50000"/>
                  </a:schemeClr>
                </a:solidFill>
              </a:rPr>
              <a:t> and Tarasovs, 2006; Kohl and </a:t>
            </a:r>
            <a:r>
              <a:rPr lang="nb-NO" sz="1400" i="1" dirty="0" err="1">
                <a:solidFill>
                  <a:schemeClr val="tx1">
                    <a:lumMod val="50000"/>
                  </a:schemeClr>
                </a:solidFill>
              </a:rPr>
              <a:t>Mégel</a:t>
            </a:r>
            <a:r>
              <a:rPr lang="nb-NO" sz="1400" i="1" dirty="0">
                <a:solidFill>
                  <a:schemeClr val="tx1">
                    <a:lumMod val="50000"/>
                  </a:schemeClr>
                </a:solidFill>
              </a:rPr>
              <a:t>, 2007; </a:t>
            </a:r>
            <a:r>
              <a:rPr lang="nb-NO" sz="1400" i="1" dirty="0" err="1">
                <a:solidFill>
                  <a:schemeClr val="tx1">
                    <a:lumMod val="50000"/>
                  </a:schemeClr>
                </a:solidFill>
              </a:rPr>
              <a:t>Bruel</a:t>
            </a:r>
            <a:r>
              <a:rPr lang="nb-NO" sz="1400" i="1" dirty="0">
                <a:solidFill>
                  <a:schemeClr val="tx1">
                    <a:lumMod val="50000"/>
                  </a:schemeClr>
                </a:solidFill>
              </a:rPr>
              <a:t>, 2007; </a:t>
            </a:r>
            <a:r>
              <a:rPr lang="nb-NO" sz="1400" i="1" dirty="0" err="1">
                <a:solidFill>
                  <a:schemeClr val="tx1">
                    <a:lumMod val="50000"/>
                  </a:schemeClr>
                </a:solidFill>
              </a:rPr>
              <a:t>Baisch</a:t>
            </a:r>
            <a:r>
              <a:rPr lang="nb-NO" sz="1400" i="1" dirty="0">
                <a:solidFill>
                  <a:schemeClr val="tx1">
                    <a:lumMod val="50000"/>
                  </a:schemeClr>
                </a:solidFill>
              </a:rPr>
              <a:t> et al., 2010; </a:t>
            </a:r>
            <a:r>
              <a:rPr lang="nb-NO" sz="1400" i="1" dirty="0" err="1">
                <a:solidFill>
                  <a:schemeClr val="tx1">
                    <a:lumMod val="50000"/>
                  </a:schemeClr>
                </a:solidFill>
              </a:rPr>
              <a:t>Rachez</a:t>
            </a:r>
            <a:r>
              <a:rPr lang="nb-NO" sz="1400" i="1" dirty="0">
                <a:solidFill>
                  <a:schemeClr val="tx1">
                    <a:lumMod val="50000"/>
                  </a:schemeClr>
                </a:solidFill>
              </a:rPr>
              <a:t> and </a:t>
            </a:r>
            <a:r>
              <a:rPr lang="nb-NO" sz="1400" i="1" dirty="0" err="1">
                <a:solidFill>
                  <a:schemeClr val="tx1">
                    <a:lumMod val="50000"/>
                  </a:schemeClr>
                </a:solidFill>
              </a:rPr>
              <a:t>Gentier</a:t>
            </a:r>
            <a:r>
              <a:rPr lang="nb-NO" sz="1400" i="1" dirty="0">
                <a:solidFill>
                  <a:schemeClr val="tx1">
                    <a:lumMod val="50000"/>
                  </a:schemeClr>
                </a:solidFill>
              </a:rPr>
              <a:t>, 2010; Deng et al., 2011)</a:t>
            </a:r>
            <a:endParaRPr lang="ru-RU" sz="1400" i="1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403459" name="Изображение 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175"/>
          <a:stretch/>
        </p:blipFill>
        <p:spPr bwMode="auto">
          <a:xfrm>
            <a:off x="3956076" y="1872518"/>
            <a:ext cx="2014909" cy="71638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6924" y="2888892"/>
            <a:ext cx="4709011" cy="72008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355082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3744" y="141514"/>
            <a:ext cx="8847787" cy="849086"/>
          </a:xfrm>
        </p:spPr>
        <p:txBody>
          <a:bodyPr/>
          <a:lstStyle/>
          <a:p>
            <a:r>
              <a:rPr lang="ru-RU" sz="3600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Применение модели для </a:t>
            </a:r>
            <a:r>
              <a:rPr lang="ru-RU" sz="360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случая Базеля</a:t>
            </a:r>
            <a:endParaRPr lang="ru-RU" sz="3600" dirty="0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Рисунок 5" descr="E:\Work\Отчеты\2015- 2\Mo - 600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9977" y="810525"/>
            <a:ext cx="4536504" cy="252125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6" name="Рисунок 24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3744" y="810525"/>
            <a:ext cx="4061385" cy="252125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5686" y="3507132"/>
            <a:ext cx="4037499" cy="271966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9977" y="3517650"/>
            <a:ext cx="4529394" cy="271966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559496" y="6402145"/>
            <a:ext cx="81628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 err="1"/>
              <a:t>Турунтаев</a:t>
            </a:r>
            <a:r>
              <a:rPr lang="ru-RU" sz="1400" i="1" dirty="0"/>
              <a:t> С.Б., Рига В.Ю. // Триггерные эффекты в </a:t>
            </a:r>
            <a:r>
              <a:rPr lang="ru-RU" sz="1400" i="1" dirty="0" err="1"/>
              <a:t>геосистемах</a:t>
            </a:r>
            <a:r>
              <a:rPr lang="ru-RU" sz="1400" i="1" dirty="0"/>
              <a:t> (ред. Адушкин, Кочарян), 2017, 29-39.</a:t>
            </a:r>
          </a:p>
        </p:txBody>
      </p:sp>
    </p:spTree>
    <p:extLst>
      <p:ext uri="{BB962C8B-B14F-4D97-AF65-F5344CB8AC3E}">
        <p14:creationId xmlns:p14="http://schemas.microsoft.com/office/powerpoint/2010/main" val="676884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E526D-D1FA-A34F-A1BD-F00F5FE156DD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Прямоугольник 5"/>
          <p:cNvSpPr/>
          <p:nvPr/>
        </p:nvSpPr>
        <p:spPr>
          <a:xfrm>
            <a:off x="838200" y="5504600"/>
            <a:ext cx="32654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92934"/>
                </a:solidFill>
              </a:rPr>
              <a:t> William L. Ellsworth et al.</a:t>
            </a:r>
          </a:p>
          <a:p>
            <a:r>
              <a:rPr lang="en-US" dirty="0">
                <a:solidFill>
                  <a:srgbClr val="292934"/>
                </a:solidFill>
              </a:rPr>
              <a:t>Stanford Centre for Induced and Triggered Seismicity</a:t>
            </a:r>
            <a:endParaRPr lang="ru-RU" dirty="0">
              <a:solidFill>
                <a:srgbClr val="292934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9147" y="105147"/>
            <a:ext cx="88777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Усиление сейсмической активности при разработке сланцевых месторождений нефти, США</a:t>
            </a:r>
          </a:p>
        </p:txBody>
      </p:sp>
      <p:pic>
        <p:nvPicPr>
          <p:cNvPr id="1025" name="Picture 1" descr="page2image91121168">
            <a:extLst>
              <a:ext uri="{FF2B5EF4-FFF2-40B4-BE49-F238E27FC236}">
                <a16:creationId xmlns:a16="http://schemas.microsoft.com/office/drawing/2014/main" id="{9BDB5B16-3FE9-4B45-A491-81086E487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147" y="956059"/>
            <a:ext cx="6791612" cy="382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2A09B8F-5721-8B44-B837-CD85427A6139}"/>
              </a:ext>
            </a:extLst>
          </p:cNvPr>
          <p:cNvSpPr txBox="1"/>
          <p:nvPr/>
        </p:nvSpPr>
        <p:spPr>
          <a:xfrm>
            <a:off x="4103640" y="1137234"/>
            <a:ext cx="2460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1973-2008 24 M≥3 </a:t>
            </a:r>
            <a:r>
              <a:rPr lang="ru-RU" dirty="0"/>
              <a:t>/год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B87885-D89F-664F-9B0D-4AA57158002B}"/>
              </a:ext>
            </a:extLst>
          </p:cNvPr>
          <p:cNvSpPr txBox="1"/>
          <p:nvPr/>
        </p:nvSpPr>
        <p:spPr>
          <a:xfrm>
            <a:off x="620153" y="1109678"/>
            <a:ext cx="2576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</a:t>
            </a:r>
            <a:r>
              <a:rPr lang="ru-RU" dirty="0"/>
              <a:t>9-2015</a:t>
            </a:r>
            <a:r>
              <a:rPr lang="en-US" dirty="0"/>
              <a:t> </a:t>
            </a:r>
            <a:r>
              <a:rPr lang="ru-RU" dirty="0"/>
              <a:t>361</a:t>
            </a:r>
            <a:r>
              <a:rPr lang="en-US" dirty="0"/>
              <a:t> M≥3 </a:t>
            </a:r>
            <a:r>
              <a:rPr lang="ru-RU" dirty="0"/>
              <a:t>/год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BE6A347-C9A6-F648-B905-C20BCDEFD6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5420" y="4178039"/>
            <a:ext cx="2199879" cy="254343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D59536E-CC43-CF45-8FB7-200EEF031C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2942" y="4225577"/>
            <a:ext cx="3126972" cy="2351637"/>
          </a:xfrm>
          <a:prstGeom prst="rect">
            <a:avLst/>
          </a:prstGeom>
        </p:spPr>
      </p:pic>
      <p:pic>
        <p:nvPicPr>
          <p:cNvPr id="1028" name="Picture 4" descr="page35image5350336">
            <a:extLst>
              <a:ext uri="{FF2B5EF4-FFF2-40B4-BE49-F238E27FC236}">
                <a16:creationId xmlns:a16="http://schemas.microsoft.com/office/drawing/2014/main" id="{C4C990A2-6550-0E4B-99E0-D95A4F425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45149" y="242940"/>
            <a:ext cx="3082624" cy="173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page27image5486816">
            <a:extLst>
              <a:ext uri="{FF2B5EF4-FFF2-40B4-BE49-F238E27FC236}">
                <a16:creationId xmlns:a16="http://schemas.microsoft.com/office/drawing/2014/main" id="{B6F53F46-F2D5-ED49-999B-4879D9B5C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2942" y="2060637"/>
            <a:ext cx="3126972" cy="2084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64865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765C40-CD54-364C-8137-21D6BA1F7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200" dirty="0"/>
              <a:t>Создание первичной горизонтальной трещины ГРП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C3A6C29-1390-E944-83B7-38496B8E0D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9800" y="2121408"/>
            <a:ext cx="5002619" cy="130759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/>
              <a:t>Вертикальное давление 0,95 МПа,</a:t>
            </a:r>
            <a:endParaRPr lang="en-US" dirty="0"/>
          </a:p>
          <a:p>
            <a:pPr marL="0" indent="0">
              <a:buNone/>
            </a:pPr>
            <a:r>
              <a:rPr lang="ru-RU" dirty="0"/>
              <a:t>Горизонтальные давления равны и составляют 1,5 МПа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71EE7F6-1BA1-6C47-A8E6-5DE1253B5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6C35C-C7D6-CA43-8D60-3CBB88387DA9}" type="slidenum">
              <a:rPr lang="ru-RU" smtClean="0"/>
              <a:t>40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B645021-244C-A848-B26E-713FEB77ABC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4442" y="1711842"/>
            <a:ext cx="2706153" cy="334925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048AC6-305A-554F-B891-CABA5A261D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4716" y="3606902"/>
            <a:ext cx="4041345" cy="3031009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B8C7757-3E80-FA4E-8CBA-F268ACF1ACA9}"/>
              </a:ext>
            </a:extLst>
          </p:cNvPr>
          <p:cNvSpPr/>
          <p:nvPr/>
        </p:nvSpPr>
        <p:spPr>
          <a:xfrm>
            <a:off x="7057610" y="5343777"/>
            <a:ext cx="31897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Диск из металлической сетки радиусом 13 мм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342008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0E8DF7-B8E2-6543-8BDD-50B5D033A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8080" y="40640"/>
            <a:ext cx="9062720" cy="118284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200" dirty="0"/>
              <a:t>Сейсмичность при ГРП в районе </a:t>
            </a:r>
            <a:r>
              <a:rPr lang="en-US" sz="3200" dirty="0"/>
              <a:t>Preston New Road</a:t>
            </a:r>
            <a:r>
              <a:rPr lang="ru-RU" sz="3200" dirty="0"/>
              <a:t>, Великобритания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39A9AC-6B55-894F-A4EF-E713D7AAA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356162"/>
            <a:ext cx="8369300" cy="24511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7ED5570-6A38-EA4D-8592-049F26E912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343" y="6259004"/>
            <a:ext cx="2767713" cy="39264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DF1A749-67DD-5441-929E-D0AA99FB35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0639" y="3962030"/>
            <a:ext cx="3539862" cy="21422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D1A764-6BBF-104D-B127-DFC5789901B6}"/>
              </a:ext>
            </a:extLst>
          </p:cNvPr>
          <p:cNvSpPr txBox="1"/>
          <p:nvPr/>
        </p:nvSpPr>
        <p:spPr>
          <a:xfrm>
            <a:off x="6810639" y="6133137"/>
            <a:ext cx="41541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Пороговые значения магнитуд для реализации «светофорного» принципа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6B141F4-C598-594F-A74C-3E0B4C9F46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1201" y="3931632"/>
            <a:ext cx="3692355" cy="220300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1038775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E693D7-C5CC-D44B-A914-4D3A93915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880844"/>
          </a:xfrm>
        </p:spPr>
        <p:txBody>
          <a:bodyPr/>
          <a:lstStyle/>
          <a:p>
            <a:r>
              <a:rPr lang="ru-RU" sz="3200" dirty="0"/>
              <a:t>Месторождение </a:t>
            </a:r>
            <a:r>
              <a:rPr lang="en-US" sz="3200" dirty="0"/>
              <a:t>Groningen</a:t>
            </a:r>
            <a:r>
              <a:rPr lang="ru-RU" sz="3200" dirty="0"/>
              <a:t>, Нидерланды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4C688AF-E92C-5649-BA30-6905568100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417" y="946088"/>
            <a:ext cx="5788943" cy="286391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B166B1-7CDA-1A4F-900B-6E90F9298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4901" y="4013522"/>
            <a:ext cx="7870858" cy="257234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732811F-F180-7A40-A612-D94AD6023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0" y="5630492"/>
            <a:ext cx="3337537" cy="56283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E3BC800-E849-974C-841D-A2B6CA8EFB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6376" y="946088"/>
            <a:ext cx="4399383" cy="286391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5244224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461" y="0"/>
            <a:ext cx="3678184" cy="3531476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0886" y="757699"/>
            <a:ext cx="5126804" cy="307796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5459002" y="151045"/>
            <a:ext cx="47624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err="1"/>
              <a:t>Базельский</a:t>
            </a:r>
            <a:r>
              <a:rPr lang="ru-RU" sz="2400" dirty="0"/>
              <a:t> геотермальный проект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2968560-4A69-BD4B-B9E3-FF043118E0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310" y="3342640"/>
            <a:ext cx="5584042" cy="324866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A1B28D5-B26F-E649-A02C-5C43056B4E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7582" y="5870224"/>
            <a:ext cx="40513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4161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4AEE81-448A-1143-A82A-1C2A507D7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160" y="0"/>
            <a:ext cx="10627360" cy="115287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200" dirty="0"/>
              <a:t>Землетрясение </a:t>
            </a:r>
            <a:r>
              <a:rPr lang="en-US" sz="3200" dirty="0"/>
              <a:t>M=5.4 </a:t>
            </a:r>
            <a:r>
              <a:rPr lang="ru-RU" sz="3200" dirty="0"/>
              <a:t>геотермальный проект </a:t>
            </a:r>
            <a:r>
              <a:rPr lang="en-US" sz="3200" dirty="0"/>
              <a:t>Pohang</a:t>
            </a:r>
            <a:r>
              <a:rPr lang="ru-RU" sz="3200" dirty="0"/>
              <a:t>, Южная Корея, 15.11.2017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20A82B4-13F6-E246-BBB0-8A0442C4B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806831"/>
            <a:ext cx="3962400" cy="322695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2235310-3E97-D944-AD67-638C1EB3C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1" y="2329186"/>
            <a:ext cx="4533900" cy="3314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C34F30-77CE-F644-A601-D15756FA8A12}"/>
              </a:ext>
            </a:extLst>
          </p:cNvPr>
          <p:cNvSpPr txBox="1"/>
          <p:nvPr/>
        </p:nvSpPr>
        <p:spPr>
          <a:xfrm>
            <a:off x="2495898" y="1179552"/>
            <a:ext cx="28039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135 потерпевших</a:t>
            </a:r>
          </a:p>
          <a:p>
            <a:r>
              <a:rPr lang="ru-RU" dirty="0"/>
              <a:t>297 млн. долларов ущерб</a:t>
            </a:r>
          </a:p>
          <a:p>
            <a:r>
              <a:rPr lang="ru-RU" dirty="0"/>
              <a:t>4.5 км глубина гипоцентра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62A1078-B207-0641-B7F6-942DB4B72B7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6480" y="3638425"/>
            <a:ext cx="4277360" cy="286128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E96895B-48EA-244F-833F-BB13805292E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934" y="5921788"/>
            <a:ext cx="2775761" cy="690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7457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4AEE81-448A-1143-A82A-1C2A507D7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0"/>
            <a:ext cx="10759440" cy="814713"/>
          </a:xfrm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ru-RU" sz="3200" dirty="0"/>
              <a:t>Землетрясение </a:t>
            </a:r>
            <a:r>
              <a:rPr lang="en-US" sz="3200" dirty="0"/>
              <a:t>M=5.4</a:t>
            </a:r>
            <a:r>
              <a:rPr lang="ru-RU" sz="3200" dirty="0"/>
              <a:t> </a:t>
            </a:r>
            <a:r>
              <a:rPr lang="en-US" sz="3200" dirty="0"/>
              <a:t>Pohang</a:t>
            </a:r>
            <a:r>
              <a:rPr lang="ru-RU" sz="3200" dirty="0"/>
              <a:t>, Южная Корея, 15.11.2017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7AFC392-F835-314F-85E4-D647450FA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847" y="829953"/>
            <a:ext cx="4250040" cy="332208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3F26B58-B2C8-D040-AF6C-EA9EBD62435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862" y="5594739"/>
            <a:ext cx="3483342" cy="86661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6FD8F83-3C7A-3D43-8416-D993965B1C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8204" y="3810000"/>
            <a:ext cx="7754988" cy="28251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41991D-3D1E-BE4D-BC2C-B1EF239857F4}"/>
              </a:ext>
            </a:extLst>
          </p:cNvPr>
          <p:cNvSpPr txBox="1"/>
          <p:nvPr/>
        </p:nvSpPr>
        <p:spPr>
          <a:xfrm>
            <a:off x="5801360" y="1452694"/>
            <a:ext cx="5168299" cy="163121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/>
              <a:t>Первая закачка 29.01.2016</a:t>
            </a:r>
          </a:p>
          <a:p>
            <a:r>
              <a:rPr lang="ru-RU" sz="2000" dirty="0"/>
              <a:t>Последняя закачка 18.09.2017</a:t>
            </a:r>
          </a:p>
          <a:p>
            <a:r>
              <a:rPr lang="ru-RU" sz="2000" dirty="0"/>
              <a:t>Общий объем закачанной воды 12 789 </a:t>
            </a:r>
            <a:r>
              <a:rPr lang="ru-RU" sz="2000" dirty="0" err="1"/>
              <a:t>куб.м</a:t>
            </a:r>
            <a:endParaRPr lang="ru-RU" sz="2000" dirty="0"/>
          </a:p>
          <a:p>
            <a:r>
              <a:rPr lang="ru-RU" sz="2000" dirty="0"/>
              <a:t>Объем извлеченной воды 6 957 </a:t>
            </a:r>
            <a:r>
              <a:rPr lang="ru-RU" sz="2000" dirty="0" err="1"/>
              <a:t>куб.м</a:t>
            </a:r>
            <a:endParaRPr lang="ru-RU" sz="2000" dirty="0"/>
          </a:p>
          <a:p>
            <a:r>
              <a:rPr lang="ru-RU" sz="2000" dirty="0"/>
              <a:t>Дисбаланс 5 841 </a:t>
            </a:r>
            <a:r>
              <a:rPr lang="ru-RU" sz="2000" dirty="0" err="1"/>
              <a:t>куб.м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85487585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1763</Words>
  <Application>Microsoft Macintosh PowerPoint</Application>
  <PresentationFormat>Широкоэкранный</PresentationFormat>
  <Paragraphs>230</Paragraphs>
  <Slides>40</Slides>
  <Notes>1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53" baseType="lpstr">
      <vt:lpstr>Arial</vt:lpstr>
      <vt:lpstr>Calibri</vt:lpstr>
      <vt:lpstr>Calibri Light</vt:lpstr>
      <vt:lpstr>Cambria Math</vt:lpstr>
      <vt:lpstr>Gill Sans</vt:lpstr>
      <vt:lpstr>Gill Sans Light</vt:lpstr>
      <vt:lpstr>Helvetica</vt:lpstr>
      <vt:lpstr>Tahoma</vt:lpstr>
      <vt:lpstr>Times New Roman</vt:lpstr>
      <vt:lpstr>Verdana</vt:lpstr>
      <vt:lpstr>Wingdings</vt:lpstr>
      <vt:lpstr>Тема Office</vt:lpstr>
      <vt:lpstr>Формула</vt:lpstr>
      <vt:lpstr>Гидроразрыв пласта и сопутствующая сейсмичность. </vt:lpstr>
      <vt:lpstr>Содержание</vt:lpstr>
      <vt:lpstr>Состояние проблемы</vt:lpstr>
      <vt:lpstr>Презентация PowerPoint</vt:lpstr>
      <vt:lpstr>Сейсмичность при ГРП в районе Preston New Road, Великобритания</vt:lpstr>
      <vt:lpstr>Месторождение Groningen, Нидерланды</vt:lpstr>
      <vt:lpstr>Презентация PowerPoint</vt:lpstr>
      <vt:lpstr>Землетрясение M=5.4 геотермальный проект Pohang, Южная Корея, 15.11.2017</vt:lpstr>
      <vt:lpstr>Землетрясение M=5.4 Pohang, Южная Корея, 15.11.2017</vt:lpstr>
      <vt:lpstr>Светофорный принцип</vt:lpstr>
      <vt:lpstr>Презентация PowerPoint</vt:lpstr>
      <vt:lpstr>Информативность микросейсмического мониторинга</vt:lpstr>
      <vt:lpstr>Теория и практика ГРП</vt:lpstr>
      <vt:lpstr>Презентация PowerPoint</vt:lpstr>
      <vt:lpstr>Презентация PowerPoint</vt:lpstr>
      <vt:lpstr>Лабораторная установка для проведения экспериментов по ГРП с возможностью задавать постоянный расход или давление в скважине, задавать горизонтальные и вертикальные напряжения, контраст горизонтальных напряжений, регистрировать поровое давление, микросейсмическую (акустическую) эмиссию</vt:lpstr>
      <vt:lpstr>Экспериментальная установка</vt:lpstr>
      <vt:lpstr>Подобие: безразмерные уравнения и параметры</vt:lpstr>
      <vt:lpstr>Презентация PowerPoint</vt:lpstr>
      <vt:lpstr>Презентация PowerPoint</vt:lpstr>
      <vt:lpstr>Презентация PowerPoint</vt:lpstr>
      <vt:lpstr>Презентация PowerPoint</vt:lpstr>
      <vt:lpstr>Измерения динамики образования трещины</vt:lpstr>
      <vt:lpstr>Создание первичной горизонтальной трещины ГРП</vt:lpstr>
      <vt:lpstr>Создание вторичной вертикальной трещины ГРП</vt:lpstr>
      <vt:lpstr>Результаты ГРП1: давление в скважине и изменение амплитуды проходящих волн</vt:lpstr>
      <vt:lpstr>Результаты закачка в ГРП1 при разных вертикальных нагрузках</vt:lpstr>
      <vt:lpstr>зависимости максимального давления в скважине и давления закрытия (???) трещины от вертикального давления</vt:lpstr>
      <vt:lpstr>Результаты ГРП2: создание вертикальной трещины</vt:lpstr>
      <vt:lpstr>Результаты ГРП3: рост вертикальной трещины</vt:lpstr>
      <vt:lpstr>Заключение</vt:lpstr>
      <vt:lpstr>Заключение</vt:lpstr>
      <vt:lpstr>Презентация PowerPoint</vt:lpstr>
      <vt:lpstr>Спасибо за внимание!</vt:lpstr>
      <vt:lpstr>Постановка задачи</vt:lpstr>
      <vt:lpstr>Методика проведения эксперимента и регистрации</vt:lpstr>
      <vt:lpstr>Презентация PowerPoint</vt:lpstr>
      <vt:lpstr>Модели сейсмичности при изменении порового давления</vt:lpstr>
      <vt:lpstr>Применение модели для случая Базеля</vt:lpstr>
      <vt:lpstr>Создание первичной горизонтальной трещины ГРП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Sergey Turuntaev</dc:creator>
  <cp:lastModifiedBy>Sergey Turuntaev</cp:lastModifiedBy>
  <cp:revision>24</cp:revision>
  <dcterms:created xsi:type="dcterms:W3CDTF">2019-06-03T17:08:17Z</dcterms:created>
  <dcterms:modified xsi:type="dcterms:W3CDTF">2019-06-03T21:43:22Z</dcterms:modified>
</cp:coreProperties>
</file>