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  <p:sldMasterId id="2147484001" r:id="rId3"/>
  </p:sldMasterIdLst>
  <p:sldIdLst>
    <p:sldId id="256" r:id="rId4"/>
    <p:sldId id="257" r:id="rId5"/>
    <p:sldId id="258" r:id="rId6"/>
    <p:sldId id="263" r:id="rId7"/>
    <p:sldId id="268" r:id="rId8"/>
    <p:sldId id="259" r:id="rId9"/>
    <p:sldId id="260" r:id="rId10"/>
    <p:sldId id="267" r:id="rId11"/>
    <p:sldId id="262" r:id="rId12"/>
    <p:sldId id="270" r:id="rId13"/>
    <p:sldId id="265" r:id="rId14"/>
    <p:sldId id="269" r:id="rId15"/>
    <p:sldId id="26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8" autoAdjust="0"/>
  </p:normalViewPr>
  <p:slideViewPr>
    <p:cSldViewPr>
      <p:cViewPr>
        <p:scale>
          <a:sx n="70" d="100"/>
          <a:sy n="70" d="100"/>
        </p:scale>
        <p:origin x="-1810" y="-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3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42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4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35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47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6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00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87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54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7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4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129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11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7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389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3992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19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235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70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581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45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697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685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615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3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06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1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40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59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83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5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6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31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174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ЗАКОНОМЕРНОСТИ ИЗЛУЧЕНИЯ АКУСТИЧЕСКОЙ ЭМИССИИ ПРИ ФРИКЦИОННОМ СКОЛЬЖЕНИИ РАЗЛОМА: ЛАБОРАТОРНЫЙ ЭКСПЕРИМЕНТ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20891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i="1" u="sng" dirty="0"/>
              <a:t>Морозова К.Г.</a:t>
            </a:r>
            <a:r>
              <a:rPr lang="ru-RU" sz="2400" i="1" dirty="0"/>
              <a:t>, Остапчук А.А.</a:t>
            </a:r>
          </a:p>
          <a:p>
            <a:pPr algn="ctr"/>
            <a:r>
              <a:rPr lang="ru-RU" sz="2400" dirty="0"/>
              <a:t>ИДГ РАН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3180" y="345430"/>
            <a:ext cx="383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Пятая Международная конференция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Триггерные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эффекты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геосистемах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D717F2-3ADB-42FF-89E5-1CA1690D2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81235"/>
            <a:ext cx="2267744" cy="11728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C16D0D4-3E80-4807-BEE4-015A4227A421}"/>
              </a:ext>
            </a:extLst>
          </p:cNvPr>
          <p:cNvSpPr/>
          <p:nvPr/>
        </p:nvSpPr>
        <p:spPr>
          <a:xfrm>
            <a:off x="3767132" y="641268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effra"/>
              </a:rPr>
              <a:t>7 Июня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 l="31594" t="27990" r="37103" b="23816"/>
          <a:stretch>
            <a:fillRect/>
          </a:stretch>
        </p:blipFill>
        <p:spPr bwMode="auto">
          <a:xfrm>
            <a:off x="1763688" y="1052736"/>
            <a:ext cx="4608512" cy="44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513438"/>
              </p:ext>
            </p:extLst>
          </p:nvPr>
        </p:nvGraphicFramePr>
        <p:xfrm>
          <a:off x="1205084" y="1894463"/>
          <a:ext cx="6840760" cy="3258304"/>
        </p:xfrm>
        <a:graphic>
          <a:graphicData uri="http://schemas.openxmlformats.org/drawingml/2006/table">
            <a:tbl>
              <a:tblPr/>
              <a:tblGrid>
                <a:gridCol w="1552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содержания глины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 (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1…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0.012…0.013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0.006…0.010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&lt;0.001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max(Vmax/us)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b-value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0.89±0.01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0.91±0.01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0.93±0.01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1.15±0.01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p-value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1.15±0.02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1.3±0.02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1.3±0.0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1.51±0.04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содержания песка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4428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0.53±0.01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0.58±0.01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0.73±0.02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0.80±0.03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98352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1.47±0.03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1.46±0.02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1.33±0.02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1.4±0.04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1938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132286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 режимов скольжения блока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5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680F46-57CA-40BA-8E9A-D1AD529FAEAC}"/>
              </a:ext>
            </a:extLst>
          </p:cNvPr>
          <p:cNvSpPr txBox="1">
            <a:spLocks/>
          </p:cNvSpPr>
          <p:nvPr/>
        </p:nvSpPr>
        <p:spPr>
          <a:xfrm>
            <a:off x="2123728" y="1109625"/>
            <a:ext cx="3611563" cy="70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</a:rPr>
              <a:t>Режимы скольжения блока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Эксперимент\rez\Триггерные эффекты\Рис для презентации\p-va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340427" cy="291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Комплексный анализ сигналов АЭ позволяет судить о реализуемом режиме деформирования.</a:t>
            </a:r>
          </a:p>
          <a:p>
            <a:r>
              <a:rPr lang="ru-RU" dirty="0"/>
              <a:t>Параметр волновой формы (</a:t>
            </a:r>
            <a:r>
              <a:rPr lang="en-US" dirty="0"/>
              <a:t>WI) </a:t>
            </a:r>
            <a:r>
              <a:rPr lang="ru-RU" dirty="0"/>
              <a:t>может быть использован</a:t>
            </a:r>
            <a:r>
              <a:rPr lang="en-US" dirty="0"/>
              <a:t> </a:t>
            </a:r>
            <a:r>
              <a:rPr lang="ru-RU" dirty="0"/>
              <a:t>в качестве новой информативной характеристики</a:t>
            </a:r>
            <a:endParaRPr lang="en-US" dirty="0"/>
          </a:p>
          <a:p>
            <a:r>
              <a:rPr lang="ru-RU" dirty="0"/>
              <a:t>Переход от прерывистого скольжения к стабильному сопровождается изменением структуры ансамбля излучаемых сигналов АЭ. </a:t>
            </a:r>
            <a:endParaRPr lang="en-US" dirty="0"/>
          </a:p>
          <a:p>
            <a:r>
              <a:rPr lang="ru-RU" dirty="0"/>
              <a:t>По мере снижения амплитуды динамических срывов постепенно увеличивается доля сигналов АЭ в резким вступлением. </a:t>
            </a:r>
            <a:endParaRPr lang="en-US" dirty="0"/>
          </a:p>
          <a:p>
            <a:r>
              <a:rPr lang="ru-RU" dirty="0"/>
              <a:t>Трансформация режима скольжения сопровождалась монотонным изменением коэффициента </a:t>
            </a:r>
            <a:r>
              <a:rPr lang="ru-RU" i="1" dirty="0" err="1"/>
              <a:t>b</a:t>
            </a:r>
            <a:r>
              <a:rPr lang="ru-RU" i="1" dirty="0"/>
              <a:t> </a:t>
            </a:r>
            <a:r>
              <a:rPr lang="ru-RU" dirty="0"/>
              <a:t>амплитудно-частотного распределения.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12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Выводы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509120"/>
            <a:ext cx="8229600" cy="216024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400" dirty="0"/>
              <a:t>    Исследовать влияние состава заполнителя модельного разлома на статистические закономерности АЭ.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56796F-A982-471F-B99C-F85E1B494B75}"/>
              </a:ext>
            </a:extLst>
          </p:cNvPr>
          <p:cNvSpPr txBox="1"/>
          <p:nvPr/>
        </p:nvSpPr>
        <p:spPr>
          <a:xfrm>
            <a:off x="449644" y="1844824"/>
            <a:ext cx="822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Крупные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землетрясения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являются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актами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быстрого скольжения по существующим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разломам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Кочарян, 2016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качестве аналога сейсмического цикла рассматривают режим прерывистого скольжения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[Brace, Byerlee,1966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проведения эксперимента</a:t>
            </a:r>
          </a:p>
        </p:txBody>
      </p:sp>
      <p:pic>
        <p:nvPicPr>
          <p:cNvPr id="1026" name="Picture 2" descr="F:\Эксперимент\rez\Триггерные эффекты\Статья для отправки\Рис\Ри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423582" cy="18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385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Схема экспериментальной установки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6010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– мраморный блок 8см×8см×4.5см, 0.8 кг </a:t>
            </a:r>
          </a:p>
          <a:p>
            <a:r>
              <a:rPr lang="ru-RU" dirty="0"/>
              <a:t>2 – неподвижный гранитный стержень 2.5м×0.1м×0.1м</a:t>
            </a:r>
          </a:p>
          <a:p>
            <a:r>
              <a:rPr lang="ru-RU" dirty="0"/>
              <a:t>3 – слой мелкодисперсного гранулированного материала</a:t>
            </a:r>
          </a:p>
          <a:p>
            <a:r>
              <a:rPr lang="ru-RU" dirty="0"/>
              <a:t>4 – датчик смещения</a:t>
            </a:r>
          </a:p>
          <a:p>
            <a:r>
              <a:rPr lang="ru-RU" dirty="0"/>
              <a:t>5 – датчик силы</a:t>
            </a:r>
          </a:p>
          <a:p>
            <a:r>
              <a:rPr lang="ru-RU" dirty="0"/>
              <a:t>6 – пружина</a:t>
            </a:r>
          </a:p>
          <a:p>
            <a:r>
              <a:rPr lang="ru-RU" dirty="0"/>
              <a:t>7 – датчик АЭ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9997" r="28088" b="46594"/>
          <a:stretch>
            <a:fillRect/>
          </a:stretch>
        </p:blipFill>
        <p:spPr bwMode="auto">
          <a:xfrm>
            <a:off x="5111665" y="1825182"/>
            <a:ext cx="3821430" cy="2162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P5218.jpg"/>
          <p:cNvPicPr/>
          <p:nvPr/>
        </p:nvPicPr>
        <p:blipFill>
          <a:blip r:embed="rId4" cstate="print"/>
          <a:srcRect r="55588"/>
          <a:stretch>
            <a:fillRect/>
          </a:stretch>
        </p:blipFill>
        <p:spPr>
          <a:xfrm flipH="1">
            <a:off x="7485958" y="4084941"/>
            <a:ext cx="1447137" cy="215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9621885"/>
              </p:ext>
            </p:extLst>
          </p:nvPr>
        </p:nvGraphicFramePr>
        <p:xfrm>
          <a:off x="3197282" y="2663576"/>
          <a:ext cx="2461404" cy="648072"/>
        </p:xfrm>
        <a:graphic>
          <a:graphicData uri="http://schemas.openxmlformats.org/presentationml/2006/ole">
            <p:oleObj spid="_x0000_s34830" name="Equation" r:id="rId3" imgW="43891200" imgH="11887200" progId="Equation.3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6155995"/>
              </p:ext>
            </p:extLst>
          </p:nvPr>
        </p:nvGraphicFramePr>
        <p:xfrm>
          <a:off x="1709293" y="4437112"/>
          <a:ext cx="1420812" cy="652463"/>
        </p:xfrm>
        <a:graphic>
          <a:graphicData uri="http://schemas.openxmlformats.org/presentationml/2006/ole">
            <p:oleObj spid="_x0000_s34831" name="Equation" r:id="rId4" imgW="22860000" imgH="10363200" progId="Equation.3">
              <p:embed/>
            </p:oleObj>
          </a:graphicData>
        </a:graphic>
      </p:graphicFrame>
      <p:pic>
        <p:nvPicPr>
          <p:cNvPr id="34821" name="Picture 5" descr="F:\Эксперимент\rez\Триггерные эффекты\Рис для презентации\примеры имп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7984" y="3404438"/>
            <a:ext cx="4435853" cy="23617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09293" y="2107997"/>
            <a:ext cx="572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Энергетический критерий для выделения сигналов АЭ: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823167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Методика проведения экспериментов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7483" y="3938994"/>
            <a:ext cx="290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Параметр волновой формы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:\Эксперимент\rez\Триггерные эффекты\Рис для презентации\Активность.jpg"/>
          <p:cNvPicPr>
            <a:picLocks noChangeAspect="1" noChangeArrowheads="1"/>
          </p:cNvPicPr>
          <p:nvPr/>
        </p:nvPicPr>
        <p:blipFill>
          <a:blip r:embed="rId2" cstate="print"/>
          <a:srcRect t="20929"/>
          <a:stretch>
            <a:fillRect/>
          </a:stretch>
        </p:blipFill>
        <p:spPr bwMode="auto">
          <a:xfrm>
            <a:off x="899592" y="116632"/>
            <a:ext cx="7344816" cy="6102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0939" y="5170834"/>
            <a:ext cx="3611563" cy="70643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n-lt"/>
              </a:rPr>
              <a:t>Время, с</a:t>
            </a:r>
          </a:p>
        </p:txBody>
      </p:sp>
      <p:pic>
        <p:nvPicPr>
          <p:cNvPr id="2050" name="Picture 2" descr="F:\Эксперимент\rez\Триггерные эффекты\Статья для отправки\Рис\Рис2.jpg"/>
          <p:cNvPicPr>
            <a:picLocks noChangeAspect="1" noChangeArrowheads="1"/>
          </p:cNvPicPr>
          <p:nvPr/>
        </p:nvPicPr>
        <p:blipFill rotWithShape="1">
          <a:blip r:embed="rId2" cstate="print"/>
          <a:srcRect b="7091"/>
          <a:stretch/>
        </p:blipFill>
        <p:spPr bwMode="auto">
          <a:xfrm>
            <a:off x="948871" y="1988841"/>
            <a:ext cx="5415701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31310" y="2924944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– 0% глины </a:t>
            </a:r>
          </a:p>
          <a:p>
            <a:r>
              <a:rPr lang="ru-RU" dirty="0"/>
              <a:t>2 – 5% глины</a:t>
            </a:r>
          </a:p>
          <a:p>
            <a:r>
              <a:rPr lang="ru-RU" dirty="0"/>
              <a:t>3 – 10% глины</a:t>
            </a:r>
          </a:p>
          <a:p>
            <a:r>
              <a:rPr lang="ru-RU" dirty="0"/>
              <a:t>4 – 30% глины	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Результаты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58C69F2-BE4D-4121-A6E1-B3F0E45442FA}"/>
              </a:ext>
            </a:extLst>
          </p:cNvPr>
          <p:cNvSpPr txBox="1">
            <a:spLocks/>
          </p:cNvSpPr>
          <p:nvPr/>
        </p:nvSpPr>
        <p:spPr>
          <a:xfrm rot="16200000">
            <a:off x="-1210130" y="3095848"/>
            <a:ext cx="3611563" cy="70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+mn-lt"/>
              </a:rPr>
              <a:t>Нормированное сдвиговое напряжение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6680F46-57CA-40BA-8E9A-D1AD529FAEAC}"/>
              </a:ext>
            </a:extLst>
          </p:cNvPr>
          <p:cNvSpPr txBox="1">
            <a:spLocks/>
          </p:cNvSpPr>
          <p:nvPr/>
        </p:nvSpPr>
        <p:spPr>
          <a:xfrm>
            <a:off x="2123728" y="1109625"/>
            <a:ext cx="3611563" cy="70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</a:rPr>
              <a:t>Режимы скольжения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Эксперимент\rez\Триггерные эффекты\Статья для отправки\Рис\Ри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192693" cy="427183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332656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Результаты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836712"/>
            <a:ext cx="5076825" cy="5905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/>
              <a:t>Двупараметрическое</a:t>
            </a:r>
            <a:r>
              <a:rPr lang="ru-RU" sz="1800" b="1" dirty="0"/>
              <a:t> распределение сигналов АЭ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Эксперимент\rez\Триггерные эффекты\Статья для отправки\Рис\Рис4.jpg"/>
          <p:cNvPicPr>
            <a:picLocks noChangeAspect="1" noChangeArrowheads="1"/>
          </p:cNvPicPr>
          <p:nvPr/>
        </p:nvPicPr>
        <p:blipFill>
          <a:blip r:embed="rId3" cstate="print"/>
          <a:srcRect l="2268" r="50096"/>
          <a:stretch>
            <a:fillRect/>
          </a:stretch>
        </p:blipFill>
        <p:spPr bwMode="auto">
          <a:xfrm>
            <a:off x="395536" y="2708920"/>
            <a:ext cx="2971451" cy="2880320"/>
          </a:xfrm>
          <a:prstGeom prst="rect">
            <a:avLst/>
          </a:prstGeom>
          <a:noFill/>
        </p:spPr>
      </p:pic>
      <p:pic>
        <p:nvPicPr>
          <p:cNvPr id="3" name="Picture 4" descr="F:\Эксперимент\rez\Триггерные эффекты\Статья для отправки\Рис\Рис4.jpg"/>
          <p:cNvPicPr>
            <a:picLocks noChangeAspect="1" noChangeArrowheads="1"/>
          </p:cNvPicPr>
          <p:nvPr/>
        </p:nvPicPr>
        <p:blipFill>
          <a:blip r:embed="rId3" cstate="print"/>
          <a:srcRect l="54440" t="2500"/>
          <a:stretch>
            <a:fillRect/>
          </a:stretch>
        </p:blipFill>
        <p:spPr bwMode="auto">
          <a:xfrm>
            <a:off x="4572000" y="2664296"/>
            <a:ext cx="2841662" cy="2807992"/>
          </a:xfrm>
          <a:prstGeom prst="rect">
            <a:avLst/>
          </a:prstGeom>
          <a:noFill/>
        </p:spPr>
      </p:pic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483768" y="3096344"/>
          <a:ext cx="1516063" cy="525463"/>
        </p:xfrm>
        <a:graphic>
          <a:graphicData uri="http://schemas.openxmlformats.org/presentationml/2006/ole">
            <p:oleObj spid="_x0000_s78850" name="Equation" r:id="rId4" imgW="37490400" imgH="121920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995417" y="2952328"/>
          <a:ext cx="1897063" cy="525463"/>
        </p:xfrm>
        <a:graphic>
          <a:graphicData uri="http://schemas.openxmlformats.org/presentationml/2006/ole">
            <p:oleObj spid="_x0000_s78851" name="Equation" r:id="rId5" imgW="46634400" imgH="12192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237626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Частотно-амплитудное распределение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376264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Распределение параметра волновой формы</a:t>
            </a:r>
          </a:p>
        </p:txBody>
      </p:sp>
      <p:pic>
        <p:nvPicPr>
          <p:cNvPr id="8" name="Picture 2" descr="F:\Эксперимент\rez\Триггерные эффекты\Статья для отправки\Рис\Рис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4664"/>
            <a:ext cx="2232248" cy="153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8274999"/>
              </p:ext>
            </p:extLst>
          </p:nvPr>
        </p:nvGraphicFramePr>
        <p:xfrm>
          <a:off x="971600" y="2276872"/>
          <a:ext cx="6840760" cy="2194560"/>
        </p:xfrm>
        <a:graphic>
          <a:graphicData uri="http://schemas.openxmlformats.org/drawingml/2006/table">
            <a:tbl>
              <a:tblPr/>
              <a:tblGrid>
                <a:gridCol w="1552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содержания глины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 глины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 глины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10% глины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30% глины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 (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1…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0.012…0.013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0.006…0.010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&lt;0.001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max(Vmax/us)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b-value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0.89±0.01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0.91±0.01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0.93±0.01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1.15±0.01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p-value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1.15±0.02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1.3±0.02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1.3±0.0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1.51±0.04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7728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Параметры режимов скольжения блока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589</TotalTime>
  <Words>376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HDOfficeLightV0</vt:lpstr>
      <vt:lpstr>1_HDOfficeLightV0</vt:lpstr>
      <vt:lpstr>Ретро</vt:lpstr>
      <vt:lpstr>Equation</vt:lpstr>
      <vt:lpstr>ЗАКОНОМЕРНОСТИ ИЗЛУЧЕНИЯ АКУСТИЧЕСКОЙ ЭМИССИИ ПРИ ФРИКЦИОННОМ СКОЛЬЖЕНИИ РАЗЛОМА: ЛАБОРАТОРНЫЙ ЭКСПЕРИМЕНТ </vt:lpstr>
      <vt:lpstr>Слайд 2</vt:lpstr>
      <vt:lpstr>Методика проведения эксперимента</vt:lpstr>
      <vt:lpstr>Слайд 4</vt:lpstr>
      <vt:lpstr>Слайд 5</vt:lpstr>
      <vt:lpstr>Время, с</vt:lpstr>
      <vt:lpstr>Двупараметрическое распределение сигналов АЭ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СТАТИСТИЧЕСКИЕ ЗАКОНОМЕРНОСТИ ИЗЛУЧЕНИЯ СИГНАЛОВ АКУСТИЧЕСКОЙ ЭМИССИИ ПРИ ФРИКЦИОННОМ СКОЛЬЖЕНИИ РАЗЛОМА: ЛАБОРАТОРНЫЙ ЭКСПЕРИМЕНТ</dc:title>
  <dc:creator>XXX</dc:creator>
  <cp:lastModifiedBy>XXX</cp:lastModifiedBy>
  <cp:revision>60</cp:revision>
  <dcterms:created xsi:type="dcterms:W3CDTF">2019-05-31T13:35:38Z</dcterms:created>
  <dcterms:modified xsi:type="dcterms:W3CDTF">2019-06-07T06:54:50Z</dcterms:modified>
</cp:coreProperties>
</file>