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9" r:id="rId4"/>
    <p:sldId id="279" r:id="rId5"/>
    <p:sldId id="296" r:id="rId6"/>
    <p:sldId id="297" r:id="rId7"/>
    <p:sldId id="261" r:id="rId8"/>
    <p:sldId id="288" r:id="rId9"/>
    <p:sldId id="289" r:id="rId10"/>
    <p:sldId id="290" r:id="rId11"/>
    <p:sldId id="298" r:id="rId12"/>
    <p:sldId id="293" r:id="rId13"/>
    <p:sldId id="292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 varScale="1">
        <p:scale>
          <a:sx n="116" d="100"/>
          <a:sy n="116" d="100"/>
        </p:scale>
        <p:origin x="16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9D5F-A686-4C5A-88EA-F94FEC94A4D3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9CD4-C904-4D03-BEDB-CE6A62988E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8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3073-B388-4850-B10E-AED4440F200B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05C0-816F-4F35-92C8-2F5E9367F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712968" cy="2088232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СВЯЗИ СЕЙСМИЧЕСКИХ ПРОЦЕССОВ И АТМОСФЕРНЫХ ВОЗМУЩЕНИЙ В ПЕРИОД ПОДГОТОВКИ СИЛЬНЫХ ЗЕМЛЕТРЯСЕНИЙ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9144000" cy="26642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Р.В. Одинцов</a:t>
            </a:r>
            <a:r>
              <a:rPr lang="ru-RU" sz="2800" b="1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В.Б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Кашкин</a:t>
            </a:r>
            <a:r>
              <a:rPr lang="ru-RU" sz="2800" b="1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 Рублева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Романов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К.В. Симонов</a:t>
            </a:r>
            <a:r>
              <a:rPr lang="ru-RU" sz="2800" b="1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Федеральный университет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Вычислительного моделирования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Международная конференция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«Триггерные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геосистемах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профили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изобарических уровнях 100 гПа и 300 гПа над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эпицентром землетрясения с М=6.3 в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ноябре-декабре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45832"/>
            <a:ext cx="9144000" cy="15121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корреляции между рядами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T’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T’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150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0,68.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Выявлено, что значения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в верхней тропосфере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изобарическом уровне 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гПа и в нижней стратосфере на уровне 150 гПа изменяются также в противофазе.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665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2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аномальности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87220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Для анализа температурных аномалий над сейсмоактивными районами во время землетрясений используется метод RST (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Robust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Satellite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7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 Нами рассчитывался модифицированный индекс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аномальности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, характеризующий температурную аномалию в возмущенной атмосфере: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76872"/>
            <a:ext cx="6019283" cy="115212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212976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en-US" sz="2300" b="0" i="1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3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географическая широта, </a:t>
            </a:r>
            <a:r>
              <a:rPr kumimoji="0" lang="en-US" sz="2300" b="0" i="1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3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географическая долгота,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дата,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время измерения,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давление на изобарической поверхности, </a:t>
            </a:r>
            <a:r>
              <a:rPr kumimoji="0" lang="en-US" sz="23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(</a:t>
            </a:r>
            <a:r>
              <a:rPr kumimoji="0" lang="en-US" sz="2300" b="0" i="1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,,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300" b="0" i="1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– температура в возмущенной атмосфере над эпицентром на дату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и время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на определенном изобарическом уровне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3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300" b="0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ф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(</a:t>
            </a:r>
            <a:r>
              <a:rPr kumimoji="0" lang="en-US" sz="2300" b="0" i="1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2300" b="0" i="1" u="none" strike="noStrike" cap="none" normalizeH="0" baseline="-3000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фоновая средняя температура за исследуемый период для времени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и уровня </a:t>
            </a:r>
            <a:r>
              <a:rPr kumimoji="0" lang="en-US" sz="23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, </a:t>
            </a:r>
            <a:r>
              <a:rPr kumimoji="0" lang="en-US" sz="23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среднеквадратичное отклонение.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544522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Tramutoli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V., Cuomo, V., 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Filizzola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C., Pergola, N., 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Pietrapertosa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C. (2005) Assessing the potential of thermal infrared satellite surveys for monitoring seismically active areas: The case of 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Kocaeli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(</a:t>
            </a:r>
            <a:r>
              <a:rPr kumimoji="0" lang="en-US" altLang="ja-JP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Izmit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 Earthquake, August 17, 1999 // Remote Sensing of Environment. No. 96(3-4). P. 409–426.</a:t>
            </a:r>
            <a:endParaRPr kumimoji="0" lang="en-US" altLang="ja-JP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5273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аномальности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тропосфере (900 гПа) в ноябре-декабре 2017-2018 гг.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8066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графике «0» соответствует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=281 К по данным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2016 г. За сутки до землетрясений 2017 г. и 2018 г. с М=7.3 и М=6.3 индекс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понизился. Рост индекса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начался после 12 ноября 2017 г. В этот день наблюдались 3 землетрясения с магнитудами M=4.1- 4.2 на глубине 10 км. С 12 по 19 ноября в этой зоне было зарегистрировано 33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сейсмособытия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 магнитудами 4.0≤M≤4.7 и глубинами гипоцентров от 7,6 до 17,6 км.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3559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5429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1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34076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тропосфере на изобарических уровнях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гПа (2017 г.) и 350 гПа (2018 г.) в ноябре-декабре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уровня 300 гПа «0» соответствует фоновой температуре Т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=228 К, а для уровня 350 гПа Т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=236 К. Выявлен также эффект понижения индекса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изобарических уровнях 300  и 350 гПа за сутки до землетрясений М=7.3 и М=6.3, соответственно.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4279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30654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3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247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нижней стратосфере на изобарических уровнях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гПа (2017 г.) и 150 гПа (2018 г.)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633864"/>
            <a:ext cx="9144000" cy="12241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уровня 100 гПа «0» соответствует фоновой температуре Т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=209 К, а для уровня 150 гПа Т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=214 К. За сутки до землетрясений М=7.3 и М=6.3 выявлен рост температуры на обоих уровнях. </a:t>
            </a:r>
            <a:endParaRPr lang="ru-RU" sz="24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282" y="1484784"/>
            <a:ext cx="438632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392488" cy="5760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093296"/>
          </a:xfrm>
        </p:spPr>
        <p:txBody>
          <a:bodyPr>
            <a:noAutofit/>
          </a:bodyPr>
          <a:lstStyle/>
          <a:p>
            <a:pPr marL="324000" lvl="0" indent="-3600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Выявлено, что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сильных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 с магнитудами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М=7.3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М=6.3 в исследуемой зоне пространственно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сочетались друг с другом, что свидетельствует о единой порождающей геодинамической структуре.</a:t>
            </a:r>
          </a:p>
          <a:p>
            <a:pPr marL="324000" lvl="0" indent="-3600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Вертикальные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температуры в возмущенной атмосфере во время подготовки землетрясений и 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афтершоковой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изучались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сейсмически активной территорией северо-западной части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(граница Ирака и Ирана)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ноябре-декабре 2017 и 2018 годов.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температуры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и верхней тропосфере над эпицентральными областями землетрясений изменяются синхронно, 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нижней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стратосфере –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противофазе.</a:t>
            </a:r>
          </a:p>
          <a:p>
            <a:pPr marL="324000" lvl="0" indent="-3600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Обнаружено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за сутки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сильнейших землетрясений М=7.3 и М=6.3 над их эпицентральными областями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понизился в тропосфере на уровнях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900-300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гПа. В это время в нижней стратосфере,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150 гПа,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повысился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1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4429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изучения взаимодействующих геосфер литосфера-атмосфера в период активизации сейсмического процесса является актуальной. Подготовка землетрясения и его последующее развитие приводят к возникновению различных геофизических явлений.</a:t>
            </a:r>
          </a:p>
          <a:p>
            <a:pPr marL="0" indent="4429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настоящему времени накоплен большой объем наземной и спутниковой информации о воздействии сейсмических процессов на вариации полной электронной концентрации в ионосфере. По современным спутниковым данным изучаются тепловые аномалии, образующееся в период подготовки землетрясений, в момент основного толчка и во время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афтешоковой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активности над зонами крупных разломов земной поверхности.</a:t>
            </a:r>
          </a:p>
          <a:p>
            <a:pPr marL="0" indent="4429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Нами изучалось вертикальное распределение температуры в возмущенной атмосфере над сейсмоактивной территорией северо-западной части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itchFamily="18" charset="0"/>
              </a:rPr>
              <a:t>Загросской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горной системы (приграничные районы Ирака-Ирана) в ноябре-декабре 2017 и 2018 годов. В результате возникновения двух сильнейших землетрясений здесь были зарегистрированы два скопления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itchFamily="18" charset="0"/>
              </a:rPr>
              <a:t>афтершоковых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 землетрясений.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864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Сейсмоактивная зона Ирака-Ирана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ноябре-декабре 2017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г. по данным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USGS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0812" y="1124744"/>
            <a:ext cx="4572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MS Mincho"/>
              </a:rPr>
              <a:t>Землетрясение с М=7.3 было зарегистрировано 12 </a:t>
            </a:r>
            <a:r>
              <a:rPr lang="ru-RU" sz="2200" dirty="0">
                <a:latin typeface="Times New Roman" panose="02020603050405020304" pitchFamily="18" charset="0"/>
                <a:ea typeface="MS Mincho"/>
              </a:rPr>
              <a:t>ноября 2017 г. в 18:18:17 </a:t>
            </a:r>
            <a:r>
              <a:rPr lang="ru-RU" sz="2200" dirty="0" smtClean="0">
                <a:latin typeface="Times New Roman" panose="02020603050405020304" pitchFamily="18" charset="0"/>
                <a:ea typeface="MS Mincho"/>
              </a:rPr>
              <a:t>UTC. С эпицентром в Ираке в 29 км к югу от г. </a:t>
            </a:r>
            <a:r>
              <a:rPr lang="ru-RU" sz="2200" dirty="0" err="1" smtClean="0">
                <a:latin typeface="Times New Roman" panose="02020603050405020304" pitchFamily="18" charset="0"/>
                <a:ea typeface="MS Mincho"/>
              </a:rPr>
              <a:t>Халабаджана</a:t>
            </a:r>
            <a:r>
              <a:rPr lang="ru-RU" sz="2200" dirty="0" smtClean="0">
                <a:latin typeface="Times New Roman" panose="02020603050405020304" pitchFamily="18" charset="0"/>
                <a:ea typeface="MS Mincho"/>
              </a:rPr>
              <a:t>, координаты: 34.911° </a:t>
            </a:r>
            <a:r>
              <a:rPr lang="ru-RU" sz="2200" dirty="0" err="1" smtClean="0">
                <a:latin typeface="Times New Roman" panose="02020603050405020304" pitchFamily="18" charset="0"/>
                <a:ea typeface="MS Mincho"/>
              </a:rPr>
              <a:t>с.ш</a:t>
            </a:r>
            <a:r>
              <a:rPr lang="ru-RU" sz="2200" dirty="0" smtClean="0">
                <a:latin typeface="Times New Roman" panose="02020603050405020304" pitchFamily="18" charset="0"/>
                <a:ea typeface="MS Mincho"/>
              </a:rPr>
              <a:t>. и 45.959° в.д. </a:t>
            </a:r>
            <a:r>
              <a:rPr lang="ru-RU" sz="2200" dirty="0">
                <a:latin typeface="Times New Roman" panose="02020603050405020304" pitchFamily="18" charset="0"/>
                <a:ea typeface="MS Mincho"/>
              </a:rPr>
              <a:t>З</a:t>
            </a:r>
            <a:r>
              <a:rPr lang="ru-RU" sz="2200" dirty="0" smtClean="0">
                <a:latin typeface="Times New Roman" panose="02020603050405020304" pitchFamily="18" charset="0"/>
                <a:ea typeface="MS Mincho"/>
              </a:rPr>
              <a:t>емлетрясение произошло на </a:t>
            </a:r>
            <a:r>
              <a:rPr lang="ru-RU" sz="2200" dirty="0">
                <a:latin typeface="Times New Roman" panose="02020603050405020304" pitchFamily="18" charset="0"/>
                <a:ea typeface="MS Mincho"/>
              </a:rPr>
              <a:t>северо-восточной границе Ирака-Ирана.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данным USGS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IRIS в ноябре-декабре 2017 г. здесь произошло 56 землетрясений с магнитудами 4.0≤M≤7.3 и глубинами гипоцентров от 7,6 до 19 км. Скопление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коровых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землетрясений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зарегистрованы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зоне столкновения между Аравийской и Евразийской плитами.</a:t>
            </a:r>
            <a:endParaRPr lang="ru-RU" sz="2200" dirty="0">
              <a:effectLst/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pic>
        <p:nvPicPr>
          <p:cNvPr id="8" name="Рисунок 7" descr="2017 карта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422298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1247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Сейсмоактивная зона Ирака-Ирана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ноябре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декабре 2018 г. по данным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USGS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55976" y="1124745"/>
            <a:ext cx="4788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ea typeface="MS Mincho"/>
                <a:cs typeface="Times New Roman" pitchFamily="18" charset="0"/>
              </a:rPr>
              <a:t>Землетрясение с М=6.3 состоялось  25 ноября 2018 г. в 16:37:32 UTC с эпицентром в 15 км от г. </a:t>
            </a:r>
            <a:r>
              <a:rPr lang="ru-RU" sz="2400" dirty="0" err="1" smtClean="0">
                <a:latin typeface="Times New Roman" pitchFamily="18" charset="0"/>
                <a:ea typeface="MS Mincho"/>
                <a:cs typeface="Times New Roman" pitchFamily="18" charset="0"/>
              </a:rPr>
              <a:t>Саре-Роле-Захаб</a:t>
            </a:r>
            <a:r>
              <a:rPr lang="ru-RU" sz="2400" dirty="0" smtClean="0">
                <a:latin typeface="Times New Roman" pitchFamily="18" charset="0"/>
                <a:ea typeface="MS Mincho"/>
                <a:cs typeface="Times New Roman" pitchFamily="18" charset="0"/>
              </a:rPr>
              <a:t> (Иран), координаты: 34.36° </a:t>
            </a:r>
            <a:r>
              <a:rPr lang="ru-RU" sz="2400" dirty="0" err="1" smtClean="0">
                <a:latin typeface="Times New Roman" pitchFamily="18" charset="0"/>
                <a:ea typeface="MS Mincho"/>
                <a:cs typeface="Times New Roman" pitchFamily="18" charset="0"/>
              </a:rPr>
              <a:t>с.ш</a:t>
            </a:r>
            <a:r>
              <a:rPr lang="ru-RU" sz="2400" dirty="0" smtClean="0">
                <a:latin typeface="Times New Roman" pitchFamily="18" charset="0"/>
                <a:ea typeface="MS Mincho"/>
                <a:cs typeface="Times New Roman" pitchFamily="18" charset="0"/>
              </a:rPr>
              <a:t>. и 45.74° </a:t>
            </a:r>
            <a:r>
              <a:rPr lang="ru-RU" sz="2400" dirty="0" err="1" smtClean="0">
                <a:latin typeface="Times New Roman" pitchFamily="18" charset="0"/>
                <a:ea typeface="MS Mincho"/>
                <a:cs typeface="Times New Roman" pitchFamily="18" charset="0"/>
              </a:rPr>
              <a:t>в.д</a:t>
            </a:r>
            <a:r>
              <a:rPr lang="ru-RU" sz="2400" dirty="0" smtClean="0">
                <a:latin typeface="Times New Roman" pitchFamily="18" charset="0"/>
                <a:ea typeface="MS Mincho"/>
                <a:cs typeface="Times New Roman" pitchFamily="18" charset="0"/>
              </a:rPr>
              <a:t>. Землетрясение произошло на северо-восточной границе Ирака-Ирана.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данным USGS и IRIS в ноябре-декабре здесь состоялось 18 землетрясений на глубинах от 10 до 18 км, с магнитудами 4.2≤M≤6.3. Землетрясения с </a:t>
            </a:r>
            <a:r>
              <a:rPr lang="ru-RU" sz="2400" dirty="0" smtClean="0">
                <a:latin typeface="Times New Roman" panose="02020603050405020304" pitchFamily="18" charset="0"/>
                <a:ea typeface="MS Mincho"/>
              </a:rPr>
              <a:t>М=7.3, </a:t>
            </a:r>
            <a:r>
              <a:rPr lang="ru-RU" sz="2400" dirty="0" smtClean="0">
                <a:latin typeface="Times New Roman" pitchFamily="18" charset="0"/>
                <a:ea typeface="MS Mincho"/>
                <a:cs typeface="Times New Roman" pitchFamily="18" charset="0"/>
              </a:rPr>
              <a:t>М=6.3 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афтершоки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выстроились вдоль изгиба горного фронта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Flexure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pic>
        <p:nvPicPr>
          <p:cNvPr id="7" name="Рисунок 6" descr="2018 карта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4176464" cy="4118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анализа температурных профилей атмосферы над сейсмоактивными зонами использовались измерения аппаратурой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ATOVS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Advanced TIROS Operational Vertical Sounder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NOAA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включающей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радиометры: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HIRS/4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 каналов в ИК диапазоне)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AMSU-A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(15 каналов от 23,8 до 89 ГГц);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AMSU-B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(12 каналов от 50 до 58 ГГц);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MHS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(5 каналов 89, 157, 183 и  около 190 ГГц). Стандартное отклонение данных ATOVS по температуре от показаний радиозондов составляет 1,3 К.</a:t>
            </a: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получения исходных данных и восстановления атмосферных профилей температуры состоит из трех основных этапов: прием телеметрических данных;  предварительная обработка данных; восстановление искомых параметров. Предварительная обработка информации по измерениям ATOVS и восстановление температурных профилей осуществляется  программой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ATOVS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Package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(IAPP), данные представлены на сайте: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ttp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ready.arl.noaa.gov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READYcmet.php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tabLst>
                <a:tab pos="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следующих этапах работы данные обрабатывались с помощью двух специализированных программных пакетов и проводился корреляционный анализ температурных 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41277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Фрагмент таблицы температурных данных с привязкой к изобарическим уровням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от 1000 до 100 гПа за 1-2 ноября 2017 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35384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профили на изобарических уровнях 900, 800 и 300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ноябре-декабре 2017 г. над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эпицентром землетрясения с М=7.3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61856"/>
            <a:ext cx="9144000" cy="1296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ряды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900</a:t>
            </a:r>
            <a:r>
              <a:rPr lang="ru-RU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800</a:t>
            </a:r>
            <a:r>
              <a:rPr lang="ru-RU" sz="24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300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тренд, но различаются деталями.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корреляции рядов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900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800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=0,91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Ряды температуры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90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300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схожи,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0,52.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950577" cy="39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профили на изобарических уровнях 900, 800 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в ноябре-декабре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над эпицентром землетрясения с М=6.3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96544"/>
            <a:ext cx="9144000" cy="19888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Уровни 900 и 800 гПа расположены в нижней, уровень 350 гПа – в верхней тропосфере. Между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рядами температуры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Тʹ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900</a:t>
            </a:r>
            <a:r>
              <a:rPr lang="ru-RU" sz="24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Тʹ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800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коэффициент корреляции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=0,92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между рядами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Тʹ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900</a:t>
            </a:r>
            <a:r>
              <a:rPr lang="ru-RU" sz="24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Тˈ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350</a:t>
            </a:r>
            <a:r>
              <a:rPr lang="ru-RU" sz="24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=0,65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Значения температуры в нижней и верхней тропосфере над эпицентром землетрясений М=7.3 и М=6.3 изменялись синхронно.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356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8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5679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профили на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изобарических уровнях 100 гПа и 300 гПа над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эпицентром землетрясения с М=7.3 в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ноябре-декабре 2017 г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73824"/>
            <a:ext cx="9144000" cy="15841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температурными рядами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300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отрицательный коэффициент корреляции равен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=-0,68. Значения температуры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верхней тропосфере и нижней стратосфере в 2017 г.,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и 100 гПа, изменяются в противофазе.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1986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4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1339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MS Mincho</vt:lpstr>
      <vt:lpstr>Symbol</vt:lpstr>
      <vt:lpstr>Times New Roman</vt:lpstr>
      <vt:lpstr>Тема Office</vt:lpstr>
      <vt:lpstr>О СВЯЗИ СЕЙСМИЧЕСКИХ ПРОЦЕССОВ И АТМОСФЕРНЫХ ВОЗМУЩЕНИЙ В ПЕРИОД ПОДГОТОВКИ СИЛЬНЫХ ЗЕМЛЕТРЯСЕНИЙ</vt:lpstr>
      <vt:lpstr>Презентация PowerPoint</vt:lpstr>
      <vt:lpstr>Сейсмоактивная зона Ирака-Ирана в ноябре-декабре 2017 г. по данным USGS</vt:lpstr>
      <vt:lpstr>Сейсмоактивная зона Ирака-Ирана  в ноябре-декабре 2018 г. по данным USGS</vt:lpstr>
      <vt:lpstr>Презентация PowerPoint</vt:lpstr>
      <vt:lpstr>Презентация PowerPoint</vt:lpstr>
      <vt:lpstr>Температурные профили на изобарических уровнях 900, 800 и 300 гПа в ноябре-декабре 2017 г. над эпицентром землетрясения с М=7.3</vt:lpstr>
      <vt:lpstr>Температурные профили на изобарических уровнях 900, 800 и 350 гПа в ноябре-декабре 2018 г. над эпицентром землетрясения с М=6.3</vt:lpstr>
      <vt:lpstr>Температурные профили на изобарических уровнях 100 гПа и 300 гПа над эпицентром землетрясения с М=7.3 в ноябре-декабре 2017 г. </vt:lpstr>
      <vt:lpstr>Температурные профили на изобарических уровнях 100 гПа и 300 гПа над эпицентром землетрясения с М=6.3 в ноябре-декабре 2018 г.</vt:lpstr>
      <vt:lpstr>Индекс аномальности</vt:lpstr>
      <vt:lpstr>Индекс аномальности δT в нижней тропосфере (900 гПа) в ноябре-декабре 2017-2018 гг. </vt:lpstr>
      <vt:lpstr>Индекс δT в верхней тропосфере на изобарических уровнях 300 гПа (2017 г.) и 350 гПа (2018 г.) в ноябре-декабре</vt:lpstr>
      <vt:lpstr>Индекс δT в нижней стратосфере на изобарических уровнях 100 гПа (2017 г.) и 150 гПа (2018 г.)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 ОСО над сейсмоактивными зонами на Ближнем Востоке</dc:title>
  <dc:creator>admin</dc:creator>
  <cp:lastModifiedBy>gelik92@mail.ru</cp:lastModifiedBy>
  <cp:revision>295</cp:revision>
  <dcterms:created xsi:type="dcterms:W3CDTF">2018-06-27T05:27:27Z</dcterms:created>
  <dcterms:modified xsi:type="dcterms:W3CDTF">2019-06-04T14:50:53Z</dcterms:modified>
</cp:coreProperties>
</file>