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8" r:id="rId2"/>
    <p:sldId id="344" r:id="rId3"/>
    <p:sldId id="345" r:id="rId4"/>
    <p:sldId id="256" r:id="rId5"/>
    <p:sldId id="337" r:id="rId6"/>
    <p:sldId id="346" r:id="rId7"/>
    <p:sldId id="347" r:id="rId8"/>
    <p:sldId id="348" r:id="rId9"/>
    <p:sldId id="257" r:id="rId10"/>
    <p:sldId id="263" r:id="rId11"/>
    <p:sldId id="260" r:id="rId12"/>
    <p:sldId id="259" r:id="rId13"/>
    <p:sldId id="26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371" autoAdjust="0"/>
    <p:restoredTop sz="94660"/>
  </p:normalViewPr>
  <p:slideViewPr>
    <p:cSldViewPr snapToGrid="0">
      <p:cViewPr varScale="1">
        <p:scale>
          <a:sx n="58" d="100"/>
          <a:sy n="58" d="100"/>
        </p:scale>
        <p:origin x="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59F9F0-F5FA-4E0F-9E30-431080EE78C7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43C18F-CC14-4D69-B3B8-B3C17AAC4A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196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9C1D6DD-7E07-434B-8B45-F6C07DF8B5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D3C764-CF9D-4A7A-88E9-0328419B4E83}" type="slidenum">
              <a:rPr lang="en-US" altLang="ru-RU"/>
              <a:pPr/>
              <a:t>5</a:t>
            </a:fld>
            <a:endParaRPr lang="en-US" altLang="ru-RU"/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FDD29B04-5379-4E20-952A-102793E27312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FC05BE14-C4D0-433B-9333-49791BA08F8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ru-RU"/>
              <a:t>Until you get to sufficiently large scales that the crater is large compared to the joint spacing and effectively sees a more uniformly weakened material, and the ejecta blanket approaches the more continuous deposit that usually characterizes the gravity regime.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Научная проблема – поиск причин кажущегося простого подобия параметров модели при изменении силы тяжести в 50 раз.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43C18F-CC14-4D69-B3B8-B3C17AAC4A0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125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C085-030D-4335-813E-65A8EBE20635}" type="datetime1">
              <a:rPr lang="ru-RU" smtClean="0"/>
              <a:t>05.06.2019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Tigger 2019, 4-17 июня ИДГ РАН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C2469-5151-47FE-AFD2-A7FEECBB2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919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F621-8C51-4C48-93C3-F37F56035F78}" type="datetime1">
              <a:rPr lang="ru-RU" smtClean="0"/>
              <a:t>05.06.2019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Tigger 2019, 4-17 июня ИДГ РАН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C2469-5151-47FE-AFD2-A7FEECBB2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66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A93D1-678E-4E63-9196-619B2F47CB17}" type="datetime1">
              <a:rPr lang="ru-RU" smtClean="0"/>
              <a:t>05.06.2019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Tigger 2019, 4-17 июня ИДГ РАН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C2469-5151-47FE-AFD2-A7FEECBB2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908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CDF4E-EE1C-437E-9077-5F1F526C7330}" type="datetime1">
              <a:rPr lang="ru-RU" smtClean="0"/>
              <a:t>05.06.2019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Tigger 2019, 4-17 июня ИДГ РАН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C2469-5151-47FE-AFD2-A7FEECBB2EA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054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06E8-D082-41CA-B1D4-17E9220C0D71}" type="datetime1">
              <a:rPr lang="ru-RU" smtClean="0"/>
              <a:t>05.06.2019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Tigger 2019, 4-17 июня ИДГ РАН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C2469-5151-47FE-AFD2-A7FEECBB2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721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E3939-8EB7-40B6-8C8D-81CAEE21510E}" type="datetime1">
              <a:rPr lang="ru-RU" smtClean="0"/>
              <a:t>05.06.2019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Tigger 2019, 4-17 июня ИДГ РАН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C2469-5151-47FE-AFD2-A7FEECBB2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172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5C185-7CD9-4145-9F12-6F0251953867}" type="datetime1">
              <a:rPr lang="ru-RU" smtClean="0"/>
              <a:t>05.06.2019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Tigger 2019, 4-17 июня ИДГ РАН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C2469-5151-47FE-AFD2-A7FEECBB2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142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6E1-2C48-49A6-8448-00E891E91A58}" type="datetime1">
              <a:rPr lang="ru-RU" smtClean="0"/>
              <a:t>05.06.2019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Tigger 2019, 4-17 июня ИДГ РАН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C2469-5151-47FE-AFD2-A7FEECBB2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484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F413D-C5F9-4A9A-B2E9-7D04AA1ED02C}" type="datetime1">
              <a:rPr lang="ru-RU" smtClean="0"/>
              <a:t>05.06.2019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Tigger 2019, 4-17 июня ИДГ РАН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C2469-5151-47FE-AFD2-A7FEECBB2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907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F55C-EF1F-4127-AF9D-E8EB49DD3687}" type="datetime1">
              <a:rPr lang="ru-RU" smtClean="0"/>
              <a:t>05.06.2019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Tigger 2019, 4-17 июня ИДГ РАН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C2469-5151-47FE-AFD2-A7FEECBB2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118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EBF5E-9FE5-46CA-BE29-E3A980254BB7}" type="datetime1">
              <a:rPr lang="ru-RU" smtClean="0"/>
              <a:t>05.06.2019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Tigger 2019, 4-17 июня ИДГ РАН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C2469-5151-47FE-AFD2-A7FEECBB2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148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0D1B-7C77-4077-97B5-156C5315E242}" type="datetime1">
              <a:rPr lang="ru-RU" smtClean="0"/>
              <a:t>05.06.2019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Tigger 2019, 4-17 июня ИДГ РАН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C2469-5151-47FE-AFD2-A7FEECBB2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730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35991-3A11-4FF0-8FBD-EF80C2B560B4}" type="datetime1">
              <a:rPr lang="ru-RU" smtClean="0"/>
              <a:t>05.06.2019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Tigger 2019, 4-17 июня ИДГ РАН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C2469-5151-47FE-AFD2-A7FEECBB2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464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EE72-E2EA-462C-B24E-B804CD320BF1}" type="datetime1">
              <a:rPr lang="ru-RU" smtClean="0"/>
              <a:t>05.06.2019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Tigger 2019, 4-17 июня ИДГ РАН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C2469-5151-47FE-AFD2-A7FEECBB2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102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88DAC-2495-4719-951D-A5B582139E8B}" type="datetime1">
              <a:rPr lang="ru-RU" smtClean="0"/>
              <a:t>05.06.2019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Tigger 2019, 4-17 июня ИДГ РАН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C2469-5151-47FE-AFD2-A7FEECBB2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871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D85C-2C8A-4B7E-BFAD-D5CD7321AD03}" type="datetime1">
              <a:rPr lang="ru-RU" smtClean="0"/>
              <a:t>05.06.2019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Tigger 2019, 4-17 июня ИДГ РАН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C2469-5151-47FE-AFD2-A7FEECBB2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851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26ED-68F2-4055-8D1E-CE4F6A595F04}" type="datetime1">
              <a:rPr lang="ru-RU" smtClean="0"/>
              <a:t>05.06.2019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Tigger 2019, 4-17 июня ИДГ РАН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C2469-5151-47FE-AFD2-A7FEECBB2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629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C6EE14E-8F70-4F0F-93C2-42C35481BBAD}" type="datetime1">
              <a:rPr lang="ru-RU" smtClean="0"/>
              <a:t>05.06.2019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ru-RU"/>
              <a:t>Tigger 2019, 4-17 июня ИДГ РАН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01C2469-5151-47FE-AFD2-A7FEECBB2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1495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24A07B-5D3E-4BBE-B8A1-BEC0A75952FC}"/>
              </a:ext>
            </a:extLst>
          </p:cNvPr>
          <p:cNvSpPr txBox="1"/>
          <p:nvPr/>
        </p:nvSpPr>
        <p:spPr>
          <a:xfrm>
            <a:off x="1751682" y="275422"/>
            <a:ext cx="810841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Акустическая </a:t>
            </a:r>
            <a:r>
              <a:rPr lang="ru-RU" sz="2800" dirty="0" err="1"/>
              <a:t>флюидизация</a:t>
            </a:r>
            <a:r>
              <a:rPr lang="ru-RU" sz="2800" dirty="0"/>
              <a:t> при образовании ударных кратеров</a:t>
            </a:r>
            <a:endParaRPr lang="en-US" sz="2800" dirty="0"/>
          </a:p>
          <a:p>
            <a:r>
              <a:rPr lang="en-US" sz="2800" dirty="0"/>
              <a:t>Acoustic fluidization during impact crater’s formation</a:t>
            </a:r>
            <a:endParaRPr lang="ru-RU" sz="2800" dirty="0"/>
          </a:p>
          <a:p>
            <a:r>
              <a:rPr lang="en-US" sz="2800" dirty="0"/>
              <a:t> </a:t>
            </a:r>
            <a:endParaRPr lang="ru-RU" dirty="0"/>
          </a:p>
          <a:p>
            <a:pPr algn="ctr"/>
            <a:r>
              <a:rPr lang="ru-RU" dirty="0"/>
              <a:t> Б.А. Иванов, Институт динамики геосфер РАН, г. Москва 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030DE8-86F0-4ACF-9C62-1CDF88A94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Tigger 2019, 4-17 июня ИДГ РАН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AC4A85-4A98-4436-AA32-0EC97CDBA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84" y="3260992"/>
            <a:ext cx="4368868" cy="28815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B63940-47FD-4E57-8486-DB992422B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193" y="3048777"/>
            <a:ext cx="4319025" cy="30937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99A77B-2B84-48C6-B935-2B341747D34B}"/>
              </a:ext>
            </a:extLst>
          </p:cNvPr>
          <p:cNvSpPr txBox="1"/>
          <p:nvPr/>
        </p:nvSpPr>
        <p:spPr>
          <a:xfrm>
            <a:off x="1540642" y="2677813"/>
            <a:ext cx="267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Простой ударный кратер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B6B4BC-9A18-4E88-9935-971FCE4415BA}"/>
              </a:ext>
            </a:extLst>
          </p:cNvPr>
          <p:cNvSpPr txBox="1"/>
          <p:nvPr/>
        </p:nvSpPr>
        <p:spPr>
          <a:xfrm>
            <a:off x="7171981" y="2582150"/>
            <a:ext cx="431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Воспроизводится экспериментально</a:t>
            </a:r>
          </a:p>
        </p:txBody>
      </p:sp>
    </p:spTree>
    <p:extLst>
      <p:ext uri="{BB962C8B-B14F-4D97-AF65-F5344CB8AC3E}">
        <p14:creationId xmlns:p14="http://schemas.microsoft.com/office/powerpoint/2010/main" val="328951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4D22ED-13CE-4BCA-BF34-A3E19E22324C}"/>
              </a:ext>
            </a:extLst>
          </p:cNvPr>
          <p:cNvSpPr txBox="1"/>
          <p:nvPr/>
        </p:nvSpPr>
        <p:spPr>
          <a:xfrm>
            <a:off x="341523" y="561860"/>
            <a:ext cx="109728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Заключение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В буквально понимаемой АФ модели снижения трения характерный размер блока пропорционален размеру переходного кратера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Это предположение примерно верно  при изменении размера кратера в 100 раз и при изменении силы тяжести в 50 раз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АФ модель, как и модель динамического снижения трения, предполагают деформирование массива горных пород как системы блоков.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200" dirty="0"/>
          </a:p>
          <a:p>
            <a:pPr algn="ctr"/>
            <a:endParaRPr lang="en-US" sz="320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E0F2709-7A6B-45BA-BDD9-5B7611FFC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Tigger 2019, 4-17 июня ИДГ РАН</a:t>
            </a:r>
          </a:p>
        </p:txBody>
      </p:sp>
    </p:spTree>
    <p:extLst>
      <p:ext uri="{BB962C8B-B14F-4D97-AF65-F5344CB8AC3E}">
        <p14:creationId xmlns:p14="http://schemas.microsoft.com/office/powerpoint/2010/main" val="473260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A9BC73-1504-4938-B7E1-0EFFAFD54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20" y="555453"/>
            <a:ext cx="4482901" cy="2024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F48328-1EDB-4E27-965C-563554735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96" y="2987678"/>
            <a:ext cx="3428100" cy="339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C0D83F-B268-4FF3-A959-E46D62B3741A}"/>
              </a:ext>
            </a:extLst>
          </p:cNvPr>
          <p:cNvSpPr txBox="1"/>
          <p:nvPr/>
        </p:nvSpPr>
        <p:spPr>
          <a:xfrm>
            <a:off x="5618602" y="309179"/>
            <a:ext cx="53376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Каменные лавины объемом более </a:t>
            </a:r>
            <a:r>
              <a:rPr lang="en-US" sz="2800" dirty="0"/>
              <a:t>~10</a:t>
            </a:r>
            <a:r>
              <a:rPr lang="en-US" sz="2800" baseline="30000" dirty="0"/>
              <a:t>6</a:t>
            </a:r>
            <a:r>
              <a:rPr lang="en-US" sz="2800" dirty="0"/>
              <a:t> </a:t>
            </a:r>
            <a:r>
              <a:rPr lang="ru-RU" sz="2800" dirty="0"/>
              <a:t>м</a:t>
            </a:r>
            <a:r>
              <a:rPr lang="ru-RU" sz="2800" baseline="30000" dirty="0"/>
              <a:t>3</a:t>
            </a:r>
            <a:r>
              <a:rPr lang="ru-RU" sz="2800" dirty="0"/>
              <a:t>  движутся с пониженным кажущимся трением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54BEF7-C5E3-4F2A-A706-BA13AAC62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681" y="1902042"/>
            <a:ext cx="3034633" cy="6774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4C5F1A-2D52-4397-8281-448DEF954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2945" y="2820035"/>
            <a:ext cx="4296578" cy="37287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426593-D980-4948-A4D7-6BA41ED92A17}"/>
              </a:ext>
            </a:extLst>
          </p:cNvPr>
          <p:cNvSpPr txBox="1"/>
          <p:nvPr/>
        </p:nvSpPr>
        <p:spPr>
          <a:xfrm>
            <a:off x="4252511" y="3429000"/>
            <a:ext cx="295251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Большие значения  </a:t>
            </a:r>
            <a:r>
              <a:rPr lang="en-US" sz="2000" dirty="0"/>
              <a:t>L/H </a:t>
            </a:r>
            <a:r>
              <a:rPr lang="ru-RU" sz="2000" dirty="0"/>
              <a:t>или низкие значения </a:t>
            </a:r>
            <a:r>
              <a:rPr lang="en-US" sz="2000" dirty="0"/>
              <a:t>H/L</a:t>
            </a:r>
            <a:r>
              <a:rPr lang="ru-RU" sz="2000" dirty="0"/>
              <a:t> указывают на пониженное  трение в движущемся теле лавины.</a:t>
            </a:r>
          </a:p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6F9BB5AC-9E57-450E-B511-D890424BAAC7}"/>
              </a:ext>
            </a:extLst>
          </p:cNvPr>
          <p:cNvSpPr/>
          <p:nvPr/>
        </p:nvSpPr>
        <p:spPr>
          <a:xfrm>
            <a:off x="7104497" y="3754916"/>
            <a:ext cx="738131" cy="23135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6F78F43F-A979-4C06-AFB4-526911AEACA8}"/>
              </a:ext>
            </a:extLst>
          </p:cNvPr>
          <p:cNvSpPr/>
          <p:nvPr/>
        </p:nvSpPr>
        <p:spPr>
          <a:xfrm rot="10800000">
            <a:off x="3514380" y="3523560"/>
            <a:ext cx="738131" cy="23135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2E353D0E-9406-4764-B77C-3B01B239D61A}"/>
              </a:ext>
            </a:extLst>
          </p:cNvPr>
          <p:cNvSpPr/>
          <p:nvPr/>
        </p:nvSpPr>
        <p:spPr>
          <a:xfrm rot="10800000">
            <a:off x="3514380" y="3523561"/>
            <a:ext cx="738131" cy="23135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FF437E7-681A-44EC-85A4-D28F2BED88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259556" y="6094740"/>
            <a:ext cx="548645" cy="5728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71BF562-D200-4BD3-AAE9-7801CB3659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4449" y="5905042"/>
            <a:ext cx="525288" cy="341522"/>
          </a:xfrm>
          <a:prstGeom prst="rect">
            <a:avLst/>
          </a:prstGeom>
        </p:spPr>
      </p:pic>
      <p:sp>
        <p:nvSpPr>
          <p:cNvPr id="13" name="Нижний колонтитул 12">
            <a:extLst>
              <a:ext uri="{FF2B5EF4-FFF2-40B4-BE49-F238E27FC236}">
                <a16:creationId xmlns:a16="http://schemas.microsoft.com/office/drawing/2014/main" id="{DE47A0AA-0F57-4DF1-ACA4-ECCE15A5E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Tigger 2019, 4-17 июня ИДГ РАН</a:t>
            </a:r>
          </a:p>
        </p:txBody>
      </p:sp>
    </p:spTree>
    <p:extLst>
      <p:ext uri="{BB962C8B-B14F-4D97-AF65-F5344CB8AC3E}">
        <p14:creationId xmlns:p14="http://schemas.microsoft.com/office/powerpoint/2010/main" val="1636361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8C3F82E-706D-4BAD-838F-C1D051914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577" y="401954"/>
            <a:ext cx="63500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D0A0B7-2FB6-4B12-AE4A-919E17FB3658}"/>
              </a:ext>
            </a:extLst>
          </p:cNvPr>
          <p:cNvSpPr txBox="1"/>
          <p:nvPr/>
        </p:nvSpPr>
        <p:spPr>
          <a:xfrm>
            <a:off x="170762" y="5721885"/>
            <a:ext cx="5073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Journal of Geophysical Research: Planets, Volume: 123, # 4, 872-891, First published: 13 March 2018,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15898D-E181-4034-8E54-4A4481CDAF66}"/>
              </a:ext>
            </a:extLst>
          </p:cNvPr>
          <p:cNvSpPr txBox="1"/>
          <p:nvPr/>
        </p:nvSpPr>
        <p:spPr>
          <a:xfrm>
            <a:off x="286439" y="241075"/>
            <a:ext cx="20491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Марс</a:t>
            </a:r>
            <a:endParaRPr lang="en-US" sz="2800" dirty="0"/>
          </a:p>
          <a:p>
            <a:r>
              <a:rPr lang="ru-RU" sz="2800" dirty="0"/>
              <a:t>База данных для 3000 лавин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2269DA-52BE-4DCC-BC80-E43A1BAB2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39" y="2878878"/>
            <a:ext cx="5664740" cy="19221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61FEA4-2C50-4B09-AD85-017819BB8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19" y="3008504"/>
            <a:ext cx="6350000" cy="35774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36F571-7C1C-46D0-A7D0-3FD844216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9700" y="6280386"/>
            <a:ext cx="163016" cy="17566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603A9F-B90B-462D-AE7E-D3AD03D21A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9104" y="272000"/>
            <a:ext cx="4448965" cy="2606550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E20ED7A-2E56-4150-8B3C-4AA2E76C3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Tigger 2019, 4-17 июня ИДГ РАН</a:t>
            </a:r>
          </a:p>
        </p:txBody>
      </p:sp>
    </p:spTree>
    <p:extLst>
      <p:ext uri="{BB962C8B-B14F-4D97-AF65-F5344CB8AC3E}">
        <p14:creationId xmlns:p14="http://schemas.microsoft.com/office/powerpoint/2010/main" val="2822849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861676-E3A9-48BC-8F02-A8D0588BB9B9}"/>
              </a:ext>
            </a:extLst>
          </p:cNvPr>
          <p:cNvSpPr txBox="1"/>
          <p:nvPr/>
        </p:nvSpPr>
        <p:spPr>
          <a:xfrm>
            <a:off x="385589" y="330506"/>
            <a:ext cx="111270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Lucas, A., </a:t>
            </a:r>
            <a:r>
              <a:rPr lang="en-US" dirty="0" err="1"/>
              <a:t>Mangeney</a:t>
            </a:r>
            <a:r>
              <a:rPr lang="en-US" dirty="0"/>
              <a:t>, A., </a:t>
            </a:r>
            <a:r>
              <a:rPr lang="en-US" dirty="0" err="1"/>
              <a:t>Ampuero</a:t>
            </a:r>
            <a:r>
              <a:rPr lang="en-US" dirty="0"/>
              <a:t>, J.P., </a:t>
            </a:r>
            <a:r>
              <a:rPr lang="en-US" sz="3200" dirty="0"/>
              <a:t>Frictional velocity-weakening in landslides </a:t>
            </a:r>
            <a:r>
              <a:rPr lang="en-US" dirty="0"/>
              <a:t>on Earth and on other planetary bodies, </a:t>
            </a:r>
            <a:r>
              <a:rPr lang="en-US" i="1" dirty="0"/>
              <a:t>Nature Communications</a:t>
            </a:r>
            <a:r>
              <a:rPr lang="en-US" dirty="0"/>
              <a:t>, 2014, vol. 5, pp. 3417</a:t>
            </a:r>
            <a:endParaRPr lang="ru-RU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0794B8-E9D3-4FD2-B4EB-E418013ED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08" y="1269398"/>
            <a:ext cx="8267326" cy="550366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094FE7-3248-465C-BE92-71D1CA941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797" y="2526414"/>
            <a:ext cx="1845900" cy="1512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C449AD-46A9-47FB-B4DB-D5ADA744F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7822" y="4405148"/>
            <a:ext cx="1867875" cy="150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D47290-D7A0-4838-AE81-F278BAEF8EBF}"/>
              </a:ext>
            </a:extLst>
          </p:cNvPr>
          <p:cNvSpPr txBox="1"/>
          <p:nvPr/>
        </p:nvSpPr>
        <p:spPr>
          <a:xfrm>
            <a:off x="9698487" y="4021229"/>
            <a:ext cx="793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10 км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A7408C-5284-4E7C-88AA-81D11D9DE251}"/>
              </a:ext>
            </a:extLst>
          </p:cNvPr>
          <p:cNvSpPr txBox="1"/>
          <p:nvPr/>
        </p:nvSpPr>
        <p:spPr>
          <a:xfrm>
            <a:off x="9579797" y="5832262"/>
            <a:ext cx="103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25 км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188C40-1F96-442B-BEC2-C30FCAE012DD}"/>
              </a:ext>
            </a:extLst>
          </p:cNvPr>
          <p:cNvSpPr txBox="1"/>
          <p:nvPr/>
        </p:nvSpPr>
        <p:spPr>
          <a:xfrm>
            <a:off x="9437095" y="1965123"/>
            <a:ext cx="2346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Венера, </a:t>
            </a:r>
            <a:r>
              <a:rPr lang="en-US" dirty="0"/>
              <a:t>T = 7</a:t>
            </a:r>
            <a:r>
              <a:rPr lang="ru-RU" dirty="0"/>
              <a:t>5</a:t>
            </a:r>
            <a:r>
              <a:rPr lang="en-US" dirty="0"/>
              <a:t>0 K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72339D-A73C-40A8-9968-0CFED9883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279" y="5843279"/>
            <a:ext cx="385590" cy="548688"/>
          </a:xfrm>
          <a:prstGeom prst="rect">
            <a:avLst/>
          </a:prstGeom>
        </p:spPr>
      </p:pic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55C93F36-D95C-4971-BCEF-A820BC250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Tigger 2019, 4-17 июня ИДГ РАН</a:t>
            </a:r>
          </a:p>
        </p:txBody>
      </p:sp>
    </p:spTree>
    <p:extLst>
      <p:ext uri="{BB962C8B-B14F-4D97-AF65-F5344CB8AC3E}">
        <p14:creationId xmlns:p14="http://schemas.microsoft.com/office/powerpoint/2010/main" val="564691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>
            <a:extLst>
              <a:ext uri="{FF2B5EF4-FFF2-40B4-BE49-F238E27FC236}">
                <a16:creationId xmlns:a16="http://schemas.microsoft.com/office/drawing/2014/main" id="{351FB9DB-ACD7-4383-8CA9-648F6B0DA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371600"/>
            <a:ext cx="3496697" cy="2622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43" name="Text Box 3">
            <a:extLst>
              <a:ext uri="{FF2B5EF4-FFF2-40B4-BE49-F238E27FC236}">
                <a16:creationId xmlns:a16="http://schemas.microsoft.com/office/drawing/2014/main" id="{6A7D0106-4827-42EA-AD72-78FB1BE71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759" y="228600"/>
            <a:ext cx="1059822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3200" dirty="0"/>
              <a:t>Сложные кратеры на Земле и других планетах  подобны по морфологии – имеют центральное поднятие («горку»)</a:t>
            </a:r>
            <a:endParaRPr lang="en-US" altLang="ru-RU" dirty="0"/>
          </a:p>
        </p:txBody>
      </p:sp>
      <p:sp>
        <p:nvSpPr>
          <p:cNvPr id="112644" name="Text Box 4">
            <a:extLst>
              <a:ext uri="{FF2B5EF4-FFF2-40B4-BE49-F238E27FC236}">
                <a16:creationId xmlns:a16="http://schemas.microsoft.com/office/drawing/2014/main" id="{08257660-DD53-4181-8AAB-012E0CEA0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1425" y="2011709"/>
            <a:ext cx="14670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ru-RU" dirty="0">
                <a:sym typeface="Wingdings" panose="05000000000000000000" pitchFamily="2" charset="2"/>
              </a:rPr>
              <a:t>-</a:t>
            </a:r>
            <a:r>
              <a:rPr lang="ru-RU" altLang="ru-RU" dirty="0"/>
              <a:t>Венера</a:t>
            </a:r>
            <a:endParaRPr lang="en-US" altLang="ru-RU" dirty="0"/>
          </a:p>
        </p:txBody>
      </p:sp>
      <p:pic>
        <p:nvPicPr>
          <p:cNvPr id="112645" name="Picture 5">
            <a:extLst>
              <a:ext uri="{FF2B5EF4-FFF2-40B4-BE49-F238E27FC236}">
                <a16:creationId xmlns:a16="http://schemas.microsoft.com/office/drawing/2014/main" id="{850F0D19-D63B-4EA0-9A8B-C7A5FA0AF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72" y="3825597"/>
            <a:ext cx="4876800" cy="270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46" name="Text Box 6">
            <a:extLst>
              <a:ext uri="{FF2B5EF4-FFF2-40B4-BE49-F238E27FC236}">
                <a16:creationId xmlns:a16="http://schemas.microsoft.com/office/drawing/2014/main" id="{765F30C2-8147-42D0-8764-A516B7EE6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0008" y="5054957"/>
            <a:ext cx="2590581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ru-RU" altLang="ru-RU" dirty="0"/>
              <a:t>Спутник Сатурна </a:t>
            </a:r>
            <a:r>
              <a:rPr lang="ru-RU" altLang="ru-RU" dirty="0" err="1"/>
              <a:t>Мимас</a:t>
            </a:r>
            <a:endParaRPr lang="en-US" altLang="ru-RU" dirty="0"/>
          </a:p>
          <a:p>
            <a:pPr algn="l" eaLnBrk="1" hangingPunct="1"/>
            <a:r>
              <a:rPr lang="ru-RU" altLang="ru-RU" dirty="0"/>
              <a:t>                                        </a:t>
            </a:r>
            <a:r>
              <a:rPr lang="en-US" altLang="ru-RU" dirty="0"/>
              <a:t>     </a:t>
            </a:r>
            <a:r>
              <a:rPr lang="ru-RU" altLang="ru-RU" dirty="0"/>
              <a:t> </a:t>
            </a:r>
            <a:r>
              <a:rPr lang="en-US" altLang="ru-RU" dirty="0">
                <a:sym typeface="Wingdings" panose="05000000000000000000" pitchFamily="2" charset="2"/>
              </a:rPr>
              <a:t></a:t>
            </a:r>
            <a:endParaRPr lang="en-US" altLang="ru-RU" dirty="0"/>
          </a:p>
          <a:p>
            <a:pPr algn="l" eaLnBrk="1" hangingPunct="1"/>
            <a:endParaRPr lang="en-US" altLang="ru-RU" dirty="0"/>
          </a:p>
          <a:p>
            <a:pPr algn="l" eaLnBrk="1" hangingPunct="1"/>
            <a:r>
              <a:rPr lang="ru-RU" altLang="ru-RU" dirty="0"/>
              <a:t>Пучеж-</a:t>
            </a:r>
            <a:r>
              <a:rPr lang="ru-RU" altLang="ru-RU" dirty="0" err="1"/>
              <a:t>Катунки</a:t>
            </a:r>
            <a:r>
              <a:rPr lang="ru-RU" altLang="ru-RU" dirty="0"/>
              <a:t>, Россия</a:t>
            </a:r>
            <a:endParaRPr lang="en-US" altLang="ru-RU" dirty="0"/>
          </a:p>
          <a:p>
            <a:pPr algn="l" eaLnBrk="1" hangingPunct="1"/>
            <a:endParaRPr lang="en-US" altLang="ru-RU" dirty="0"/>
          </a:p>
        </p:txBody>
      </p:sp>
      <p:sp>
        <p:nvSpPr>
          <p:cNvPr id="112647" name="Line 7">
            <a:extLst>
              <a:ext uri="{FF2B5EF4-FFF2-40B4-BE49-F238E27FC236}">
                <a16:creationId xmlns:a16="http://schemas.microsoft.com/office/drawing/2014/main" id="{7DD7D3BD-C59D-476B-A0EC-25E3D08D24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4872" y="6074061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A921CF-4611-4039-8FF7-AEAE4E3B7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101" y="1547728"/>
            <a:ext cx="2524125" cy="18097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2A65A3-4E38-49C3-8B6D-6870A4A00CDE}"/>
              </a:ext>
            </a:extLst>
          </p:cNvPr>
          <p:cNvSpPr txBox="1"/>
          <p:nvPr/>
        </p:nvSpPr>
        <p:spPr>
          <a:xfrm>
            <a:off x="3955055" y="2104042"/>
            <a:ext cx="1123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&lt;- </a:t>
            </a:r>
            <a:r>
              <a:rPr lang="ru-RU" dirty="0"/>
              <a:t>Луна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394F03-04CA-47CC-90DF-EE27567CF2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7116" y="4274372"/>
            <a:ext cx="2143125" cy="21431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9FEC28B5-A075-4421-813E-DF700C8CE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Tigger 2019, 4-17 июня ИДГ РАН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A21635-AEDC-4A93-9581-FF375B09CAA1}"/>
              </a:ext>
            </a:extLst>
          </p:cNvPr>
          <p:cNvSpPr txBox="1"/>
          <p:nvPr/>
        </p:nvSpPr>
        <p:spPr>
          <a:xfrm>
            <a:off x="1773715" y="136525"/>
            <a:ext cx="78990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Переход от простых к сложным кратерам хорошо виден на зависимости глубина-диаметр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BB165B-A724-48E1-9CDF-9A15A6B9B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49" y="1166268"/>
            <a:ext cx="4941128" cy="20078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954E01-187A-4A8E-BEF0-DCE17C238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029" y="1164401"/>
            <a:ext cx="4947571" cy="20078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384BF3-4BA8-4EFC-86EE-D45E7FA6A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549" y="3712595"/>
            <a:ext cx="5044479" cy="20078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A5A53F-5D4D-477E-9590-37C02D33888F}"/>
              </a:ext>
            </a:extLst>
          </p:cNvPr>
          <p:cNvSpPr txBox="1"/>
          <p:nvPr/>
        </p:nvSpPr>
        <p:spPr>
          <a:xfrm>
            <a:off x="859316" y="3558448"/>
            <a:ext cx="1443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Луна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D4427A-10BB-4618-8FBB-532B1B547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5575" y="3399182"/>
            <a:ext cx="3625875" cy="330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A86172-3809-45DF-A193-8718480B9AD1}"/>
              </a:ext>
            </a:extLst>
          </p:cNvPr>
          <p:cNvSpPr txBox="1"/>
          <p:nvPr/>
        </p:nvSpPr>
        <p:spPr>
          <a:xfrm>
            <a:off x="5723262" y="3530337"/>
            <a:ext cx="243013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Диаметр перехода увеличивается по мере снижения силы тяжести. Для объяснения наблюдаемых диаметров перехода нужно предположить </a:t>
            </a:r>
            <a:r>
              <a:rPr lang="ru-RU" sz="2000" dirty="0"/>
              <a:t>угол внутреннего трения  </a:t>
            </a:r>
            <a:r>
              <a:rPr lang="en-US" sz="2000" dirty="0"/>
              <a:t>~2</a:t>
            </a:r>
            <a:r>
              <a:rPr lang="en-US" sz="2000" baseline="30000" dirty="0"/>
              <a:t>o</a:t>
            </a:r>
            <a:endParaRPr lang="ru-RU" baseline="30000" dirty="0"/>
          </a:p>
        </p:txBody>
      </p:sp>
    </p:spTree>
    <p:extLst>
      <p:ext uri="{BB962C8B-B14F-4D97-AF65-F5344CB8AC3E}">
        <p14:creationId xmlns:p14="http://schemas.microsoft.com/office/powerpoint/2010/main" val="725703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C6BC28-7122-41F5-80FD-8DF44F2F5AF8}"/>
              </a:ext>
            </a:extLst>
          </p:cNvPr>
          <p:cNvSpPr txBox="1"/>
          <p:nvPr/>
        </p:nvSpPr>
        <p:spPr>
          <a:xfrm>
            <a:off x="672029" y="198304"/>
            <a:ext cx="8108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Проблема динамического трения в природных </a:t>
            </a:r>
            <a:r>
              <a:rPr lang="ru-RU" b="1" dirty="0" err="1"/>
              <a:t>геомеханических</a:t>
            </a:r>
            <a:r>
              <a:rPr lang="ru-RU" b="1" dirty="0"/>
              <a:t> процессах:</a:t>
            </a:r>
          </a:p>
          <a:p>
            <a:r>
              <a:rPr lang="ru-RU" dirty="0"/>
              <a:t>Блочная структура массивов горных пород </a:t>
            </a:r>
            <a:r>
              <a:rPr lang="en-US" dirty="0"/>
              <a:t>-&gt; </a:t>
            </a:r>
            <a:r>
              <a:rPr lang="ru-RU" dirty="0"/>
              <a:t>влияние на деформирование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CB48D3-F25D-4BEC-8D8D-94C48B983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10" y="1120676"/>
            <a:ext cx="2343941" cy="33908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35742A-08BD-405F-B420-55B391AA97B2}"/>
              </a:ext>
            </a:extLst>
          </p:cNvPr>
          <p:cNvSpPr txBox="1"/>
          <p:nvPr/>
        </p:nvSpPr>
        <p:spPr>
          <a:xfrm>
            <a:off x="3045329" y="844635"/>
            <a:ext cx="573511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блочной среде возможно периодическое уменьшение трения между соседними блоками  за счет поперечных осцилляций, распространяющиеся по массиву. Математически такое деформирование можно описать как нелинейную вязкость в массиве, приводящую к перемещению соседних блоков при сдвиговых напряжениях ниже статического предела прочности</a:t>
            </a:r>
            <a:r>
              <a:rPr lang="en-US" dirty="0"/>
              <a:t> </a:t>
            </a:r>
            <a:r>
              <a:rPr lang="en-US" dirty="0" err="1"/>
              <a:t>Melosh</a:t>
            </a:r>
            <a:r>
              <a:rPr lang="en-US" dirty="0"/>
              <a:t>, H.J., Acoustic fluidization - A new geologic process, </a:t>
            </a:r>
            <a:r>
              <a:rPr lang="en-US" b="1" dirty="0"/>
              <a:t>Journal of Geophysical Research</a:t>
            </a:r>
            <a:r>
              <a:rPr lang="en-US" dirty="0"/>
              <a:t>, 1979, vol. 84, pp. 7513-7520; </a:t>
            </a:r>
            <a:r>
              <a:rPr lang="en-US" dirty="0" err="1"/>
              <a:t>Melosh</a:t>
            </a:r>
            <a:r>
              <a:rPr lang="en-US" dirty="0"/>
              <a:t>, H.J., Ivanov, B.A., Impact Crater Collapse, </a:t>
            </a:r>
            <a:r>
              <a:rPr lang="en-US" b="1" dirty="0"/>
              <a:t>Annual Review of Earth and Planetary Sciences</a:t>
            </a:r>
            <a:r>
              <a:rPr lang="en-US" dirty="0"/>
              <a:t>, 1999, vol. 27, pp. 385-415. </a:t>
            </a:r>
          </a:p>
          <a:p>
            <a:endParaRPr lang="en-US" dirty="0"/>
          </a:p>
          <a:p>
            <a:r>
              <a:rPr lang="ru-RU" dirty="0"/>
              <a:t>Эти применяются к таким явлениям как коллапс ударных кратеров (на рис. </a:t>
            </a:r>
            <a:r>
              <a:rPr lang="ru-RU" b="1" dirty="0"/>
              <a:t>справа</a:t>
            </a:r>
            <a:r>
              <a:rPr lang="ru-RU" dirty="0"/>
              <a:t>) и к распространению </a:t>
            </a:r>
            <a:r>
              <a:rPr lang="ru-RU" dirty="0" err="1"/>
              <a:t>дальнопробежных</a:t>
            </a:r>
            <a:r>
              <a:rPr lang="ru-RU" dirty="0"/>
              <a:t> лавин </a:t>
            </a:r>
            <a:r>
              <a:rPr lang="en-US" dirty="0"/>
              <a:t>[Collins, G.S., </a:t>
            </a:r>
            <a:r>
              <a:rPr lang="en-US" dirty="0" err="1"/>
              <a:t>Melosh</a:t>
            </a:r>
            <a:r>
              <a:rPr lang="en-US" dirty="0"/>
              <a:t>, H.J., Acoustic fluidization and the extraordinary mobility of </a:t>
            </a:r>
            <a:r>
              <a:rPr lang="en-US" dirty="0" err="1"/>
              <a:t>sturzstroms</a:t>
            </a:r>
            <a:r>
              <a:rPr lang="en-US" dirty="0"/>
              <a:t>, </a:t>
            </a:r>
            <a:r>
              <a:rPr lang="en-US" b="1" dirty="0"/>
              <a:t>Journal of Geophysical Research</a:t>
            </a:r>
            <a:r>
              <a:rPr lang="en-US" dirty="0"/>
              <a:t> (Solid Earth), 2003, vol. 108] – </a:t>
            </a:r>
            <a:r>
              <a:rPr lang="ru-RU" dirty="0"/>
              <a:t>на рисунке </a:t>
            </a:r>
            <a:r>
              <a:rPr lang="ru-RU" b="1" dirty="0"/>
              <a:t>слева</a:t>
            </a:r>
            <a:r>
              <a:rPr lang="ru-RU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5EE021-E9D5-4329-99DE-ACD6A5E0E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2307" y="79499"/>
            <a:ext cx="3076500" cy="66990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6FFC74-13C1-44FF-8302-5EB297D52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422" y="4968607"/>
            <a:ext cx="2749907" cy="1535837"/>
          </a:xfrm>
          <a:prstGeom prst="rect">
            <a:avLst/>
          </a:prstGeom>
        </p:spPr>
      </p:pic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06ADF546-C1E6-4C5B-A2DF-CFBE2FB5D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Tigger 2019, 4-17 июня ИДГ РАН</a:t>
            </a:r>
          </a:p>
        </p:txBody>
      </p:sp>
    </p:spTree>
    <p:extLst>
      <p:ext uri="{BB962C8B-B14F-4D97-AF65-F5344CB8AC3E}">
        <p14:creationId xmlns:p14="http://schemas.microsoft.com/office/powerpoint/2010/main" val="847432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DBOY.jpg                                                       000AE2BCMacintosh HD                   B7C75D19:">
            <a:extLst>
              <a:ext uri="{FF2B5EF4-FFF2-40B4-BE49-F238E27FC236}">
                <a16:creationId xmlns:a16="http://schemas.microsoft.com/office/drawing/2014/main" id="{51A28082-0B65-4B57-9148-9C500EBF1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89" y="812800"/>
            <a:ext cx="7526337" cy="58943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1" name="Text Box 3">
            <a:extLst>
              <a:ext uri="{FF2B5EF4-FFF2-40B4-BE49-F238E27FC236}">
                <a16:creationId xmlns:a16="http://schemas.microsoft.com/office/drawing/2014/main" id="{5C29A3B6-B3D7-4DB5-B054-EC6391429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2789" y="173038"/>
            <a:ext cx="8169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600">
                <a:latin typeface="Times" panose="02020603050405020304" pitchFamily="18" charset="0"/>
              </a:rPr>
              <a:t>Кратер в «блочной» мишени</a:t>
            </a:r>
            <a:endParaRPr lang="en-US" altLang="ru-RU" sz="3600">
              <a:latin typeface="Times" panose="02020603050405020304" pitchFamily="18" charset="0"/>
            </a:endParaRPr>
          </a:p>
        </p:txBody>
      </p:sp>
      <p:sp>
        <p:nvSpPr>
          <p:cNvPr id="104452" name="Line 4">
            <a:extLst>
              <a:ext uri="{FF2B5EF4-FFF2-40B4-BE49-F238E27FC236}">
                <a16:creationId xmlns:a16="http://schemas.microsoft.com/office/drawing/2014/main" id="{C5051460-49F7-420F-80F5-473C6216D3FF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7451" y="6303963"/>
            <a:ext cx="50339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4453" name="Text Box 5">
            <a:extLst>
              <a:ext uri="{FF2B5EF4-FFF2-40B4-BE49-F238E27FC236}">
                <a16:creationId xmlns:a16="http://schemas.microsoft.com/office/drawing/2014/main" id="{F79223DA-4915-4160-B74C-D18DA429F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3089" y="5907088"/>
            <a:ext cx="9350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ru-RU" sz="2800" b="1">
                <a:latin typeface="Times" panose="02020603050405020304" pitchFamily="18" charset="0"/>
              </a:rPr>
              <a:t>70 </a:t>
            </a:r>
            <a:r>
              <a:rPr lang="ru-RU" altLang="ru-RU" sz="2800" b="1">
                <a:latin typeface="Times" panose="02020603050405020304" pitchFamily="18" charset="0"/>
              </a:rPr>
              <a:t>м</a:t>
            </a:r>
            <a:endParaRPr lang="en-US" altLang="ru-RU" sz="2800" b="1">
              <a:latin typeface="Times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78276C6-A7F6-42D1-B72D-4BA99E938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Tigger 2019, 4-17 июня ИДГ РАН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1B7D97-0039-4139-974E-9C6DEF2FEAFB}"/>
              </a:ext>
            </a:extLst>
          </p:cNvPr>
          <p:cNvSpPr txBox="1"/>
          <p:nvPr/>
        </p:nvSpPr>
        <p:spPr>
          <a:xfrm>
            <a:off x="1793913" y="388210"/>
            <a:ext cx="860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Критические вопросы – размер блока и добротность колебаний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BB46E8-391D-48CD-8E8A-C3AE2106E728}"/>
              </a:ext>
            </a:extLst>
          </p:cNvPr>
          <p:cNvSpPr txBox="1"/>
          <p:nvPr/>
        </p:nvSpPr>
        <p:spPr>
          <a:xfrm>
            <a:off x="672030" y="1024569"/>
            <a:ext cx="8218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Основной подход – результаты бурения в Пучеж-</a:t>
            </a:r>
            <a:r>
              <a:rPr lang="ru-RU" dirty="0" err="1"/>
              <a:t>Катункском</a:t>
            </a:r>
            <a:r>
              <a:rPr lang="ru-RU" dirty="0"/>
              <a:t> кратере (</a:t>
            </a:r>
            <a:r>
              <a:rPr lang="en-US" dirty="0"/>
              <a:t>D~40 km)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4C238F-C87D-4CAB-8E46-C316E8314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344" y="1393901"/>
            <a:ext cx="4319025" cy="32400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501A7D-A681-4716-9822-49795C8CC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40" y="1451810"/>
            <a:ext cx="5469731" cy="3182122"/>
          </a:xfrm>
          <a:prstGeom prst="rect">
            <a:avLst/>
          </a:prstGeom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ED24A0DD-5BB5-49D3-A737-D3DC7D9833C1}"/>
              </a:ext>
            </a:extLst>
          </p:cNvPr>
          <p:cNvCxnSpPr/>
          <p:nvPr/>
        </p:nvCxnSpPr>
        <p:spPr>
          <a:xfrm>
            <a:off x="5574535" y="1839817"/>
            <a:ext cx="2203373" cy="180676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47D6269F-FFD1-430E-B05A-818BD264EC3C}"/>
              </a:ext>
            </a:extLst>
          </p:cNvPr>
          <p:cNvCxnSpPr>
            <a:cxnSpLocks/>
          </p:cNvCxnSpPr>
          <p:nvPr/>
        </p:nvCxnSpPr>
        <p:spPr>
          <a:xfrm>
            <a:off x="5574534" y="2417458"/>
            <a:ext cx="4979625" cy="118695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69A1C02-DB10-49C1-BC6F-7FC79FB70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9344" y="4726826"/>
            <a:ext cx="4780896" cy="17319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EF65D8-C7B4-43E7-8CCC-4A447F2454AF}"/>
              </a:ext>
            </a:extLst>
          </p:cNvPr>
          <p:cNvSpPr txBox="1"/>
          <p:nvPr/>
        </p:nvSpPr>
        <p:spPr>
          <a:xfrm>
            <a:off x="352540" y="4957590"/>
            <a:ext cx="57434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Вопрос: как пересчитать результаты на кратеры другого размера?</a:t>
            </a:r>
          </a:p>
        </p:txBody>
      </p:sp>
    </p:spTree>
    <p:extLst>
      <p:ext uri="{BB962C8B-B14F-4D97-AF65-F5344CB8AC3E}">
        <p14:creationId xmlns:p14="http://schemas.microsoft.com/office/powerpoint/2010/main" val="1263671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FBE2932D-4EEC-49B4-B66F-B209A3D24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Tigger 2019, 4-17 июня ИДГ РАН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D3FAE7-DA4A-49BD-955B-56C948835794}"/>
              </a:ext>
            </a:extLst>
          </p:cNvPr>
          <p:cNvSpPr txBox="1"/>
          <p:nvPr/>
        </p:nvSpPr>
        <p:spPr>
          <a:xfrm>
            <a:off x="749147" y="1090632"/>
            <a:ext cx="45334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Melosh</a:t>
            </a:r>
            <a:r>
              <a:rPr lang="en-US" dirty="0"/>
              <a:t>, H.J., The physics of very large landslides. Acta </a:t>
            </a:r>
            <a:r>
              <a:rPr lang="en-US" dirty="0" err="1"/>
              <a:t>Mechanica</a:t>
            </a:r>
            <a:r>
              <a:rPr lang="en-US" dirty="0"/>
              <a:t>, 1986. 64(1): p. 89-99.</a:t>
            </a:r>
            <a:r>
              <a:rPr lang="ru-RU" dirty="0"/>
              <a:t> </a:t>
            </a:r>
          </a:p>
          <a:p>
            <a:r>
              <a:rPr lang="en-US" dirty="0"/>
              <a:t>“A  principal wavelength generated in an impact event depends upon the impactor radius a and impact velocity U as , </a:t>
            </a:r>
            <a:r>
              <a:rPr lang="en-US" dirty="0">
                <a:latin typeface="Symbol" panose="05050102010706020507" pitchFamily="18" charset="2"/>
              </a:rPr>
              <a:t></a:t>
            </a:r>
            <a:r>
              <a:rPr lang="en-US" dirty="0"/>
              <a:t> ~ ac/U”</a:t>
            </a:r>
          </a:p>
          <a:p>
            <a:endParaRPr lang="en-US" dirty="0"/>
          </a:p>
          <a:p>
            <a:r>
              <a:rPr lang="ru-RU" dirty="0"/>
              <a:t>Иными словами размер блоков пропорционален размеру ударника и уменьшается с ростом скорости удара.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47F65E-BFE7-4BB7-9531-7E70A62DBB12}"/>
              </a:ext>
            </a:extLst>
          </p:cNvPr>
          <p:cNvSpPr txBox="1"/>
          <p:nvPr/>
        </p:nvSpPr>
        <p:spPr>
          <a:xfrm>
            <a:off x="2743200" y="136525"/>
            <a:ext cx="73813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Два предложенных подхода</a:t>
            </a:r>
          </a:p>
          <a:p>
            <a:pPr algn="ctr"/>
            <a:r>
              <a:rPr lang="ru-RU" sz="2800" dirty="0"/>
              <a:t>1                                                                                    2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FF5B4-E7AA-49AE-B329-8493B9B14739}"/>
              </a:ext>
            </a:extLst>
          </p:cNvPr>
          <p:cNvSpPr txBox="1"/>
          <p:nvPr/>
        </p:nvSpPr>
        <p:spPr>
          <a:xfrm>
            <a:off x="6312665" y="936433"/>
            <a:ext cx="53211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В.Н. Костюченко (</a:t>
            </a:r>
            <a:r>
              <a:rPr lang="en-US" dirty="0"/>
              <a:t>Ivanov, B.A. and V.N. </a:t>
            </a:r>
            <a:r>
              <a:rPr lang="en-US" dirty="0" err="1"/>
              <a:t>Kostuchenko</a:t>
            </a:r>
            <a:r>
              <a:rPr lang="en-US" dirty="0"/>
              <a:t>, Block Oscillation Model for Impact Crater Collapse, in 28th Lunar and Planetary Science Conference. 1997, Lunar and </a:t>
            </a:r>
            <a:r>
              <a:rPr lang="en-US" dirty="0" err="1"/>
              <a:t>Planeatry</a:t>
            </a:r>
            <a:r>
              <a:rPr lang="en-US" dirty="0"/>
              <a:t> Institute: Houston, TX. p. 631-632):</a:t>
            </a:r>
          </a:p>
          <a:p>
            <a:endParaRPr lang="en-US" dirty="0"/>
          </a:p>
          <a:p>
            <a:r>
              <a:rPr lang="ru-RU" dirty="0"/>
              <a:t>Размеры блоков пропорциональны размеру переходного кратера. Скорость удара практически не влияет. На размер блока. По аналогии с Пучеж-</a:t>
            </a:r>
            <a:r>
              <a:rPr lang="ru-RU" dirty="0" err="1"/>
              <a:t>Катункским</a:t>
            </a:r>
            <a:r>
              <a:rPr lang="ru-RU" dirty="0"/>
              <a:t> кратером (</a:t>
            </a:r>
            <a:r>
              <a:rPr lang="en-US" dirty="0"/>
              <a:t>D~40 km, </a:t>
            </a:r>
            <a:r>
              <a:rPr lang="en-US" dirty="0" err="1"/>
              <a:t>D_tc</a:t>
            </a:r>
            <a:r>
              <a:rPr lang="en-US" dirty="0"/>
              <a:t>~ 25 </a:t>
            </a:r>
            <a:r>
              <a:rPr lang="ru-RU" dirty="0"/>
              <a:t>км)</a:t>
            </a:r>
          </a:p>
          <a:p>
            <a:endParaRPr lang="ru-RU" dirty="0"/>
          </a:p>
          <a:p>
            <a:r>
              <a:rPr lang="ru-RU" dirty="0"/>
              <a:t>                                           </a:t>
            </a:r>
            <a:r>
              <a:rPr lang="en-US" dirty="0"/>
              <a:t>h ~ </a:t>
            </a:r>
            <a:r>
              <a:rPr lang="en-US" dirty="0" err="1"/>
              <a:t>D_tc</a:t>
            </a:r>
            <a:r>
              <a:rPr lang="en-US" dirty="0"/>
              <a:t>/250</a:t>
            </a:r>
          </a:p>
          <a:p>
            <a:r>
              <a:rPr lang="ru-RU" dirty="0"/>
              <a:t>Период внутренних колебаний блоков</a:t>
            </a:r>
          </a:p>
          <a:p>
            <a:r>
              <a:rPr lang="ru-RU" dirty="0"/>
              <a:t>                                 </a:t>
            </a:r>
            <a:r>
              <a:rPr lang="en-US" dirty="0" err="1"/>
              <a:t>T_block</a:t>
            </a:r>
            <a:r>
              <a:rPr lang="en-US" dirty="0"/>
              <a:t> (</a:t>
            </a:r>
            <a:r>
              <a:rPr lang="ru-RU" dirty="0"/>
              <a:t>сек)</a:t>
            </a:r>
            <a:r>
              <a:rPr lang="en-US" dirty="0"/>
              <a:t>/</a:t>
            </a:r>
            <a:r>
              <a:rPr lang="en-US" dirty="0" err="1"/>
              <a:t>D_tc</a:t>
            </a:r>
            <a:r>
              <a:rPr lang="ru-RU" dirty="0"/>
              <a:t>(км)</a:t>
            </a:r>
            <a:r>
              <a:rPr lang="en-US" dirty="0"/>
              <a:t>~ </a:t>
            </a:r>
            <a:r>
              <a:rPr lang="ru-RU" dirty="0"/>
              <a:t>1/25</a:t>
            </a:r>
          </a:p>
          <a:p>
            <a:r>
              <a:rPr lang="ru-RU" dirty="0"/>
              <a:t>Добротность </a:t>
            </a:r>
            <a:r>
              <a:rPr lang="en-US" dirty="0"/>
              <a:t>Q = 50 – 100</a:t>
            </a:r>
          </a:p>
          <a:p>
            <a:r>
              <a:rPr lang="ru-RU" dirty="0"/>
              <a:t>Время затухания колебаний  </a:t>
            </a:r>
            <a:r>
              <a:rPr lang="en-US" dirty="0" err="1"/>
              <a:t>T_decay</a:t>
            </a:r>
            <a:r>
              <a:rPr lang="en-US" dirty="0"/>
              <a:t> /h~</a:t>
            </a:r>
            <a:r>
              <a:rPr lang="ru-RU" dirty="0"/>
              <a:t>450 с/км</a:t>
            </a: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172D6B-7C77-428A-96C4-EFD9BA5D362F}"/>
              </a:ext>
            </a:extLst>
          </p:cNvPr>
          <p:cNvSpPr txBox="1"/>
          <p:nvPr/>
        </p:nvSpPr>
        <p:spPr>
          <a:xfrm>
            <a:off x="440675" y="5739788"/>
            <a:ext cx="10895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Проверка – обзор всех удачных попыток моделировать форму кратера на разных планетах</a:t>
            </a:r>
          </a:p>
        </p:txBody>
      </p:sp>
    </p:spTree>
    <p:extLst>
      <p:ext uri="{BB962C8B-B14F-4D97-AF65-F5344CB8AC3E}">
        <p14:creationId xmlns:p14="http://schemas.microsoft.com/office/powerpoint/2010/main" val="806506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7E79A18C-F60F-46C4-9EAB-8E4283652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Tigger 2019, 4-17 июня ИДГ РАН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241483-E903-4794-A8DC-797C795C1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087" y="2892675"/>
            <a:ext cx="6073377" cy="329403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6D0A14-3B40-4A56-99EF-B92EF6CCC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0" y="2950510"/>
            <a:ext cx="5468586" cy="31823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BA2712-A7E8-4B51-B939-3B40736730C1}"/>
              </a:ext>
            </a:extLst>
          </p:cNvPr>
          <p:cNvSpPr txBox="1"/>
          <p:nvPr/>
        </p:nvSpPr>
        <p:spPr>
          <a:xfrm>
            <a:off x="384535" y="2146003"/>
            <a:ext cx="11422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Пример подгонки формы кратера варьированием параметра  </a:t>
            </a:r>
            <a:r>
              <a:rPr lang="en-US" sz="2800" dirty="0" err="1"/>
              <a:t>T_decay</a:t>
            </a:r>
            <a:endParaRPr lang="ru-RU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E62B05-E69E-4F72-85F6-E71C451DC82E}"/>
              </a:ext>
            </a:extLst>
          </p:cNvPr>
          <p:cNvSpPr txBox="1"/>
          <p:nvPr/>
        </p:nvSpPr>
        <p:spPr>
          <a:xfrm>
            <a:off x="737075" y="122250"/>
            <a:ext cx="982810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Введение АФ модели в компьютерную модель</a:t>
            </a:r>
            <a:r>
              <a:rPr lang="en-US" sz="2400" dirty="0"/>
              <a:t>:</a:t>
            </a:r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/>
              <a:t>Запомнить максимальную скорость в </a:t>
            </a:r>
            <a:r>
              <a:rPr lang="ru-RU" dirty="0" err="1"/>
              <a:t>лагранжевой</a:t>
            </a:r>
            <a:r>
              <a:rPr lang="ru-RU" dirty="0"/>
              <a:t> точке </a:t>
            </a:r>
            <a:r>
              <a:rPr lang="en-US" dirty="0"/>
              <a:t>; v_vibr_0 ~0.1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dirty="0" err="1"/>
              <a:t>v_max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C </a:t>
            </a:r>
            <a:r>
              <a:rPr lang="ru-RU" dirty="0"/>
              <a:t>течением времени </a:t>
            </a:r>
            <a:r>
              <a:rPr lang="en-US" dirty="0" err="1"/>
              <a:t>v_vibr</a:t>
            </a:r>
            <a:r>
              <a:rPr lang="en-US" dirty="0"/>
              <a:t> = v_vibr_0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×exp (-t/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T_dec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давление от внутренних колебаний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p_vibr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r × c ×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v_vibr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/>
              <a:t>Сдвиговая прочность уменьшается  </a:t>
            </a:r>
            <a:r>
              <a:rPr lang="en-US" dirty="0">
                <a:latin typeface="Symbol" panose="05050102010706020507" pitchFamily="18" charset="2"/>
              </a:rPr>
              <a:t>t</a:t>
            </a:r>
            <a:r>
              <a:rPr lang="en-US" dirty="0"/>
              <a:t> = </a:t>
            </a:r>
            <a:r>
              <a:rPr lang="en-US" dirty="0" err="1"/>
              <a:t>fric</a:t>
            </a:r>
            <a:r>
              <a:rPr lang="en-US" dirty="0"/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×(p-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p_vibr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/>
              <a:t>При большой скорости сдвига включается  </a:t>
            </a:r>
            <a:r>
              <a:rPr lang="ru-RU" dirty="0" err="1"/>
              <a:t>псевдовязкость</a:t>
            </a:r>
            <a:r>
              <a:rPr lang="ru-RU" dirty="0"/>
              <a:t> </a:t>
            </a:r>
            <a:r>
              <a:rPr lang="en-US" dirty="0">
                <a:latin typeface="Symbol" panose="05050102010706020507" pitchFamily="18" charset="2"/>
              </a:rPr>
              <a:t>t</a:t>
            </a:r>
            <a:r>
              <a:rPr lang="ru-RU" dirty="0">
                <a:latin typeface="Symbol" panose="05050102010706020507" pitchFamily="18" charset="2"/>
              </a:rPr>
              <a:t> = </a:t>
            </a:r>
            <a:r>
              <a:rPr lang="en-US" dirty="0" err="1">
                <a:latin typeface="Symbol" panose="05050102010706020507" pitchFamily="18" charset="2"/>
              </a:rPr>
              <a:t>h_AF</a:t>
            </a:r>
            <a:r>
              <a:rPr lang="en-US" dirty="0">
                <a:latin typeface="Symbol" panose="05050102010706020507" pitchFamily="18" charset="2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×e’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572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CD780E9-FE3F-46F9-BA0A-1FB67BE39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794" y="2969830"/>
            <a:ext cx="4853190" cy="34665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B32219-91FC-4B13-956C-A3D4F3568744}"/>
              </a:ext>
            </a:extLst>
          </p:cNvPr>
          <p:cNvSpPr txBox="1"/>
          <p:nvPr/>
        </p:nvSpPr>
        <p:spPr>
          <a:xfrm>
            <a:off x="3558448" y="144506"/>
            <a:ext cx="84829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.</a:t>
            </a:r>
          </a:p>
          <a:p>
            <a:r>
              <a:rPr lang="ru-RU" dirty="0"/>
              <a:t>Чтобы понять механизм АФ мы сравниваем модельные параметры (такие как амплитуда и время затухания внутренних колебаний), найденные путем воспроизведения формы ударных кратеров на планетных телах с различной силой тяжести – от Земли (</a:t>
            </a:r>
            <a:r>
              <a:rPr lang="ru-RU" b="1" dirty="0"/>
              <a:t>g = 9.8 м/с</a:t>
            </a:r>
            <a:r>
              <a:rPr lang="ru-RU" b="1" baseline="30000" dirty="0"/>
              <a:t>2</a:t>
            </a:r>
            <a:r>
              <a:rPr lang="ru-RU" b="1" dirty="0"/>
              <a:t>) </a:t>
            </a:r>
            <a:r>
              <a:rPr lang="ru-RU" dirty="0"/>
              <a:t>до астероида Веста (</a:t>
            </a:r>
            <a:r>
              <a:rPr lang="ru-RU" b="1" dirty="0"/>
              <a:t>g ~ 0.22 м/с</a:t>
            </a:r>
            <a:r>
              <a:rPr lang="ru-RU" b="1" baseline="30000" dirty="0"/>
              <a:t>2</a:t>
            </a:r>
            <a:r>
              <a:rPr lang="ru-RU" dirty="0"/>
              <a:t>). Предварительный сводный анализ по успешному моделированию показывает, что в первом приближении наблюдается линейная зависимость модельного времени затухания внутренних колебаний </a:t>
            </a:r>
            <a:r>
              <a:rPr lang="ru-RU" dirty="0" err="1"/>
              <a:t>T</a:t>
            </a:r>
            <a:r>
              <a:rPr lang="ru-RU" baseline="-25000" dirty="0" err="1"/>
              <a:t>dec</a:t>
            </a:r>
            <a:r>
              <a:rPr lang="ru-RU" dirty="0"/>
              <a:t> от финального диаметра сложных кратеров с центральным поднятием </a:t>
            </a:r>
            <a:r>
              <a:rPr lang="ru-RU" dirty="0" err="1"/>
              <a:t>D</a:t>
            </a:r>
            <a:r>
              <a:rPr lang="ru-RU" baseline="-25000" dirty="0" err="1"/>
              <a:t>rim</a:t>
            </a:r>
            <a:r>
              <a:rPr lang="ru-RU" dirty="0"/>
              <a:t>. </a:t>
            </a:r>
            <a:r>
              <a:rPr lang="ru-RU" b="1" dirty="0"/>
              <a:t>Численно </a:t>
            </a:r>
            <a:r>
              <a:rPr lang="ru-RU" b="1" dirty="0" err="1"/>
              <a:t>T</a:t>
            </a:r>
            <a:r>
              <a:rPr lang="ru-RU" b="1" baseline="-25000" dirty="0" err="1"/>
              <a:t>dec</a:t>
            </a:r>
            <a:r>
              <a:rPr lang="ru-RU" b="1" dirty="0"/>
              <a:t> (в секундах) примерно равна </a:t>
            </a:r>
            <a:r>
              <a:rPr lang="ru-RU" b="1" dirty="0" err="1"/>
              <a:t>D</a:t>
            </a:r>
            <a:r>
              <a:rPr lang="ru-RU" b="1" baseline="-25000" dirty="0" err="1"/>
              <a:t>rim</a:t>
            </a:r>
            <a:r>
              <a:rPr lang="ru-RU" b="1" dirty="0"/>
              <a:t> (в км).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5A5762-0BCC-497F-B426-17FE57EFE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017" y="349995"/>
            <a:ext cx="3032432" cy="34422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A5C8F7-3E64-44BD-8345-DE224C94C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653" y="4212633"/>
            <a:ext cx="4549617" cy="26453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C0D471-40A3-4838-8694-48AFE14F69FD}"/>
              </a:ext>
            </a:extLst>
          </p:cNvPr>
          <p:cNvSpPr txBox="1"/>
          <p:nvPr/>
        </p:nvSpPr>
        <p:spPr>
          <a:xfrm>
            <a:off x="1123720" y="232703"/>
            <a:ext cx="2434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Кратер на Весте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0487D4-3589-49D7-8F17-B58C580D2019}"/>
              </a:ext>
            </a:extLst>
          </p:cNvPr>
          <p:cNvSpPr txBox="1"/>
          <p:nvPr/>
        </p:nvSpPr>
        <p:spPr>
          <a:xfrm>
            <a:off x="1685579" y="3909585"/>
            <a:ext cx="3062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Пучеж-</a:t>
            </a:r>
            <a:r>
              <a:rPr lang="ru-RU" b="1" dirty="0" err="1"/>
              <a:t>Катункский</a:t>
            </a:r>
            <a:r>
              <a:rPr lang="ru-RU" b="1" dirty="0"/>
              <a:t> кратер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C38DEADC-06CA-48AA-B083-2BE4F400DE7E}"/>
              </a:ext>
            </a:extLst>
          </p:cNvPr>
          <p:cNvCxnSpPr>
            <a:cxnSpLocks/>
          </p:cNvCxnSpPr>
          <p:nvPr/>
        </p:nvCxnSpPr>
        <p:spPr>
          <a:xfrm>
            <a:off x="3216924" y="602035"/>
            <a:ext cx="7022401" cy="25221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59F0B65F-214D-4027-897B-F3424541981A}"/>
              </a:ext>
            </a:extLst>
          </p:cNvPr>
          <p:cNvCxnSpPr>
            <a:cxnSpLocks/>
          </p:cNvCxnSpPr>
          <p:nvPr/>
        </p:nvCxnSpPr>
        <p:spPr>
          <a:xfrm flipV="1">
            <a:off x="4472848" y="4394054"/>
            <a:ext cx="4549966" cy="8738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761B935-9705-4FC0-AD9F-0EC562834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Tigger 2019, 4-17 июня ИДГ РАН</a:t>
            </a:r>
          </a:p>
        </p:txBody>
      </p:sp>
    </p:spTree>
    <p:extLst>
      <p:ext uri="{BB962C8B-B14F-4D97-AF65-F5344CB8AC3E}">
        <p14:creationId xmlns:p14="http://schemas.microsoft.com/office/powerpoint/2010/main" val="2260178797"/>
      </p:ext>
    </p:extLst>
  </p:cSld>
  <p:clrMapOvr>
    <a:masterClrMapping/>
  </p:clrMapOvr>
</p:sld>
</file>

<file path=ppt/theme/theme1.xml><?xml version="1.0" encoding="utf-8"?>
<a:theme xmlns:a="http://schemas.openxmlformats.org/drawingml/2006/main" name="Глубина">
  <a:themeElements>
    <a:clrScheme name="Глубина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Глубина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TM04033923[[fn=Глубина]]</Template>
  <TotalTime>1318</TotalTime>
  <Words>1036</Words>
  <Application>Microsoft Office PowerPoint</Application>
  <PresentationFormat>Широкоэкранный</PresentationFormat>
  <Paragraphs>82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Calibri</vt:lpstr>
      <vt:lpstr>Corbel</vt:lpstr>
      <vt:lpstr>Symbol</vt:lpstr>
      <vt:lpstr>Times</vt:lpstr>
      <vt:lpstr>Times New Roman</vt:lpstr>
      <vt:lpstr>Wingdings</vt:lpstr>
      <vt:lpstr>Глубина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Boris</dc:creator>
  <cp:lastModifiedBy>Boris</cp:lastModifiedBy>
  <cp:revision>53</cp:revision>
  <dcterms:created xsi:type="dcterms:W3CDTF">2019-04-09T12:52:54Z</dcterms:created>
  <dcterms:modified xsi:type="dcterms:W3CDTF">2019-06-05T19:02:38Z</dcterms:modified>
</cp:coreProperties>
</file>