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0" r:id="rId4"/>
    <p:sldId id="288" r:id="rId5"/>
    <p:sldId id="299" r:id="rId6"/>
    <p:sldId id="258" r:id="rId7"/>
    <p:sldId id="284" r:id="rId8"/>
    <p:sldId id="300" r:id="rId9"/>
    <p:sldId id="301" r:id="rId10"/>
    <p:sldId id="302" r:id="rId11"/>
    <p:sldId id="303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109" d="100"/>
          <a:sy n="109" d="100"/>
        </p:scale>
        <p:origin x="69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87FCD-7D6A-47BF-A404-AE53B76A5371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FD981-A48B-47B6-8903-0FA17908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05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FD981-A48B-47B6-8903-0FA17908123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610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FD981-A48B-47B6-8903-0FA17908123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275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FD981-A48B-47B6-8903-0FA17908123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132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FD981-A48B-47B6-8903-0FA17908123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813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F2F63B04-13AA-4C96-A418-FCE516EB4CFB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4051C90B-E350-4D37-92E2-6AC8E14834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273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3B04-13AA-4C96-A418-FCE516EB4CFB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C90B-E350-4D37-92E2-6AC8E14834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030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3B04-13AA-4C96-A418-FCE516EB4CFB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C90B-E350-4D37-92E2-6AC8E14834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34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3B04-13AA-4C96-A418-FCE516EB4CFB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C90B-E350-4D37-92E2-6AC8E14834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95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3B04-13AA-4C96-A418-FCE516EB4CFB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C90B-E350-4D37-92E2-6AC8E14834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2393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3B04-13AA-4C96-A418-FCE516EB4CFB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C90B-E350-4D37-92E2-6AC8E14834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71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3B04-13AA-4C96-A418-FCE516EB4CFB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C90B-E350-4D37-92E2-6AC8E14834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648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3B04-13AA-4C96-A418-FCE516EB4CFB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C90B-E350-4D37-92E2-6AC8E14834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94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3B04-13AA-4C96-A418-FCE516EB4CFB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C90B-E350-4D37-92E2-6AC8E14834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0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3B04-13AA-4C96-A418-FCE516EB4CFB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C90B-E350-4D37-92E2-6AC8E14834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885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3B04-13AA-4C96-A418-FCE516EB4CFB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C90B-E350-4D37-92E2-6AC8E14834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85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F2F63B04-13AA-4C96-A418-FCE516EB4CFB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051C90B-E350-4D37-92E2-6AC8E14834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12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38895"/>
            <a:ext cx="7772400" cy="1974081"/>
          </a:xfrm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</a:pPr>
            <a:r>
              <a:rPr lang="ru-RU" sz="2800" b="1" dirty="0" err="1">
                <a:solidFill>
                  <a:schemeClr val="bg2">
                    <a:lumMod val="75000"/>
                  </a:schemeClr>
                </a:solidFill>
                <a:latin typeface="Arial Narrow" pitchFamily="34" charset="0"/>
              </a:rPr>
              <a:t>Скейлинг</a:t>
            </a:r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</a:rPr>
              <a:t> двух характерных частот очаговых спектров для землетрясений вблизи о. Беринг</a:t>
            </a:r>
            <a:endParaRPr lang="ru-RU" sz="1600" dirty="0">
              <a:solidFill>
                <a:schemeClr val="bg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149080"/>
            <a:ext cx="7920880" cy="1080120"/>
          </a:xfrm>
        </p:spPr>
        <p:txBody>
          <a:bodyPr>
            <a:norm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Arial Narrow" pitchFamily="34" charset="0"/>
              </a:rPr>
              <a:t>Скоркина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</a:rPr>
              <a:t> Анна Александровна, к.ф.-м.н.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</a:rPr>
              <a:t>ИТПЗ РАН</a:t>
            </a:r>
            <a:endParaRPr lang="ru-RU" sz="2000" dirty="0">
              <a:solidFill>
                <a:schemeClr val="bg2">
                  <a:lumMod val="75000"/>
                </a:schemeClr>
              </a:solidFill>
              <a:latin typeface="Arial Narrow" pitchFamily="34" charset="0"/>
            </a:endParaRPr>
          </a:p>
          <a:p>
            <a:endParaRPr lang="ru-RU" sz="2000" dirty="0">
              <a:solidFill>
                <a:schemeClr val="bg2">
                  <a:lumMod val="75000"/>
                </a:schemeClr>
              </a:solidFill>
              <a:latin typeface="Arial Narrow" pitchFamily="34" charset="0"/>
            </a:endParaRPr>
          </a:p>
          <a:p>
            <a:pPr algn="r"/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3745" y="6165304"/>
            <a:ext cx="223651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dirty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</a:rPr>
              <a:t>ИДГ РАН, 4 апреля 2019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C8B07C-2F3B-479B-9EE6-D6DBF4CD8F5C}"/>
              </a:ext>
            </a:extLst>
          </p:cNvPr>
          <p:cNvSpPr txBox="1"/>
          <p:nvPr/>
        </p:nvSpPr>
        <p:spPr>
          <a:xfrm>
            <a:off x="310539" y="0"/>
            <a:ext cx="882047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</a:rPr>
              <a:t>5</a:t>
            </a:r>
            <a:r>
              <a:rPr lang="ru-RU" sz="1700" baseline="30000" dirty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</a:rPr>
              <a:t>ая</a:t>
            </a:r>
            <a:r>
              <a:rPr lang="ru-RU" sz="1700" dirty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</a:rPr>
              <a:t> Международная конференция «Триггерные эффекты в геосистемах»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60432" y="6525344"/>
            <a:ext cx="648072" cy="288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itchFamily="34" charset="0"/>
              </a:rPr>
              <a:t>10 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24D284B-FF94-43B9-8648-DEEE5461F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24" y="116632"/>
            <a:ext cx="8229600" cy="490066"/>
          </a:xfrm>
        </p:spPr>
        <p:txBody>
          <a:bodyPr>
            <a:normAutofit/>
          </a:bodyPr>
          <a:lstStyle/>
          <a:p>
            <a:pPr marL="357188"/>
            <a:r>
              <a:rPr lang="ru-RU" sz="2600" b="1" dirty="0">
                <a:latin typeface="Arial Narrow" pitchFamily="34" charset="0"/>
              </a:rPr>
              <a:t>Метод отношения спектров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D97B74A-A460-4EF7-B24D-B4F06ACBBC29}"/>
              </a:ext>
            </a:extLst>
          </p:cNvPr>
          <p:cNvSpPr/>
          <p:nvPr/>
        </p:nvSpPr>
        <p:spPr>
          <a:xfrm>
            <a:off x="2483768" y="5949280"/>
            <a:ext cx="360040" cy="319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FD9E67D-9B44-477F-B856-2899B6A2A8F4}"/>
              </a:ext>
            </a:extLst>
          </p:cNvPr>
          <p:cNvSpPr/>
          <p:nvPr/>
        </p:nvSpPr>
        <p:spPr>
          <a:xfrm>
            <a:off x="4932040" y="3472539"/>
            <a:ext cx="360040" cy="319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6895397-AD5F-45FE-AD7A-93A4096E4C7D}"/>
              </a:ext>
            </a:extLst>
          </p:cNvPr>
          <p:cNvSpPr/>
          <p:nvPr/>
        </p:nvSpPr>
        <p:spPr>
          <a:xfrm>
            <a:off x="7607472" y="3485417"/>
            <a:ext cx="360040" cy="319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Рисунок3.png">
            <a:extLst>
              <a:ext uri="{FF2B5EF4-FFF2-40B4-BE49-F238E27FC236}">
                <a16:creationId xmlns:a16="http://schemas.microsoft.com/office/drawing/2014/main" id="{43E58B5A-4201-4DCC-9D3A-469FD4ED4E5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62254" y="620688"/>
            <a:ext cx="4526626" cy="54178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DADE49-6C41-4B44-A7A6-56FF2A810057}"/>
              </a:ext>
            </a:extLst>
          </p:cNvPr>
          <p:cNvSpPr txBox="1"/>
          <p:nvPr/>
        </p:nvSpPr>
        <p:spPr>
          <a:xfrm>
            <a:off x="891958" y="5488196"/>
            <a:ext cx="171027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ТЕОРИЯ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[Irikura,Yokoi,1991]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DDD81E-36E1-4805-B54F-FA4604F5E85A}"/>
              </a:ext>
            </a:extLst>
          </p:cNvPr>
          <p:cNvSpPr txBox="1"/>
          <p:nvPr/>
        </p:nvSpPr>
        <p:spPr>
          <a:xfrm>
            <a:off x="4542374" y="5847655"/>
            <a:ext cx="2511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НАБЛЮДЕНИЯ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4389E5-228F-41B4-9009-2CEE1E327B46}"/>
              </a:ext>
            </a:extLst>
          </p:cNvPr>
          <p:cNvSpPr txBox="1"/>
          <p:nvPr/>
        </p:nvSpPr>
        <p:spPr>
          <a:xfrm>
            <a:off x="4177271" y="2276872"/>
            <a:ext cx="141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числитель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/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200" b="1" i="1" baseline="-25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4.3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h=38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км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4CE259-7119-40D8-9A25-992E80448DC3}"/>
              </a:ext>
            </a:extLst>
          </p:cNvPr>
          <p:cNvSpPr txBox="1"/>
          <p:nvPr/>
        </p:nvSpPr>
        <p:spPr>
          <a:xfrm>
            <a:off x="6342574" y="2276872"/>
            <a:ext cx="1453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знаменатель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200" b="1" i="1" baseline="-25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9,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=35 км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Image1.png">
            <a:extLst>
              <a:ext uri="{FF2B5EF4-FFF2-40B4-BE49-F238E27FC236}">
                <a16:creationId xmlns:a16="http://schemas.microsoft.com/office/drawing/2014/main" id="{C64F7993-7644-40AC-B218-36D21D52836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902" y="620688"/>
            <a:ext cx="273886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5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60432" y="6525344"/>
            <a:ext cx="648072" cy="288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itchFamily="34" charset="0"/>
              </a:rPr>
              <a:t>11 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24D284B-FF94-43B9-8648-DEEE5461F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24" y="116632"/>
            <a:ext cx="8229600" cy="490066"/>
          </a:xfrm>
        </p:spPr>
        <p:txBody>
          <a:bodyPr>
            <a:normAutofit/>
          </a:bodyPr>
          <a:lstStyle/>
          <a:p>
            <a:pPr marL="357188"/>
            <a:r>
              <a:rPr lang="ru-RU" sz="2600" b="1" dirty="0">
                <a:latin typeface="Arial Narrow" pitchFamily="34" charset="0"/>
              </a:rPr>
              <a:t>Метод отношения спектров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D97B74A-A460-4EF7-B24D-B4F06ACBBC29}"/>
              </a:ext>
            </a:extLst>
          </p:cNvPr>
          <p:cNvSpPr/>
          <p:nvPr/>
        </p:nvSpPr>
        <p:spPr>
          <a:xfrm>
            <a:off x="2483768" y="5949280"/>
            <a:ext cx="360040" cy="319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FD9E67D-9B44-477F-B856-2899B6A2A8F4}"/>
              </a:ext>
            </a:extLst>
          </p:cNvPr>
          <p:cNvSpPr/>
          <p:nvPr/>
        </p:nvSpPr>
        <p:spPr>
          <a:xfrm>
            <a:off x="4932040" y="3472539"/>
            <a:ext cx="360040" cy="319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6895397-AD5F-45FE-AD7A-93A4096E4C7D}"/>
              </a:ext>
            </a:extLst>
          </p:cNvPr>
          <p:cNvSpPr/>
          <p:nvPr/>
        </p:nvSpPr>
        <p:spPr>
          <a:xfrm>
            <a:off x="7607472" y="3485417"/>
            <a:ext cx="360040" cy="319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3307BD44-9713-49AE-A95B-BF743B033F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72" y="697130"/>
            <a:ext cx="5633812" cy="58957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BFE3A5-9857-459E-A01E-BE96A9EBEBE5}"/>
              </a:ext>
            </a:extLst>
          </p:cNvPr>
          <p:cNvSpPr txBox="1"/>
          <p:nvPr/>
        </p:nvSpPr>
        <p:spPr>
          <a:xfrm>
            <a:off x="395536" y="1700808"/>
            <a:ext cx="16510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Секторы 9-16:</a:t>
            </a:r>
          </a:p>
          <a:p>
            <a:r>
              <a:rPr lang="ru-RU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Алеутский</a:t>
            </a:r>
          </a:p>
          <a:p>
            <a:r>
              <a:rPr lang="ru-RU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разлом</a:t>
            </a:r>
          </a:p>
          <a:p>
            <a:endParaRPr 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Секторы 45-52:</a:t>
            </a:r>
          </a:p>
          <a:p>
            <a:r>
              <a:rPr lang="ru-RU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разлом</a:t>
            </a:r>
          </a:p>
          <a:p>
            <a:r>
              <a:rPr lang="ru-RU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Беринга</a:t>
            </a:r>
          </a:p>
          <a:p>
            <a:endParaRPr 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205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589240"/>
            <a:ext cx="8229600" cy="720080"/>
          </a:xfrm>
        </p:spPr>
        <p:txBody>
          <a:bodyPr>
            <a:normAutofit fontScale="90000"/>
          </a:bodyPr>
          <a:lstStyle/>
          <a:p>
            <a:pPr marL="357188"/>
            <a:r>
              <a:rPr lang="ru-RU" sz="2800" b="1" dirty="0">
                <a:latin typeface="Arial Narrow" pitchFamily="34" charset="0"/>
              </a:rPr>
              <a:t>Благодарю за внимание!</a:t>
            </a:r>
            <a:br>
              <a:rPr lang="ru-RU" sz="2800" b="1" dirty="0">
                <a:latin typeface="Arial Narrow" pitchFamily="34" charset="0"/>
              </a:rPr>
            </a:br>
            <a:br>
              <a:rPr lang="ru-RU" sz="2800" b="1" dirty="0">
                <a:latin typeface="Arial Narrow" pitchFamily="34" charset="0"/>
              </a:rPr>
            </a:br>
            <a:br>
              <a:rPr lang="ru-RU" sz="2800" b="1" dirty="0">
                <a:latin typeface="Arial Narrow" pitchFamily="34" charset="0"/>
              </a:rPr>
            </a:br>
            <a:br>
              <a:rPr lang="ru-RU" sz="2800" b="1" dirty="0">
                <a:latin typeface="Arial Narrow" pitchFamily="34" charset="0"/>
              </a:rPr>
            </a:br>
            <a:br>
              <a:rPr lang="ru-RU" sz="2800" b="1" dirty="0">
                <a:latin typeface="Arial Narrow" pitchFamily="34" charset="0"/>
              </a:rPr>
            </a:br>
            <a:br>
              <a:rPr lang="ru-RU" sz="2800" b="1" dirty="0">
                <a:latin typeface="Arial Narrow" pitchFamily="34" charset="0"/>
              </a:rPr>
            </a:br>
            <a:br>
              <a:rPr lang="ru-RU" sz="2800" b="1" dirty="0">
                <a:latin typeface="Arial Narrow" pitchFamily="34" charset="0"/>
              </a:rPr>
            </a:br>
            <a:r>
              <a:rPr lang="ru-RU" sz="2000" dirty="0">
                <a:latin typeface="Arial Narrow" panose="020B0606020202030204" pitchFamily="34" charset="0"/>
              </a:rPr>
              <a:t>Исследование выполнено при финансовой поддержке РФФИ</a:t>
            </a:r>
            <a:br>
              <a:rPr lang="ru-RU" sz="2000" dirty="0">
                <a:latin typeface="Arial Narrow" panose="020B0606020202030204" pitchFamily="34" charset="0"/>
              </a:rPr>
            </a:br>
            <a:r>
              <a:rPr lang="ru-RU" sz="2000" dirty="0">
                <a:latin typeface="Arial Narrow" panose="020B0606020202030204" pitchFamily="34" charset="0"/>
              </a:rPr>
              <a:t>(«мол_а»,  № 18-35-00029)</a:t>
            </a:r>
            <a:br>
              <a:rPr lang="ru-RU" sz="2000" dirty="0">
                <a:latin typeface="Arial Narrow" panose="020B0606020202030204" pitchFamily="34" charset="0"/>
              </a:rPr>
            </a:br>
            <a:endParaRPr lang="ru-RU" sz="2000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90066"/>
          </a:xfrm>
        </p:spPr>
        <p:txBody>
          <a:bodyPr>
            <a:normAutofit/>
          </a:bodyPr>
          <a:lstStyle/>
          <a:p>
            <a:pPr marL="357188"/>
            <a:r>
              <a:rPr lang="ru-RU" sz="2800" b="1" dirty="0">
                <a:latin typeface="Arial Narrow" pitchFamily="34" charset="0"/>
              </a:rPr>
              <a:t>Сеть акселерометров Камчатского полуострова</a:t>
            </a:r>
            <a:endParaRPr lang="ru-RU" b="1" dirty="0">
              <a:latin typeface="Arial Narrow" pitchFamily="34" charset="0"/>
            </a:endParaRPr>
          </a:p>
        </p:txBody>
      </p:sp>
      <p:pic>
        <p:nvPicPr>
          <p:cNvPr id="4" name="Содержимое 3" descr="08_acceleromet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4951289" cy="5403493"/>
          </a:xfrm>
        </p:spPr>
      </p:pic>
      <p:sp>
        <p:nvSpPr>
          <p:cNvPr id="6" name="TextBox 5"/>
          <p:cNvSpPr txBox="1"/>
          <p:nvPr/>
        </p:nvSpPr>
        <p:spPr>
          <a:xfrm>
            <a:off x="5220072" y="980728"/>
            <a:ext cx="2892138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 Narrow" pitchFamily="34" charset="0"/>
              </a:rPr>
              <a:t>В 2005</a:t>
            </a:r>
            <a:r>
              <a:rPr lang="en-US" sz="1600" dirty="0">
                <a:latin typeface="Arial Narrow" pitchFamily="34" charset="0"/>
              </a:rPr>
              <a:t>-</a:t>
            </a:r>
            <a:r>
              <a:rPr lang="ru-RU" sz="1600" dirty="0">
                <a:latin typeface="Arial Narrow" pitchFamily="34" charset="0"/>
              </a:rPr>
              <a:t>2010 гг. была установлена</a:t>
            </a:r>
          </a:p>
          <a:p>
            <a:r>
              <a:rPr lang="ru-RU" sz="1600" dirty="0">
                <a:latin typeface="Arial Narrow" pitchFamily="34" charset="0"/>
              </a:rPr>
              <a:t>современная </a:t>
            </a:r>
            <a:r>
              <a:rPr lang="ru-RU" sz="1600" b="1" dirty="0">
                <a:latin typeface="Arial Narrow" pitchFamily="34" charset="0"/>
              </a:rPr>
              <a:t>сеть цифровых</a:t>
            </a:r>
          </a:p>
          <a:p>
            <a:r>
              <a:rPr lang="ru-RU" sz="1600" b="1" dirty="0">
                <a:latin typeface="Arial Narrow" pitchFamily="34" charset="0"/>
              </a:rPr>
              <a:t>приборов сильных движений</a:t>
            </a:r>
            <a:r>
              <a:rPr lang="ru-RU" sz="1600" dirty="0">
                <a:solidFill>
                  <a:srgbClr val="0066FF"/>
                </a:solidFill>
                <a:latin typeface="Arial Narrow" pitchFamily="34" charset="0"/>
              </a:rPr>
              <a:t> </a:t>
            </a:r>
          </a:p>
          <a:p>
            <a:r>
              <a:rPr lang="en-US" sz="1400" dirty="0">
                <a:solidFill>
                  <a:srgbClr val="0033CC"/>
                </a:solidFill>
                <a:latin typeface="Arial Narrow" pitchFamily="34" charset="0"/>
              </a:rPr>
              <a:t>[</a:t>
            </a:r>
            <a:r>
              <a:rPr lang="ru-RU" sz="1400" dirty="0">
                <a:solidFill>
                  <a:srgbClr val="0033CC"/>
                </a:solidFill>
                <a:latin typeface="Arial Narrow" pitchFamily="34" charset="0"/>
              </a:rPr>
              <a:t>В.Н. Чебров и др., 2013</a:t>
            </a:r>
            <a:r>
              <a:rPr lang="en-US" sz="1400" dirty="0">
                <a:solidFill>
                  <a:srgbClr val="0033CC"/>
                </a:solidFill>
                <a:latin typeface="Arial Narrow" pitchFamily="34" charset="0"/>
              </a:rPr>
              <a:t>]</a:t>
            </a:r>
            <a:endParaRPr lang="ru-RU" sz="1400" dirty="0">
              <a:solidFill>
                <a:srgbClr val="0033CC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2276872"/>
            <a:ext cx="284283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Arial Narrow" pitchFamily="34" charset="0"/>
              </a:rPr>
              <a:t>С 2011 г.</a:t>
            </a:r>
            <a:r>
              <a:rPr lang="ru-RU" sz="1600" dirty="0">
                <a:latin typeface="Arial Narrow" pitchFamily="34" charset="0"/>
              </a:rPr>
              <a:t> уверенная</a:t>
            </a:r>
            <a:r>
              <a:rPr lang="ru-RU" sz="1600" b="1" dirty="0">
                <a:latin typeface="Arial Narrow" pitchFamily="34" charset="0"/>
              </a:rPr>
              <a:t> регистрация</a:t>
            </a:r>
          </a:p>
          <a:p>
            <a:r>
              <a:rPr lang="ru-RU" sz="1600" dirty="0">
                <a:latin typeface="Arial Narrow" pitchFamily="34" charset="0"/>
              </a:rPr>
              <a:t>землетрясений </a:t>
            </a:r>
            <a:r>
              <a:rPr lang="ru-RU" sz="1600" b="1" dirty="0">
                <a:latin typeface="Arial Narrow" pitchFamily="34" charset="0"/>
              </a:rPr>
              <a:t>начинается</a:t>
            </a:r>
            <a:r>
              <a:rPr lang="ru-RU" sz="1600" dirty="0">
                <a:latin typeface="Arial Narrow" pitchFamily="34" charset="0"/>
              </a:rPr>
              <a:t>: </a:t>
            </a:r>
          </a:p>
          <a:p>
            <a:r>
              <a:rPr lang="ru-RU" sz="1600" b="1" dirty="0">
                <a:latin typeface="Arial Narrow" pitchFamily="34" charset="0"/>
              </a:rPr>
              <a:t>с </a:t>
            </a:r>
            <a:r>
              <a:rPr lang="en-US" sz="1600" b="1" i="1" dirty="0">
                <a:latin typeface="Arial Narrow" pitchFamily="34" charset="0"/>
              </a:rPr>
              <a:t>M</a:t>
            </a:r>
            <a:r>
              <a:rPr lang="en-US" sz="1600" b="1" baseline="-25000" dirty="0">
                <a:latin typeface="Arial Narrow" pitchFamily="34" charset="0"/>
              </a:rPr>
              <a:t>L</a:t>
            </a:r>
            <a:r>
              <a:rPr lang="en-US" sz="1600" b="1" dirty="0">
                <a:latin typeface="Arial Narrow" pitchFamily="34" charset="0"/>
              </a:rPr>
              <a:t> = 3.5 </a:t>
            </a:r>
            <a:r>
              <a:rPr lang="en-US" sz="1600" dirty="0">
                <a:latin typeface="Arial Narrow" pitchFamily="34" charset="0"/>
              </a:rPr>
              <a:t>– </a:t>
            </a:r>
            <a:r>
              <a:rPr lang="ru-RU" sz="1600" dirty="0">
                <a:latin typeface="Arial Narrow" pitchFamily="34" charset="0"/>
              </a:rPr>
              <a:t>для Камчатского края</a:t>
            </a:r>
          </a:p>
          <a:p>
            <a:r>
              <a:rPr lang="ru-RU" sz="1600" dirty="0">
                <a:latin typeface="Arial Narrow" pitchFamily="34" charset="0"/>
              </a:rPr>
              <a:t>с прилегающими акваториями,</a:t>
            </a:r>
          </a:p>
          <a:p>
            <a:r>
              <a:rPr lang="ru-RU" sz="1600" b="1" dirty="0">
                <a:latin typeface="Arial Narrow" pitchFamily="34" charset="0"/>
              </a:rPr>
              <a:t>с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en-US" sz="1600" b="1" i="1" dirty="0">
                <a:latin typeface="Arial Narrow" pitchFamily="34" charset="0"/>
              </a:rPr>
              <a:t>M</a:t>
            </a:r>
            <a:r>
              <a:rPr lang="en-US" sz="1600" b="1" baseline="-25000" dirty="0">
                <a:latin typeface="Arial Narrow" pitchFamily="34" charset="0"/>
              </a:rPr>
              <a:t>L</a:t>
            </a:r>
            <a:r>
              <a:rPr lang="en-US" sz="1600" b="1" dirty="0">
                <a:latin typeface="Arial Narrow" pitchFamily="34" charset="0"/>
              </a:rPr>
              <a:t> = 2.6 </a:t>
            </a:r>
            <a:r>
              <a:rPr lang="en-US" sz="1600" dirty="0">
                <a:latin typeface="Arial Narrow" pitchFamily="34" charset="0"/>
              </a:rPr>
              <a:t>– </a:t>
            </a:r>
            <a:r>
              <a:rPr lang="ru-RU" sz="1600" dirty="0">
                <a:latin typeface="Arial Narrow" pitchFamily="34" charset="0"/>
              </a:rPr>
              <a:t>для землетрясений</a:t>
            </a:r>
          </a:p>
          <a:p>
            <a:r>
              <a:rPr lang="ru-RU" sz="1600" dirty="0">
                <a:latin typeface="Arial Narrow" pitchFamily="34" charset="0"/>
              </a:rPr>
              <a:t>Авачинского залива</a:t>
            </a:r>
          </a:p>
          <a:p>
            <a:r>
              <a:rPr lang="en-US" sz="1400" dirty="0">
                <a:solidFill>
                  <a:srgbClr val="0033CC"/>
                </a:solidFill>
                <a:latin typeface="Arial Narrow" pitchFamily="34" charset="0"/>
              </a:rPr>
              <a:t>[</a:t>
            </a:r>
            <a:r>
              <a:rPr lang="ru-RU" sz="1400" dirty="0">
                <a:solidFill>
                  <a:srgbClr val="0033CC"/>
                </a:solidFill>
                <a:latin typeface="Arial Narrow" pitchFamily="34" charset="0"/>
              </a:rPr>
              <a:t>Сейсмологические…, 2012</a:t>
            </a:r>
            <a:r>
              <a:rPr lang="en-US" sz="1400" dirty="0">
                <a:solidFill>
                  <a:srgbClr val="0033CC"/>
                </a:solidFill>
                <a:latin typeface="Arial Narrow" pitchFamily="34" charset="0"/>
              </a:rPr>
              <a:t>]</a:t>
            </a:r>
            <a:endParaRPr lang="ru-RU" sz="1400" dirty="0">
              <a:solidFill>
                <a:srgbClr val="0033CC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60432" y="6525344"/>
            <a:ext cx="648072" cy="288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itchFamily="34" charset="0"/>
              </a:rPr>
              <a:t>2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A9751E-9028-413E-AF34-C8C0139B1718}"/>
              </a:ext>
            </a:extLst>
          </p:cNvPr>
          <p:cNvSpPr txBox="1"/>
          <p:nvPr/>
        </p:nvSpPr>
        <p:spPr>
          <a:xfrm>
            <a:off x="6084168" y="4311680"/>
            <a:ext cx="18582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Narrow" panose="020B0606020202030204" pitchFamily="34" charset="0"/>
              </a:rPr>
              <a:t>c 2008 </a:t>
            </a:r>
            <a:r>
              <a:rPr lang="ru-RU" sz="1600" dirty="0">
                <a:latin typeface="Arial Narrow" panose="020B0606020202030204" pitchFamily="34" charset="0"/>
              </a:rPr>
              <a:t>г. - </a:t>
            </a:r>
            <a:r>
              <a:rPr lang="en-US" sz="1600" b="1" dirty="0">
                <a:latin typeface="Arial Narrow" panose="020B0606020202030204" pitchFamily="34" charset="0"/>
              </a:rPr>
              <a:t>BKI </a:t>
            </a:r>
            <a:endParaRPr lang="en-US" sz="1600" dirty="0">
              <a:latin typeface="Arial Narrow" panose="020B0606020202030204" pitchFamily="34" charset="0"/>
            </a:endParaRPr>
          </a:p>
          <a:p>
            <a:r>
              <a:rPr lang="ru-RU" sz="1600" dirty="0">
                <a:latin typeface="Arial Narrow" panose="020B0606020202030204" pitchFamily="34" charset="0"/>
              </a:rPr>
              <a:t>с 2009 г. - </a:t>
            </a:r>
            <a:r>
              <a:rPr lang="en-US" sz="1600" b="1" dirty="0">
                <a:latin typeface="Arial Narrow" panose="020B0606020202030204" pitchFamily="34" charset="0"/>
              </a:rPr>
              <a:t>KBG</a:t>
            </a:r>
            <a:r>
              <a:rPr lang="ru-RU" sz="1600" b="1" dirty="0">
                <a:latin typeface="Arial Narrow" panose="020B0606020202030204" pitchFamily="34" charset="0"/>
              </a:rPr>
              <a:t> </a:t>
            </a:r>
            <a:endParaRPr lang="en-US" sz="1600" dirty="0">
              <a:latin typeface="Arial Narrow" panose="020B0606020202030204" pitchFamily="34" charset="0"/>
            </a:endParaRPr>
          </a:p>
          <a:p>
            <a:r>
              <a:rPr lang="ru-RU" sz="1600" dirty="0">
                <a:latin typeface="Arial Narrow" panose="020B0606020202030204" pitchFamily="34" charset="0"/>
              </a:rPr>
              <a:t>с 2010 г. - </a:t>
            </a:r>
            <a:r>
              <a:rPr lang="en-US" sz="1600" b="1" dirty="0">
                <a:latin typeface="Arial Narrow" panose="020B0606020202030204" pitchFamily="34" charset="0"/>
              </a:rPr>
              <a:t>UK(1,2,3</a:t>
            </a:r>
            <a:r>
              <a:rPr lang="ru-RU" sz="1600" b="1" dirty="0">
                <a:latin typeface="Arial Narrow" panose="020B0606020202030204" pitchFamily="34" charset="0"/>
              </a:rPr>
              <a:t>,4</a:t>
            </a:r>
            <a:r>
              <a:rPr lang="en-US" sz="1600" b="1" dirty="0">
                <a:latin typeface="Arial Narrow" panose="020B0606020202030204" pitchFamily="34" charset="0"/>
              </a:rPr>
              <a:t>)</a:t>
            </a:r>
            <a:endParaRPr lang="ru-RU" sz="1600" b="1" dirty="0">
              <a:latin typeface="Arial Narrow" panose="020B0606020202030204" pitchFamily="34" charset="0"/>
            </a:endParaRPr>
          </a:p>
          <a:p>
            <a:r>
              <a:rPr lang="ru-RU" sz="1600" dirty="0">
                <a:latin typeface="Arial Narrow" panose="020B0606020202030204" pitchFamily="34" charset="0"/>
              </a:rPr>
              <a:t>с 2011 г. - </a:t>
            </a:r>
            <a:r>
              <a:rPr lang="en-US" sz="1600" b="1" dirty="0">
                <a:latin typeface="Arial Narrow" panose="020B0606020202030204" pitchFamily="34" charset="0"/>
              </a:rPr>
              <a:t>TUMD</a:t>
            </a:r>
            <a:r>
              <a:rPr lang="ru-RU" sz="1600" b="1" dirty="0">
                <a:latin typeface="Arial Narrow" panose="020B0606020202030204" pitchFamily="34" charset="0"/>
              </a:rPr>
              <a:t> </a:t>
            </a:r>
            <a:endParaRPr lang="en-US" sz="1600" dirty="0">
              <a:latin typeface="Arial Narrow" panose="020B0606020202030204" pitchFamily="34" charset="0"/>
            </a:endParaRPr>
          </a:p>
          <a:p>
            <a:r>
              <a:rPr lang="ru-RU" sz="1600" dirty="0">
                <a:latin typeface="Arial Narrow" panose="020B0606020202030204" pitchFamily="34" charset="0"/>
              </a:rPr>
              <a:t>с 2011 г. - </a:t>
            </a:r>
            <a:r>
              <a:rPr lang="en-US" sz="1600" b="1" dirty="0">
                <a:latin typeface="Arial Narrow" panose="020B0606020202030204" pitchFamily="34" charset="0"/>
              </a:rPr>
              <a:t>GPN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90066"/>
          </a:xfrm>
        </p:spPr>
        <p:txBody>
          <a:bodyPr>
            <a:normAutofit/>
          </a:bodyPr>
          <a:lstStyle/>
          <a:p>
            <a:pPr marL="357188"/>
            <a:r>
              <a:rPr lang="ru-RU" sz="2600" b="1" dirty="0">
                <a:latin typeface="Arial Narrow" pitchFamily="34" charset="0"/>
              </a:rPr>
              <a:t>Теоретические модели очагового спектра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870285"/>
            <a:ext cx="4068763" cy="167738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модель «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омега-квадрат, </a:t>
            </a:r>
            <a:r>
              <a:rPr lang="el-GR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Times New Roman" pitchFamily="18" charset="0"/>
              </a:rPr>
              <a:t>ω</a:t>
            </a:r>
            <a:r>
              <a:rPr lang="en-US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-2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»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</a:br>
            <a:b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</a:br>
            <a:r>
              <a:rPr lang="en-US" sz="1400" dirty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[</a:t>
            </a:r>
            <a:r>
              <a:rPr lang="ru-RU" sz="1400" dirty="0" err="1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Кейлис</a:t>
            </a:r>
            <a:r>
              <a:rPr lang="ru-RU" sz="1400" dirty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-Борок, 1957; </a:t>
            </a:r>
            <a:r>
              <a:rPr lang="en-US" sz="1400" dirty="0" err="1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Kostrov</a:t>
            </a:r>
            <a:r>
              <a:rPr lang="en-US" sz="1400" dirty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, 1964;</a:t>
            </a:r>
            <a:br>
              <a:rPr lang="ru-RU" sz="1400" dirty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</a:br>
            <a:r>
              <a:rPr lang="en-US" sz="1400" dirty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Aki</a:t>
            </a:r>
            <a:r>
              <a:rPr lang="ru-RU" sz="1400" dirty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,1967, 1968</a:t>
            </a:r>
            <a:r>
              <a:rPr lang="en-US" sz="1400" dirty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;</a:t>
            </a:r>
            <a:r>
              <a:rPr lang="ru-RU" sz="1400" dirty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Burridge, 1969;</a:t>
            </a:r>
            <a:br>
              <a:rPr lang="ru-RU" sz="1400" dirty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</a:br>
            <a:r>
              <a:rPr lang="en-US" sz="1400" dirty="0" err="1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Brune</a:t>
            </a:r>
            <a:r>
              <a:rPr lang="ru-RU" sz="1400" dirty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,1970, 1971; </a:t>
            </a:r>
            <a:r>
              <a:rPr lang="en-US" sz="1400" dirty="0" err="1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Madariaga</a:t>
            </a:r>
            <a:r>
              <a:rPr lang="en-US" sz="1400" dirty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, 1977;</a:t>
            </a:r>
            <a:br>
              <a:rPr lang="ru-RU" sz="1400" dirty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</a:br>
            <a:r>
              <a:rPr lang="en-US" sz="1400" dirty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Hanks, McGuire, 1981;</a:t>
            </a:r>
            <a:br>
              <a:rPr lang="en-US" sz="1400" dirty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</a:br>
            <a:r>
              <a:rPr lang="en-US" sz="1400" dirty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Abercrombie, 1995; etc.]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11520" y="3870285"/>
            <a:ext cx="4320920" cy="1892826"/>
          </a:xfrm>
          <a:prstGeom prst="rect">
            <a:avLst/>
          </a:prstGeom>
          <a:solidFill>
            <a:schemeClr val="accent5">
              <a:lumMod val="20000"/>
              <a:lumOff val="80000"/>
              <a:alpha val="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модель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с несколькими корнер-частотами</a:t>
            </a:r>
            <a:b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b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</a:br>
            <a:r>
              <a:rPr lang="en-US" sz="1400" dirty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[</a:t>
            </a:r>
            <a:r>
              <a:rPr lang="en-US" sz="1400" dirty="0" err="1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Kostrov</a:t>
            </a:r>
            <a:r>
              <a:rPr lang="en-US" sz="1400" dirty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, 1966; Haskell, 1966; Aki, 1967;</a:t>
            </a:r>
            <a:br>
              <a:rPr lang="en-US" sz="1400" dirty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</a:br>
            <a:r>
              <a:rPr lang="en-US" sz="1400" dirty="0" err="1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Brune</a:t>
            </a:r>
            <a:r>
              <a:rPr lang="en-US" sz="1400" dirty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, 1970; Rice, Simons, 1976;</a:t>
            </a:r>
            <a:br>
              <a:rPr lang="en-US" sz="1400" dirty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</a:br>
            <a:r>
              <a:rPr lang="en-US" sz="1400" dirty="0" err="1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Madariaga</a:t>
            </a:r>
            <a:r>
              <a:rPr lang="en-US" sz="1400" dirty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, 1977; Boatwright, 1982; </a:t>
            </a:r>
            <a:br>
              <a:rPr lang="ru-RU" sz="1400" dirty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1400" dirty="0" err="1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Раутиан</a:t>
            </a:r>
            <a:r>
              <a:rPr lang="ru-RU" sz="1400" dirty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 и </a:t>
            </a:r>
            <a:r>
              <a:rPr lang="ru-RU" sz="1400" dirty="0" err="1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др</a:t>
            </a:r>
            <a:r>
              <a:rPr lang="ru-RU" sz="1400" dirty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, 1981; </a:t>
            </a:r>
            <a:r>
              <a:rPr lang="en-US" sz="1400" dirty="0" err="1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Gusev</a:t>
            </a:r>
            <a:r>
              <a:rPr lang="en-US" sz="1400" dirty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, 1983;</a:t>
            </a:r>
            <a:br>
              <a:rPr lang="en-US" sz="1400" dirty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1400" dirty="0" err="1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Раутиан</a:t>
            </a:r>
            <a:r>
              <a:rPr lang="ru-RU" sz="1400" dirty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, 1988; </a:t>
            </a:r>
            <a:r>
              <a:rPr lang="en-US" sz="1400" dirty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Boatwright, Choy, 1992;</a:t>
            </a:r>
            <a:br>
              <a:rPr lang="ru-RU" sz="1400" dirty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</a:br>
            <a:r>
              <a:rPr lang="en-US" sz="1400" dirty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Atkinson, 1993; etc.]</a:t>
            </a:r>
            <a:endParaRPr lang="ru-RU" sz="1400" dirty="0">
              <a:solidFill>
                <a:srgbClr val="0033CC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3" name="Рисунок 12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025545"/>
            <a:ext cx="3960000" cy="2835503"/>
          </a:xfrm>
          <a:prstGeom prst="rect">
            <a:avLst/>
          </a:prstGeom>
        </p:spPr>
      </p:pic>
      <p:pic>
        <p:nvPicPr>
          <p:cNvPr id="14" name="Рисунок 13" descr="Рисунок2.PNG"/>
          <p:cNvPicPr>
            <a:picLocks noChangeAspect="1"/>
          </p:cNvPicPr>
          <p:nvPr/>
        </p:nvPicPr>
        <p:blipFill>
          <a:blip r:embed="rId4" cstate="print"/>
          <a:srcRect l="6251" t="11610" r="11459" b="7180"/>
          <a:stretch>
            <a:fillRect/>
          </a:stretch>
        </p:blipFill>
        <p:spPr>
          <a:xfrm>
            <a:off x="4067944" y="1052736"/>
            <a:ext cx="3960000" cy="275696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460432" y="6525344"/>
            <a:ext cx="648072" cy="288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D1A53FF1-6EDA-4739-8A25-BDF08734C06D}"/>
              </a:ext>
            </a:extLst>
          </p:cNvPr>
          <p:cNvSpPr/>
          <p:nvPr/>
        </p:nvSpPr>
        <p:spPr>
          <a:xfrm>
            <a:off x="6444208" y="1268760"/>
            <a:ext cx="432048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82FF9A7-CA10-4DCC-A3B3-2B1F25044926}"/>
              </a:ext>
            </a:extLst>
          </p:cNvPr>
          <p:cNvSpPr/>
          <p:nvPr/>
        </p:nvSpPr>
        <p:spPr>
          <a:xfrm>
            <a:off x="6100976" y="1208173"/>
            <a:ext cx="432048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FA2F1-0B9C-4891-9C6A-8F27FC130F23}"/>
              </a:ext>
            </a:extLst>
          </p:cNvPr>
          <p:cNvSpPr txBox="1"/>
          <p:nvPr/>
        </p:nvSpPr>
        <p:spPr>
          <a:xfrm>
            <a:off x="1259632" y="5947777"/>
            <a:ext cx="182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M</a:t>
            </a:r>
            <a:r>
              <a:rPr lang="en-US" b="1" baseline="-25000" dirty="0"/>
              <a:t>0   </a:t>
            </a:r>
            <a:r>
              <a:rPr lang="ru-RU" dirty="0"/>
              <a:t>и</a:t>
            </a:r>
            <a:r>
              <a:rPr lang="ru-RU" b="1" dirty="0"/>
              <a:t> </a:t>
            </a:r>
            <a:r>
              <a:rPr lang="ru-RU" b="1" baseline="-25000" dirty="0"/>
              <a:t> </a:t>
            </a:r>
            <a:r>
              <a:rPr lang="en-US" dirty="0"/>
              <a:t> </a:t>
            </a:r>
            <a:r>
              <a:rPr lang="el-GR" b="1" dirty="0"/>
              <a:t>Δσ</a:t>
            </a:r>
            <a:r>
              <a:rPr lang="en-US" dirty="0"/>
              <a:t> </a:t>
            </a:r>
            <a:r>
              <a:rPr lang="el-GR" dirty="0"/>
              <a:t>~</a:t>
            </a:r>
            <a:r>
              <a:rPr lang="en-US" dirty="0"/>
              <a:t> </a:t>
            </a:r>
            <a:r>
              <a:rPr lang="en-US" i="1" dirty="0"/>
              <a:t>M</a:t>
            </a:r>
            <a:r>
              <a:rPr lang="en-US" baseline="-25000" dirty="0"/>
              <a:t>0</a:t>
            </a:r>
            <a:r>
              <a:rPr lang="en-US" i="1" dirty="0"/>
              <a:t>f</a:t>
            </a:r>
            <a:r>
              <a:rPr lang="ru-RU" baseline="-25000" dirty="0"/>
              <a:t>с</a:t>
            </a:r>
            <a:r>
              <a:rPr lang="en-US" baseline="30000" dirty="0"/>
              <a:t>3</a:t>
            </a:r>
            <a:endParaRPr lang="ru-RU" baseline="30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108520" y="-27384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357188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700" b="1" noProof="0" dirty="0" err="1">
                <a:latin typeface="Arial Narrow" pitchFamily="34" charset="0"/>
                <a:ea typeface="+mj-ea"/>
                <a:cs typeface="+mj-cs"/>
              </a:rPr>
              <a:t>Скейлинговые</a:t>
            </a:r>
            <a:r>
              <a:rPr lang="ru-RU" sz="2700" b="1" noProof="0" dirty="0">
                <a:latin typeface="Arial Narrow" pitchFamily="34" charset="0"/>
                <a:ea typeface="+mj-ea"/>
                <a:cs typeface="+mj-cs"/>
              </a:rPr>
              <a:t> свойства</a:t>
            </a:r>
            <a:r>
              <a:rPr lang="en-US" sz="2700" b="1" noProof="0" dirty="0"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ru-RU" sz="2700" b="1" noProof="0" dirty="0">
                <a:latin typeface="Arial Narrow" pitchFamily="34" charset="0"/>
                <a:ea typeface="+mj-ea"/>
                <a:cs typeface="+mj-cs"/>
              </a:rPr>
              <a:t>трех корнер-частот</a:t>
            </a:r>
            <a:br>
              <a:rPr lang="ru-RU" sz="2500" b="1" noProof="0" dirty="0">
                <a:latin typeface="Arial Narrow" pitchFamily="34" charset="0"/>
                <a:ea typeface="+mj-ea"/>
                <a:cs typeface="+mj-cs"/>
              </a:rPr>
            </a:br>
            <a:r>
              <a:rPr lang="en-US" sz="2100" noProof="0" dirty="0">
                <a:latin typeface="Arial Narrow" pitchFamily="34" charset="0"/>
                <a:ea typeface="+mj-ea"/>
                <a:cs typeface="+mj-cs"/>
              </a:rPr>
              <a:t>(</a:t>
            </a:r>
            <a:r>
              <a:rPr lang="ru-RU" sz="2100" noProof="0" dirty="0">
                <a:latin typeface="Arial Narrow" pitchFamily="34" charset="0"/>
                <a:ea typeface="+mj-ea"/>
                <a:cs typeface="+mj-cs"/>
              </a:rPr>
              <a:t>для землетрясений Авачинского залива</a:t>
            </a:r>
            <a:r>
              <a:rPr lang="en-US" sz="2100" noProof="0" dirty="0">
                <a:latin typeface="Arial Narrow" pitchFamily="34" charset="0"/>
                <a:ea typeface="+mj-ea"/>
                <a:cs typeface="+mj-cs"/>
              </a:rPr>
              <a:t>)</a:t>
            </a:r>
            <a:endParaRPr kumimoji="0" lang="ru-RU" sz="2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-36512" y="4595670"/>
            <a:ext cx="27363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 Narrow" pitchFamily="34" charset="0"/>
              </a:rPr>
              <a:t> </a:t>
            </a:r>
            <a:r>
              <a:rPr lang="en-US" altLang="ru-RU" sz="1600" b="1" dirty="0" err="1">
                <a:latin typeface="Arial Narrow" pitchFamily="34" charset="0"/>
              </a:rPr>
              <a:t>lg</a:t>
            </a:r>
            <a:r>
              <a:rPr lang="en-US" altLang="ru-RU" sz="1600" b="1" dirty="0">
                <a:latin typeface="Arial Narrow" pitchFamily="34" charset="0"/>
              </a:rPr>
              <a:t> </a:t>
            </a:r>
            <a:r>
              <a:rPr lang="en-US" altLang="ru-RU" sz="1600" b="1" i="1" dirty="0">
                <a:solidFill>
                  <a:srgbClr val="0033CC"/>
                </a:solidFill>
                <a:latin typeface="Arial Narrow" pitchFamily="34" charset="0"/>
                <a:cs typeface="Times New Roman" pitchFamily="18" charset="0"/>
              </a:rPr>
              <a:t>f</a:t>
            </a:r>
            <a:r>
              <a:rPr lang="en-US" altLang="ru-RU" sz="1600" b="1" i="1" baseline="-25000" dirty="0">
                <a:solidFill>
                  <a:srgbClr val="0033CC"/>
                </a:solidFill>
                <a:latin typeface="Arial Narrow" pitchFamily="34" charset="0"/>
                <a:cs typeface="Times New Roman" pitchFamily="18" charset="0"/>
              </a:rPr>
              <a:t>c</a:t>
            </a:r>
            <a:r>
              <a:rPr lang="ru-RU" altLang="ru-RU" sz="1600" b="1" baseline="-25000" dirty="0">
                <a:solidFill>
                  <a:srgbClr val="0033CC"/>
                </a:solidFill>
                <a:latin typeface="Arial Narrow" pitchFamily="34" charset="0"/>
                <a:cs typeface="Times New Roman" pitchFamily="18" charset="0"/>
              </a:rPr>
              <a:t>1</a:t>
            </a:r>
            <a:r>
              <a:rPr lang="en-US" altLang="ru-RU" sz="1600" b="1" dirty="0">
                <a:latin typeface="Arial Narrow" pitchFamily="34" charset="0"/>
                <a:cs typeface="Times New Roman" pitchFamily="18" charset="0"/>
              </a:rPr>
              <a:t> ≈ </a:t>
            </a:r>
            <a:r>
              <a:rPr lang="en-US" altLang="ru-RU" sz="1600" b="1" dirty="0">
                <a:solidFill>
                  <a:srgbClr val="0033CC"/>
                </a:solidFill>
                <a:latin typeface="Arial Narrow" pitchFamily="34" charset="0"/>
                <a:cs typeface="Times New Roman" pitchFamily="18" charset="0"/>
              </a:rPr>
              <a:t>-(1/3)</a:t>
            </a:r>
            <a:r>
              <a:rPr lang="en-US" altLang="ru-RU" sz="16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altLang="ru-RU" sz="1600" b="1" dirty="0" err="1">
                <a:latin typeface="Arial Narrow" pitchFamily="34" charset="0"/>
                <a:cs typeface="Times New Roman" pitchFamily="18" charset="0"/>
              </a:rPr>
              <a:t>lg</a:t>
            </a:r>
            <a:r>
              <a:rPr lang="en-US" altLang="ru-RU" sz="16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altLang="ru-RU" sz="1600" b="1" i="1" dirty="0">
                <a:latin typeface="Arial Narrow" pitchFamily="34" charset="0"/>
                <a:cs typeface="Times New Roman" pitchFamily="18" charset="0"/>
              </a:rPr>
              <a:t>M</a:t>
            </a:r>
            <a:r>
              <a:rPr lang="en-US" altLang="ru-RU" sz="1600" b="1" baseline="-25000" dirty="0">
                <a:latin typeface="Arial Narrow" pitchFamily="34" charset="0"/>
                <a:cs typeface="Times New Roman" pitchFamily="18" charset="0"/>
              </a:rPr>
              <a:t>0</a:t>
            </a:r>
            <a:r>
              <a:rPr lang="en-US" altLang="ru-RU" sz="1600" b="1" dirty="0">
                <a:latin typeface="Arial Narrow" pitchFamily="34" charset="0"/>
                <a:cs typeface="Times New Roman" pitchFamily="18" charset="0"/>
              </a:rPr>
              <a:t> </a:t>
            </a:r>
            <a:br>
              <a:rPr lang="ru-RU" altLang="ru-RU" sz="1600" b="1" dirty="0">
                <a:latin typeface="Arial Narrow" pitchFamily="34" charset="0"/>
                <a:cs typeface="Times New Roman" pitchFamily="18" charset="0"/>
              </a:rPr>
            </a:br>
            <a:r>
              <a:rPr lang="ru-RU" altLang="ru-RU" sz="1600" b="1" dirty="0">
                <a:latin typeface="Arial Narrow" pitchFamily="34" charset="0"/>
                <a:cs typeface="Times New Roman" pitchFamily="18" charset="0"/>
              </a:rPr>
              <a:t>                 </a:t>
            </a:r>
            <a:r>
              <a:rPr lang="en-US" altLang="ru-RU" sz="1600" b="1" dirty="0">
                <a:latin typeface="Arial Narrow" pitchFamily="34" charset="0"/>
                <a:cs typeface="Times New Roman" pitchFamily="18" charset="0"/>
              </a:rPr>
              <a:t>+ </a:t>
            </a:r>
            <a:r>
              <a:rPr lang="en-US" altLang="ru-RU" sz="1600" b="1" i="1" dirty="0">
                <a:latin typeface="Arial Narrow" pitchFamily="34" charset="0"/>
                <a:cs typeface="Times New Roman" pitchFamily="18" charset="0"/>
              </a:rPr>
              <a:t>const</a:t>
            </a:r>
            <a:r>
              <a:rPr lang="en-US" altLang="ru-RU" sz="1600" b="1" dirty="0">
                <a:latin typeface="Arial Narrow" pitchFamily="34" charset="0"/>
                <a:cs typeface="Times New Roman" pitchFamily="18" charset="0"/>
              </a:rPr>
              <a:t>,</a:t>
            </a:r>
            <a:endParaRPr lang="ru-RU" altLang="ru-RU" sz="1600" b="1" dirty="0">
              <a:latin typeface="Arial Narrow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200" b="1" dirty="0">
                <a:latin typeface="Arial Narrow" pitchFamily="34" charset="0"/>
                <a:cs typeface="Times New Roman" pitchFamily="18" charset="0"/>
              </a:rPr>
              <a:t>  </a:t>
            </a:r>
            <a:r>
              <a:rPr lang="ru-RU" altLang="ru-RU" sz="1700" b="1" dirty="0">
                <a:latin typeface="Arial Narrow" pitchFamily="34" charset="0"/>
              </a:rPr>
              <a:t> </a:t>
            </a:r>
            <a:br>
              <a:rPr lang="en-US" altLang="ru-RU" sz="1700" b="1" dirty="0">
                <a:latin typeface="Arial Narrow" pitchFamily="34" charset="0"/>
              </a:rPr>
            </a:br>
            <a:r>
              <a:rPr lang="ru-RU" altLang="ru-RU" sz="1400" dirty="0">
                <a:latin typeface="Arial Narrow" pitchFamily="34" charset="0"/>
              </a:rPr>
              <a:t>примерно</a:t>
            </a:r>
            <a:r>
              <a:rPr lang="en-US" altLang="ru-RU" sz="1400" dirty="0">
                <a:latin typeface="Arial Narrow" pitchFamily="34" charset="0"/>
              </a:rPr>
              <a:t> </a:t>
            </a:r>
            <a:r>
              <a:rPr lang="ru-RU" altLang="ru-RU" sz="1400" dirty="0">
                <a:latin typeface="Arial Narrow" pitchFamily="34" charset="0"/>
              </a:rPr>
              <a:t>согласуется </a:t>
            </a:r>
            <a:br>
              <a:rPr lang="ru-RU" altLang="ru-RU" sz="1400" dirty="0">
                <a:latin typeface="Arial Narrow" pitchFamily="34" charset="0"/>
              </a:rPr>
            </a:br>
            <a:r>
              <a:rPr lang="ru-RU" altLang="ru-RU" sz="1400" dirty="0">
                <a:latin typeface="Arial Narrow" pitchFamily="34" charset="0"/>
              </a:rPr>
              <a:t>с гипотезой подобия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(</a:t>
            </a:r>
            <a:r>
              <a:rPr lang="en-US" altLang="ru-RU" sz="1400" b="1" i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f</a:t>
            </a:r>
            <a:r>
              <a:rPr lang="en-US" altLang="ru-RU" sz="1400" b="1" i="1" baseline="-250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c</a:t>
            </a:r>
            <a:r>
              <a:rPr lang="en-US" altLang="ru-RU" sz="1400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 ~ </a:t>
            </a:r>
            <a:r>
              <a:rPr lang="en-US" altLang="ru-RU" sz="1400" b="1" i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M</a:t>
            </a:r>
            <a:r>
              <a:rPr lang="en-US" altLang="ru-RU" sz="1400" b="1" baseline="-250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0</a:t>
            </a:r>
            <a:r>
              <a:rPr lang="en-US" altLang="ru-RU" sz="1400" b="1" baseline="300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-1/3</a:t>
            </a:r>
            <a:r>
              <a:rPr lang="ru-RU" altLang="ru-RU" sz="1400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835696" y="4602640"/>
            <a:ext cx="338437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b="1" dirty="0" err="1">
                <a:latin typeface="Arial Narrow" pitchFamily="34" charset="0"/>
              </a:rPr>
              <a:t>lg</a:t>
            </a:r>
            <a:r>
              <a:rPr lang="en-US" altLang="ru-RU" sz="1600" b="1" dirty="0">
                <a:latin typeface="Arial Narrow" pitchFamily="34" charset="0"/>
              </a:rPr>
              <a:t> </a:t>
            </a:r>
            <a:r>
              <a:rPr lang="en-US" altLang="ru-RU" sz="1600" b="1" i="1" dirty="0">
                <a:solidFill>
                  <a:srgbClr val="00B050"/>
                </a:solidFill>
                <a:latin typeface="Arial Narrow" pitchFamily="34" charset="0"/>
                <a:cs typeface="Times New Roman" pitchFamily="18" charset="0"/>
              </a:rPr>
              <a:t>f</a:t>
            </a:r>
            <a:r>
              <a:rPr lang="en-US" altLang="ru-RU" sz="1600" b="1" i="1" baseline="-25000" dirty="0">
                <a:solidFill>
                  <a:srgbClr val="00B050"/>
                </a:solidFill>
                <a:latin typeface="Arial Narrow" pitchFamily="34" charset="0"/>
                <a:cs typeface="Times New Roman" pitchFamily="18" charset="0"/>
              </a:rPr>
              <a:t>c</a:t>
            </a:r>
            <a:r>
              <a:rPr lang="ru-RU" altLang="ru-RU" sz="1600" b="1" baseline="-25000" dirty="0">
                <a:solidFill>
                  <a:srgbClr val="00B050"/>
                </a:solidFill>
                <a:latin typeface="Arial Narrow" pitchFamily="34" charset="0"/>
                <a:cs typeface="Times New Roman" pitchFamily="18" charset="0"/>
              </a:rPr>
              <a:t>2</a:t>
            </a:r>
            <a:r>
              <a:rPr lang="en-US" altLang="ru-RU" sz="1600" b="1" dirty="0">
                <a:latin typeface="Arial Narrow" pitchFamily="34" charset="0"/>
                <a:cs typeface="Times New Roman" pitchFamily="18" charset="0"/>
              </a:rPr>
              <a:t> ≈ </a:t>
            </a:r>
            <a:r>
              <a:rPr lang="en-US" altLang="ru-RU" sz="1600" b="1" dirty="0">
                <a:solidFill>
                  <a:srgbClr val="00B050"/>
                </a:solidFill>
                <a:latin typeface="Arial Narrow" pitchFamily="34" charset="0"/>
                <a:cs typeface="Times New Roman" pitchFamily="18" charset="0"/>
              </a:rPr>
              <a:t>-(</a:t>
            </a:r>
            <a:r>
              <a:rPr lang="ru-RU" altLang="ru-RU" sz="1600" b="1" dirty="0">
                <a:solidFill>
                  <a:srgbClr val="00B050"/>
                </a:solidFill>
                <a:latin typeface="Arial Narrow" pitchFamily="34" charset="0"/>
                <a:cs typeface="Times New Roman" pitchFamily="18" charset="0"/>
              </a:rPr>
              <a:t>0.17÷0.20</a:t>
            </a:r>
            <a:r>
              <a:rPr lang="en-US" altLang="ru-RU" sz="1600" b="1" dirty="0">
                <a:solidFill>
                  <a:srgbClr val="00B050"/>
                </a:solidFill>
                <a:latin typeface="Arial Narrow" pitchFamily="34" charset="0"/>
                <a:cs typeface="Times New Roman" pitchFamily="18" charset="0"/>
              </a:rPr>
              <a:t>)</a:t>
            </a:r>
            <a:r>
              <a:rPr lang="en-US" altLang="ru-RU" sz="16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altLang="ru-RU" sz="1600" b="1" dirty="0" err="1">
                <a:latin typeface="Arial Narrow" pitchFamily="34" charset="0"/>
                <a:cs typeface="Times New Roman" pitchFamily="18" charset="0"/>
              </a:rPr>
              <a:t>lg</a:t>
            </a:r>
            <a:r>
              <a:rPr lang="en-US" altLang="ru-RU" sz="16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altLang="ru-RU" sz="1600" b="1" i="1" dirty="0">
                <a:latin typeface="Arial Narrow" pitchFamily="34" charset="0"/>
                <a:cs typeface="Times New Roman" pitchFamily="18" charset="0"/>
              </a:rPr>
              <a:t>M</a:t>
            </a:r>
            <a:r>
              <a:rPr lang="en-US" altLang="ru-RU" sz="1600" b="1" baseline="-25000" dirty="0">
                <a:latin typeface="Arial Narrow" pitchFamily="34" charset="0"/>
                <a:cs typeface="Times New Roman" pitchFamily="18" charset="0"/>
              </a:rPr>
              <a:t>0</a:t>
            </a:r>
            <a:r>
              <a:rPr lang="en-US" altLang="ru-RU" sz="1600" b="1" dirty="0">
                <a:latin typeface="Arial Narrow" pitchFamily="34" charset="0"/>
                <a:cs typeface="Times New Roman" pitchFamily="18" charset="0"/>
              </a:rPr>
              <a:t> </a:t>
            </a:r>
            <a:br>
              <a:rPr lang="ru-RU" altLang="ru-RU" sz="1600" b="1" dirty="0">
                <a:latin typeface="Arial Narrow" pitchFamily="34" charset="0"/>
                <a:cs typeface="Times New Roman" pitchFamily="18" charset="0"/>
              </a:rPr>
            </a:br>
            <a:r>
              <a:rPr lang="ru-RU" altLang="ru-RU" sz="1600" b="1" dirty="0">
                <a:latin typeface="Arial Narrow" pitchFamily="34" charset="0"/>
                <a:cs typeface="Times New Roman" pitchFamily="18" charset="0"/>
              </a:rPr>
              <a:t>                            </a:t>
            </a:r>
            <a:r>
              <a:rPr lang="en-US" altLang="ru-RU" sz="1600" b="1" dirty="0">
                <a:latin typeface="Arial Narrow" pitchFamily="34" charset="0"/>
                <a:cs typeface="Times New Roman" pitchFamily="18" charset="0"/>
              </a:rPr>
              <a:t>+ </a:t>
            </a:r>
            <a:r>
              <a:rPr lang="en-US" altLang="ru-RU" sz="1600" b="1" i="1" dirty="0">
                <a:latin typeface="Arial Narrow" pitchFamily="34" charset="0"/>
                <a:cs typeface="Times New Roman" pitchFamily="18" charset="0"/>
              </a:rPr>
              <a:t>const</a:t>
            </a:r>
            <a:r>
              <a:rPr lang="en-US" altLang="ru-RU" sz="1600" b="1" dirty="0">
                <a:latin typeface="Arial Narrow" pitchFamily="34" charset="0"/>
                <a:cs typeface="Times New Roman" pitchFamily="18" charset="0"/>
              </a:rPr>
              <a:t>,</a:t>
            </a:r>
            <a:endParaRPr lang="ru-RU" altLang="ru-RU" sz="1600" b="1" dirty="0">
              <a:latin typeface="Arial Narrow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200" b="1" dirty="0">
                <a:latin typeface="Arial Narrow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400" b="1" u="sng" dirty="0" err="1">
                <a:latin typeface="Arial Narrow" pitchFamily="34" charset="0"/>
              </a:rPr>
              <a:t>не</a:t>
            </a:r>
            <a:r>
              <a:rPr lang="en-US" altLang="ru-RU" sz="1400" b="1" u="sng" dirty="0">
                <a:latin typeface="Arial Narrow" pitchFamily="34" charset="0"/>
              </a:rPr>
              <a:t> </a:t>
            </a:r>
            <a:r>
              <a:rPr lang="en-US" altLang="ru-RU" sz="1400" b="1" u="sng" dirty="0" err="1">
                <a:latin typeface="Arial Narrow" pitchFamily="34" charset="0"/>
              </a:rPr>
              <a:t>согласу</a:t>
            </a:r>
            <a:r>
              <a:rPr lang="ru-RU" altLang="ru-RU" sz="1400" b="1" u="sng" dirty="0">
                <a:latin typeface="Arial Narrow" pitchFamily="34" charset="0"/>
              </a:rPr>
              <a:t>е</a:t>
            </a:r>
            <a:r>
              <a:rPr lang="en-US" altLang="ru-RU" sz="1400" b="1" u="sng" dirty="0" err="1">
                <a:latin typeface="Arial Narrow" pitchFamily="34" charset="0"/>
              </a:rPr>
              <a:t>тся</a:t>
            </a:r>
            <a:br>
              <a:rPr lang="ru-RU" altLang="ru-RU" sz="1400" u="sng" dirty="0">
                <a:latin typeface="Arial Narrow" pitchFamily="34" charset="0"/>
              </a:rPr>
            </a:br>
            <a:r>
              <a:rPr lang="ru-RU" altLang="ru-RU" sz="1400" dirty="0">
                <a:latin typeface="Arial Narrow" pitchFamily="34" charset="0"/>
              </a:rPr>
              <a:t>с гипотезой подобия</a:t>
            </a:r>
            <a:endParaRPr lang="en-US" altLang="ru-RU" sz="1400" dirty="0">
              <a:latin typeface="Arial Narrow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(</a:t>
            </a:r>
            <a:r>
              <a:rPr lang="en-US" altLang="ru-RU" sz="1400" b="1" i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f</a:t>
            </a:r>
            <a:r>
              <a:rPr lang="en-US" altLang="ru-RU" sz="1400" b="1" i="1" baseline="-250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c</a:t>
            </a:r>
            <a:r>
              <a:rPr lang="en-US" altLang="ru-RU" sz="1400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 ~ </a:t>
            </a:r>
            <a:r>
              <a:rPr lang="en-US" altLang="ru-RU" sz="1400" b="1" i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M</a:t>
            </a:r>
            <a:r>
              <a:rPr lang="en-US" altLang="ru-RU" sz="1400" b="1" baseline="-250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0</a:t>
            </a:r>
            <a:r>
              <a:rPr lang="en-US" altLang="ru-RU" sz="1400" b="1" baseline="300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-1/3</a:t>
            </a:r>
            <a:r>
              <a:rPr lang="ru-RU" altLang="ru-RU" sz="1400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)</a:t>
            </a:r>
            <a:endParaRPr lang="ru-RU" altLang="ru-RU" sz="1400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460432" y="6525344"/>
            <a:ext cx="648072" cy="288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itchFamily="34" charset="0"/>
              </a:rPr>
              <a:t>4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E34C0E-F0F2-4CE8-A0EB-319D3B1957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2944"/>
            <a:ext cx="6624736" cy="2244457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7E6D689-3292-4E2C-BFC0-EDD6BFFD4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581417"/>
            <a:ext cx="252028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b="1" dirty="0" err="1">
                <a:latin typeface="Arial Narrow" pitchFamily="34" charset="0"/>
              </a:rPr>
              <a:t>lg</a:t>
            </a:r>
            <a:r>
              <a:rPr lang="en-US" altLang="ru-RU" sz="1600" b="1" dirty="0">
                <a:latin typeface="Arial Narrow" pitchFamily="34" charset="0"/>
              </a:rPr>
              <a:t> </a:t>
            </a:r>
            <a:r>
              <a:rPr lang="en-US" altLang="ru-RU" sz="1600" b="1" i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f</a:t>
            </a:r>
            <a:r>
              <a:rPr lang="en-US" altLang="ru-RU" sz="1600" b="1" i="1" baseline="-25000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c</a:t>
            </a:r>
            <a:r>
              <a:rPr lang="ru-RU" altLang="ru-RU" sz="1600" b="1" baseline="-25000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3</a:t>
            </a:r>
            <a:r>
              <a:rPr lang="en-US" altLang="ru-RU" sz="1600" b="1" dirty="0">
                <a:latin typeface="Arial Narrow" pitchFamily="34" charset="0"/>
                <a:cs typeface="Times New Roman" pitchFamily="18" charset="0"/>
              </a:rPr>
              <a:t> ≈ </a:t>
            </a:r>
            <a:r>
              <a:rPr lang="en-US" altLang="ru-RU" sz="16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-(</a:t>
            </a:r>
            <a:r>
              <a:rPr lang="ru-RU" altLang="ru-RU" sz="16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0.11÷0.17</a:t>
            </a:r>
            <a:r>
              <a:rPr lang="en-US" altLang="ru-RU" sz="16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)</a:t>
            </a:r>
            <a:r>
              <a:rPr lang="en-US" altLang="ru-RU" sz="16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altLang="ru-RU" sz="1600" b="1" dirty="0" err="1">
                <a:latin typeface="Arial Narrow" pitchFamily="34" charset="0"/>
                <a:cs typeface="Times New Roman" pitchFamily="18" charset="0"/>
              </a:rPr>
              <a:t>lg</a:t>
            </a:r>
            <a:r>
              <a:rPr lang="en-US" altLang="ru-RU" sz="16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altLang="ru-RU" sz="1600" b="1" i="1" dirty="0">
                <a:latin typeface="Arial Narrow" pitchFamily="34" charset="0"/>
                <a:cs typeface="Times New Roman" pitchFamily="18" charset="0"/>
              </a:rPr>
              <a:t>M</a:t>
            </a:r>
            <a:r>
              <a:rPr lang="en-US" altLang="ru-RU" sz="1600" b="1" baseline="-25000" dirty="0">
                <a:latin typeface="Arial Narrow" pitchFamily="34" charset="0"/>
                <a:cs typeface="Times New Roman" pitchFamily="18" charset="0"/>
              </a:rPr>
              <a:t>0</a:t>
            </a:r>
            <a:br>
              <a:rPr lang="ru-RU" altLang="ru-RU" sz="1600" b="1" baseline="-25000" dirty="0">
                <a:latin typeface="Arial Narrow" pitchFamily="34" charset="0"/>
                <a:cs typeface="Times New Roman" pitchFamily="18" charset="0"/>
              </a:rPr>
            </a:br>
            <a:r>
              <a:rPr lang="ru-RU" altLang="ru-RU" sz="1600" b="1" baseline="-25000" dirty="0">
                <a:latin typeface="Arial Narrow" pitchFamily="34" charset="0"/>
                <a:cs typeface="Times New Roman" pitchFamily="18" charset="0"/>
              </a:rPr>
              <a:t>                                           </a:t>
            </a:r>
            <a:r>
              <a:rPr lang="en-US" altLang="ru-RU" sz="1600" b="1" dirty="0">
                <a:latin typeface="Arial Narrow" pitchFamily="34" charset="0"/>
                <a:cs typeface="Times New Roman" pitchFamily="18" charset="0"/>
              </a:rPr>
              <a:t>+ </a:t>
            </a:r>
            <a:r>
              <a:rPr lang="en-US" altLang="ru-RU" sz="1600" b="1" i="1" dirty="0">
                <a:latin typeface="Arial Narrow" pitchFamily="34" charset="0"/>
                <a:cs typeface="Times New Roman" pitchFamily="18" charset="0"/>
              </a:rPr>
              <a:t>const</a:t>
            </a:r>
            <a:r>
              <a:rPr lang="en-US" altLang="ru-RU" sz="1600" b="1" dirty="0">
                <a:latin typeface="Arial Narrow" pitchFamily="34" charset="0"/>
                <a:cs typeface="Times New Roman" pitchFamily="18" charset="0"/>
              </a:rPr>
              <a:t>,</a:t>
            </a:r>
            <a:endParaRPr lang="ru-RU" altLang="ru-RU" sz="1600" b="1" dirty="0">
              <a:latin typeface="Arial Narrow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200" b="1" dirty="0">
                <a:latin typeface="Arial Narrow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400" b="1" u="sng" dirty="0" err="1">
                <a:latin typeface="Arial Narrow" pitchFamily="34" charset="0"/>
              </a:rPr>
              <a:t>не</a:t>
            </a:r>
            <a:r>
              <a:rPr lang="en-US" altLang="ru-RU" sz="1400" b="1" u="sng" dirty="0">
                <a:latin typeface="Arial Narrow" pitchFamily="34" charset="0"/>
              </a:rPr>
              <a:t> </a:t>
            </a:r>
            <a:r>
              <a:rPr lang="en-US" altLang="ru-RU" sz="1400" b="1" u="sng" dirty="0" err="1">
                <a:latin typeface="Arial Narrow" pitchFamily="34" charset="0"/>
              </a:rPr>
              <a:t>согласу</a:t>
            </a:r>
            <a:r>
              <a:rPr lang="ru-RU" altLang="ru-RU" sz="1400" b="1" u="sng" dirty="0">
                <a:latin typeface="Arial Narrow" pitchFamily="34" charset="0"/>
              </a:rPr>
              <a:t>е</a:t>
            </a:r>
            <a:r>
              <a:rPr lang="en-US" altLang="ru-RU" sz="1400" b="1" u="sng" dirty="0" err="1">
                <a:latin typeface="Arial Narrow" pitchFamily="34" charset="0"/>
              </a:rPr>
              <a:t>тся</a:t>
            </a:r>
            <a:br>
              <a:rPr lang="ru-RU" altLang="ru-RU" sz="1400" u="sng" dirty="0">
                <a:latin typeface="Arial Narrow" pitchFamily="34" charset="0"/>
              </a:rPr>
            </a:br>
            <a:r>
              <a:rPr lang="ru-RU" altLang="ru-RU" sz="1400" dirty="0">
                <a:latin typeface="Arial Narrow" pitchFamily="34" charset="0"/>
              </a:rPr>
              <a:t>с гипотезой подобия</a:t>
            </a:r>
            <a:endParaRPr lang="en-US" altLang="ru-RU" sz="1400" dirty="0">
              <a:latin typeface="Arial Narrow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(</a:t>
            </a:r>
            <a:r>
              <a:rPr lang="en-US" altLang="ru-RU" sz="1400" b="1" i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f</a:t>
            </a:r>
            <a:r>
              <a:rPr lang="en-US" altLang="ru-RU" sz="1400" b="1" i="1" baseline="-250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c</a:t>
            </a:r>
            <a:r>
              <a:rPr lang="en-US" altLang="ru-RU" sz="1400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 ~ </a:t>
            </a:r>
            <a:r>
              <a:rPr lang="en-US" altLang="ru-RU" sz="1400" b="1" i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M</a:t>
            </a:r>
            <a:r>
              <a:rPr lang="en-US" altLang="ru-RU" sz="1400" b="1" baseline="-250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0</a:t>
            </a:r>
            <a:r>
              <a:rPr lang="en-US" altLang="ru-RU" sz="1400" b="1" baseline="300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-1/3</a:t>
            </a:r>
            <a:r>
              <a:rPr lang="ru-RU" altLang="ru-RU" sz="1400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)</a:t>
            </a:r>
            <a:endParaRPr lang="ru-RU" altLang="ru-RU" sz="1400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5" name="Рисунок 14" descr="figure3.JPG"/>
          <p:cNvPicPr>
            <a:picLocks noChangeAspect="1"/>
          </p:cNvPicPr>
          <p:nvPr/>
        </p:nvPicPr>
        <p:blipFill rotWithShape="1">
          <a:blip r:embed="rId4" cstate="print"/>
          <a:srcRect b="87687"/>
          <a:stretch/>
        </p:blipFill>
        <p:spPr>
          <a:xfrm>
            <a:off x="395536" y="2060559"/>
            <a:ext cx="6141368" cy="288321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388CACA3-E973-4876-9EF9-69E17E4796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904" y="309699"/>
            <a:ext cx="1820888" cy="203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15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60432" y="6525344"/>
            <a:ext cx="648072" cy="288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>
                <a:solidFill>
                  <a:schemeClr val="tx1"/>
                </a:solidFill>
                <a:latin typeface="Arial Narrow" pitchFamily="34" charset="0"/>
              </a:rPr>
              <a:t>5 </a:t>
            </a:r>
            <a:endParaRPr lang="ru-RU" sz="1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E417255-808F-434D-862B-1C5FE9744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24" y="116632"/>
            <a:ext cx="8229600" cy="490066"/>
          </a:xfrm>
        </p:spPr>
        <p:txBody>
          <a:bodyPr>
            <a:normAutofit/>
          </a:bodyPr>
          <a:lstStyle/>
          <a:p>
            <a:pPr marL="357188"/>
            <a:r>
              <a:rPr lang="ru-RU" sz="2600" b="1" dirty="0">
                <a:latin typeface="Arial Narrow" pitchFamily="34" charset="0"/>
              </a:rPr>
              <a:t>Сейсмичность Командорских островов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9CE08F8-2FB6-4E94-9A0B-A0CA7A25E723}"/>
              </a:ext>
            </a:extLst>
          </p:cNvPr>
          <p:cNvSpPr txBox="1">
            <a:spLocks/>
          </p:cNvSpPr>
          <p:nvPr/>
        </p:nvSpPr>
        <p:spPr>
          <a:xfrm>
            <a:off x="5076056" y="4274319"/>
            <a:ext cx="4199057" cy="1856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357188" lvl="0" defTabSz="914400">
              <a:spcBef>
                <a:spcPct val="0"/>
              </a:spcBef>
              <a:defRPr/>
            </a:pPr>
            <a:r>
              <a:rPr lang="en-US" dirty="0">
                <a:latin typeface="Arial Narrow" panose="020B0606020202030204" pitchFamily="34" charset="0"/>
                <a:cs typeface="Arial" pitchFamily="34" charset="0"/>
              </a:rPr>
              <a:t>&gt;450</a:t>
            </a:r>
            <a:r>
              <a:rPr lang="ru-RU" dirty="0">
                <a:latin typeface="Arial Narrow" panose="020B0606020202030204" pitchFamily="34" charset="0"/>
                <a:cs typeface="Arial" pitchFamily="34" charset="0"/>
              </a:rPr>
              <a:t> землетрясений</a:t>
            </a:r>
            <a:br>
              <a:rPr lang="ru-RU" dirty="0">
                <a:latin typeface="Arial Narrow" panose="020B0606020202030204" pitchFamily="34" charset="0"/>
                <a:cs typeface="Arial" pitchFamily="34" charset="0"/>
              </a:rPr>
            </a:br>
            <a:r>
              <a:rPr lang="ru-RU" dirty="0">
                <a:latin typeface="Arial Narrow" panose="020B0606020202030204" pitchFamily="34" charset="0"/>
                <a:cs typeface="Arial" pitchFamily="34" charset="0"/>
              </a:rPr>
              <a:t>(</a:t>
            </a:r>
            <a:r>
              <a:rPr lang="en-US" b="1" i="1" dirty="0">
                <a:latin typeface="Arial Narrow" panose="020B0606020202030204" pitchFamily="34" charset="0"/>
                <a:cs typeface="Arial" pitchFamily="34" charset="0"/>
              </a:rPr>
              <a:t>M</a:t>
            </a:r>
            <a:r>
              <a:rPr lang="en-US" b="1" baseline="-25000" dirty="0">
                <a:latin typeface="Arial Narrow" panose="020B0606020202030204" pitchFamily="34" charset="0"/>
                <a:cs typeface="Arial" pitchFamily="34" charset="0"/>
              </a:rPr>
              <a:t>L</a:t>
            </a:r>
            <a:r>
              <a:rPr lang="en-US" dirty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dirty="0">
                <a:latin typeface="Arial Narrow" panose="020B0606020202030204" pitchFamily="34" charset="0"/>
                <a:cs typeface="Arial" pitchFamily="34" charset="0"/>
              </a:rPr>
              <a:t>от 3.7 до 6.8</a:t>
            </a:r>
          </a:p>
          <a:p>
            <a:pPr marL="357188" lvl="0" defTabSz="914400">
              <a:spcBef>
                <a:spcPct val="0"/>
              </a:spcBef>
              <a:defRPr/>
            </a:pPr>
            <a:r>
              <a:rPr lang="ru-RU" i="1" dirty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n-US" b="1" i="1" dirty="0">
                <a:latin typeface="Arial Narrow" panose="020B0606020202030204" pitchFamily="34" charset="0"/>
                <a:cs typeface="Arial" pitchFamily="34" charset="0"/>
              </a:rPr>
              <a:t>M</a:t>
            </a:r>
            <a:r>
              <a:rPr lang="ru-RU" b="1" baseline="-25000" dirty="0">
                <a:latin typeface="Arial Narrow" panose="020B0606020202030204" pitchFamily="34" charset="0"/>
                <a:cs typeface="Arial" pitchFamily="34" charset="0"/>
              </a:rPr>
              <a:t>с</a:t>
            </a:r>
            <a:r>
              <a:rPr lang="en-US" dirty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dirty="0">
                <a:latin typeface="Arial Narrow" panose="020B0606020202030204" pitchFamily="34" charset="0"/>
                <a:cs typeface="Arial" pitchFamily="34" charset="0"/>
              </a:rPr>
              <a:t>от 3.7 до 7.1)</a:t>
            </a:r>
            <a:r>
              <a:rPr lang="en-US" dirty="0">
                <a:latin typeface="Arial Narrow" panose="020B0606020202030204" pitchFamily="34" charset="0"/>
                <a:cs typeface="Arial" pitchFamily="34" charset="0"/>
              </a:rPr>
              <a:t> </a:t>
            </a:r>
          </a:p>
          <a:p>
            <a:pPr marL="357188" lvl="0" defTabSz="914400">
              <a:spcBef>
                <a:spcPct val="0"/>
              </a:spcBef>
              <a:defRPr/>
            </a:pPr>
            <a:endParaRPr lang="en-US" dirty="0">
              <a:latin typeface="Arial Narrow" panose="020B0606020202030204" pitchFamily="34" charset="0"/>
              <a:cs typeface="Arial" pitchFamily="34" charset="0"/>
            </a:endParaRPr>
          </a:p>
          <a:p>
            <a:pPr marL="357188" lvl="0" defTabSz="914400">
              <a:spcBef>
                <a:spcPct val="0"/>
              </a:spcBef>
              <a:defRPr/>
            </a:pPr>
            <a:r>
              <a:rPr lang="en-US" dirty="0">
                <a:latin typeface="Arial Narrow" panose="020B0606020202030204" pitchFamily="34" charset="0"/>
                <a:cs typeface="Arial" pitchFamily="34" charset="0"/>
              </a:rPr>
              <a:t>7 </a:t>
            </a:r>
            <a:r>
              <a:rPr lang="ru-RU" dirty="0">
                <a:latin typeface="Arial Narrow" panose="020B0606020202030204" pitchFamily="34" charset="0"/>
                <a:cs typeface="Arial" pitchFamily="34" charset="0"/>
              </a:rPr>
              <a:t>станций</a:t>
            </a:r>
            <a:endParaRPr lang="en-US" dirty="0">
              <a:latin typeface="Arial Narrow" panose="020B0606020202030204" pitchFamily="34" charset="0"/>
              <a:cs typeface="Arial" pitchFamily="34" charset="0"/>
            </a:endParaRPr>
          </a:p>
          <a:p>
            <a:pPr marL="357188" lvl="0" defTabSz="914400">
              <a:spcBef>
                <a:spcPct val="0"/>
              </a:spcBef>
              <a:defRPr/>
            </a:pPr>
            <a:r>
              <a:rPr lang="en-US" dirty="0">
                <a:latin typeface="Arial Narrow" panose="020B0606020202030204" pitchFamily="34" charset="0"/>
                <a:cs typeface="Arial" pitchFamily="34" charset="0"/>
              </a:rPr>
              <a:t>&gt;</a:t>
            </a:r>
            <a:r>
              <a:rPr lang="ru-RU" dirty="0">
                <a:latin typeface="Arial Narrow" panose="020B0606020202030204" pitchFamily="34" charset="0"/>
                <a:cs typeface="Arial" pitchFamily="34" charset="0"/>
              </a:rPr>
              <a:t>3</a:t>
            </a:r>
            <a:r>
              <a:rPr lang="en-US" dirty="0">
                <a:latin typeface="Arial Narrow" panose="020B0606020202030204" pitchFamily="34" charset="0"/>
                <a:cs typeface="Arial" pitchFamily="34" charset="0"/>
              </a:rPr>
              <a:t>000</a:t>
            </a:r>
            <a:r>
              <a:rPr lang="ru-RU" dirty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  <a:cs typeface="Arial" pitchFamily="34" charset="0"/>
              </a:rPr>
              <a:t>акселерограмм</a:t>
            </a:r>
            <a:r>
              <a:rPr lang="ru-RU" dirty="0">
                <a:latin typeface="Arial Narrow" panose="020B0606020202030204" pitchFamily="34" charset="0"/>
                <a:cs typeface="Arial" pitchFamily="34" charset="0"/>
              </a:rPr>
              <a:t> </a:t>
            </a:r>
            <a:endParaRPr lang="ru-RU" noProof="0" dirty="0"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F31612-FFF3-4D4A-976A-3F8313E36E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76" y="4111809"/>
            <a:ext cx="4199056" cy="243162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карт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C97AB07-5F45-4521-9035-2B5BC9560C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63" y="980728"/>
            <a:ext cx="4084745" cy="23121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F465766-CB37-47DE-A11D-B038009C6FA0}"/>
              </a:ext>
            </a:extLst>
          </p:cNvPr>
          <p:cNvSpPr txBox="1"/>
          <p:nvPr/>
        </p:nvSpPr>
        <p:spPr>
          <a:xfrm>
            <a:off x="660976" y="604349"/>
            <a:ext cx="7223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Землетрясение 17 июля 2017 года </a:t>
            </a:r>
            <a:r>
              <a:rPr lang="en-US" dirty="0">
                <a:latin typeface="Arial Narrow" panose="020B0606020202030204" pitchFamily="34" charset="0"/>
              </a:rPr>
              <a:t>c </a:t>
            </a:r>
            <a:r>
              <a:rPr lang="en-US" i="1" dirty="0">
                <a:latin typeface="Arial Narrow" panose="020B0606020202030204" pitchFamily="34" charset="0"/>
              </a:rPr>
              <a:t>M</a:t>
            </a:r>
            <a:r>
              <a:rPr lang="en-US" baseline="-25000" dirty="0">
                <a:latin typeface="Arial Narrow" panose="020B0606020202030204" pitchFamily="34" charset="0"/>
              </a:rPr>
              <a:t>w</a:t>
            </a:r>
            <a:r>
              <a:rPr lang="en-US" dirty="0">
                <a:latin typeface="Arial Narrow" panose="020B0606020202030204" pitchFamily="34" charset="0"/>
              </a:rPr>
              <a:t> = 7.8 </a:t>
            </a:r>
            <a:r>
              <a:rPr lang="en-US" sz="1400" dirty="0">
                <a:solidFill>
                  <a:srgbClr val="0033CC"/>
                </a:solidFill>
                <a:latin typeface="Arial Narrow" pitchFamily="34" charset="0"/>
              </a:rPr>
              <a:t>[Lay et al.</a:t>
            </a:r>
            <a:r>
              <a:rPr lang="ru-RU" sz="1400" dirty="0">
                <a:solidFill>
                  <a:srgbClr val="0033CC"/>
                </a:solidFill>
                <a:latin typeface="Arial Narrow" pitchFamily="34" charset="0"/>
              </a:rPr>
              <a:t>, 201</a:t>
            </a:r>
            <a:r>
              <a:rPr lang="en-US" sz="1400" dirty="0">
                <a:solidFill>
                  <a:srgbClr val="0033CC"/>
                </a:solidFill>
                <a:latin typeface="Arial Narrow" pitchFamily="34" charset="0"/>
              </a:rPr>
              <a:t>7]</a:t>
            </a:r>
            <a:r>
              <a:rPr lang="en-US" dirty="0">
                <a:latin typeface="Arial Narrow" pitchFamily="34" charset="0"/>
              </a:rPr>
              <a:t>, </a:t>
            </a:r>
            <a:r>
              <a:rPr lang="en-US" i="1" dirty="0">
                <a:latin typeface="Arial Narrow" pitchFamily="34" charset="0"/>
              </a:rPr>
              <a:t>M</a:t>
            </a:r>
            <a:r>
              <a:rPr lang="en-US" baseline="-25000" dirty="0">
                <a:latin typeface="Arial Narrow" pitchFamily="34" charset="0"/>
              </a:rPr>
              <a:t>L </a:t>
            </a:r>
            <a:r>
              <a:rPr lang="en-US" dirty="0">
                <a:latin typeface="Arial Narrow" pitchFamily="34" charset="0"/>
              </a:rPr>
              <a:t>= 7.3 </a:t>
            </a:r>
            <a:r>
              <a:rPr lang="en-US" i="1" dirty="0">
                <a:latin typeface="Arial Narrow" pitchFamily="34" charset="0"/>
              </a:rPr>
              <a:t>M</a:t>
            </a:r>
            <a:r>
              <a:rPr lang="en-US" baseline="-25000" dirty="0">
                <a:latin typeface="Arial Narrow" pitchFamily="34" charset="0"/>
              </a:rPr>
              <a:t>c </a:t>
            </a:r>
            <a:r>
              <a:rPr lang="en-US" dirty="0">
                <a:latin typeface="Arial Narrow" pitchFamily="34" charset="0"/>
              </a:rPr>
              <a:t>= 8.2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en-US" sz="1400" dirty="0">
                <a:solidFill>
                  <a:srgbClr val="0033CC"/>
                </a:solidFill>
                <a:latin typeface="Arial Narrow" pitchFamily="34" charset="0"/>
              </a:rPr>
              <a:t>[</a:t>
            </a:r>
            <a:r>
              <a:rPr lang="ru-RU" sz="1400" dirty="0">
                <a:solidFill>
                  <a:srgbClr val="0033CC"/>
                </a:solidFill>
                <a:latin typeface="Arial Narrow" pitchFamily="34" charset="0"/>
              </a:rPr>
              <a:t>КФ</a:t>
            </a:r>
            <a:r>
              <a:rPr lang="en-US" sz="1400" dirty="0">
                <a:solidFill>
                  <a:srgbClr val="0033CC"/>
                </a:solidFill>
                <a:latin typeface="Arial Narrow" pitchFamily="34" charset="0"/>
              </a:rPr>
              <a:t>]</a:t>
            </a:r>
            <a:r>
              <a:rPr lang="ru-RU" sz="1400" dirty="0">
                <a:solidFill>
                  <a:srgbClr val="0033CC"/>
                </a:solidFill>
                <a:latin typeface="Arial Narrow" pitchFamily="34" charset="0"/>
              </a:rPr>
              <a:t>  </a:t>
            </a:r>
          </a:p>
        </p:txBody>
      </p:sp>
      <p:pic>
        <p:nvPicPr>
          <p:cNvPr id="17" name="Рисунок 16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80B6DA9B-0FA8-460A-8364-4CD259FCFE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976030"/>
            <a:ext cx="2937466" cy="252497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7A9FE47-CFBD-4E12-ADF4-448E727949DC}"/>
              </a:ext>
            </a:extLst>
          </p:cNvPr>
          <p:cNvSpPr txBox="1"/>
          <p:nvPr/>
        </p:nvSpPr>
        <p:spPr>
          <a:xfrm>
            <a:off x="1497372" y="3585641"/>
            <a:ext cx="5285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Другие землетрясения (2011–2018 гг.)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sz="1400" dirty="0">
                <a:solidFill>
                  <a:srgbClr val="0033CC"/>
                </a:solidFill>
                <a:latin typeface="Arial Narrow" pitchFamily="34" charset="0"/>
              </a:rPr>
              <a:t>[</a:t>
            </a:r>
            <a:r>
              <a:rPr lang="ru-RU" sz="1400" dirty="0">
                <a:solidFill>
                  <a:srgbClr val="0033CC"/>
                </a:solidFill>
                <a:latin typeface="Arial Narrow" pitchFamily="34" charset="0"/>
              </a:rPr>
              <a:t>КФ ФИЦ ЕГС РАН, 2018</a:t>
            </a:r>
            <a:r>
              <a:rPr lang="en-US" sz="1400" dirty="0">
                <a:solidFill>
                  <a:srgbClr val="0033CC"/>
                </a:solidFill>
                <a:latin typeface="Arial Narrow" pitchFamily="34" charset="0"/>
              </a:rPr>
              <a:t>]</a:t>
            </a: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118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548680"/>
            <a:ext cx="8229600" cy="648072"/>
          </a:xfrm>
        </p:spPr>
        <p:txBody>
          <a:bodyPr>
            <a:normAutofit/>
          </a:bodyPr>
          <a:lstStyle/>
          <a:p>
            <a:pPr marL="357188" algn="l"/>
            <a:r>
              <a:rPr lang="ru-RU" sz="2800" b="1" dirty="0">
                <a:latin typeface="Arial Narrow" pitchFamily="34" charset="0"/>
              </a:rPr>
              <a:t>Цель исследования: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96" y="990064"/>
            <a:ext cx="8712968" cy="5289451"/>
          </a:xfrm>
        </p:spPr>
        <p:txBody>
          <a:bodyPr>
            <a:normAutofit/>
          </a:bodyPr>
          <a:lstStyle/>
          <a:p>
            <a:pPr marL="361950" indent="-4763">
              <a:buNone/>
            </a:pPr>
            <a:endParaRPr lang="ru-RU" sz="2400" dirty="0">
              <a:latin typeface="Arial Narrow" pitchFamily="34" charset="0"/>
            </a:endParaRPr>
          </a:p>
          <a:p>
            <a:pPr marL="358775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2600" dirty="0">
                <a:latin typeface="Arial Narrow" pitchFamily="34" charset="0"/>
              </a:rPr>
              <a:t>изучить свойства очагов </a:t>
            </a:r>
            <a:r>
              <a:rPr lang="ru-RU" sz="2000" dirty="0">
                <a:latin typeface="Arial Narrow" pitchFamily="34" charset="0"/>
              </a:rPr>
              <a:t>землетрясений </a:t>
            </a:r>
            <a:r>
              <a:rPr lang="ru-RU" sz="2400" dirty="0">
                <a:latin typeface="Arial Narrow" pitchFamily="34" charset="0"/>
              </a:rPr>
              <a:t>вблизи с/</a:t>
            </a:r>
            <a:r>
              <a:rPr lang="ru-RU" sz="2400" dirty="0" err="1">
                <a:latin typeface="Arial Narrow" pitchFamily="34" charset="0"/>
              </a:rPr>
              <a:t>ст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en-US" sz="2400" dirty="0">
                <a:latin typeface="Arial Narrow" pitchFamily="34" charset="0"/>
              </a:rPr>
              <a:t>BKI</a:t>
            </a:r>
            <a:r>
              <a:rPr lang="en-US" sz="2000" dirty="0">
                <a:latin typeface="Arial Narrow" pitchFamily="34" charset="0"/>
              </a:rPr>
              <a:t> (</a:t>
            </a:r>
            <a:r>
              <a:rPr lang="ru-RU" sz="2000" dirty="0">
                <a:latin typeface="Arial Narrow" pitchFamily="34" charset="0"/>
              </a:rPr>
              <a:t>о. Беринг</a:t>
            </a:r>
            <a:r>
              <a:rPr lang="en-US" sz="2000" dirty="0">
                <a:latin typeface="Arial Narrow" pitchFamily="34" charset="0"/>
              </a:rPr>
              <a:t>)</a:t>
            </a:r>
            <a:endParaRPr lang="ru-RU" sz="2000" dirty="0">
              <a:latin typeface="Arial Narrow" pitchFamily="34" charset="0"/>
            </a:endParaRPr>
          </a:p>
          <a:p>
            <a:pPr marL="358775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2000" dirty="0">
                <a:latin typeface="Arial Narrow" pitchFamily="34" charset="0"/>
              </a:rPr>
              <a:t>в рамках спектральной модели с тремя корнер-частотами (</a:t>
            </a:r>
            <a:r>
              <a:rPr lang="en-US" sz="2000" b="1" i="1" dirty="0">
                <a:latin typeface="Arial Narrow" pitchFamily="34" charset="0"/>
              </a:rPr>
              <a:t>f</a:t>
            </a:r>
            <a:r>
              <a:rPr lang="en-US" sz="2000" b="1" i="1" baseline="-25000" dirty="0">
                <a:latin typeface="Arial Narrow" pitchFamily="34" charset="0"/>
              </a:rPr>
              <a:t>c</a:t>
            </a:r>
            <a:r>
              <a:rPr lang="en-US" sz="2000" b="1" baseline="-25000" dirty="0">
                <a:latin typeface="Arial Narrow" pitchFamily="34" charset="0"/>
              </a:rPr>
              <a:t>1</a:t>
            </a:r>
            <a:r>
              <a:rPr lang="en-US" sz="2000" dirty="0">
                <a:latin typeface="Arial Narrow" pitchFamily="34" charset="0"/>
              </a:rPr>
              <a:t>, </a:t>
            </a:r>
            <a:r>
              <a:rPr lang="en-US" sz="2000" b="1" i="1" dirty="0">
                <a:latin typeface="Arial Narrow" pitchFamily="34" charset="0"/>
              </a:rPr>
              <a:t>f</a:t>
            </a:r>
            <a:r>
              <a:rPr lang="en-US" sz="2000" b="1" i="1" baseline="-25000" dirty="0">
                <a:latin typeface="Arial Narrow" pitchFamily="34" charset="0"/>
              </a:rPr>
              <a:t>c</a:t>
            </a:r>
            <a:r>
              <a:rPr lang="en-US" sz="2000" b="1" baseline="-25000" dirty="0">
                <a:latin typeface="Arial Narrow" pitchFamily="34" charset="0"/>
              </a:rPr>
              <a:t>2</a:t>
            </a:r>
            <a:r>
              <a:rPr lang="en-US" sz="2000" dirty="0">
                <a:latin typeface="Arial Narrow" pitchFamily="34" charset="0"/>
              </a:rPr>
              <a:t>, </a:t>
            </a:r>
            <a:r>
              <a:rPr lang="en-US" sz="2000" b="1" i="1" dirty="0">
                <a:latin typeface="Arial Narrow" pitchFamily="34" charset="0"/>
              </a:rPr>
              <a:t>f</a:t>
            </a:r>
            <a:r>
              <a:rPr lang="en-US" sz="2000" b="1" i="1" baseline="-25000" dirty="0">
                <a:latin typeface="Arial Narrow" pitchFamily="34" charset="0"/>
              </a:rPr>
              <a:t>c</a:t>
            </a:r>
            <a:r>
              <a:rPr lang="en-US" sz="2000" b="1" baseline="-25000" dirty="0">
                <a:latin typeface="Arial Narrow" pitchFamily="34" charset="0"/>
              </a:rPr>
              <a:t>3</a:t>
            </a:r>
            <a:r>
              <a:rPr lang="ru-RU" sz="2000" dirty="0">
                <a:latin typeface="Arial Narrow" pitchFamily="34" charset="0"/>
              </a:rPr>
              <a:t>),</a:t>
            </a:r>
            <a:r>
              <a:rPr lang="en-US" sz="2000" dirty="0">
                <a:latin typeface="Arial Narrow" pitchFamily="34" charset="0"/>
              </a:rPr>
              <a:t> </a:t>
            </a:r>
            <a:endParaRPr lang="ru-RU" sz="2000" dirty="0">
              <a:latin typeface="Arial Narrow" pitchFamily="34" charset="0"/>
            </a:endParaRPr>
          </a:p>
          <a:p>
            <a:pPr marL="358775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2000" dirty="0">
                <a:latin typeface="Arial Narrow" pitchFamily="34" charset="0"/>
              </a:rPr>
              <a:t>по записям поперечных волн, полученных акселерометрами,</a:t>
            </a:r>
          </a:p>
          <a:p>
            <a:pPr marL="358775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2600" dirty="0">
                <a:latin typeface="Arial Narrow" pitchFamily="34" charset="0"/>
              </a:rPr>
              <a:t>определив спектральные параметры таких землетрясений</a:t>
            </a:r>
            <a:r>
              <a:rPr lang="ru-RU" sz="2400" dirty="0">
                <a:latin typeface="Arial Narrow" pitchFamily="34" charset="0"/>
              </a:rPr>
              <a:t>:</a:t>
            </a:r>
          </a:p>
          <a:p>
            <a:pPr marL="358775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2000" dirty="0">
                <a:latin typeface="Arial Narrow" pitchFamily="34" charset="0"/>
              </a:rPr>
              <a:t>-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000" dirty="0">
                <a:latin typeface="Arial Narrow" pitchFamily="34" charset="0"/>
              </a:rPr>
              <a:t>сейсмический момент (</a:t>
            </a:r>
            <a:r>
              <a:rPr lang="en-US" sz="2000" i="1" dirty="0">
                <a:latin typeface="Arial Narrow" pitchFamily="34" charset="0"/>
              </a:rPr>
              <a:t>M</a:t>
            </a:r>
            <a:r>
              <a:rPr lang="en-US" sz="2000" baseline="-25000" dirty="0">
                <a:latin typeface="Arial Narrow" pitchFamily="34" charset="0"/>
              </a:rPr>
              <a:t>0</a:t>
            </a:r>
            <a:r>
              <a:rPr lang="ru-RU" sz="2000" dirty="0">
                <a:latin typeface="Arial Narrow" pitchFamily="34" charset="0"/>
              </a:rPr>
              <a:t>),</a:t>
            </a:r>
          </a:p>
          <a:p>
            <a:pPr marL="358775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2000" dirty="0">
                <a:latin typeface="Arial Narrow" pitchFamily="34" charset="0"/>
              </a:rPr>
              <a:t>- характерные частоты</a:t>
            </a:r>
            <a:r>
              <a:rPr lang="en-US" sz="2000" dirty="0">
                <a:latin typeface="Arial Narrow" pitchFamily="34" charset="0"/>
              </a:rPr>
              <a:t> (</a:t>
            </a:r>
            <a:r>
              <a:rPr lang="en-US" sz="2000" i="1" dirty="0">
                <a:latin typeface="Arial Narrow" pitchFamily="34" charset="0"/>
              </a:rPr>
              <a:t>f</a:t>
            </a:r>
            <a:r>
              <a:rPr lang="en-US" sz="2000" i="1" baseline="-25000" dirty="0">
                <a:latin typeface="Arial Narrow" pitchFamily="34" charset="0"/>
              </a:rPr>
              <a:t>c</a:t>
            </a:r>
            <a:r>
              <a:rPr lang="en-US" sz="2000" baseline="-25000" dirty="0">
                <a:latin typeface="Arial Narrow" pitchFamily="34" charset="0"/>
              </a:rPr>
              <a:t>1</a:t>
            </a:r>
            <a:r>
              <a:rPr lang="en-US" sz="2000" dirty="0">
                <a:latin typeface="Arial Narrow" pitchFamily="34" charset="0"/>
              </a:rPr>
              <a:t>, </a:t>
            </a:r>
            <a:r>
              <a:rPr lang="en-US" sz="2000" i="1" dirty="0">
                <a:latin typeface="Arial Narrow" pitchFamily="34" charset="0"/>
              </a:rPr>
              <a:t>f</a:t>
            </a:r>
            <a:r>
              <a:rPr lang="en-US" sz="2000" i="1" baseline="-25000" dirty="0">
                <a:latin typeface="Arial Narrow" pitchFamily="34" charset="0"/>
              </a:rPr>
              <a:t>c</a:t>
            </a:r>
            <a:r>
              <a:rPr lang="en-US" sz="2000" baseline="-25000" dirty="0">
                <a:latin typeface="Arial Narrow" pitchFamily="34" charset="0"/>
              </a:rPr>
              <a:t>2</a:t>
            </a:r>
            <a:r>
              <a:rPr lang="en-US" sz="2000" dirty="0">
                <a:latin typeface="Arial Narrow" pitchFamily="34" charset="0"/>
              </a:rPr>
              <a:t>, </a:t>
            </a:r>
            <a:r>
              <a:rPr lang="en-US" sz="2000" i="1" dirty="0">
                <a:latin typeface="Arial Narrow" pitchFamily="34" charset="0"/>
              </a:rPr>
              <a:t>f</a:t>
            </a:r>
            <a:r>
              <a:rPr lang="en-US" sz="2000" i="1" baseline="-25000" dirty="0">
                <a:latin typeface="Arial Narrow" pitchFamily="34" charset="0"/>
              </a:rPr>
              <a:t>c</a:t>
            </a:r>
            <a:r>
              <a:rPr lang="en-US" sz="2000" baseline="-25000" dirty="0">
                <a:latin typeface="Arial Narrow" pitchFamily="34" charset="0"/>
              </a:rPr>
              <a:t>3</a:t>
            </a:r>
            <a:r>
              <a:rPr lang="en-US" sz="2000" dirty="0">
                <a:latin typeface="Arial Narrow" pitchFamily="34" charset="0"/>
              </a:rPr>
              <a:t>)</a:t>
            </a:r>
            <a:r>
              <a:rPr lang="ru-RU" sz="2000" dirty="0">
                <a:latin typeface="Arial Narrow" pitchFamily="34" charset="0"/>
              </a:rPr>
              <a:t>,</a:t>
            </a:r>
          </a:p>
          <a:p>
            <a:pPr marL="358775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2000" dirty="0">
                <a:latin typeface="Arial Narrow" pitchFamily="34" charset="0"/>
              </a:rPr>
              <a:t>- спектральный «сброс напряжений»</a:t>
            </a:r>
          </a:p>
          <a:p>
            <a:pPr marL="358775" indent="0">
              <a:spcBef>
                <a:spcPts val="0"/>
              </a:spcBef>
              <a:buNone/>
            </a:pPr>
            <a:endParaRPr lang="ru-RU" sz="2400" dirty="0"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60432" y="6525344"/>
            <a:ext cx="648072" cy="288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itchFamily="34" charset="0"/>
              </a:rPr>
              <a:t>6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карт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48FCE8E-73B9-4EE6-AB1D-223027AD18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04" y="547363"/>
            <a:ext cx="8058912" cy="5538216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-108520" y="44624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357188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b="1" noProof="0" dirty="0">
                <a:latin typeface="Arial Narrow" pitchFamily="34" charset="0"/>
                <a:ea typeface="+mj-ea"/>
                <a:cs typeface="+mj-cs"/>
              </a:rPr>
              <a:t>Процедура обработки землетрясений</a:t>
            </a:r>
            <a:r>
              <a:rPr lang="en-US" sz="2600" b="1" noProof="0" dirty="0"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en-US" sz="1600" noProof="0" dirty="0">
                <a:solidFill>
                  <a:srgbClr val="0033CC"/>
                </a:solidFill>
                <a:latin typeface="Arial Narrow" pitchFamily="34" charset="0"/>
                <a:ea typeface="+mj-ea"/>
                <a:cs typeface="+mj-cs"/>
              </a:rPr>
              <a:t>[</a:t>
            </a:r>
            <a:r>
              <a:rPr lang="ru-RU" sz="1600" noProof="0" dirty="0" err="1">
                <a:solidFill>
                  <a:srgbClr val="0033CC"/>
                </a:solidFill>
                <a:latin typeface="Arial Narrow" pitchFamily="34" charset="0"/>
                <a:ea typeface="+mj-ea"/>
                <a:cs typeface="+mj-cs"/>
              </a:rPr>
              <a:t>Скоркина</a:t>
            </a:r>
            <a:r>
              <a:rPr lang="ru-RU" sz="1600" noProof="0" dirty="0">
                <a:solidFill>
                  <a:srgbClr val="0033CC"/>
                </a:solidFill>
                <a:latin typeface="Arial Narrow" pitchFamily="34" charset="0"/>
                <a:ea typeface="+mj-ea"/>
                <a:cs typeface="+mj-cs"/>
              </a:rPr>
              <a:t>, Гусев, 2017</a:t>
            </a:r>
            <a:r>
              <a:rPr lang="en-US" sz="1600" noProof="0" dirty="0">
                <a:solidFill>
                  <a:srgbClr val="0033CC"/>
                </a:solidFill>
                <a:latin typeface="Arial Narrow" pitchFamily="34" charset="0"/>
                <a:ea typeface="+mj-ea"/>
                <a:cs typeface="+mj-cs"/>
              </a:rPr>
              <a:t>]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60432" y="6525344"/>
            <a:ext cx="648072" cy="288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 Narrow" pitchFamily="34" charset="0"/>
              </a:rPr>
              <a:t>7</a:t>
            </a:r>
            <a:endParaRPr lang="ru-RU" sz="1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83360C18-8A64-4C59-B944-9D94D76018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717055"/>
              </p:ext>
            </p:extLst>
          </p:nvPr>
        </p:nvGraphicFramePr>
        <p:xfrm>
          <a:off x="742117" y="3355675"/>
          <a:ext cx="301491" cy="32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3" name="Уравнение" r:id="rId5" imgW="215640" imgH="228600" progId="Equation.3">
                  <p:embed/>
                </p:oleObj>
              </mc:Choice>
              <mc:Fallback>
                <p:oleObj name="Уравнение" r:id="rId5" imgW="215640" imgH="228600" progId="Equation.3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117" y="3355675"/>
                        <a:ext cx="301491" cy="323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E56EDE7-7D3A-4715-8605-8E9A56B4858C}"/>
              </a:ext>
            </a:extLst>
          </p:cNvPr>
          <p:cNvSpPr txBox="1"/>
          <p:nvPr/>
        </p:nvSpPr>
        <p:spPr>
          <a:xfrm>
            <a:off x="107504" y="6041457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спектр шума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067831D3-023F-4A26-BD9D-E5805F603752}"/>
              </a:ext>
            </a:extLst>
          </p:cNvPr>
          <p:cNvCxnSpPr>
            <a:cxnSpLocks/>
          </p:cNvCxnSpPr>
          <p:nvPr/>
        </p:nvCxnSpPr>
        <p:spPr>
          <a:xfrm flipV="1">
            <a:off x="683568" y="5515915"/>
            <a:ext cx="360040" cy="5679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5726A72-9CAD-4F1D-B848-220E0D7B7EEB}"/>
              </a:ext>
            </a:extLst>
          </p:cNvPr>
          <p:cNvSpPr txBox="1"/>
          <p:nvPr/>
        </p:nvSpPr>
        <p:spPr>
          <a:xfrm>
            <a:off x="1276943" y="6186790"/>
            <a:ext cx="184537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наблюденный спектр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1B71E965-7BBC-47A5-B1B7-6A08ECBDBB7A}"/>
              </a:ext>
            </a:extLst>
          </p:cNvPr>
          <p:cNvCxnSpPr>
            <a:cxnSpLocks/>
          </p:cNvCxnSpPr>
          <p:nvPr/>
        </p:nvCxnSpPr>
        <p:spPr>
          <a:xfrm flipV="1">
            <a:off x="2411760" y="4823372"/>
            <a:ext cx="1080120" cy="138736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A826426-0A8C-454A-99C8-0ED8CBA605E9}"/>
              </a:ext>
            </a:extLst>
          </p:cNvPr>
          <p:cNvSpPr txBox="1"/>
          <p:nvPr/>
        </p:nvSpPr>
        <p:spPr>
          <a:xfrm>
            <a:off x="585669" y="4515595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смещение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7FB280-8EE6-499A-B47B-A2ED84081BF6}"/>
              </a:ext>
            </a:extLst>
          </p:cNvPr>
          <p:cNvSpPr txBox="1"/>
          <p:nvPr/>
        </p:nvSpPr>
        <p:spPr>
          <a:xfrm>
            <a:off x="2411760" y="4515595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скорость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0D6FD9-C9E4-42AB-AF81-28E18F4E7E7C}"/>
              </a:ext>
            </a:extLst>
          </p:cNvPr>
          <p:cNvSpPr txBox="1"/>
          <p:nvPr/>
        </p:nvSpPr>
        <p:spPr>
          <a:xfrm>
            <a:off x="4211960" y="4515595"/>
            <a:ext cx="886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ускорение</a:t>
            </a:r>
          </a:p>
        </p:txBody>
      </p:sp>
    </p:spTree>
    <p:extLst>
      <p:ext uri="{BB962C8B-B14F-4D97-AF65-F5344CB8AC3E}">
        <p14:creationId xmlns:p14="http://schemas.microsoft.com/office/powerpoint/2010/main" val="1973071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60432" y="6525344"/>
            <a:ext cx="648072" cy="288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itchFamily="34" charset="0"/>
              </a:rPr>
              <a:t>8 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24D284B-FF94-43B9-8648-DEEE5461F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24" y="116632"/>
            <a:ext cx="8229600" cy="490066"/>
          </a:xfrm>
        </p:spPr>
        <p:txBody>
          <a:bodyPr>
            <a:normAutofit/>
          </a:bodyPr>
          <a:lstStyle/>
          <a:p>
            <a:pPr marL="357188"/>
            <a:r>
              <a:rPr lang="ru-RU" sz="2600" b="1" dirty="0">
                <a:latin typeface="Arial Narrow" pitchFamily="34" charset="0"/>
              </a:rPr>
              <a:t>Оценки характерных частот, сброшенных напряжений</a:t>
            </a:r>
          </a:p>
        </p:txBody>
      </p:sp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93DCB9F-DE0C-4312-834B-2EA624F48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33" y="692696"/>
            <a:ext cx="3733775" cy="3456384"/>
          </a:xfrm>
          <a:prstGeom prst="rect">
            <a:avLst/>
          </a:prstGeom>
        </p:spPr>
      </p:pic>
      <p:sp>
        <p:nvSpPr>
          <p:cNvPr id="12" name="Прямоугольник 1">
            <a:extLst>
              <a:ext uri="{FF2B5EF4-FFF2-40B4-BE49-F238E27FC236}">
                <a16:creationId xmlns:a16="http://schemas.microsoft.com/office/drawing/2014/main" id="{D8E74EDC-E142-4852-959A-923CD19F2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2" y="4495704"/>
            <a:ext cx="27363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 Narrow" pitchFamily="34" charset="0"/>
              </a:rPr>
              <a:t> </a:t>
            </a:r>
            <a:r>
              <a:rPr lang="en-US" altLang="ru-RU" sz="1600" b="1" dirty="0" err="1">
                <a:latin typeface="Arial Narrow" pitchFamily="34" charset="0"/>
              </a:rPr>
              <a:t>lg</a:t>
            </a:r>
            <a:r>
              <a:rPr lang="en-US" altLang="ru-RU" sz="1600" b="1" dirty="0">
                <a:latin typeface="Arial Narrow" pitchFamily="34" charset="0"/>
              </a:rPr>
              <a:t> </a:t>
            </a:r>
            <a:r>
              <a:rPr lang="en-US" altLang="ru-RU" sz="1600" b="1" i="1" dirty="0">
                <a:solidFill>
                  <a:srgbClr val="0033CC"/>
                </a:solidFill>
                <a:latin typeface="Arial Narrow" pitchFamily="34" charset="0"/>
                <a:cs typeface="Times New Roman" pitchFamily="18" charset="0"/>
              </a:rPr>
              <a:t>f</a:t>
            </a:r>
            <a:r>
              <a:rPr lang="en-US" altLang="ru-RU" sz="1600" b="1" i="1" baseline="-25000" dirty="0">
                <a:solidFill>
                  <a:srgbClr val="0033CC"/>
                </a:solidFill>
                <a:latin typeface="Arial Narrow" pitchFamily="34" charset="0"/>
                <a:cs typeface="Times New Roman" pitchFamily="18" charset="0"/>
              </a:rPr>
              <a:t>c</a:t>
            </a:r>
            <a:r>
              <a:rPr lang="ru-RU" altLang="ru-RU" sz="1600" b="1" baseline="-25000" dirty="0">
                <a:solidFill>
                  <a:srgbClr val="0033CC"/>
                </a:solidFill>
                <a:latin typeface="Arial Narrow" pitchFamily="34" charset="0"/>
                <a:cs typeface="Times New Roman" pitchFamily="18" charset="0"/>
              </a:rPr>
              <a:t>1</a:t>
            </a:r>
            <a:r>
              <a:rPr lang="en-US" altLang="ru-RU" sz="1600" b="1" dirty="0">
                <a:latin typeface="Arial Narrow" pitchFamily="34" charset="0"/>
                <a:cs typeface="Times New Roman" pitchFamily="18" charset="0"/>
              </a:rPr>
              <a:t> ≈ </a:t>
            </a:r>
            <a:r>
              <a:rPr lang="en-US" altLang="ru-RU" sz="1600" b="1" dirty="0">
                <a:solidFill>
                  <a:srgbClr val="0033CC"/>
                </a:solidFill>
                <a:latin typeface="Arial Narrow" pitchFamily="34" charset="0"/>
                <a:cs typeface="Times New Roman" pitchFamily="18" charset="0"/>
              </a:rPr>
              <a:t>-0.52</a:t>
            </a:r>
            <a:r>
              <a:rPr lang="en-US" altLang="ru-RU" sz="16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altLang="ru-RU" sz="1600" b="1" i="1" dirty="0">
                <a:latin typeface="Arial Narrow" pitchFamily="34" charset="0"/>
                <a:cs typeface="Times New Roman" pitchFamily="18" charset="0"/>
              </a:rPr>
              <a:t>M</a:t>
            </a:r>
            <a:r>
              <a:rPr lang="en-US" altLang="ru-RU" sz="1600" b="1" baseline="-25000" dirty="0">
                <a:latin typeface="Arial Narrow" pitchFamily="34" charset="0"/>
                <a:cs typeface="Times New Roman" pitchFamily="18" charset="0"/>
              </a:rPr>
              <a:t>w</a:t>
            </a:r>
            <a:r>
              <a:rPr lang="en-US" altLang="ru-RU" sz="1600" b="1" dirty="0">
                <a:latin typeface="Arial Narrow" pitchFamily="34" charset="0"/>
                <a:cs typeface="Times New Roman" pitchFamily="18" charset="0"/>
              </a:rPr>
              <a:t> </a:t>
            </a:r>
            <a:br>
              <a:rPr lang="ru-RU" altLang="ru-RU" sz="1600" b="1" dirty="0">
                <a:latin typeface="Arial Narrow" pitchFamily="34" charset="0"/>
                <a:cs typeface="Times New Roman" pitchFamily="18" charset="0"/>
              </a:rPr>
            </a:br>
            <a:r>
              <a:rPr lang="ru-RU" altLang="ru-RU" sz="1600" b="1" dirty="0">
                <a:latin typeface="Arial Narrow" pitchFamily="34" charset="0"/>
                <a:cs typeface="Times New Roman" pitchFamily="18" charset="0"/>
              </a:rPr>
              <a:t>                 </a:t>
            </a:r>
            <a:r>
              <a:rPr lang="en-US" altLang="ru-RU" sz="1600" b="1" dirty="0">
                <a:latin typeface="Arial Narrow" pitchFamily="34" charset="0"/>
                <a:cs typeface="Times New Roman" pitchFamily="18" charset="0"/>
              </a:rPr>
              <a:t>+ </a:t>
            </a:r>
            <a:r>
              <a:rPr lang="en-US" altLang="ru-RU" sz="1600" b="1" i="1" dirty="0">
                <a:latin typeface="Arial Narrow" pitchFamily="34" charset="0"/>
                <a:cs typeface="Times New Roman" pitchFamily="18" charset="0"/>
              </a:rPr>
              <a:t>const</a:t>
            </a:r>
            <a:r>
              <a:rPr lang="en-US" altLang="ru-RU" sz="1600" b="1" dirty="0">
                <a:latin typeface="Arial Narrow" pitchFamily="34" charset="0"/>
                <a:cs typeface="Times New Roman" pitchFamily="18" charset="0"/>
              </a:rPr>
              <a:t>,</a:t>
            </a:r>
            <a:endParaRPr lang="ru-RU" altLang="ru-RU" sz="1600" b="1" dirty="0">
              <a:latin typeface="Arial Narrow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200" b="1" dirty="0">
                <a:latin typeface="Arial Narrow" pitchFamily="34" charset="0"/>
                <a:cs typeface="Times New Roman" pitchFamily="18" charset="0"/>
              </a:rPr>
              <a:t>  </a:t>
            </a:r>
            <a:r>
              <a:rPr lang="ru-RU" altLang="ru-RU" sz="1700" b="1" dirty="0">
                <a:latin typeface="Arial Narrow" pitchFamily="34" charset="0"/>
              </a:rPr>
              <a:t> </a:t>
            </a:r>
            <a:br>
              <a:rPr lang="en-US" altLang="ru-RU" sz="1700" b="1" dirty="0">
                <a:latin typeface="Arial Narrow" pitchFamily="34" charset="0"/>
              </a:rPr>
            </a:br>
            <a:r>
              <a:rPr lang="ru-RU" altLang="ru-RU" sz="1400" dirty="0">
                <a:latin typeface="Arial Narrow" pitchFamily="34" charset="0"/>
              </a:rPr>
              <a:t>примерно</a:t>
            </a:r>
            <a:r>
              <a:rPr lang="en-US" altLang="ru-RU" sz="1400" dirty="0">
                <a:latin typeface="Arial Narrow" pitchFamily="34" charset="0"/>
              </a:rPr>
              <a:t> </a:t>
            </a:r>
            <a:r>
              <a:rPr lang="ru-RU" altLang="ru-RU" sz="1400" dirty="0">
                <a:latin typeface="Arial Narrow" pitchFamily="34" charset="0"/>
              </a:rPr>
              <a:t>согласуется </a:t>
            </a:r>
            <a:br>
              <a:rPr lang="ru-RU" altLang="ru-RU" sz="1400" dirty="0">
                <a:latin typeface="Arial Narrow" pitchFamily="34" charset="0"/>
              </a:rPr>
            </a:br>
            <a:r>
              <a:rPr lang="ru-RU" altLang="ru-RU" sz="1400" dirty="0">
                <a:latin typeface="Arial Narrow" pitchFamily="34" charset="0"/>
              </a:rPr>
              <a:t>с гипотезой подобия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(</a:t>
            </a:r>
            <a:r>
              <a:rPr lang="en-US" altLang="ru-RU" sz="1400" b="1" i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f</a:t>
            </a:r>
            <a:r>
              <a:rPr lang="en-US" altLang="ru-RU" sz="1400" b="1" i="1" baseline="-250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c</a:t>
            </a:r>
            <a:r>
              <a:rPr lang="en-US" altLang="ru-RU" sz="1400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 ~ </a:t>
            </a:r>
            <a:r>
              <a:rPr lang="en-US" altLang="ru-RU" sz="1400" b="1" i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M</a:t>
            </a:r>
            <a:r>
              <a:rPr lang="en-US" altLang="ru-RU" sz="1400" b="1" baseline="-250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0</a:t>
            </a:r>
            <a:r>
              <a:rPr lang="en-US" altLang="ru-RU" sz="1400" b="1" baseline="300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-1/3</a:t>
            </a:r>
            <a:r>
              <a:rPr lang="ru-RU" altLang="ru-RU" sz="1400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5E392EC-846A-4D69-A0BF-42C9002CE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460" y="4502674"/>
            <a:ext cx="338437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b="1" dirty="0" err="1">
                <a:latin typeface="Arial Narrow" pitchFamily="34" charset="0"/>
              </a:rPr>
              <a:t>lg</a:t>
            </a:r>
            <a:r>
              <a:rPr lang="en-US" altLang="ru-RU" sz="1600" b="1" dirty="0">
                <a:latin typeface="Arial Narrow" pitchFamily="34" charset="0"/>
              </a:rPr>
              <a:t> </a:t>
            </a:r>
            <a:r>
              <a:rPr lang="en-US" altLang="ru-RU" sz="1600" b="1" i="1" dirty="0">
                <a:solidFill>
                  <a:srgbClr val="00B050"/>
                </a:solidFill>
                <a:latin typeface="Arial Narrow" pitchFamily="34" charset="0"/>
                <a:cs typeface="Times New Roman" pitchFamily="18" charset="0"/>
              </a:rPr>
              <a:t>f</a:t>
            </a:r>
            <a:r>
              <a:rPr lang="en-US" altLang="ru-RU" sz="1600" b="1" i="1" baseline="-25000" dirty="0">
                <a:solidFill>
                  <a:srgbClr val="00B050"/>
                </a:solidFill>
                <a:latin typeface="Arial Narrow" pitchFamily="34" charset="0"/>
                <a:cs typeface="Times New Roman" pitchFamily="18" charset="0"/>
              </a:rPr>
              <a:t>c</a:t>
            </a:r>
            <a:r>
              <a:rPr lang="ru-RU" altLang="ru-RU" sz="1600" b="1" baseline="-25000" dirty="0">
                <a:solidFill>
                  <a:srgbClr val="00B050"/>
                </a:solidFill>
                <a:latin typeface="Arial Narrow" pitchFamily="34" charset="0"/>
                <a:cs typeface="Times New Roman" pitchFamily="18" charset="0"/>
              </a:rPr>
              <a:t>2</a:t>
            </a:r>
            <a:r>
              <a:rPr lang="en-US" altLang="ru-RU" sz="1600" b="1" dirty="0">
                <a:latin typeface="Arial Narrow" pitchFamily="34" charset="0"/>
                <a:cs typeface="Times New Roman" pitchFamily="18" charset="0"/>
              </a:rPr>
              <a:t> ≈ </a:t>
            </a:r>
            <a:r>
              <a:rPr lang="en-US" altLang="ru-RU" sz="1600" b="1" dirty="0">
                <a:solidFill>
                  <a:srgbClr val="00B050"/>
                </a:solidFill>
                <a:latin typeface="Arial Narrow" pitchFamily="34" charset="0"/>
                <a:cs typeface="Times New Roman" pitchFamily="18" charset="0"/>
              </a:rPr>
              <a:t>-0.28</a:t>
            </a:r>
            <a:r>
              <a:rPr lang="en-US" altLang="ru-RU" sz="16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altLang="ru-RU" sz="1600" b="1" i="1" dirty="0">
                <a:latin typeface="Arial Narrow" pitchFamily="34" charset="0"/>
                <a:cs typeface="Times New Roman" pitchFamily="18" charset="0"/>
              </a:rPr>
              <a:t>M</a:t>
            </a:r>
            <a:r>
              <a:rPr lang="en-US" altLang="ru-RU" sz="1600" b="1" baseline="-25000" dirty="0">
                <a:latin typeface="Arial Narrow" pitchFamily="34" charset="0"/>
                <a:cs typeface="Times New Roman" pitchFamily="18" charset="0"/>
              </a:rPr>
              <a:t>w</a:t>
            </a:r>
            <a:r>
              <a:rPr lang="en-US" altLang="ru-RU" sz="1600" b="1" dirty="0">
                <a:latin typeface="Arial Narrow" pitchFamily="34" charset="0"/>
                <a:cs typeface="Times New Roman" pitchFamily="18" charset="0"/>
              </a:rPr>
              <a:t> </a:t>
            </a:r>
            <a:br>
              <a:rPr lang="ru-RU" altLang="ru-RU" sz="1600" b="1" dirty="0">
                <a:latin typeface="Arial Narrow" pitchFamily="34" charset="0"/>
                <a:cs typeface="Times New Roman" pitchFamily="18" charset="0"/>
              </a:rPr>
            </a:br>
            <a:r>
              <a:rPr lang="ru-RU" altLang="ru-RU" sz="1600" b="1" dirty="0">
                <a:latin typeface="Arial Narrow" pitchFamily="34" charset="0"/>
                <a:cs typeface="Times New Roman" pitchFamily="18" charset="0"/>
              </a:rPr>
              <a:t>                            </a:t>
            </a:r>
            <a:r>
              <a:rPr lang="en-US" altLang="ru-RU" sz="1600" b="1" dirty="0">
                <a:latin typeface="Arial Narrow" pitchFamily="34" charset="0"/>
                <a:cs typeface="Times New Roman" pitchFamily="18" charset="0"/>
              </a:rPr>
              <a:t>+ </a:t>
            </a:r>
            <a:r>
              <a:rPr lang="en-US" altLang="ru-RU" sz="1600" b="1" i="1" dirty="0">
                <a:latin typeface="Arial Narrow" pitchFamily="34" charset="0"/>
                <a:cs typeface="Times New Roman" pitchFamily="18" charset="0"/>
              </a:rPr>
              <a:t>const</a:t>
            </a:r>
            <a:r>
              <a:rPr lang="en-US" altLang="ru-RU" sz="1600" b="1" dirty="0">
                <a:latin typeface="Arial Narrow" pitchFamily="34" charset="0"/>
                <a:cs typeface="Times New Roman" pitchFamily="18" charset="0"/>
              </a:rPr>
              <a:t>,</a:t>
            </a:r>
            <a:endParaRPr lang="ru-RU" altLang="ru-RU" sz="1600" b="1" dirty="0">
              <a:latin typeface="Arial Narrow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200" b="1" dirty="0">
                <a:latin typeface="Arial Narrow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400" b="1" u="sng" dirty="0" err="1">
                <a:latin typeface="Arial Narrow" pitchFamily="34" charset="0"/>
              </a:rPr>
              <a:t>не</a:t>
            </a:r>
            <a:r>
              <a:rPr lang="en-US" altLang="ru-RU" sz="1400" b="1" u="sng" dirty="0">
                <a:latin typeface="Arial Narrow" pitchFamily="34" charset="0"/>
              </a:rPr>
              <a:t> </a:t>
            </a:r>
            <a:r>
              <a:rPr lang="en-US" altLang="ru-RU" sz="1400" b="1" u="sng" dirty="0" err="1">
                <a:latin typeface="Arial Narrow" pitchFamily="34" charset="0"/>
              </a:rPr>
              <a:t>согласу</a:t>
            </a:r>
            <a:r>
              <a:rPr lang="ru-RU" altLang="ru-RU" sz="1400" b="1" u="sng" dirty="0">
                <a:latin typeface="Arial Narrow" pitchFamily="34" charset="0"/>
              </a:rPr>
              <a:t>е</a:t>
            </a:r>
            <a:r>
              <a:rPr lang="en-US" altLang="ru-RU" sz="1400" b="1" u="sng" dirty="0" err="1">
                <a:latin typeface="Arial Narrow" pitchFamily="34" charset="0"/>
              </a:rPr>
              <a:t>тся</a:t>
            </a:r>
            <a:br>
              <a:rPr lang="ru-RU" altLang="ru-RU" sz="1400" u="sng" dirty="0">
                <a:latin typeface="Arial Narrow" pitchFamily="34" charset="0"/>
              </a:rPr>
            </a:br>
            <a:r>
              <a:rPr lang="ru-RU" altLang="ru-RU" sz="1400" dirty="0">
                <a:latin typeface="Arial Narrow" pitchFamily="34" charset="0"/>
              </a:rPr>
              <a:t>с гипотезой подобия</a:t>
            </a:r>
            <a:endParaRPr lang="en-US" altLang="ru-RU" sz="1400" dirty="0">
              <a:latin typeface="Arial Narrow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(</a:t>
            </a:r>
            <a:r>
              <a:rPr lang="en-US" altLang="ru-RU" sz="1400" b="1" i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f</a:t>
            </a:r>
            <a:r>
              <a:rPr lang="en-US" altLang="ru-RU" sz="1400" b="1" i="1" baseline="-250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c</a:t>
            </a:r>
            <a:r>
              <a:rPr lang="en-US" altLang="ru-RU" sz="1400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 ~ </a:t>
            </a:r>
            <a:r>
              <a:rPr lang="en-US" altLang="ru-RU" sz="1400" b="1" i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M</a:t>
            </a:r>
            <a:r>
              <a:rPr lang="en-US" altLang="ru-RU" sz="1400" b="1" baseline="-250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0</a:t>
            </a:r>
            <a:r>
              <a:rPr lang="en-US" altLang="ru-RU" sz="1400" b="1" baseline="300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-1/3</a:t>
            </a:r>
            <a:r>
              <a:rPr lang="ru-RU" altLang="ru-RU" sz="1400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)</a:t>
            </a:r>
            <a:endParaRPr lang="ru-RU" altLang="ru-RU" sz="1400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20BAC45-B5FF-48D9-973F-EC4CB405F7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268760"/>
            <a:ext cx="2824223" cy="236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68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60432" y="6525344"/>
            <a:ext cx="648072" cy="288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itchFamily="34" charset="0"/>
              </a:rPr>
              <a:t>9 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24D284B-FF94-43B9-8648-DEEE5461F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24" y="116632"/>
            <a:ext cx="8229600" cy="490066"/>
          </a:xfrm>
        </p:spPr>
        <p:txBody>
          <a:bodyPr>
            <a:normAutofit/>
          </a:bodyPr>
          <a:lstStyle/>
          <a:p>
            <a:pPr marL="357188"/>
            <a:r>
              <a:rPr lang="ru-RU" sz="2600" b="1" dirty="0">
                <a:latin typeface="Arial Narrow" pitchFamily="34" charset="0"/>
              </a:rPr>
              <a:t>Связи магнитуд</a:t>
            </a:r>
          </a:p>
        </p:txBody>
      </p:sp>
      <p:pic>
        <p:nvPicPr>
          <p:cNvPr id="3" name="Рисунок 2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3E39A042-CA93-412A-9EBC-025BBE937C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50239"/>
            <a:ext cx="7585954" cy="2455066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72CD133C-DC64-4797-80A8-E5901E6386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0"/>
          <a:stretch/>
        </p:blipFill>
        <p:spPr>
          <a:xfrm>
            <a:off x="2771800" y="3645024"/>
            <a:ext cx="5195712" cy="262346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D97B74A-A460-4EF7-B24D-B4F06ACBBC29}"/>
              </a:ext>
            </a:extLst>
          </p:cNvPr>
          <p:cNvSpPr/>
          <p:nvPr/>
        </p:nvSpPr>
        <p:spPr>
          <a:xfrm>
            <a:off x="2483768" y="5949280"/>
            <a:ext cx="360040" cy="319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FD9E67D-9B44-477F-B856-2899B6A2A8F4}"/>
              </a:ext>
            </a:extLst>
          </p:cNvPr>
          <p:cNvSpPr/>
          <p:nvPr/>
        </p:nvSpPr>
        <p:spPr>
          <a:xfrm>
            <a:off x="4932040" y="3472539"/>
            <a:ext cx="360040" cy="319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6895397-AD5F-45FE-AD7A-93A4096E4C7D}"/>
              </a:ext>
            </a:extLst>
          </p:cNvPr>
          <p:cNvSpPr/>
          <p:nvPr/>
        </p:nvSpPr>
        <p:spPr>
          <a:xfrm>
            <a:off x="7607472" y="3485417"/>
            <a:ext cx="360040" cy="319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6FAE3405-207D-45EA-B3FB-7705FC6698E0}"/>
              </a:ext>
            </a:extLst>
          </p:cNvPr>
          <p:cNvSpPr txBox="1">
            <a:spLocks/>
          </p:cNvSpPr>
          <p:nvPr/>
        </p:nvSpPr>
        <p:spPr>
          <a:xfrm>
            <a:off x="-108520" y="3804630"/>
            <a:ext cx="3288214" cy="17656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7188"/>
            <a:r>
              <a:rPr lang="ru-RU" sz="2000" dirty="0">
                <a:latin typeface="Arial Narrow" pitchFamily="34" charset="0"/>
              </a:rPr>
              <a:t>Полученные ранее</a:t>
            </a:r>
          </a:p>
          <a:p>
            <a:pPr marL="357188"/>
            <a:r>
              <a:rPr lang="ru-RU" sz="2000" dirty="0">
                <a:latin typeface="Arial Narrow" pitchFamily="34" charset="0"/>
              </a:rPr>
              <a:t>для Авачинского залива</a:t>
            </a:r>
            <a:br>
              <a:rPr lang="ru-RU" sz="2000" dirty="0">
                <a:latin typeface="Arial Narrow" pitchFamily="34" charset="0"/>
              </a:rPr>
            </a:br>
            <a:r>
              <a:rPr lang="en-US" sz="1600" dirty="0">
                <a:solidFill>
                  <a:srgbClr val="0033CC"/>
                </a:solidFill>
                <a:latin typeface="Arial Narrow" pitchFamily="34" charset="0"/>
              </a:rPr>
              <a:t>[</a:t>
            </a:r>
            <a:r>
              <a:rPr lang="ru-RU" sz="1600" dirty="0">
                <a:solidFill>
                  <a:srgbClr val="0033CC"/>
                </a:solidFill>
                <a:latin typeface="Arial Narrow" pitchFamily="34" charset="0"/>
              </a:rPr>
              <a:t>Абубакиров и др., 2018</a:t>
            </a:r>
            <a:r>
              <a:rPr lang="en-US" sz="1600" dirty="0">
                <a:solidFill>
                  <a:srgbClr val="0033CC"/>
                </a:solidFill>
                <a:latin typeface="Arial Narrow" pitchFamily="34" charset="0"/>
              </a:rPr>
              <a:t>]</a:t>
            </a:r>
            <a:r>
              <a:rPr lang="ru-RU" sz="2000" dirty="0">
                <a:latin typeface="Arial Narrow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99437026"/>
      </p:ext>
    </p:extLst>
  </p:cSld>
  <p:clrMapOvr>
    <a:masterClrMapping/>
  </p:clrMapOvr>
</p:sld>
</file>

<file path=ppt/theme/theme1.xml><?xml version="1.0" encoding="utf-8"?>
<a:theme xmlns:a="http://schemas.openxmlformats.org/drawingml/2006/main" name="Вид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ид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и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1536</TotalTime>
  <Words>409</Words>
  <Application>Microsoft Office PowerPoint</Application>
  <PresentationFormat>Экран (4:3)</PresentationFormat>
  <Paragraphs>103</Paragraphs>
  <Slides>12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Narrow</vt:lpstr>
      <vt:lpstr>Calibri</vt:lpstr>
      <vt:lpstr>Century Schoolbook</vt:lpstr>
      <vt:lpstr>Times New Roman</vt:lpstr>
      <vt:lpstr>Wingdings 2</vt:lpstr>
      <vt:lpstr>Вид</vt:lpstr>
      <vt:lpstr>Уравнение</vt:lpstr>
      <vt:lpstr>Скейлинг двух характерных частот очаговых спектров для землетрясений вблизи о. Беринг</vt:lpstr>
      <vt:lpstr>Сеть акселерометров Камчатского полуострова</vt:lpstr>
      <vt:lpstr>Теоретические модели очагового спектра</vt:lpstr>
      <vt:lpstr>Презентация PowerPoint</vt:lpstr>
      <vt:lpstr>Сейсмичность Командорских островов</vt:lpstr>
      <vt:lpstr>Цель исследования:</vt:lpstr>
      <vt:lpstr>Презентация PowerPoint</vt:lpstr>
      <vt:lpstr>Оценки характерных частот, сброшенных напряжений</vt:lpstr>
      <vt:lpstr>Связи магнитуд</vt:lpstr>
      <vt:lpstr>Метод отношения спектров</vt:lpstr>
      <vt:lpstr>Метод отношения спектров</vt:lpstr>
      <vt:lpstr>Благодарю за внимание!       Исследование выполнено при финансовой поддержке РФФИ («мол_а»,  № 18-35-00029)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спектральных свойств камчатских землетрясений магнитудного диапазона 3–6  (специальность 25.00.10 – Геофизика, геофизические методы поисков полезных ископаемых)</dc:title>
  <dc:creator>anna</dc:creator>
  <cp:lastModifiedBy>Anna Skorkina</cp:lastModifiedBy>
  <cp:revision>254</cp:revision>
  <dcterms:created xsi:type="dcterms:W3CDTF">2017-09-03T05:23:31Z</dcterms:created>
  <dcterms:modified xsi:type="dcterms:W3CDTF">2019-06-04T15:20:09Z</dcterms:modified>
</cp:coreProperties>
</file>