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4" r:id="rId2"/>
    <p:sldMasterId id="2147483706" r:id="rId3"/>
  </p:sldMasterIdLst>
  <p:notesMasterIdLst>
    <p:notesMasterId r:id="rId24"/>
  </p:notesMasterIdLst>
  <p:sldIdLst>
    <p:sldId id="256" r:id="rId4"/>
    <p:sldId id="257" r:id="rId5"/>
    <p:sldId id="261" r:id="rId6"/>
    <p:sldId id="271" r:id="rId7"/>
    <p:sldId id="287" r:id="rId8"/>
    <p:sldId id="267" r:id="rId9"/>
    <p:sldId id="268" r:id="rId10"/>
    <p:sldId id="269" r:id="rId11"/>
    <p:sldId id="272" r:id="rId12"/>
    <p:sldId id="273" r:id="rId13"/>
    <p:sldId id="274" r:id="rId14"/>
    <p:sldId id="285" r:id="rId15"/>
    <p:sldId id="286" r:id="rId16"/>
    <p:sldId id="278" r:id="rId17"/>
    <p:sldId id="290" r:id="rId18"/>
    <p:sldId id="262" r:id="rId19"/>
    <p:sldId id="264" r:id="rId20"/>
    <p:sldId id="289" r:id="rId21"/>
    <p:sldId id="291" r:id="rId22"/>
    <p:sldId id="260" r:id="rId23"/>
  </p:sldIdLst>
  <p:sldSz cx="10312400" cy="77343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3" clrIdx="0">
    <p:extLst>
      <p:ext uri="{19B8F6BF-5375-455C-9EA6-DF929625EA0E}">
        <p15:presenceInfo xmlns:p15="http://schemas.microsoft.com/office/powerpoint/2012/main" xmlns="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 snapToGrid="0">
      <p:cViewPr>
        <p:scale>
          <a:sx n="80" d="100"/>
          <a:sy n="80" d="100"/>
        </p:scale>
        <p:origin x="-584" y="384"/>
      </p:cViewPr>
      <p:guideLst>
        <p:guide orient="horz" pos="2436"/>
        <p:guide pos="32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12:04.105" idx="1">
    <p:pos x="10" y="10"/>
    <p:text>Здравствуйте, уважаемые слушатели. Меня зовут Ахметов Аян Жанатович. Я являюсь аспирантом ФТФ ТГУ. Тема моего доклада: «Моделирование геотектонических процессов Сибирской платформы и её обрамления"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30:59.526" idx="11">
    <p:pos x="10" y="10"/>
    <p:text>Для описания характеристики изменения предела прочности был использован данная зависимость полученная из статьи Бурова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9T17:18:47.499" idx="13">
    <p:pos x="10" y="10"/>
    <p:text>Ввиду того, что на территории Енисейского Кряжа наблюдаются сжатие со сдвигом, то граничные условия должны соответствовать данную состоянию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9T17:18:43.635" idx="12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13:48.240" idx="3">
    <p:pos x="10" y="10"/>
    <p:text>План презентации состоит из семи разделов.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14:30.206" idx="4">
    <p:pos x="10" y="10"/>
    <p:text>Предметом нашего исследования является Сибирская платформа и её обрамления, в частности будут изучены два объекта - Енисейский кряж и Якутско-Вилюйская изверженная провинция. По геологическим данным Енисейский кряж и ЯВИП существенно различаются как по геологии, так и по развитию в них геотектонических процессов.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17:39.606" idx="5">
    <p:pos x="10" y="10"/>
    <p:text>Енисейский кряж является крупной коллизионно-аккреционной структурой, которая  хорошо отделяется по геологическим и геофизическим данным от соседних с ней территорий Сибирской платформы и Западно-Сибирской плиты [1]. Он имеет протяженность почти 700 км при ширине от 50 до 200 км.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18:47.118" idx="6">
    <p:pos x="3005" y="501"/>
    <p:text>Вилюйский осадочный бассейн – огромный прогиб на востоке Сибирской платформы общей площадью около 300 000 км2. Он заполнен мезопротерозойскими, неопротерозойскими, палеозойскими и мезозойскими отложениями[1].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19:17.054" idx="7">
    <p:pos x="10" y="10"/>
    <p:text>На основе схемы Семинского, была создана модель Азиатского континента, где были введены ряд геотектонических процессов, а именно Индицская субдукция и Северо-американский надвиг. Поэтому причине, в большой части Сибирской платформы наблюдаются сжатия со сдвигом , и в меньшей области - растяжение со сдвигом. Также было проанализировано области тектонических течений в районе Енисейского кряжа и ЭВИП, Там также наблюдаются сжатия. Эти расчеты отражают импульсы, передаваемые из столкновительных областей и вызывающие только смещение исследуемых объектов в целом. Вычитание среднего поступательного движения из векторов смещения кардинально меняет локальную картину потока.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25:32.429" idx="8">
    <p:pos x="10" y="10"/>
    <p:text>В моей работе был подробно проанализирована область  Енисейского кряжа, а именно геологические профиля "Батолит-1982" и "Шпат"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27:01.734" idx="9">
    <p:pos x="10" y="10"/>
    <p:text>Математическая модель  подразделяется на основные уравнения и определяющие соотношение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7T20:30:42.536" idx="10">
    <p:pos x="10" y="10"/>
    <p:text>Для описания неупругой деформации используем модель Друккера - Прагера - Николаевского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6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12" Type="http://schemas.openxmlformats.org/officeDocument/2006/relationships/image" Target="../media/image35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11" Type="http://schemas.openxmlformats.org/officeDocument/2006/relationships/image" Target="../media/image34.wmf"/><Relationship Id="rId5" Type="http://schemas.openxmlformats.org/officeDocument/2006/relationships/image" Target="../media/image28.wmf"/><Relationship Id="rId10" Type="http://schemas.openxmlformats.org/officeDocument/2006/relationships/image" Target="../media/image33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1160722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4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ц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774026" y="0"/>
            <a:ext cx="8772288" cy="1770610"/>
          </a:xfrm>
          <a:prstGeom prst="rect">
            <a:avLst/>
          </a:prstGeom>
        </p:spPr>
        <p:txBody>
          <a:bodyPr anchor="b"/>
          <a:lstStyle>
            <a:lvl1pPr>
              <a:defRPr sz="6700">
                <a:solidFill>
                  <a:srgbClr val="0072B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0072BC"/>
                </a:solidFill>
              </a:rPr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774026" y="1923806"/>
            <a:ext cx="7740255" cy="251475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700"/>
            </a:lvl1pPr>
          </a:lstStyle>
          <a:p>
            <a:pPr lvl="0">
              <a:defRPr sz="1800"/>
            </a:pPr>
            <a:r>
              <a:rPr sz="2700"/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7288738" y="7106518"/>
            <a:ext cx="2322077" cy="2819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710866" y="0"/>
            <a:ext cx="3328579" cy="2322195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Образец заголовка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710866" y="2322195"/>
            <a:ext cx="3328579" cy="541210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/>
            </a:lvl1pPr>
          </a:lstStyle>
          <a:p>
            <a:pPr lvl="0"/>
            <a:r>
              <a:t>Образец текста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7385491" y="0"/>
            <a:ext cx="2225324" cy="738408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709523" y="412118"/>
            <a:ext cx="6546965" cy="732218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290637" y="0"/>
            <a:ext cx="7739063" cy="3962400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1290637" y="4065587"/>
            <a:ext cx="7739063" cy="3668713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1000"/>
              </a:spcBef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704850" y="0"/>
            <a:ext cx="8901114" cy="5149850"/>
          </a:xfrm>
          <a:prstGeom prst="rect">
            <a:avLst/>
          </a:prstGeom>
        </p:spPr>
        <p:txBody>
          <a:bodyPr anchor="b"/>
          <a:lstStyle>
            <a:lvl1pPr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704850" y="5180012"/>
            <a:ext cx="8901114" cy="2554288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4373564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711200" y="412750"/>
            <a:ext cx="8901114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711200" y="1897063"/>
            <a:ext cx="4365625" cy="930276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09612" y="412750"/>
            <a:ext cx="8901113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Шаблон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082887" y="0"/>
            <a:ext cx="8772288" cy="1770610"/>
          </a:xfrm>
          <a:prstGeom prst="rect">
            <a:avLst/>
          </a:prstGeom>
        </p:spPr>
        <p:txBody>
          <a:bodyPr anchor="b"/>
          <a:lstStyle>
            <a:lvl1pPr>
              <a:defRPr sz="6700" b="1">
                <a:latin typeface="Calibri" panose="020F0502020204030204" pitchFamily="34" charset="0"/>
              </a:defRPr>
            </a:lvl1pPr>
          </a:lstStyle>
          <a:p>
            <a:pPr lvl="0">
              <a:defRPr sz="1800"/>
            </a:pPr>
            <a:r>
              <a:rPr sz="6700" dirty="0" err="1"/>
              <a:t>Образец</a:t>
            </a:r>
            <a:r>
              <a:rPr sz="6700" dirty="0"/>
              <a:t> </a:t>
            </a:r>
            <a:r>
              <a:rPr sz="6700" dirty="0" err="1"/>
              <a:t>заголовка</a:t>
            </a:r>
            <a:endParaRPr sz="6700" dirty="0"/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082887" y="1772267"/>
            <a:ext cx="7740255" cy="251475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700">
                <a:solidFill>
                  <a:srgbClr val="535353"/>
                </a:solidFill>
                <a:latin typeface="Calibri" panose="020F050202020403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 err="1">
                <a:solidFill>
                  <a:srgbClr val="535353"/>
                </a:solidFill>
              </a:rPr>
              <a:t>Образец</a:t>
            </a:r>
            <a:r>
              <a:rPr sz="2700" dirty="0">
                <a:solidFill>
                  <a:srgbClr val="535353"/>
                </a:solidFill>
              </a:rPr>
              <a:t> </a:t>
            </a:r>
            <a:r>
              <a:rPr sz="2700" dirty="0" err="1">
                <a:solidFill>
                  <a:srgbClr val="535353"/>
                </a:solidFill>
              </a:rPr>
              <a:t>подзаголовка</a:t>
            </a:r>
            <a:endParaRPr sz="2700" dirty="0">
              <a:solidFill>
                <a:srgbClr val="535353"/>
              </a:solidFill>
            </a:endParaRP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7491938" y="7018699"/>
            <a:ext cx="2322077" cy="2819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4387850" y="1114425"/>
            <a:ext cx="5224463" cy="6619876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3200"/>
            </a:lvl1pPr>
            <a:lvl2pPr marL="718457" indent="-261257" defTabSz="914400">
              <a:spcBef>
                <a:spcPts val="1000"/>
              </a:spcBef>
              <a:defRPr sz="3200"/>
            </a:lvl2pPr>
            <a:lvl3pPr marL="1219200" indent="-304800" defTabSz="914400">
              <a:spcBef>
                <a:spcPts val="1000"/>
              </a:spcBef>
              <a:defRPr sz="3200"/>
            </a:lvl3pPr>
            <a:lvl4pPr marL="1737360" indent="-365760" defTabSz="914400">
              <a:spcBef>
                <a:spcPts val="1000"/>
              </a:spcBef>
              <a:defRPr sz="3200"/>
            </a:lvl4pPr>
            <a:lvl5pPr marL="2194560" indent="-365760" defTabSz="914400">
              <a:spcBef>
                <a:spcPts val="10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711200" y="2322513"/>
            <a:ext cx="3328988" cy="5411787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7386638" y="0"/>
            <a:ext cx="2224088" cy="73850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xfrm>
            <a:off x="709612" y="412750"/>
            <a:ext cx="6524626" cy="7321550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290637" y="0"/>
            <a:ext cx="7739063" cy="3962400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1290637" y="4065587"/>
            <a:ext cx="7739063" cy="3668713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1000"/>
              </a:spcBef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704850" y="0"/>
            <a:ext cx="8901114" cy="5149850"/>
          </a:xfrm>
          <a:prstGeom prst="rect">
            <a:avLst/>
          </a:prstGeom>
        </p:spPr>
        <p:txBody>
          <a:bodyPr anchor="b"/>
          <a:lstStyle>
            <a:lvl1pPr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704850" y="5180012"/>
            <a:ext cx="8901114" cy="2554288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4373564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711200" y="412750"/>
            <a:ext cx="8901114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711200" y="1897063"/>
            <a:ext cx="4365625" cy="930276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709612" y="412750"/>
            <a:ext cx="8901113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4387850" y="1114425"/>
            <a:ext cx="5224463" cy="6619876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3200"/>
            </a:lvl1pPr>
            <a:lvl2pPr marL="718457" indent="-261257" defTabSz="914400">
              <a:spcBef>
                <a:spcPts val="1000"/>
              </a:spcBef>
              <a:defRPr sz="3200"/>
            </a:lvl2pPr>
            <a:lvl3pPr marL="1219200" indent="-304800" defTabSz="914400">
              <a:spcBef>
                <a:spcPts val="1000"/>
              </a:spcBef>
              <a:defRPr sz="3200"/>
            </a:lvl3pPr>
            <a:lvl4pPr marL="1737360" indent="-365760" defTabSz="914400">
              <a:spcBef>
                <a:spcPts val="1000"/>
              </a:spcBef>
              <a:defRPr sz="3200"/>
            </a:lvl4pPr>
            <a:lvl5pPr marL="2194560" indent="-365760" defTabSz="914400">
              <a:spcBef>
                <a:spcPts val="10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711200" y="2322513"/>
            <a:ext cx="3328988" cy="5411787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7386638" y="0"/>
            <a:ext cx="2224088" cy="73850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709612" y="412750"/>
            <a:ext cx="6524626" cy="7321550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1290637" y="0"/>
            <a:ext cx="7739063" cy="3962400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1290637" y="4065587"/>
            <a:ext cx="7739063" cy="3668713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1000"/>
              </a:spcBef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704850" y="0"/>
            <a:ext cx="8901114" cy="5149850"/>
          </a:xfrm>
          <a:prstGeom prst="rect">
            <a:avLst/>
          </a:prstGeom>
        </p:spPr>
        <p:txBody>
          <a:bodyPr anchor="b"/>
          <a:lstStyle>
            <a:lvl1pPr defTabSz="914400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704850" y="5180012"/>
            <a:ext cx="8901114" cy="2554288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4373564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711200" y="412750"/>
            <a:ext cx="8901114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711200" y="1897063"/>
            <a:ext cx="4365625" cy="930276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704148" y="0"/>
            <a:ext cx="8901293" cy="5149684"/>
          </a:xfrm>
          <a:prstGeom prst="rect">
            <a:avLst/>
          </a:prstGeom>
        </p:spPr>
        <p:txBody>
          <a:bodyPr anchor="b"/>
          <a:lstStyle>
            <a:lvl1pPr>
              <a:defRPr sz="6700"/>
            </a:lvl1pPr>
          </a:lstStyle>
          <a:p>
            <a:pPr lvl="0">
              <a:defRPr sz="1800"/>
            </a:pPr>
            <a:r>
              <a:rPr sz="6700"/>
              <a:t>Образец заголовка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704148" y="5180145"/>
            <a:ext cx="8901293" cy="2554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700"/>
            </a:lvl1pPr>
          </a:lstStyle>
          <a:p>
            <a:pPr lvl="0">
              <a:defRPr sz="1800"/>
            </a:pPr>
            <a:r>
              <a:rPr sz="2700"/>
              <a:t>Образец текста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709612" y="412750"/>
            <a:ext cx="8901113" cy="14954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4387850" y="1114425"/>
            <a:ext cx="5224463" cy="6619876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3200"/>
            </a:lvl1pPr>
            <a:lvl2pPr marL="718457" indent="-261257" defTabSz="914400">
              <a:spcBef>
                <a:spcPts val="1000"/>
              </a:spcBef>
              <a:defRPr sz="3200"/>
            </a:lvl2pPr>
            <a:lvl3pPr marL="1219200" indent="-304800" defTabSz="914400">
              <a:spcBef>
                <a:spcPts val="1000"/>
              </a:spcBef>
              <a:defRPr sz="3200"/>
            </a:lvl3pPr>
            <a:lvl4pPr marL="1737360" indent="-365760" defTabSz="914400">
              <a:spcBef>
                <a:spcPts val="1000"/>
              </a:spcBef>
              <a:defRPr sz="3200"/>
            </a:lvl4pPr>
            <a:lvl5pPr marL="2194560" indent="-365760" defTabSz="914400">
              <a:spcBef>
                <a:spcPts val="10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711200" y="0"/>
            <a:ext cx="3328988" cy="2322513"/>
          </a:xfrm>
          <a:prstGeom prst="rect">
            <a:avLst/>
          </a:prstGeom>
        </p:spPr>
        <p:txBody>
          <a:bodyPr anchor="b"/>
          <a:lstStyle>
            <a:lvl1pPr defTabSz="914400"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711200" y="2322513"/>
            <a:ext cx="3328988" cy="5411787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709612" y="260350"/>
            <a:ext cx="8901113" cy="1800225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xfrm>
            <a:off x="709612" y="2060575"/>
            <a:ext cx="8901113" cy="5673725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7386638" y="0"/>
            <a:ext cx="2224088" cy="7385050"/>
          </a:xfrm>
          <a:prstGeom prst="rect">
            <a:avLst/>
          </a:prstGeom>
        </p:spPr>
        <p:txBody>
          <a:bodyPr/>
          <a:lstStyle>
            <a:lvl1pPr defTabSz="914400">
              <a:defRPr sz="4400"/>
            </a:lvl1pPr>
          </a:lstStyle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xfrm>
            <a:off x="709612" y="412750"/>
            <a:ext cx="6524626" cy="7321550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9" indent="-320039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xfrm>
            <a:off x="7288213" y="7245668"/>
            <a:ext cx="2322513" cy="26924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519897" y="6817156"/>
            <a:ext cx="2320290" cy="411780"/>
          </a:xfrm>
        </p:spPr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3114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053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606" y="1928205"/>
            <a:ext cx="8894445" cy="3217253"/>
          </a:xfrm>
        </p:spPr>
        <p:txBody>
          <a:bodyPr anchor="b"/>
          <a:lstStyle>
            <a:lvl1pPr>
              <a:defRPr sz="50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3606" y="5175895"/>
            <a:ext cx="8894445" cy="1691878"/>
          </a:xfrm>
        </p:spPr>
        <p:txBody>
          <a:bodyPr/>
          <a:lstStyle>
            <a:lvl1pPr marL="0" indent="0">
              <a:buNone/>
              <a:defRPr sz="2030">
                <a:solidFill>
                  <a:schemeClr val="tx1">
                    <a:tint val="75000"/>
                  </a:schemeClr>
                </a:solidFill>
              </a:defRPr>
            </a:lvl1pPr>
            <a:lvl2pPr marL="386700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2pPr>
            <a:lvl3pPr marL="773400" indent="0">
              <a:buNone/>
              <a:defRPr sz="1522">
                <a:solidFill>
                  <a:schemeClr val="tx1">
                    <a:tint val="75000"/>
                  </a:schemeClr>
                </a:solidFill>
              </a:defRPr>
            </a:lvl3pPr>
            <a:lvl4pPr marL="116009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4pPr>
            <a:lvl5pPr marL="154679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5pPr>
            <a:lvl6pPr marL="193349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6pPr>
            <a:lvl7pPr marL="232019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7pPr>
            <a:lvl8pPr marL="2706898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8pPr>
            <a:lvl9pPr marL="3093598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006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08978" y="2058899"/>
            <a:ext cx="4382770" cy="49073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653" y="2058899"/>
            <a:ext cx="4382770" cy="49073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56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09523" y="2060589"/>
            <a:ext cx="4386144" cy="567371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321" y="411781"/>
            <a:ext cx="8894445" cy="14949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0321" y="1895978"/>
            <a:ext cx="4362628" cy="929190"/>
          </a:xfrm>
        </p:spPr>
        <p:txBody>
          <a:bodyPr anchor="b"/>
          <a:lstStyle>
            <a:lvl1pPr marL="0" indent="0">
              <a:buNone/>
              <a:defRPr sz="2030" b="1"/>
            </a:lvl1pPr>
            <a:lvl2pPr marL="386700" indent="0">
              <a:buNone/>
              <a:defRPr sz="1692" b="1"/>
            </a:lvl2pPr>
            <a:lvl3pPr marL="773400" indent="0">
              <a:buNone/>
              <a:defRPr sz="1522" b="1"/>
            </a:lvl3pPr>
            <a:lvl4pPr marL="1160099" indent="0">
              <a:buNone/>
              <a:defRPr sz="1353" b="1"/>
            </a:lvl4pPr>
            <a:lvl5pPr marL="1546799" indent="0">
              <a:buNone/>
              <a:defRPr sz="1353" b="1"/>
            </a:lvl5pPr>
            <a:lvl6pPr marL="1933499" indent="0">
              <a:buNone/>
              <a:defRPr sz="1353" b="1"/>
            </a:lvl6pPr>
            <a:lvl7pPr marL="2320199" indent="0">
              <a:buNone/>
              <a:defRPr sz="1353" b="1"/>
            </a:lvl7pPr>
            <a:lvl8pPr marL="2706898" indent="0">
              <a:buNone/>
              <a:defRPr sz="1353" b="1"/>
            </a:lvl8pPr>
            <a:lvl9pPr marL="3093598" indent="0">
              <a:buNone/>
              <a:defRPr sz="135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0321" y="2825168"/>
            <a:ext cx="4362628" cy="41553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0653" y="1895978"/>
            <a:ext cx="4384113" cy="929190"/>
          </a:xfrm>
        </p:spPr>
        <p:txBody>
          <a:bodyPr anchor="b"/>
          <a:lstStyle>
            <a:lvl1pPr marL="0" indent="0">
              <a:buNone/>
              <a:defRPr sz="2030" b="1"/>
            </a:lvl1pPr>
            <a:lvl2pPr marL="386700" indent="0">
              <a:buNone/>
              <a:defRPr sz="1692" b="1"/>
            </a:lvl2pPr>
            <a:lvl3pPr marL="773400" indent="0">
              <a:buNone/>
              <a:defRPr sz="1522" b="1"/>
            </a:lvl3pPr>
            <a:lvl4pPr marL="1160099" indent="0">
              <a:buNone/>
              <a:defRPr sz="1353" b="1"/>
            </a:lvl4pPr>
            <a:lvl5pPr marL="1546799" indent="0">
              <a:buNone/>
              <a:defRPr sz="1353" b="1"/>
            </a:lvl5pPr>
            <a:lvl6pPr marL="1933499" indent="0">
              <a:buNone/>
              <a:defRPr sz="1353" b="1"/>
            </a:lvl6pPr>
            <a:lvl7pPr marL="2320199" indent="0">
              <a:buNone/>
              <a:defRPr sz="1353" b="1"/>
            </a:lvl7pPr>
            <a:lvl8pPr marL="2706898" indent="0">
              <a:buNone/>
              <a:defRPr sz="1353" b="1"/>
            </a:lvl8pPr>
            <a:lvl9pPr marL="3093598" indent="0">
              <a:buNone/>
              <a:defRPr sz="135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0653" y="2825168"/>
            <a:ext cx="4384113" cy="41553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2429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071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6746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321" y="515620"/>
            <a:ext cx="3326017" cy="1804670"/>
          </a:xfrm>
        </p:spPr>
        <p:txBody>
          <a:bodyPr anchor="b"/>
          <a:lstStyle>
            <a:lvl1pPr>
              <a:defRPr sz="27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4113" y="1113597"/>
            <a:ext cx="5220653" cy="5496366"/>
          </a:xfrm>
        </p:spPr>
        <p:txBody>
          <a:bodyPr/>
          <a:lstStyle>
            <a:lvl1pPr>
              <a:defRPr sz="2707"/>
            </a:lvl1pPr>
            <a:lvl2pPr>
              <a:defRPr sz="2368"/>
            </a:lvl2pPr>
            <a:lvl3pPr>
              <a:defRPr sz="2030"/>
            </a:lvl3pPr>
            <a:lvl4pPr>
              <a:defRPr sz="1692"/>
            </a:lvl4pPr>
            <a:lvl5pPr>
              <a:defRPr sz="1692"/>
            </a:lvl5pPr>
            <a:lvl6pPr>
              <a:defRPr sz="1692"/>
            </a:lvl6pPr>
            <a:lvl7pPr>
              <a:defRPr sz="1692"/>
            </a:lvl7pPr>
            <a:lvl8pPr>
              <a:defRPr sz="1692"/>
            </a:lvl8pPr>
            <a:lvl9pPr>
              <a:defRPr sz="169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0321" y="2320290"/>
            <a:ext cx="3326017" cy="4298624"/>
          </a:xfrm>
        </p:spPr>
        <p:txBody>
          <a:bodyPr/>
          <a:lstStyle>
            <a:lvl1pPr marL="0" indent="0">
              <a:buNone/>
              <a:defRPr sz="1353"/>
            </a:lvl1pPr>
            <a:lvl2pPr marL="386700" indent="0">
              <a:buNone/>
              <a:defRPr sz="1184"/>
            </a:lvl2pPr>
            <a:lvl3pPr marL="773400" indent="0">
              <a:buNone/>
              <a:defRPr sz="1015"/>
            </a:lvl3pPr>
            <a:lvl4pPr marL="1160099" indent="0">
              <a:buNone/>
              <a:defRPr sz="846"/>
            </a:lvl4pPr>
            <a:lvl5pPr marL="1546799" indent="0">
              <a:buNone/>
              <a:defRPr sz="846"/>
            </a:lvl5pPr>
            <a:lvl6pPr marL="1933499" indent="0">
              <a:buNone/>
              <a:defRPr sz="846"/>
            </a:lvl6pPr>
            <a:lvl7pPr marL="2320199" indent="0">
              <a:buNone/>
              <a:defRPr sz="846"/>
            </a:lvl7pPr>
            <a:lvl8pPr marL="2706898" indent="0">
              <a:buNone/>
              <a:defRPr sz="846"/>
            </a:lvl8pPr>
            <a:lvl9pPr marL="3093598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21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321" y="515620"/>
            <a:ext cx="3326017" cy="1804670"/>
          </a:xfrm>
        </p:spPr>
        <p:txBody>
          <a:bodyPr anchor="b"/>
          <a:lstStyle>
            <a:lvl1pPr>
              <a:defRPr sz="27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384113" y="1113597"/>
            <a:ext cx="5220653" cy="5496366"/>
          </a:xfrm>
        </p:spPr>
        <p:txBody>
          <a:bodyPr/>
          <a:lstStyle>
            <a:lvl1pPr marL="0" indent="0">
              <a:buNone/>
              <a:defRPr sz="2707"/>
            </a:lvl1pPr>
            <a:lvl2pPr marL="386700" indent="0">
              <a:buNone/>
              <a:defRPr sz="2368"/>
            </a:lvl2pPr>
            <a:lvl3pPr marL="773400" indent="0">
              <a:buNone/>
              <a:defRPr sz="2030"/>
            </a:lvl3pPr>
            <a:lvl4pPr marL="1160099" indent="0">
              <a:buNone/>
              <a:defRPr sz="1692"/>
            </a:lvl4pPr>
            <a:lvl5pPr marL="1546799" indent="0">
              <a:buNone/>
              <a:defRPr sz="1692"/>
            </a:lvl5pPr>
            <a:lvl6pPr marL="1933499" indent="0">
              <a:buNone/>
              <a:defRPr sz="1692"/>
            </a:lvl6pPr>
            <a:lvl7pPr marL="2320199" indent="0">
              <a:buNone/>
              <a:defRPr sz="1692"/>
            </a:lvl7pPr>
            <a:lvl8pPr marL="2706898" indent="0">
              <a:buNone/>
              <a:defRPr sz="1692"/>
            </a:lvl8pPr>
            <a:lvl9pPr marL="3093598" indent="0">
              <a:buNone/>
              <a:defRPr sz="1692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0321" y="2320290"/>
            <a:ext cx="3326017" cy="4298624"/>
          </a:xfrm>
        </p:spPr>
        <p:txBody>
          <a:bodyPr/>
          <a:lstStyle>
            <a:lvl1pPr marL="0" indent="0">
              <a:buNone/>
              <a:defRPr sz="1353"/>
            </a:lvl1pPr>
            <a:lvl2pPr marL="386700" indent="0">
              <a:buNone/>
              <a:defRPr sz="1184"/>
            </a:lvl2pPr>
            <a:lvl3pPr marL="773400" indent="0">
              <a:buNone/>
              <a:defRPr sz="1015"/>
            </a:lvl3pPr>
            <a:lvl4pPr marL="1160099" indent="0">
              <a:buNone/>
              <a:defRPr sz="846"/>
            </a:lvl4pPr>
            <a:lvl5pPr marL="1546799" indent="0">
              <a:buNone/>
              <a:defRPr sz="846"/>
            </a:lvl5pPr>
            <a:lvl6pPr marL="1933499" indent="0">
              <a:buNone/>
              <a:defRPr sz="846"/>
            </a:lvl6pPr>
            <a:lvl7pPr marL="2320199" indent="0">
              <a:buNone/>
              <a:defRPr sz="846"/>
            </a:lvl7pPr>
            <a:lvl8pPr marL="2706898" indent="0">
              <a:buNone/>
              <a:defRPr sz="846"/>
            </a:lvl8pPr>
            <a:lvl9pPr marL="3093598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438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6874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79811" y="411780"/>
            <a:ext cx="2223611" cy="65544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08977" y="411780"/>
            <a:ext cx="6541929" cy="65544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81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430" y="2402647"/>
            <a:ext cx="8765540" cy="16578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860" y="4382770"/>
            <a:ext cx="7218680" cy="197654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6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3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0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4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33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20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06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93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14961-BD0E-488F-BECB-6B98AC751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DC03B1-C5AF-4214-9521-A0086E5B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01940F-56F9-491A-A775-74AA2CB1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0A83E-E5BC-4204-BFB6-8B02C534F45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40792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E1287B-23AC-45F8-BCBA-9013B5C7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3970CD-56F6-4AF3-AC49-323A1248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1AD3CF-6BDC-4F17-BC2D-36323003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1FC8D-06B1-4D54-8B9C-8E4BEFEFA17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29134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609" y="4970006"/>
            <a:ext cx="8765540" cy="1536118"/>
          </a:xfrm>
        </p:spPr>
        <p:txBody>
          <a:bodyPr anchor="t"/>
          <a:lstStyle>
            <a:lvl1pPr algn="l">
              <a:defRPr sz="338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609" y="3278127"/>
            <a:ext cx="8765540" cy="1691878"/>
          </a:xfrm>
        </p:spPr>
        <p:txBody>
          <a:bodyPr anchor="b"/>
          <a:lstStyle>
            <a:lvl1pPr marL="0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1pPr>
            <a:lvl2pPr marL="386700" indent="0">
              <a:buNone/>
              <a:defRPr sz="1522">
                <a:solidFill>
                  <a:schemeClr val="tx1">
                    <a:tint val="75000"/>
                  </a:schemeClr>
                </a:solidFill>
              </a:defRPr>
            </a:lvl2pPr>
            <a:lvl3pPr marL="773400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3pPr>
            <a:lvl4pPr marL="1160099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4pPr>
            <a:lvl5pPr marL="1546799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5pPr>
            <a:lvl6pPr marL="1933499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6pPr>
            <a:lvl7pPr marL="2320199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7pPr>
            <a:lvl8pPr marL="2706898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8pPr>
            <a:lvl9pPr marL="3093598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2D429E-3F57-40E9-AD9B-069F5B28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2ED71C-046C-4EAE-B3BE-0344AE63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16B2B8-EAB5-4062-A2C4-8D347FC5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92308-B96E-4A3E-B9C8-44E01748961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2152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710866" y="412119"/>
            <a:ext cx="8901294" cy="149616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710869" y="1897534"/>
            <a:ext cx="4365986" cy="92995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700" b="1"/>
            </a:lvl1pPr>
          </a:lstStyle>
          <a:p>
            <a:pPr lvl="0">
              <a:defRPr sz="1800" b="0"/>
            </a:pPr>
            <a:r>
              <a:rPr sz="2700" b="1"/>
              <a:t>Образец текста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620" y="1804672"/>
            <a:ext cx="4554643" cy="5104280"/>
          </a:xfrm>
        </p:spPr>
        <p:txBody>
          <a:bodyPr/>
          <a:lstStyle>
            <a:lvl1pPr>
              <a:defRPr sz="2368"/>
            </a:lvl1pPr>
            <a:lvl2pPr>
              <a:defRPr sz="2030"/>
            </a:lvl2pPr>
            <a:lvl3pPr>
              <a:defRPr sz="1692"/>
            </a:lvl3pPr>
            <a:lvl4pPr>
              <a:defRPr sz="1522"/>
            </a:lvl4pPr>
            <a:lvl5pPr>
              <a:defRPr sz="1522"/>
            </a:lvl5pPr>
            <a:lvl6pPr>
              <a:defRPr sz="1522"/>
            </a:lvl6pPr>
            <a:lvl7pPr>
              <a:defRPr sz="1522"/>
            </a:lvl7pPr>
            <a:lvl8pPr>
              <a:defRPr sz="1522"/>
            </a:lvl8pPr>
            <a:lvl9pPr>
              <a:defRPr sz="15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2137" y="1804672"/>
            <a:ext cx="4554643" cy="5104280"/>
          </a:xfrm>
        </p:spPr>
        <p:txBody>
          <a:bodyPr/>
          <a:lstStyle>
            <a:lvl1pPr>
              <a:defRPr sz="2368"/>
            </a:lvl1pPr>
            <a:lvl2pPr>
              <a:defRPr sz="2030"/>
            </a:lvl2pPr>
            <a:lvl3pPr>
              <a:defRPr sz="1692"/>
            </a:lvl3pPr>
            <a:lvl4pPr>
              <a:defRPr sz="1522"/>
            </a:lvl4pPr>
            <a:lvl5pPr>
              <a:defRPr sz="1522"/>
            </a:lvl5pPr>
            <a:lvl6pPr>
              <a:defRPr sz="1522"/>
            </a:lvl6pPr>
            <a:lvl7pPr>
              <a:defRPr sz="1522"/>
            </a:lvl7pPr>
            <a:lvl8pPr>
              <a:defRPr sz="1522"/>
            </a:lvl8pPr>
            <a:lvl9pPr>
              <a:defRPr sz="15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C710586-3BD0-4826-A425-61DB02DF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117468F-AF3C-40E8-A84B-2EC6A74A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0D0ACB7-10FB-468B-AF24-4F4ACA1B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B8FDD-85B1-453B-B218-37347293C51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22176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620" y="1731267"/>
            <a:ext cx="4556434" cy="721509"/>
          </a:xfrm>
        </p:spPr>
        <p:txBody>
          <a:bodyPr anchor="b"/>
          <a:lstStyle>
            <a:lvl1pPr marL="0" indent="0">
              <a:buNone/>
              <a:defRPr sz="2030" b="1"/>
            </a:lvl1pPr>
            <a:lvl2pPr marL="386700" indent="0">
              <a:buNone/>
              <a:defRPr sz="1692" b="1"/>
            </a:lvl2pPr>
            <a:lvl3pPr marL="773400" indent="0">
              <a:buNone/>
              <a:defRPr sz="1522" b="1"/>
            </a:lvl3pPr>
            <a:lvl4pPr marL="1160099" indent="0">
              <a:buNone/>
              <a:defRPr sz="1353" b="1"/>
            </a:lvl4pPr>
            <a:lvl5pPr marL="1546799" indent="0">
              <a:buNone/>
              <a:defRPr sz="1353" b="1"/>
            </a:lvl5pPr>
            <a:lvl6pPr marL="1933499" indent="0">
              <a:buNone/>
              <a:defRPr sz="1353" b="1"/>
            </a:lvl6pPr>
            <a:lvl7pPr marL="2320199" indent="0">
              <a:buNone/>
              <a:defRPr sz="1353" b="1"/>
            </a:lvl7pPr>
            <a:lvl8pPr marL="2706898" indent="0">
              <a:buNone/>
              <a:defRPr sz="1353" b="1"/>
            </a:lvl8pPr>
            <a:lvl9pPr marL="3093598" indent="0">
              <a:buNone/>
              <a:defRPr sz="13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" y="2452776"/>
            <a:ext cx="4556434" cy="4456175"/>
          </a:xfrm>
        </p:spPr>
        <p:txBody>
          <a:bodyPr/>
          <a:lstStyle>
            <a:lvl1pPr>
              <a:defRPr sz="2030"/>
            </a:lvl1pPr>
            <a:lvl2pPr>
              <a:defRPr sz="1692"/>
            </a:lvl2pPr>
            <a:lvl3pPr>
              <a:defRPr sz="1522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8557" y="1731267"/>
            <a:ext cx="4558224" cy="721509"/>
          </a:xfrm>
        </p:spPr>
        <p:txBody>
          <a:bodyPr anchor="b"/>
          <a:lstStyle>
            <a:lvl1pPr marL="0" indent="0">
              <a:buNone/>
              <a:defRPr sz="2030" b="1"/>
            </a:lvl1pPr>
            <a:lvl2pPr marL="386700" indent="0">
              <a:buNone/>
              <a:defRPr sz="1692" b="1"/>
            </a:lvl2pPr>
            <a:lvl3pPr marL="773400" indent="0">
              <a:buNone/>
              <a:defRPr sz="1522" b="1"/>
            </a:lvl3pPr>
            <a:lvl4pPr marL="1160099" indent="0">
              <a:buNone/>
              <a:defRPr sz="1353" b="1"/>
            </a:lvl4pPr>
            <a:lvl5pPr marL="1546799" indent="0">
              <a:buNone/>
              <a:defRPr sz="1353" b="1"/>
            </a:lvl5pPr>
            <a:lvl6pPr marL="1933499" indent="0">
              <a:buNone/>
              <a:defRPr sz="1353" b="1"/>
            </a:lvl6pPr>
            <a:lvl7pPr marL="2320199" indent="0">
              <a:buNone/>
              <a:defRPr sz="1353" b="1"/>
            </a:lvl7pPr>
            <a:lvl8pPr marL="2706898" indent="0">
              <a:buNone/>
              <a:defRPr sz="1353" b="1"/>
            </a:lvl8pPr>
            <a:lvl9pPr marL="3093598" indent="0">
              <a:buNone/>
              <a:defRPr sz="13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8557" y="2452776"/>
            <a:ext cx="4558224" cy="4456175"/>
          </a:xfrm>
        </p:spPr>
        <p:txBody>
          <a:bodyPr/>
          <a:lstStyle>
            <a:lvl1pPr>
              <a:defRPr sz="2030"/>
            </a:lvl1pPr>
            <a:lvl2pPr>
              <a:defRPr sz="1692"/>
            </a:lvl2pPr>
            <a:lvl3pPr>
              <a:defRPr sz="1522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B623A3B-F40C-4114-A3FA-83059AB8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BC24D0D-7E8F-4EE0-9215-FD09EE4E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5290A3C5-7744-42CD-BE9A-0B5DE16F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B3E6C-36C6-40E1-B552-16F3FC770F6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644112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EA13615-61C4-4364-8FB9-AD6080A4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E07EE8AD-126A-452E-AA33-10562FF5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9771997-D327-4E20-90EE-E4E4639E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5650E-15D5-49EE-B168-895A693BA26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280384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A34D0DB8-817B-4B14-B7E7-912DA7618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2B66D0E-B313-4C0D-9EBE-BC369373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F586953A-760D-4CA4-99E7-A430065F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F4566-EF78-4753-B789-28A94F70AC8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2982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621" y="307940"/>
            <a:ext cx="3392709" cy="1310534"/>
          </a:xfrm>
        </p:spPr>
        <p:txBody>
          <a:bodyPr anchor="b"/>
          <a:lstStyle>
            <a:lvl1pPr algn="l">
              <a:defRPr sz="169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862" y="307941"/>
            <a:ext cx="5764918" cy="6601011"/>
          </a:xfrm>
        </p:spPr>
        <p:txBody>
          <a:bodyPr/>
          <a:lstStyle>
            <a:lvl1pPr>
              <a:defRPr sz="2707"/>
            </a:lvl1pPr>
            <a:lvl2pPr>
              <a:defRPr sz="2368"/>
            </a:lvl2pPr>
            <a:lvl3pPr>
              <a:defRPr sz="2030"/>
            </a:lvl3pPr>
            <a:lvl4pPr>
              <a:defRPr sz="1692"/>
            </a:lvl4pPr>
            <a:lvl5pPr>
              <a:defRPr sz="1692"/>
            </a:lvl5pPr>
            <a:lvl6pPr>
              <a:defRPr sz="1692"/>
            </a:lvl6pPr>
            <a:lvl7pPr>
              <a:defRPr sz="1692"/>
            </a:lvl7pPr>
            <a:lvl8pPr>
              <a:defRPr sz="1692"/>
            </a:lvl8pPr>
            <a:lvl9pPr>
              <a:defRPr sz="16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621" y="1618475"/>
            <a:ext cx="3392709" cy="5290477"/>
          </a:xfrm>
        </p:spPr>
        <p:txBody>
          <a:bodyPr/>
          <a:lstStyle>
            <a:lvl1pPr marL="0" indent="0">
              <a:buNone/>
              <a:defRPr sz="1184"/>
            </a:lvl1pPr>
            <a:lvl2pPr marL="386700" indent="0">
              <a:buNone/>
              <a:defRPr sz="1015"/>
            </a:lvl2pPr>
            <a:lvl3pPr marL="773400" indent="0">
              <a:buNone/>
              <a:defRPr sz="846"/>
            </a:lvl3pPr>
            <a:lvl4pPr marL="1160099" indent="0">
              <a:buNone/>
              <a:defRPr sz="761"/>
            </a:lvl4pPr>
            <a:lvl5pPr marL="1546799" indent="0">
              <a:buNone/>
              <a:defRPr sz="761"/>
            </a:lvl5pPr>
            <a:lvl6pPr marL="1933499" indent="0">
              <a:buNone/>
              <a:defRPr sz="761"/>
            </a:lvl6pPr>
            <a:lvl7pPr marL="2320199" indent="0">
              <a:buNone/>
              <a:defRPr sz="761"/>
            </a:lvl7pPr>
            <a:lvl8pPr marL="2706898" indent="0">
              <a:buNone/>
              <a:defRPr sz="761"/>
            </a:lvl8pPr>
            <a:lvl9pPr marL="3093598" indent="0">
              <a:buNone/>
              <a:defRPr sz="7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3E73454-0A33-4569-A3A6-A60B3BD5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0BEFA71-D4AE-4502-BE19-DA66BA89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29F9212-55EE-46EA-9815-0C3E52DA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3AB6D-7079-486F-A136-FADC96FEF4D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96030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1302" y="5414010"/>
            <a:ext cx="6187440" cy="639155"/>
          </a:xfrm>
        </p:spPr>
        <p:txBody>
          <a:bodyPr anchor="b"/>
          <a:lstStyle>
            <a:lvl1pPr algn="l">
              <a:defRPr sz="169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21302" y="691074"/>
            <a:ext cx="6187440" cy="4640580"/>
          </a:xfrm>
        </p:spPr>
        <p:txBody>
          <a:bodyPr rtlCol="0">
            <a:normAutofit/>
          </a:bodyPr>
          <a:lstStyle>
            <a:lvl1pPr marL="0" indent="0">
              <a:buNone/>
              <a:defRPr sz="2707"/>
            </a:lvl1pPr>
            <a:lvl2pPr marL="386700" indent="0">
              <a:buNone/>
              <a:defRPr sz="2368"/>
            </a:lvl2pPr>
            <a:lvl3pPr marL="773400" indent="0">
              <a:buNone/>
              <a:defRPr sz="2030"/>
            </a:lvl3pPr>
            <a:lvl4pPr marL="1160099" indent="0">
              <a:buNone/>
              <a:defRPr sz="1692"/>
            </a:lvl4pPr>
            <a:lvl5pPr marL="1546799" indent="0">
              <a:buNone/>
              <a:defRPr sz="1692"/>
            </a:lvl5pPr>
            <a:lvl6pPr marL="1933499" indent="0">
              <a:buNone/>
              <a:defRPr sz="1692"/>
            </a:lvl6pPr>
            <a:lvl7pPr marL="2320199" indent="0">
              <a:buNone/>
              <a:defRPr sz="1692"/>
            </a:lvl7pPr>
            <a:lvl8pPr marL="2706898" indent="0">
              <a:buNone/>
              <a:defRPr sz="1692"/>
            </a:lvl8pPr>
            <a:lvl9pPr marL="3093598" indent="0">
              <a:buNone/>
              <a:defRPr sz="169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1302" y="6053165"/>
            <a:ext cx="6187440" cy="907705"/>
          </a:xfrm>
        </p:spPr>
        <p:txBody>
          <a:bodyPr/>
          <a:lstStyle>
            <a:lvl1pPr marL="0" indent="0">
              <a:buNone/>
              <a:defRPr sz="1184"/>
            </a:lvl1pPr>
            <a:lvl2pPr marL="386700" indent="0">
              <a:buNone/>
              <a:defRPr sz="1015"/>
            </a:lvl2pPr>
            <a:lvl3pPr marL="773400" indent="0">
              <a:buNone/>
              <a:defRPr sz="846"/>
            </a:lvl3pPr>
            <a:lvl4pPr marL="1160099" indent="0">
              <a:buNone/>
              <a:defRPr sz="761"/>
            </a:lvl4pPr>
            <a:lvl5pPr marL="1546799" indent="0">
              <a:buNone/>
              <a:defRPr sz="761"/>
            </a:lvl5pPr>
            <a:lvl6pPr marL="1933499" indent="0">
              <a:buNone/>
              <a:defRPr sz="761"/>
            </a:lvl6pPr>
            <a:lvl7pPr marL="2320199" indent="0">
              <a:buNone/>
              <a:defRPr sz="761"/>
            </a:lvl7pPr>
            <a:lvl8pPr marL="2706898" indent="0">
              <a:buNone/>
              <a:defRPr sz="761"/>
            </a:lvl8pPr>
            <a:lvl9pPr marL="3093598" indent="0">
              <a:buNone/>
              <a:defRPr sz="7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531B5E-003B-4FF7-8B5C-756995D9F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242AD91-8906-4583-BCEC-DA2861A9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C8A0460-53AF-41B5-B061-503BE6B7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9935E-137D-4A87-AD56-3223455A39C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93336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4DB5E-8F0C-4D59-8FF3-9802F826B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1188F3-B143-4C05-8420-8FE74547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447DC7-A368-466B-AB2E-64E3BB7C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D570-1326-455D-9257-9A736F51380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30853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6490" y="309732"/>
            <a:ext cx="2320290" cy="6599220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5620" y="309732"/>
            <a:ext cx="6788997" cy="6599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3FA923-A6B6-43CC-92B9-9C98959A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4D5CFA-F557-4C34-A3C4-EDACD23B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2916A8-E0A8-4BFD-96F7-CA401C995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DA681-21E9-48BF-931D-EF29C515B50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0568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709523" y="412119"/>
            <a:ext cx="8901293" cy="149616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710866" y="0"/>
            <a:ext cx="3328579" cy="2322195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 lvl="0">
              <a:defRPr sz="1800"/>
            </a:pPr>
            <a:r>
              <a:rPr sz="3600"/>
              <a:t>Образец заголовка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4387488" y="1114512"/>
            <a:ext cx="5224672" cy="661978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815606" indent="-299610">
              <a:defRPr sz="3600"/>
            </a:lvl2pPr>
            <a:lvl3pPr marL="1375989" indent="-343997">
              <a:defRPr sz="3600"/>
            </a:lvl3pPr>
            <a:lvl4pPr marL="1970166" indent="-422178">
              <a:defRPr sz="3600"/>
            </a:lvl4pPr>
            <a:lvl5pPr marL="2486162" indent="-422178">
              <a:defRPr sz="3600"/>
            </a:lvl5pPr>
          </a:lstStyle>
          <a:p>
            <a:pPr lvl="0">
              <a:defRPr sz="1800"/>
            </a:pPr>
            <a:r>
              <a:rPr sz="3600"/>
              <a:t>Образец текста</a:t>
            </a:r>
          </a:p>
          <a:p>
            <a:pPr lvl="1">
              <a:defRPr sz="1800"/>
            </a:pPr>
            <a:r>
              <a:rPr sz="3600"/>
              <a:t>Второй уровень</a:t>
            </a:r>
          </a:p>
          <a:p>
            <a:pPr lvl="2">
              <a:defRPr sz="1800"/>
            </a:pPr>
            <a:r>
              <a:rPr sz="3600"/>
              <a:t>Третий уровень</a:t>
            </a:r>
          </a:p>
          <a:p>
            <a:pPr lvl="3">
              <a:defRPr sz="1800"/>
            </a:pPr>
            <a:r>
              <a:rPr sz="3600"/>
              <a:t>Четвертый уровень</a:t>
            </a:r>
          </a:p>
          <a:p>
            <a:pPr lvl="4">
              <a:defRPr sz="1800"/>
            </a:pPr>
            <a:r>
              <a:rPr sz="3600"/>
              <a:t>Пятый уровень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09523" y="259818"/>
            <a:ext cx="8901293" cy="1800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9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09523" y="2060589"/>
            <a:ext cx="8901293" cy="56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100"/>
              <a:t>Образец текста</a:t>
            </a:r>
          </a:p>
          <a:p>
            <a:pPr lvl="1">
              <a:defRPr sz="1800"/>
            </a:pPr>
            <a:r>
              <a:rPr sz="3100"/>
              <a:t>Второй уровень</a:t>
            </a:r>
          </a:p>
          <a:p>
            <a:pPr lvl="2">
              <a:defRPr sz="1800"/>
            </a:pPr>
            <a:r>
              <a:rPr sz="3100"/>
              <a:t>Третий уровень</a:t>
            </a:r>
          </a:p>
          <a:p>
            <a:pPr lvl="3">
              <a:defRPr sz="1800"/>
            </a:pPr>
            <a:r>
              <a:rPr sz="3100"/>
              <a:t>Четвертый уровень</a:t>
            </a:r>
          </a:p>
          <a:p>
            <a:pPr lvl="4">
              <a:defRPr sz="1800"/>
            </a:pPr>
            <a:r>
              <a:rPr sz="31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288738" y="7239526"/>
            <a:ext cx="232207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3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</p:sldLayoutIdLst>
  <p:transition spd="med"/>
  <p:hf hdr="0" ftr="0" dt="0"/>
  <p:txStyles>
    <p:titleStyle>
      <a:lvl1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1pPr>
      <a:lvl2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2pPr>
      <a:lvl3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3pPr>
      <a:lvl4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4pPr>
      <a:lvl5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5pPr>
      <a:lvl6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6pPr>
      <a:lvl7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7pPr>
      <a:lvl8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8pPr>
      <a:lvl9pPr defTabSz="1031992">
        <a:lnSpc>
          <a:spcPct val="90000"/>
        </a:lnSpc>
        <a:defRPr sz="49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57998" indent="-257998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1pPr>
      <a:lvl2pPr marL="812215" indent="-296219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2pPr>
      <a:lvl3pPr marL="1395534" indent="-363542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3pPr>
      <a:lvl4pPr marL="1947884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4pPr>
      <a:lvl5pPr marL="2463880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5pPr>
      <a:lvl6pPr marL="2979876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6pPr>
      <a:lvl7pPr marL="3495871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7pPr>
      <a:lvl8pPr marL="4011867" indent="-399896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8pPr>
      <a:lvl9pPr marL="4527863" indent="-399897" defTabSz="1031992">
        <a:lnSpc>
          <a:spcPct val="90000"/>
        </a:lnSpc>
        <a:spcBef>
          <a:spcPts val="1100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978" y="411781"/>
            <a:ext cx="8894445" cy="1494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8978" y="2058899"/>
            <a:ext cx="8894445" cy="4907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8978" y="7168551"/>
            <a:ext cx="2320290" cy="4117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15983" y="7168551"/>
            <a:ext cx="3480435" cy="4117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83133" y="7168551"/>
            <a:ext cx="2320290" cy="4117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62AA-6FF4-4CA2-8039-65A321A80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6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ftr="0" dt="0"/>
  <p:txStyles>
    <p:titleStyle>
      <a:lvl1pPr algn="l" defTabSz="773400" rtl="0" eaLnBrk="1" latinLnBrk="0" hangingPunct="1">
        <a:lnSpc>
          <a:spcPct val="90000"/>
        </a:lnSpc>
        <a:spcBef>
          <a:spcPct val="0"/>
        </a:spcBef>
        <a:buNone/>
        <a:defRPr sz="37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3350" indent="-193350" algn="l" defTabSz="773400" rtl="0" eaLnBrk="1" latinLnBrk="0" hangingPunct="1">
        <a:lnSpc>
          <a:spcPct val="90000"/>
        </a:lnSpc>
        <a:spcBef>
          <a:spcPts val="846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1pPr>
      <a:lvl2pPr marL="580050" indent="-193350" algn="l" defTabSz="77340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2030" kern="1200">
          <a:solidFill>
            <a:schemeClr val="tx1"/>
          </a:solidFill>
          <a:latin typeface="+mn-lt"/>
          <a:ea typeface="+mn-ea"/>
          <a:cs typeface="+mn-cs"/>
        </a:defRPr>
      </a:lvl2pPr>
      <a:lvl3pPr marL="966749" indent="-193350" algn="l" defTabSz="77340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692" kern="1200">
          <a:solidFill>
            <a:schemeClr val="tx1"/>
          </a:solidFill>
          <a:latin typeface="+mn-lt"/>
          <a:ea typeface="+mn-ea"/>
          <a:cs typeface="+mn-cs"/>
        </a:defRPr>
      </a:lvl3pPr>
      <a:lvl4pPr marL="1353449" indent="-193350" algn="l" defTabSz="77340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2" kern="1200">
          <a:solidFill>
            <a:schemeClr val="tx1"/>
          </a:solidFill>
          <a:latin typeface="+mn-lt"/>
          <a:ea typeface="+mn-ea"/>
          <a:cs typeface="+mn-cs"/>
        </a:defRPr>
      </a:lvl4pPr>
      <a:lvl5pPr marL="1740149" indent="-193350" algn="l" defTabSz="77340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2" kern="1200">
          <a:solidFill>
            <a:schemeClr val="tx1"/>
          </a:solidFill>
          <a:latin typeface="+mn-lt"/>
          <a:ea typeface="+mn-ea"/>
          <a:cs typeface="+mn-cs"/>
        </a:defRPr>
      </a:lvl5pPr>
      <a:lvl6pPr marL="2126849" indent="-193350" algn="l" defTabSz="77340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2" kern="1200">
          <a:solidFill>
            <a:schemeClr val="tx1"/>
          </a:solidFill>
          <a:latin typeface="+mn-lt"/>
          <a:ea typeface="+mn-ea"/>
          <a:cs typeface="+mn-cs"/>
        </a:defRPr>
      </a:lvl6pPr>
      <a:lvl7pPr marL="2513548" indent="-193350" algn="l" defTabSz="77340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2" kern="1200">
          <a:solidFill>
            <a:schemeClr val="tx1"/>
          </a:solidFill>
          <a:latin typeface="+mn-lt"/>
          <a:ea typeface="+mn-ea"/>
          <a:cs typeface="+mn-cs"/>
        </a:defRPr>
      </a:lvl7pPr>
      <a:lvl8pPr marL="2900248" indent="-193350" algn="l" defTabSz="77340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2" kern="1200">
          <a:solidFill>
            <a:schemeClr val="tx1"/>
          </a:solidFill>
          <a:latin typeface="+mn-lt"/>
          <a:ea typeface="+mn-ea"/>
          <a:cs typeface="+mn-cs"/>
        </a:defRPr>
      </a:lvl8pPr>
      <a:lvl9pPr marL="3286948" indent="-193350" algn="l" defTabSz="773400" rtl="0" eaLnBrk="1" latinLnBrk="0" hangingPunct="1">
        <a:lnSpc>
          <a:spcPct val="90000"/>
        </a:lnSpc>
        <a:spcBef>
          <a:spcPts val="423"/>
        </a:spcBef>
        <a:buFont typeface="Arial" panose="020B0604020202020204" pitchFamily="34" charset="0"/>
        <a:buChar char="•"/>
        <a:defRPr sz="15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3400" rtl="0" eaLnBrk="1" latinLnBrk="0" hangingPunct="1">
        <a:defRPr sz="1522" kern="1200">
          <a:solidFill>
            <a:schemeClr val="tx1"/>
          </a:solidFill>
          <a:latin typeface="+mn-lt"/>
          <a:ea typeface="+mn-ea"/>
          <a:cs typeface="+mn-cs"/>
        </a:defRPr>
      </a:lvl1pPr>
      <a:lvl2pPr marL="386700" algn="l" defTabSz="773400" rtl="0" eaLnBrk="1" latinLnBrk="0" hangingPunct="1">
        <a:defRPr sz="1522" kern="1200">
          <a:solidFill>
            <a:schemeClr val="tx1"/>
          </a:solidFill>
          <a:latin typeface="+mn-lt"/>
          <a:ea typeface="+mn-ea"/>
          <a:cs typeface="+mn-cs"/>
        </a:defRPr>
      </a:lvl2pPr>
      <a:lvl3pPr marL="773400" algn="l" defTabSz="773400" rtl="0" eaLnBrk="1" latinLnBrk="0" hangingPunct="1">
        <a:defRPr sz="1522" kern="1200">
          <a:solidFill>
            <a:schemeClr val="tx1"/>
          </a:solidFill>
          <a:latin typeface="+mn-lt"/>
          <a:ea typeface="+mn-ea"/>
          <a:cs typeface="+mn-cs"/>
        </a:defRPr>
      </a:lvl3pPr>
      <a:lvl4pPr marL="1160099" algn="l" defTabSz="773400" rtl="0" eaLnBrk="1" latinLnBrk="0" hangingPunct="1">
        <a:defRPr sz="1522" kern="1200">
          <a:solidFill>
            <a:schemeClr val="tx1"/>
          </a:solidFill>
          <a:latin typeface="+mn-lt"/>
          <a:ea typeface="+mn-ea"/>
          <a:cs typeface="+mn-cs"/>
        </a:defRPr>
      </a:lvl4pPr>
      <a:lvl5pPr marL="1546799" algn="l" defTabSz="773400" rtl="0" eaLnBrk="1" latinLnBrk="0" hangingPunct="1">
        <a:defRPr sz="1522" kern="1200">
          <a:solidFill>
            <a:schemeClr val="tx1"/>
          </a:solidFill>
          <a:latin typeface="+mn-lt"/>
          <a:ea typeface="+mn-ea"/>
          <a:cs typeface="+mn-cs"/>
        </a:defRPr>
      </a:lvl5pPr>
      <a:lvl6pPr marL="1933499" algn="l" defTabSz="773400" rtl="0" eaLnBrk="1" latinLnBrk="0" hangingPunct="1">
        <a:defRPr sz="1522" kern="1200">
          <a:solidFill>
            <a:schemeClr val="tx1"/>
          </a:solidFill>
          <a:latin typeface="+mn-lt"/>
          <a:ea typeface="+mn-ea"/>
          <a:cs typeface="+mn-cs"/>
        </a:defRPr>
      </a:lvl6pPr>
      <a:lvl7pPr marL="2320199" algn="l" defTabSz="773400" rtl="0" eaLnBrk="1" latinLnBrk="0" hangingPunct="1">
        <a:defRPr sz="1522" kern="1200">
          <a:solidFill>
            <a:schemeClr val="tx1"/>
          </a:solidFill>
          <a:latin typeface="+mn-lt"/>
          <a:ea typeface="+mn-ea"/>
          <a:cs typeface="+mn-cs"/>
        </a:defRPr>
      </a:lvl7pPr>
      <a:lvl8pPr marL="2706898" algn="l" defTabSz="773400" rtl="0" eaLnBrk="1" latinLnBrk="0" hangingPunct="1">
        <a:defRPr sz="1522" kern="1200">
          <a:solidFill>
            <a:schemeClr val="tx1"/>
          </a:solidFill>
          <a:latin typeface="+mn-lt"/>
          <a:ea typeface="+mn-ea"/>
          <a:cs typeface="+mn-cs"/>
        </a:defRPr>
      </a:lvl8pPr>
      <a:lvl9pPr marL="3093598" algn="l" defTabSz="773400" rtl="0" eaLnBrk="1" latinLnBrk="0" hangingPunct="1">
        <a:defRPr sz="15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722C852D-B6DE-4980-96C2-6535843B4E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15620" y="309731"/>
            <a:ext cx="928116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69477C9C-8E89-485E-B0A1-6820CEC985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15620" y="1804672"/>
            <a:ext cx="9281160" cy="510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AEFA4E-5FA7-4102-84A8-C111CD1F9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5620" y="7168552"/>
            <a:ext cx="2406227" cy="4117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1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9A7672-FB35-4AE4-9009-1EF927988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23404" y="7168552"/>
            <a:ext cx="3265593" cy="4117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1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86C8EB-13F9-4A58-B1EB-FB9EB33CC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90553" y="7168552"/>
            <a:ext cx="2406227" cy="41178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15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BF5192-AA2F-4AB8-8551-B452D92C1B8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095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2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22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22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22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22">
          <a:solidFill>
            <a:schemeClr val="tx1"/>
          </a:solidFill>
          <a:latin typeface="Calibri" panose="020F0502020204030204" pitchFamily="34" charset="0"/>
        </a:defRPr>
      </a:lvl5pPr>
      <a:lvl6pPr marL="386700" algn="ctr" rtl="0" eaLnBrk="0" fontAlgn="base" hangingPunct="0">
        <a:spcBef>
          <a:spcPct val="0"/>
        </a:spcBef>
        <a:spcAft>
          <a:spcPct val="0"/>
        </a:spcAft>
        <a:defRPr sz="3722">
          <a:solidFill>
            <a:schemeClr val="tx1"/>
          </a:solidFill>
          <a:latin typeface="Calibri" panose="020F0502020204030204" pitchFamily="34" charset="0"/>
        </a:defRPr>
      </a:lvl6pPr>
      <a:lvl7pPr marL="773400" algn="ctr" rtl="0" eaLnBrk="0" fontAlgn="base" hangingPunct="0">
        <a:spcBef>
          <a:spcPct val="0"/>
        </a:spcBef>
        <a:spcAft>
          <a:spcPct val="0"/>
        </a:spcAft>
        <a:defRPr sz="3722">
          <a:solidFill>
            <a:schemeClr val="tx1"/>
          </a:solidFill>
          <a:latin typeface="Calibri" panose="020F0502020204030204" pitchFamily="34" charset="0"/>
        </a:defRPr>
      </a:lvl7pPr>
      <a:lvl8pPr marL="1160099" algn="ctr" rtl="0" eaLnBrk="0" fontAlgn="base" hangingPunct="0">
        <a:spcBef>
          <a:spcPct val="0"/>
        </a:spcBef>
        <a:spcAft>
          <a:spcPct val="0"/>
        </a:spcAft>
        <a:defRPr sz="3722">
          <a:solidFill>
            <a:schemeClr val="tx1"/>
          </a:solidFill>
          <a:latin typeface="Calibri" panose="020F0502020204030204" pitchFamily="34" charset="0"/>
        </a:defRPr>
      </a:lvl8pPr>
      <a:lvl9pPr marL="1546799" algn="ctr" rtl="0" eaLnBrk="0" fontAlgn="base" hangingPunct="0">
        <a:spcBef>
          <a:spcPct val="0"/>
        </a:spcBef>
        <a:spcAft>
          <a:spcPct val="0"/>
        </a:spcAft>
        <a:defRPr sz="3722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90025" indent="-2900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1pPr>
      <a:lvl2pPr marL="628387" indent="-2416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966749" indent="-193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30" kern="1200">
          <a:solidFill>
            <a:schemeClr val="tx1"/>
          </a:solidFill>
          <a:latin typeface="+mn-lt"/>
          <a:ea typeface="+mn-ea"/>
          <a:cs typeface="+mn-cs"/>
        </a:defRPr>
      </a:lvl3pPr>
      <a:lvl4pPr marL="1353449" indent="-193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92" kern="1200">
          <a:solidFill>
            <a:schemeClr val="tx1"/>
          </a:solidFill>
          <a:latin typeface="+mn-lt"/>
          <a:ea typeface="+mn-ea"/>
          <a:cs typeface="+mn-cs"/>
        </a:defRPr>
      </a:lvl4pPr>
      <a:lvl5pPr marL="1740149" indent="-193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92" kern="1200">
          <a:solidFill>
            <a:schemeClr val="tx1"/>
          </a:solidFill>
          <a:latin typeface="+mn-lt"/>
          <a:ea typeface="+mn-ea"/>
          <a:cs typeface="+mn-cs"/>
        </a:defRPr>
      </a:lvl5pPr>
      <a:lvl6pPr marL="2126849" indent="-193350" algn="l" defTabSz="773400" rtl="0" latinLnBrk="0">
        <a:spcBef>
          <a:spcPct val="20000"/>
        </a:spcBef>
        <a:buFont typeface="Arial" pitchFamily="34" charset="0"/>
        <a:buChar char="•"/>
        <a:defRPr sz="1692" kern="1200">
          <a:solidFill>
            <a:schemeClr val="tx1"/>
          </a:solidFill>
          <a:latin typeface="+mn-lt"/>
          <a:ea typeface="+mn-ea"/>
          <a:cs typeface="+mn-cs"/>
        </a:defRPr>
      </a:lvl6pPr>
      <a:lvl7pPr marL="2513548" indent="-193350" algn="l" defTabSz="773400" rtl="0" latinLnBrk="0">
        <a:spcBef>
          <a:spcPct val="20000"/>
        </a:spcBef>
        <a:buFont typeface="Arial" pitchFamily="34" charset="0"/>
        <a:buChar char="•"/>
        <a:defRPr sz="1692" kern="1200">
          <a:solidFill>
            <a:schemeClr val="tx1"/>
          </a:solidFill>
          <a:latin typeface="+mn-lt"/>
          <a:ea typeface="+mn-ea"/>
          <a:cs typeface="+mn-cs"/>
        </a:defRPr>
      </a:lvl7pPr>
      <a:lvl8pPr marL="2900248" indent="-193350" algn="l" defTabSz="773400" rtl="0" latinLnBrk="0">
        <a:spcBef>
          <a:spcPct val="20000"/>
        </a:spcBef>
        <a:buFont typeface="Arial" pitchFamily="34" charset="0"/>
        <a:buChar char="•"/>
        <a:defRPr sz="1692" kern="1200">
          <a:solidFill>
            <a:schemeClr val="tx1"/>
          </a:solidFill>
          <a:latin typeface="+mn-lt"/>
          <a:ea typeface="+mn-ea"/>
          <a:cs typeface="+mn-cs"/>
        </a:defRPr>
      </a:lvl8pPr>
      <a:lvl9pPr marL="3286948" indent="-193350" algn="l" defTabSz="773400" rtl="0" latinLnBrk="0">
        <a:spcBef>
          <a:spcPct val="20000"/>
        </a:spcBef>
        <a:buFont typeface="Arial" pitchFamily="34" charset="0"/>
        <a:buChar char="•"/>
        <a:defRPr sz="16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3400" rtl="0" latinLnBrk="0">
        <a:defRPr sz="1522" kern="1200">
          <a:solidFill>
            <a:schemeClr val="tx1"/>
          </a:solidFill>
          <a:latin typeface="+mn-lt"/>
          <a:ea typeface="+mn-ea"/>
          <a:cs typeface="+mn-cs"/>
        </a:defRPr>
      </a:lvl1pPr>
      <a:lvl2pPr marL="386700" algn="l" defTabSz="773400" rtl="0" latinLnBrk="0">
        <a:defRPr sz="1522" kern="1200">
          <a:solidFill>
            <a:schemeClr val="tx1"/>
          </a:solidFill>
          <a:latin typeface="+mn-lt"/>
          <a:ea typeface="+mn-ea"/>
          <a:cs typeface="+mn-cs"/>
        </a:defRPr>
      </a:lvl2pPr>
      <a:lvl3pPr marL="773400" algn="l" defTabSz="773400" rtl="0" latinLnBrk="0">
        <a:defRPr sz="1522" kern="1200">
          <a:solidFill>
            <a:schemeClr val="tx1"/>
          </a:solidFill>
          <a:latin typeface="+mn-lt"/>
          <a:ea typeface="+mn-ea"/>
          <a:cs typeface="+mn-cs"/>
        </a:defRPr>
      </a:lvl3pPr>
      <a:lvl4pPr marL="1160099" algn="l" defTabSz="773400" rtl="0" latinLnBrk="0">
        <a:defRPr sz="1522" kern="1200">
          <a:solidFill>
            <a:schemeClr val="tx1"/>
          </a:solidFill>
          <a:latin typeface="+mn-lt"/>
          <a:ea typeface="+mn-ea"/>
          <a:cs typeface="+mn-cs"/>
        </a:defRPr>
      </a:lvl4pPr>
      <a:lvl5pPr marL="1546799" algn="l" defTabSz="773400" rtl="0" latinLnBrk="0">
        <a:defRPr sz="1522" kern="1200">
          <a:solidFill>
            <a:schemeClr val="tx1"/>
          </a:solidFill>
          <a:latin typeface="+mn-lt"/>
          <a:ea typeface="+mn-ea"/>
          <a:cs typeface="+mn-cs"/>
        </a:defRPr>
      </a:lvl5pPr>
      <a:lvl6pPr marL="1933499" algn="l" defTabSz="773400" rtl="0" latinLnBrk="0">
        <a:defRPr sz="1522" kern="1200">
          <a:solidFill>
            <a:schemeClr val="tx1"/>
          </a:solidFill>
          <a:latin typeface="+mn-lt"/>
          <a:ea typeface="+mn-ea"/>
          <a:cs typeface="+mn-cs"/>
        </a:defRPr>
      </a:lvl6pPr>
      <a:lvl7pPr marL="2320199" algn="l" defTabSz="773400" rtl="0" latinLnBrk="0">
        <a:defRPr sz="1522" kern="1200">
          <a:solidFill>
            <a:schemeClr val="tx1"/>
          </a:solidFill>
          <a:latin typeface="+mn-lt"/>
          <a:ea typeface="+mn-ea"/>
          <a:cs typeface="+mn-cs"/>
        </a:defRPr>
      </a:lvl7pPr>
      <a:lvl8pPr marL="2706898" algn="l" defTabSz="773400" rtl="0" latinLnBrk="0">
        <a:defRPr sz="1522" kern="1200">
          <a:solidFill>
            <a:schemeClr val="tx1"/>
          </a:solidFill>
          <a:latin typeface="+mn-lt"/>
          <a:ea typeface="+mn-ea"/>
          <a:cs typeface="+mn-cs"/>
        </a:defRPr>
      </a:lvl8pPr>
      <a:lvl9pPr marL="3093598" algn="l" defTabSz="773400" rtl="0" latinLnBrk="0">
        <a:defRPr sz="15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1.wmf"/><Relationship Id="rId26" Type="http://schemas.openxmlformats.org/officeDocument/2006/relationships/image" Target="../media/image35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29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36.wmf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9.wmf"/><Relationship Id="rId22" Type="http://schemas.openxmlformats.org/officeDocument/2006/relationships/image" Target="../media/image33.wmf"/><Relationship Id="rId27" Type="http://schemas.openxmlformats.org/officeDocument/2006/relationships/oleObject" Target="../embeddings/oleObject13.bin"/><Relationship Id="rId30" Type="http://schemas.openxmlformats.org/officeDocument/2006/relationships/comments" Target="../comments/commen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58.xml"/><Relationship Id="rId16" Type="http://schemas.openxmlformats.org/officeDocument/2006/relationships/comments" Target="../comments/commen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3.jpeg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4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comments" Target="../comments/comment10.xml"/><Relationship Id="rId5" Type="http://schemas.openxmlformats.org/officeDocument/2006/relationships/image" Target="../media/image3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25.bin"/><Relationship Id="rId18" Type="http://schemas.openxmlformats.org/officeDocument/2006/relationships/comments" Target="../comments/comment11.xml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48.wmf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50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3.jpeg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4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3.png"/><Relationship Id="rId7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6" Type="http://schemas.openxmlformats.org/officeDocument/2006/relationships/comments" Target="../comments/comment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omments" Target="../comments/comment5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comments" Target="../comments/commen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omments" Target="../comments/comment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2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320339" cy="5701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" y="5701987"/>
            <a:ext cx="2698467" cy="1199431"/>
          </a:xfrm>
          <a:prstGeom prst="rect">
            <a:avLst/>
          </a:prstGeom>
        </p:spPr>
      </p:pic>
      <p:sp>
        <p:nvSpPr>
          <p:cNvPr id="7" name="Shape 179">
            <a:extLst>
              <a:ext uri="{FF2B5EF4-FFF2-40B4-BE49-F238E27FC236}">
                <a16:creationId xmlns:a16="http://schemas.microsoft.com/office/drawing/2014/main" xmlns="" id="{FCEF13BE-01A7-42BD-8DFA-8FD51F5B9D12}"/>
              </a:ext>
            </a:extLst>
          </p:cNvPr>
          <p:cNvSpPr txBox="1">
            <a:spLocks/>
          </p:cNvSpPr>
          <p:nvPr/>
        </p:nvSpPr>
        <p:spPr>
          <a:xfrm>
            <a:off x="2753807" y="5616262"/>
            <a:ext cx="7558593" cy="20323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«Моделирование геотектонических процессов Сибирской платформы и её обрамления»</a:t>
            </a: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endParaRPr lang="ru-RU" sz="1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1600" b="1" u="sng" dirty="0">
                <a:latin typeface="Arial Black" panose="020B0A04020102020204" pitchFamily="34" charset="0"/>
              </a:rPr>
              <a:t>Ахметов </a:t>
            </a:r>
            <a:r>
              <a:rPr lang="ru-RU" sz="1600" b="1" u="sng" dirty="0" err="1">
                <a:latin typeface="Arial Black" panose="020B0A04020102020204" pitchFamily="34" charset="0"/>
              </a:rPr>
              <a:t>Аян</a:t>
            </a:r>
            <a:r>
              <a:rPr lang="ru-RU" sz="1600" b="1" u="sng" dirty="0">
                <a:latin typeface="Arial Black" panose="020B0A04020102020204" pitchFamily="34" charset="0"/>
              </a:rPr>
              <a:t> </a:t>
            </a:r>
            <a:r>
              <a:rPr lang="ru-RU" sz="1600" b="1" u="sng" dirty="0" err="1">
                <a:latin typeface="Arial Black" panose="020B0A04020102020204" pitchFamily="34" charset="0"/>
              </a:rPr>
              <a:t>Жанатович</a:t>
            </a:r>
            <a:r>
              <a:rPr lang="ru-RU" sz="1600" b="1" u="sng" dirty="0">
                <a:latin typeface="Arial Black" panose="020B0A04020102020204" pitchFamily="34" charset="0"/>
              </a:rPr>
              <a:t>, НИ </a:t>
            </a:r>
            <a:r>
              <a:rPr lang="ru-RU" sz="1600" b="1" u="sng" dirty="0" smtClean="0">
                <a:latin typeface="Arial Black" panose="020B0A04020102020204" pitchFamily="34" charset="0"/>
              </a:rPr>
              <a:t>ТГУ</a:t>
            </a: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1600" b="1" dirty="0">
                <a:latin typeface="Arial Black" panose="020B0A04020102020204" pitchFamily="34" charset="0"/>
              </a:rPr>
              <a:t>Смолин Игорь Юрьевич, НИ ТГУ, ИФПМ СО РАН   </a:t>
            </a:r>
            <a:endParaRPr lang="ru-RU" sz="1600" b="1" u="sng" dirty="0">
              <a:latin typeface="Arial Black" panose="020B0A04020102020204" pitchFamily="34" charset="0"/>
            </a:endParaRP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1600" b="1" dirty="0">
                <a:latin typeface="Arial Black" panose="020B0A04020102020204" pitchFamily="34" charset="0"/>
              </a:rPr>
              <a:t>Макаров Павел Васильевич, ИФПМ СО РАН, НИ ТГУ</a:t>
            </a:r>
          </a:p>
          <a:p>
            <a:pPr algn="ctr" defTabSz="897833">
              <a:lnSpc>
                <a:spcPts val="2300"/>
              </a:lnSpc>
              <a:defRPr sz="1800">
                <a:solidFill>
                  <a:srgbClr val="000000"/>
                </a:solidFill>
              </a:defRPr>
            </a:pPr>
            <a:r>
              <a:rPr lang="ru-RU" sz="1600" b="1" dirty="0">
                <a:latin typeface="Arial Black" panose="020B0A04020102020204" pitchFamily="34" charset="0"/>
              </a:rPr>
              <a:t>Пёрышкин Алексей Юрьевич, ИФПМ СО </a:t>
            </a:r>
            <a:r>
              <a:rPr lang="ru-RU" sz="1600" b="1" dirty="0" smtClean="0">
                <a:latin typeface="Arial Black" panose="020B0A04020102020204" pitchFamily="34" charset="0"/>
              </a:rPr>
              <a:t>РАН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1845CC3-DD98-4B92-BAD6-69E1199E68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2">
            <a:extLst>
              <a:ext uri="{FF2B5EF4-FFF2-40B4-BE49-F238E27FC236}">
                <a16:creationId xmlns:a16="http://schemas.microsoft.com/office/drawing/2014/main" xmlns="" id="{FF71EF05-FF4E-4C40-9C08-D1FB0AD6EC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439335"/>
              </p:ext>
            </p:extLst>
          </p:nvPr>
        </p:nvGraphicFramePr>
        <p:xfrm>
          <a:off x="1611312" y="1685482"/>
          <a:ext cx="1595102" cy="66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" name="Equation" r:id="rId3" imgW="888840" imgH="393480" progId="Equation.DSMT4">
                  <p:embed/>
                </p:oleObj>
              </mc:Choice>
              <mc:Fallback>
                <p:oleObj name="Equation" r:id="rId3" imgW="888840" imgH="393480" progId="Equation.DSMT4">
                  <p:embed/>
                  <p:pic>
                    <p:nvPicPr>
                      <p:cNvPr id="9219" name="Object 2">
                        <a:extLst>
                          <a:ext uri="{FF2B5EF4-FFF2-40B4-BE49-F238E27FC236}">
                            <a16:creationId xmlns:a16="http://schemas.microsoft.com/office/drawing/2014/main" xmlns="" id="{FF71EF05-FF4E-4C40-9C08-D1FB0AD6EC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2" y="1685482"/>
                        <a:ext cx="1595102" cy="663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3">
            <a:extLst>
              <a:ext uri="{FF2B5EF4-FFF2-40B4-BE49-F238E27FC236}">
                <a16:creationId xmlns:a16="http://schemas.microsoft.com/office/drawing/2014/main" xmlns="" id="{34BEBE00-0C2E-48D0-8661-22B04B00B5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617229"/>
              </p:ext>
            </p:extLst>
          </p:nvPr>
        </p:nvGraphicFramePr>
        <p:xfrm>
          <a:off x="1610311" y="2288595"/>
          <a:ext cx="1450830" cy="432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7" name="Equation" r:id="rId5" imgW="863280" imgH="241200" progId="Equation.DSMT4">
                  <p:embed/>
                </p:oleObj>
              </mc:Choice>
              <mc:Fallback>
                <p:oleObj name="Equation" r:id="rId5" imgW="863280" imgH="241200" progId="Equation.DSMT4">
                  <p:embed/>
                  <p:pic>
                    <p:nvPicPr>
                      <p:cNvPr id="9220" name="Object 3">
                        <a:extLst>
                          <a:ext uri="{FF2B5EF4-FFF2-40B4-BE49-F238E27FC236}">
                            <a16:creationId xmlns:a16="http://schemas.microsoft.com/office/drawing/2014/main" xmlns="" id="{34BEBE00-0C2E-48D0-8661-22B04B00B5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0311" y="2288595"/>
                        <a:ext cx="1450830" cy="4328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4">
            <a:extLst>
              <a:ext uri="{FF2B5EF4-FFF2-40B4-BE49-F238E27FC236}">
                <a16:creationId xmlns:a16="http://schemas.microsoft.com/office/drawing/2014/main" xmlns="" id="{2296E0E8-0AE0-4FD5-A270-C2964A5303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382204"/>
              </p:ext>
            </p:extLst>
          </p:nvPr>
        </p:nvGraphicFramePr>
        <p:xfrm>
          <a:off x="1611001" y="2692587"/>
          <a:ext cx="945067" cy="432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8" name="Equation" r:id="rId7" imgW="609480" imgH="253800" progId="Equation.DSMT4">
                  <p:embed/>
                </p:oleObj>
              </mc:Choice>
              <mc:Fallback>
                <p:oleObj name="Equation" r:id="rId7" imgW="609480" imgH="253800" progId="Equation.DSMT4">
                  <p:embed/>
                  <p:pic>
                    <p:nvPicPr>
                      <p:cNvPr id="9221" name="Object 4">
                        <a:extLst>
                          <a:ext uri="{FF2B5EF4-FFF2-40B4-BE49-F238E27FC236}">
                            <a16:creationId xmlns:a16="http://schemas.microsoft.com/office/drawing/2014/main" xmlns="" id="{2296E0E8-0AE0-4FD5-A270-C2964A5303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001" y="2692587"/>
                        <a:ext cx="945067" cy="432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5">
            <a:extLst>
              <a:ext uri="{FF2B5EF4-FFF2-40B4-BE49-F238E27FC236}">
                <a16:creationId xmlns:a16="http://schemas.microsoft.com/office/drawing/2014/main" xmlns="" id="{A799349E-9D5A-445D-9277-97CCAE2555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927563"/>
              </p:ext>
            </p:extLst>
          </p:nvPr>
        </p:nvGraphicFramePr>
        <p:xfrm>
          <a:off x="1610311" y="3047607"/>
          <a:ext cx="1810701" cy="66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" name="Equation" r:id="rId9" imgW="1091880" imgH="393480" progId="Equation.DSMT4">
                  <p:embed/>
                </p:oleObj>
              </mc:Choice>
              <mc:Fallback>
                <p:oleObj name="Equation" r:id="rId9" imgW="1091880" imgH="393480" progId="Equation.DSMT4">
                  <p:embed/>
                  <p:pic>
                    <p:nvPicPr>
                      <p:cNvPr id="9222" name="Object 5">
                        <a:extLst>
                          <a:ext uri="{FF2B5EF4-FFF2-40B4-BE49-F238E27FC236}">
                            <a16:creationId xmlns:a16="http://schemas.microsoft.com/office/drawing/2014/main" xmlns="" id="{A799349E-9D5A-445D-9277-97CCAE2555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0311" y="3047607"/>
                        <a:ext cx="1810701" cy="663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6">
            <a:extLst>
              <a:ext uri="{FF2B5EF4-FFF2-40B4-BE49-F238E27FC236}">
                <a16:creationId xmlns:a16="http://schemas.microsoft.com/office/drawing/2014/main" xmlns="" id="{33143E36-8A93-4303-9515-30954109D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519207"/>
              </p:ext>
            </p:extLst>
          </p:nvPr>
        </p:nvGraphicFramePr>
        <p:xfrm>
          <a:off x="1477036" y="3824525"/>
          <a:ext cx="2214268" cy="67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0" name="Equation" r:id="rId11" imgW="1523880" imgH="444240" progId="Equation.DSMT4">
                  <p:embed/>
                </p:oleObj>
              </mc:Choice>
              <mc:Fallback>
                <p:oleObj name="Equation" r:id="rId11" imgW="1523880" imgH="444240" progId="Equation.DSMT4">
                  <p:embed/>
                  <p:pic>
                    <p:nvPicPr>
                      <p:cNvPr id="9223" name="Object 6">
                        <a:extLst>
                          <a:ext uri="{FF2B5EF4-FFF2-40B4-BE49-F238E27FC236}">
                            <a16:creationId xmlns:a16="http://schemas.microsoft.com/office/drawing/2014/main" xmlns="" id="{33143E36-8A93-4303-9515-30954109D9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036" y="3824525"/>
                        <a:ext cx="2214268" cy="67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7">
            <a:extLst>
              <a:ext uri="{FF2B5EF4-FFF2-40B4-BE49-F238E27FC236}">
                <a16:creationId xmlns:a16="http://schemas.microsoft.com/office/drawing/2014/main" xmlns="" id="{D658E94B-F249-40B0-BCE6-D6F00F164C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046966"/>
              </p:ext>
            </p:extLst>
          </p:nvPr>
        </p:nvGraphicFramePr>
        <p:xfrm>
          <a:off x="1529681" y="5018088"/>
          <a:ext cx="1054489" cy="587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1" name="Equation" r:id="rId13" imgW="723600" imgH="419040" progId="Equation.DSMT4">
                  <p:embed/>
                </p:oleObj>
              </mc:Choice>
              <mc:Fallback>
                <p:oleObj name="Equation" r:id="rId13" imgW="723600" imgH="419040" progId="Equation.DSMT4">
                  <p:embed/>
                  <p:pic>
                    <p:nvPicPr>
                      <p:cNvPr id="9224" name="Object 7">
                        <a:extLst>
                          <a:ext uri="{FF2B5EF4-FFF2-40B4-BE49-F238E27FC236}">
                            <a16:creationId xmlns:a16="http://schemas.microsoft.com/office/drawing/2014/main" xmlns="" id="{D658E94B-F249-40B0-BCE6-D6F00F164C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681" y="5018088"/>
                        <a:ext cx="1054489" cy="587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8">
            <a:extLst>
              <a:ext uri="{FF2B5EF4-FFF2-40B4-BE49-F238E27FC236}">
                <a16:creationId xmlns:a16="http://schemas.microsoft.com/office/drawing/2014/main" xmlns="" id="{011D5C7D-15DC-4666-8C3F-DADFAF5400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30336"/>
              </p:ext>
            </p:extLst>
          </p:nvPr>
        </p:nvGraphicFramePr>
        <p:xfrm>
          <a:off x="1477036" y="4491224"/>
          <a:ext cx="2159266" cy="609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" name="Equation" r:id="rId15" imgW="1549080" imgH="419040" progId="Equation.DSMT4">
                  <p:embed/>
                </p:oleObj>
              </mc:Choice>
              <mc:Fallback>
                <p:oleObj name="Equation" r:id="rId15" imgW="1549080" imgH="419040" progId="Equation.DSMT4">
                  <p:embed/>
                  <p:pic>
                    <p:nvPicPr>
                      <p:cNvPr id="9225" name="Object 8">
                        <a:extLst>
                          <a:ext uri="{FF2B5EF4-FFF2-40B4-BE49-F238E27FC236}">
                            <a16:creationId xmlns:a16="http://schemas.microsoft.com/office/drawing/2014/main" xmlns="" id="{011D5C7D-15DC-4666-8C3F-DADFAF5400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036" y="4491224"/>
                        <a:ext cx="2159266" cy="6097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9">
            <a:extLst>
              <a:ext uri="{FF2B5EF4-FFF2-40B4-BE49-F238E27FC236}">
                <a16:creationId xmlns:a16="http://schemas.microsoft.com/office/drawing/2014/main" xmlns="" id="{00DBE3B2-22A5-4674-9034-9EA115BF63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848526"/>
              </p:ext>
            </p:extLst>
          </p:nvPr>
        </p:nvGraphicFramePr>
        <p:xfrm>
          <a:off x="3431158" y="3047607"/>
          <a:ext cx="1611313" cy="65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" name="Equation" r:id="rId17" imgW="1117440" imgH="393480" progId="Equation.DSMT4">
                  <p:embed/>
                </p:oleObj>
              </mc:Choice>
              <mc:Fallback>
                <p:oleObj name="Equation" r:id="rId17" imgW="1117440" imgH="393480" progId="Equation.DSMT4">
                  <p:embed/>
                  <p:pic>
                    <p:nvPicPr>
                      <p:cNvPr id="9226" name="Object 9">
                        <a:extLst>
                          <a:ext uri="{FF2B5EF4-FFF2-40B4-BE49-F238E27FC236}">
                            <a16:creationId xmlns:a16="http://schemas.microsoft.com/office/drawing/2014/main" xmlns="" id="{00DBE3B2-22A5-4674-9034-9EA115BF63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1158" y="3047607"/>
                        <a:ext cx="1611313" cy="65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BEB6F7-C348-4DDC-ADD8-7D75940B9B08}"/>
              </a:ext>
            </a:extLst>
          </p:cNvPr>
          <p:cNvSpPr txBox="1"/>
          <p:nvPr/>
        </p:nvSpPr>
        <p:spPr>
          <a:xfrm>
            <a:off x="3204709" y="2289911"/>
            <a:ext cx="2699710" cy="385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38671" tIns="38671" rIns="38671" bIns="38671" spcCol="38100">
            <a:spAutoFit/>
          </a:bodyPr>
          <a:lstStyle/>
          <a:p>
            <a:pPr algn="l" defTabSz="773400" rtl="0" latinLnBrk="1" hangingPunct="0">
              <a:defRPr/>
            </a:pPr>
            <a:r>
              <a:rPr lang="ru-RU" sz="2000" kern="1200" dirty="0">
                <a:solidFill>
                  <a:srgbClr val="00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Основные уравнения </a:t>
            </a:r>
          </a:p>
        </p:txBody>
      </p:sp>
      <p:sp>
        <p:nvSpPr>
          <p:cNvPr id="9228" name="Прямоугольник 13">
            <a:extLst>
              <a:ext uri="{FF2B5EF4-FFF2-40B4-BE49-F238E27FC236}">
                <a16:creationId xmlns:a16="http://schemas.microsoft.com/office/drawing/2014/main" xmlns="" id="{3F8F07E7-B8BF-406C-AF47-77F1227F0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653" y="4158045"/>
            <a:ext cx="18797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773400" rtl="0" fontAlgn="base" latinLnBrk="1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kern="1200" dirty="0">
                <a:solidFill>
                  <a:srgbClr val="00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Определяющие </a:t>
            </a:r>
          </a:p>
          <a:p>
            <a:pPr algn="l" defTabSz="773400" rtl="0" fontAlgn="base" latinLnBrk="1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kern="1200" dirty="0">
                <a:solidFill>
                  <a:srgbClr val="00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соотношения</a:t>
            </a:r>
          </a:p>
          <a:p>
            <a:pPr algn="l" defTabSz="773400" rtl="0" fontAlgn="base" latinLnBrk="1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kern="1200" dirty="0">
                <a:solidFill>
                  <a:srgbClr val="00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(упругость) </a:t>
            </a:r>
          </a:p>
        </p:txBody>
      </p:sp>
      <p:graphicFrame>
        <p:nvGraphicFramePr>
          <p:cNvPr id="9229" name="Object 10">
            <a:extLst>
              <a:ext uri="{FF2B5EF4-FFF2-40B4-BE49-F238E27FC236}">
                <a16:creationId xmlns:a16="http://schemas.microsoft.com/office/drawing/2014/main" xmlns="" id="{0E465163-8401-4F5D-8B4B-8178A434AA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2915" y="2578101"/>
          <a:ext cx="200072" cy="21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" name="Equation" r:id="rId19" imgW="139579" imgH="164957" progId="Equation.DSMT4">
                  <p:embed/>
                </p:oleObj>
              </mc:Choice>
              <mc:Fallback>
                <p:oleObj name="Equation" r:id="rId19" imgW="139579" imgH="164957" progId="Equation.DSMT4">
                  <p:embed/>
                  <p:pic>
                    <p:nvPicPr>
                      <p:cNvPr id="9229" name="Object 10">
                        <a:extLst>
                          <a:ext uri="{FF2B5EF4-FFF2-40B4-BE49-F238E27FC236}">
                            <a16:creationId xmlns:a16="http://schemas.microsoft.com/office/drawing/2014/main" xmlns="" id="{0E465163-8401-4F5D-8B4B-8178A434AA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915" y="2578101"/>
                        <a:ext cx="200072" cy="212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0" name="Object 11">
            <a:extLst>
              <a:ext uri="{FF2B5EF4-FFF2-40B4-BE49-F238E27FC236}">
                <a16:creationId xmlns:a16="http://schemas.microsoft.com/office/drawing/2014/main" xmlns="" id="{FE9D479A-4DEC-43EC-8677-B19DE301EC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2916" y="2835911"/>
          <a:ext cx="169188" cy="21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5" name="Equation" r:id="rId21" imgW="152268" imgH="203024" progId="Equation.DSMT4">
                  <p:embed/>
                </p:oleObj>
              </mc:Choice>
              <mc:Fallback>
                <p:oleObj name="Equation" r:id="rId21" imgW="152268" imgH="203024" progId="Equation.DSMT4">
                  <p:embed/>
                  <p:pic>
                    <p:nvPicPr>
                      <p:cNvPr id="9230" name="Object 11">
                        <a:extLst>
                          <a:ext uri="{FF2B5EF4-FFF2-40B4-BE49-F238E27FC236}">
                            <a16:creationId xmlns:a16="http://schemas.microsoft.com/office/drawing/2014/main" xmlns="" id="{FE9D479A-4DEC-43EC-8677-B19DE301EC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916" y="2835911"/>
                        <a:ext cx="169188" cy="212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1" name="Object 12">
            <a:extLst>
              <a:ext uri="{FF2B5EF4-FFF2-40B4-BE49-F238E27FC236}">
                <a16:creationId xmlns:a16="http://schemas.microsoft.com/office/drawing/2014/main" xmlns="" id="{C25B1607-5BF2-4A56-85AA-D2D33FBD30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2916" y="3093721"/>
          <a:ext cx="196043" cy="30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6" name="Equation" r:id="rId23" imgW="177646" imgH="241091" progId="Equation.DSMT4">
                  <p:embed/>
                </p:oleObj>
              </mc:Choice>
              <mc:Fallback>
                <p:oleObj name="Equation" r:id="rId23" imgW="177646" imgH="241091" progId="Equation.DSMT4">
                  <p:embed/>
                  <p:pic>
                    <p:nvPicPr>
                      <p:cNvPr id="9231" name="Object 12">
                        <a:extLst>
                          <a:ext uri="{FF2B5EF4-FFF2-40B4-BE49-F238E27FC236}">
                            <a16:creationId xmlns:a16="http://schemas.microsoft.com/office/drawing/2014/main" xmlns="" id="{C25B1607-5BF2-4A56-85AA-D2D33FBD30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916" y="3093721"/>
                        <a:ext cx="196043" cy="3048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2" name="Object 13">
            <a:extLst>
              <a:ext uri="{FF2B5EF4-FFF2-40B4-BE49-F238E27FC236}">
                <a16:creationId xmlns:a16="http://schemas.microsoft.com/office/drawing/2014/main" xmlns="" id="{F8BCEB49-EC8B-4AE8-9378-56B0B97E63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2916" y="3351531"/>
          <a:ext cx="196043" cy="29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7" name="Equation" r:id="rId25" imgW="164957" imgH="241091" progId="Equation.DSMT4">
                  <p:embed/>
                </p:oleObj>
              </mc:Choice>
              <mc:Fallback>
                <p:oleObj name="Equation" r:id="rId25" imgW="164957" imgH="241091" progId="Equation.DSMT4">
                  <p:embed/>
                  <p:pic>
                    <p:nvPicPr>
                      <p:cNvPr id="9232" name="Object 13">
                        <a:extLst>
                          <a:ext uri="{FF2B5EF4-FFF2-40B4-BE49-F238E27FC236}">
                            <a16:creationId xmlns:a16="http://schemas.microsoft.com/office/drawing/2014/main" xmlns="" id="{F8BCEB49-EC8B-4AE8-9378-56B0B97E63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916" y="3351531"/>
                        <a:ext cx="196043" cy="299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" name="Object 14">
            <a:extLst>
              <a:ext uri="{FF2B5EF4-FFF2-40B4-BE49-F238E27FC236}">
                <a16:creationId xmlns:a16="http://schemas.microsoft.com/office/drawing/2014/main" xmlns="" id="{C2917B57-E79F-4826-91A2-E658D4C242D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575833" y="3998779"/>
          <a:ext cx="185301" cy="22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" name="Equation" r:id="rId27" imgW="203112" imgH="241195" progId="Equation.DSMT4">
                  <p:embed/>
                </p:oleObj>
              </mc:Choice>
              <mc:Fallback>
                <p:oleObj name="Equation" r:id="rId27" imgW="203112" imgH="241195" progId="Equation.DSMT4">
                  <p:embed/>
                  <p:pic>
                    <p:nvPicPr>
                      <p:cNvPr id="9233" name="Object 14">
                        <a:extLst>
                          <a:ext uri="{FF2B5EF4-FFF2-40B4-BE49-F238E27FC236}">
                            <a16:creationId xmlns:a16="http://schemas.microsoft.com/office/drawing/2014/main" xmlns="" id="{C2917B57-E79F-4826-91A2-E658D4C242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833" y="3998779"/>
                        <a:ext cx="185301" cy="221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4" name="Rectangle 41">
            <a:extLst>
              <a:ext uri="{FF2B5EF4-FFF2-40B4-BE49-F238E27FC236}">
                <a16:creationId xmlns:a16="http://schemas.microsoft.com/office/drawing/2014/main" xmlns="" id="{71D6CFD4-8E25-4D7D-BABB-70736F23B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106" y="2496722"/>
            <a:ext cx="35744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81329" algn="just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84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altLang="ru-RU" sz="1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— текущее значение плотности материала; </a:t>
            </a:r>
            <a:endParaRPr lang="ru-RU" altLang="ru-RU" sz="1522" kern="1200" dirty="0">
              <a:solidFill>
                <a:prstClr val="black"/>
              </a:solidFill>
              <a:latin typeface="Bahnschrift Condensed" panose="020B0502040204020203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235" name="Rectangle 42">
            <a:extLst>
              <a:ext uri="{FF2B5EF4-FFF2-40B4-BE49-F238E27FC236}">
                <a16:creationId xmlns:a16="http://schemas.microsoft.com/office/drawing/2014/main" xmlns="" id="{140B4E40-4AAA-46FD-9A91-1FA4D45EA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105" y="2777358"/>
            <a:ext cx="34602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81329" algn="just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84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altLang="ru-RU" sz="1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— компоненты вектора перемещений;</a:t>
            </a:r>
            <a:endParaRPr lang="ru-RU" altLang="ru-RU" sz="846" kern="1200" dirty="0">
              <a:solidFill>
                <a:prstClr val="black"/>
              </a:solidFill>
              <a:latin typeface="Bahnschrift Condensed" panose="020B0502040204020203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236" name="Rectangle 43">
            <a:extLst>
              <a:ext uri="{FF2B5EF4-FFF2-40B4-BE49-F238E27FC236}">
                <a16:creationId xmlns:a16="http://schemas.microsoft.com/office/drawing/2014/main" xmlns="" id="{A45C6595-9E45-4AAD-B770-E75CCC2DA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106" y="3070080"/>
            <a:ext cx="40309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81329" algn="just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84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altLang="ru-RU" sz="1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— компоненты тензора напряжений; </a:t>
            </a:r>
            <a:endParaRPr lang="ru-RU" altLang="ru-RU" sz="1522" kern="1200" dirty="0">
              <a:solidFill>
                <a:prstClr val="black"/>
              </a:solidFill>
              <a:latin typeface="Bahnschrift Condensed" panose="020B0502040204020203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44">
            <a:extLst>
              <a:ext uri="{FF2B5EF4-FFF2-40B4-BE49-F238E27FC236}">
                <a16:creationId xmlns:a16="http://schemas.microsoft.com/office/drawing/2014/main" xmlns="" id="{DBBC7461-B0C2-451C-95C2-71BC9628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105" y="3314935"/>
            <a:ext cx="4099179" cy="65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81329" algn="just" defTabSz="773400" rtl="0" fontAlgn="base">
              <a:spcBef>
                <a:spcPct val="0"/>
              </a:spcBef>
              <a:spcAft>
                <a:spcPct val="0"/>
              </a:spcAft>
              <a:tabLst>
                <a:tab pos="2512206" algn="ctr"/>
                <a:tab pos="5024411" algn="r"/>
              </a:tabLst>
              <a:defRPr/>
            </a:pPr>
            <a:r>
              <a:rPr lang="ru-RU" sz="1184" kern="1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SimSun" pitchFamily="2" charset="-122"/>
                <a:cs typeface="Times New Roman" pitchFamily="18" charset="0"/>
              </a:rPr>
              <a:t>— компоненты тензора скорости деформации;</a:t>
            </a:r>
            <a:r>
              <a:rPr lang="ru-RU" sz="1400" i="1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SimSun" pitchFamily="2" charset="-122"/>
                <a:cs typeface="Times New Roman" pitchFamily="18" charset="0"/>
              </a:rPr>
              <a:t> </a:t>
            </a:r>
            <a:endParaRPr lang="ru-RU" sz="846" i="1" kern="1200" dirty="0">
              <a:solidFill>
                <a:prstClr val="black"/>
              </a:solidFill>
              <a:latin typeface="Bahnschrift Condensed" panose="020B0502040204020203" pitchFamily="34" charset="0"/>
              <a:ea typeface="SimSun" pitchFamily="2" charset="-122"/>
              <a:cs typeface="Times New Roman" pitchFamily="18" charset="0"/>
            </a:endParaRPr>
          </a:p>
          <a:p>
            <a:pPr indent="381329" algn="l" defTabSz="773400" rtl="0" fontAlgn="base">
              <a:spcBef>
                <a:spcPct val="0"/>
              </a:spcBef>
              <a:spcAft>
                <a:spcPct val="0"/>
              </a:spcAft>
              <a:tabLst>
                <a:tab pos="2512206" algn="ctr"/>
                <a:tab pos="5024411" algn="r"/>
              </a:tabLst>
              <a:defRPr/>
            </a:pPr>
            <a:endParaRPr lang="en-US" sz="846" i="1" kern="1200" dirty="0">
              <a:solidFill>
                <a:prstClr val="black"/>
              </a:solidFill>
              <a:latin typeface="Arial Black" pitchFamily="34" charset="0"/>
              <a:ea typeface="SimSun" pitchFamily="2" charset="-122"/>
              <a:cs typeface="Times New Roman" pitchFamily="18" charset="0"/>
            </a:endParaRPr>
          </a:p>
          <a:p>
            <a:pPr algn="just" defTabSz="773400" rtl="0" fontAlgn="base">
              <a:spcBef>
                <a:spcPct val="0"/>
              </a:spcBef>
              <a:spcAft>
                <a:spcPct val="0"/>
              </a:spcAft>
              <a:tabLst>
                <a:tab pos="2512206" algn="ctr"/>
                <a:tab pos="5024411" algn="r"/>
              </a:tabLst>
              <a:defRPr/>
            </a:pPr>
            <a:r>
              <a:rPr lang="en-US" sz="1015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      </a:t>
            </a:r>
            <a:r>
              <a:rPr lang="ru-RU" sz="1353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E</a:t>
            </a:r>
            <a:r>
              <a:rPr lang="ru-RU" sz="1015" kern="1200" dirty="0">
                <a:solidFill>
                  <a:prstClr val="black"/>
                </a:solidFill>
                <a:latin typeface="Arial Black" panose="020B0A04020102020204" pitchFamily="34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846" kern="1200" dirty="0">
                <a:solidFill>
                  <a:prstClr val="black"/>
                </a:solidFill>
                <a:latin typeface="Arial Black" pitchFamily="34" charset="0"/>
                <a:ea typeface="SimSun" pitchFamily="2" charset="-122"/>
                <a:cs typeface="Times New Roman" pitchFamily="18" charset="0"/>
              </a:rPr>
              <a:t>— </a:t>
            </a:r>
            <a:r>
              <a:rPr lang="ru-RU" sz="1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SimSun" pitchFamily="2" charset="-122"/>
                <a:cs typeface="Times New Roman" pitchFamily="18" charset="0"/>
              </a:rPr>
              <a:t>внутренняя энергия единицы начального объёма</a:t>
            </a:r>
            <a:r>
              <a:rPr lang="en-US" sz="1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SimSun" pitchFamily="2" charset="-122"/>
                <a:cs typeface="Times New Roman" pitchFamily="18" charset="0"/>
              </a:rPr>
              <a:t>;</a:t>
            </a:r>
            <a:endParaRPr lang="ru-RU" sz="846" kern="1200" dirty="0">
              <a:solidFill>
                <a:prstClr val="black"/>
              </a:solidFill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38" name="Rectangle 48">
            <a:extLst>
              <a:ext uri="{FF2B5EF4-FFF2-40B4-BE49-F238E27FC236}">
                <a16:creationId xmlns:a16="http://schemas.microsoft.com/office/drawing/2014/main" xmlns="" id="{0E40A8D3-EEB0-4E02-818B-752995A12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819" y="3939083"/>
            <a:ext cx="4099179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81329" algn="l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компоненты тензора скорости вращения (спина)</a:t>
            </a:r>
          </a:p>
          <a:p>
            <a:pPr indent="381329" algn="l" defTabSz="773400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84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lang="ru-RU" altLang="ru-RU" sz="1522" kern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39" name="Rectangle 49">
            <a:extLst>
              <a:ext uri="{FF2B5EF4-FFF2-40B4-BE49-F238E27FC236}">
                <a16:creationId xmlns:a16="http://schemas.microsoft.com/office/drawing/2014/main" xmlns="" id="{08B53900-70AA-4F76-A88B-3A1032EB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7766" y="4149492"/>
            <a:ext cx="45104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15" i="1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altLang="ru-RU" sz="1015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46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015" kern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ru-RU" altLang="ru-RU" sz="846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</a:t>
            </a:r>
            <a:r>
              <a:rPr lang="ru-RU" altLang="ru-RU" sz="16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модули всестороннего сжатия и сдвига соответственно</a:t>
            </a:r>
            <a:r>
              <a:rPr lang="ru-RU" altLang="ru-RU" sz="1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ru-RU" altLang="ru-RU" sz="846" kern="1200" dirty="0">
              <a:solidFill>
                <a:prstClr val="black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9240" name="Номер слайда 26">
            <a:extLst>
              <a:ext uri="{FF2B5EF4-FFF2-40B4-BE49-F238E27FC236}">
                <a16:creationId xmlns:a16="http://schemas.microsoft.com/office/drawing/2014/main" xmlns="" id="{86B83483-89A3-4DDB-9081-24D1A170F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707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8387" indent="-241687">
              <a:spcBef>
                <a:spcPct val="20000"/>
              </a:spcBef>
              <a:buFont typeface="Arial" panose="020B0604020202020204" pitchFamily="34" charset="0"/>
              <a:buChar char="–"/>
              <a:defRPr sz="2368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66749" indent="-193350">
              <a:spcBef>
                <a:spcPct val="20000"/>
              </a:spcBef>
              <a:buFont typeface="Arial" panose="020B0604020202020204" pitchFamily="34" charset="0"/>
              <a:buChar char="•"/>
              <a:defRPr sz="203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53449" indent="-193350">
              <a:spcBef>
                <a:spcPct val="20000"/>
              </a:spcBef>
              <a:buFont typeface="Arial" panose="020B0604020202020204" pitchFamily="34" charset="0"/>
              <a:buChar char="–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740149" indent="-193350">
              <a:spcBef>
                <a:spcPct val="20000"/>
              </a:spcBef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26849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35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002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869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fld id="{58928CB8-62C1-4180-8B31-E541A1BC3651}" type="slidenum">
              <a:rPr lang="en-US" altLang="ru-RU" sz="1015" b="1" kern="1200">
                <a:ea typeface="+mn-ea"/>
                <a:cs typeface="Arial" panose="020B0604020202020204" pitchFamily="34" charset="0"/>
              </a:rPr>
              <a:pPr defTabSz="773400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t>10</a:t>
            </a:fld>
            <a:endParaRPr lang="en-US" altLang="ru-RU" sz="1015" b="1" kern="12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9241" name="Прямоугольник 1">
            <a:extLst>
              <a:ext uri="{FF2B5EF4-FFF2-40B4-BE49-F238E27FC236}">
                <a16:creationId xmlns:a16="http://schemas.microsoft.com/office/drawing/2014/main" xmlns="" id="{AF4F7F1F-BF22-4864-A89E-6D5A32641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938" y="5311962"/>
            <a:ext cx="38671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773400" rt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Точка над символом означает материальную производную по времени, запятая в нижнем индексе — частную производную по соответствующей пространственной координате. </a:t>
            </a:r>
            <a:endParaRPr lang="ru-RU" altLang="ru-RU" sz="1600" kern="1200" dirty="0">
              <a:solidFill>
                <a:prstClr val="black"/>
              </a:solidFill>
              <a:latin typeface="Bahnschrift Condensed" panose="020B0502040204020203" pitchFamily="34" charset="0"/>
              <a:ea typeface="SimSun" panose="02010600030101010101" pitchFamily="2" charset="-122"/>
            </a:endParaRPr>
          </a:p>
        </p:txBody>
      </p:sp>
      <p:pic>
        <p:nvPicPr>
          <p:cNvPr id="26" name="image1.jpg">
            <a:extLst>
              <a:ext uri="{FF2B5EF4-FFF2-40B4-BE49-F238E27FC236}">
                <a16:creationId xmlns:a16="http://schemas.microsoft.com/office/drawing/2014/main" xmlns="" id="{7BCAC988-C476-4414-A6E1-F21040376E25}"/>
              </a:ext>
            </a:extLst>
          </p:cNvPr>
          <p:cNvPicPr/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72213" y="7167073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2EC26E-62ED-4229-BE42-FDCB7EF48A21}"/>
              </a:ext>
            </a:extLst>
          </p:cNvPr>
          <p:cNvSpPr/>
          <p:nvPr/>
        </p:nvSpPr>
        <p:spPr>
          <a:xfrm>
            <a:off x="0" y="836810"/>
            <a:ext cx="1031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Bahnschrift Condensed" panose="020B0502040204020203" pitchFamily="34" charset="0"/>
              </a:rPr>
              <a:t>Математическая постановка</a:t>
            </a:r>
            <a:r>
              <a:rPr lang="en-US" sz="2800" b="1" dirty="0">
                <a:latin typeface="Bahnschrift Condensed" panose="020B0502040204020203" pitchFamily="34" charset="0"/>
              </a:rPr>
              <a:t> </a:t>
            </a:r>
            <a:r>
              <a:rPr lang="ru-RU" sz="2800" b="1" dirty="0">
                <a:latin typeface="Bahnschrift Condensed" panose="020B0502040204020203" pitchFamily="34" charset="0"/>
              </a:rPr>
              <a:t>НДС </a:t>
            </a:r>
            <a:endParaRPr lang="ru-RU" sz="2800" b="1" dirty="0"/>
          </a:p>
        </p:txBody>
      </p:sp>
      <p:sp>
        <p:nvSpPr>
          <p:cNvPr id="28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031272" y="7125956"/>
            <a:ext cx="83597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F5D84C-D2C8-479B-B61C-6A4DFE8B71E9}"/>
              </a:ext>
            </a:extLst>
          </p:cNvPr>
          <p:cNvSpPr txBox="1"/>
          <p:nvPr/>
        </p:nvSpPr>
        <p:spPr>
          <a:xfrm>
            <a:off x="1533583" y="1319253"/>
            <a:ext cx="7540943" cy="816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8671" tIns="38671" rIns="38671" bIns="38671" spcCol="38100">
            <a:spAutoFit/>
          </a:bodyPr>
          <a:lstStyle/>
          <a:p>
            <a:pPr algn="ctr" defTabSz="773400" rtl="0" latinLnBrk="1" hangingPunct="0">
              <a:defRPr/>
            </a:pPr>
            <a:r>
              <a:rPr lang="ru-RU" sz="1600" kern="1200" dirty="0">
                <a:solidFill>
                  <a:srgbClr val="00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Для описания неупругой деформации используем </a:t>
            </a:r>
            <a:r>
              <a:rPr lang="ru-RU" sz="1600" kern="1200" dirty="0">
                <a:solidFill>
                  <a:srgbClr val="FF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модель </a:t>
            </a:r>
            <a:r>
              <a:rPr lang="ru-RU" sz="1600" kern="1200" dirty="0" err="1">
                <a:solidFill>
                  <a:srgbClr val="FF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Друккера</a:t>
            </a:r>
            <a:r>
              <a:rPr lang="ru-RU" sz="1600" kern="1200" dirty="0">
                <a:solidFill>
                  <a:srgbClr val="FF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lang="ru-RU" sz="1600" kern="1200" dirty="0" err="1">
                <a:solidFill>
                  <a:srgbClr val="FF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Прагера</a:t>
            </a:r>
            <a:r>
              <a:rPr lang="ru-RU" sz="1600" kern="1200" dirty="0">
                <a:solidFill>
                  <a:srgbClr val="FF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 - Николаевского</a:t>
            </a:r>
            <a:r>
              <a:rPr lang="ru-RU" sz="1600" kern="1200" dirty="0">
                <a:solidFill>
                  <a:srgbClr val="00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ru-RU" sz="16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algn="ctr" defTabSz="773400" rtl="0" latinLnBrk="1" hangingPunct="0">
              <a:defRPr/>
            </a:pPr>
            <a:r>
              <a:rPr lang="ru-RU" sz="16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учитывающую независимое соотношение между объёмной и сдвиговой составляющими скоростей  </a:t>
            </a:r>
          </a:p>
          <a:p>
            <a:pPr algn="ctr" defTabSz="773400" rtl="0" latinLnBrk="1" hangingPunct="0">
              <a:defRPr/>
            </a:pPr>
            <a:r>
              <a:rPr lang="ru-RU" sz="16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пластической деформации в виде</a:t>
            </a:r>
            <a:r>
              <a:rPr lang="ru-RU" sz="1600" kern="1200" dirty="0">
                <a:solidFill>
                  <a:srgbClr val="00000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graphicFrame>
        <p:nvGraphicFramePr>
          <p:cNvPr id="10244" name="Object 5">
            <a:extLst>
              <a:ext uri="{FF2B5EF4-FFF2-40B4-BE49-F238E27FC236}">
                <a16:creationId xmlns:a16="http://schemas.microsoft.com/office/drawing/2014/main" xmlns="" id="{48F0D8D6-70AA-437F-B038-247934F0D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689187"/>
              </p:ext>
            </p:extLst>
          </p:nvPr>
        </p:nvGraphicFramePr>
        <p:xfrm>
          <a:off x="2582517" y="2343801"/>
          <a:ext cx="2602269" cy="671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" name="Equation" r:id="rId3" imgW="1434960" imgH="393480" progId="Equation.DSMT4">
                  <p:embed/>
                </p:oleObj>
              </mc:Choice>
              <mc:Fallback>
                <p:oleObj name="Equation" r:id="rId3" imgW="1434960" imgH="393480" progId="Equation.DSMT4">
                  <p:embed/>
                  <p:pic>
                    <p:nvPicPr>
                      <p:cNvPr id="10244" name="Object 5">
                        <a:extLst>
                          <a:ext uri="{FF2B5EF4-FFF2-40B4-BE49-F238E27FC236}">
                            <a16:creationId xmlns:a16="http://schemas.microsoft.com/office/drawing/2014/main" xmlns="" id="{48F0D8D6-70AA-437F-B038-247934F0D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517" y="2343801"/>
                        <a:ext cx="2602269" cy="671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6">
            <a:extLst>
              <a:ext uri="{FF2B5EF4-FFF2-40B4-BE49-F238E27FC236}">
                <a16:creationId xmlns:a16="http://schemas.microsoft.com/office/drawing/2014/main" xmlns="" id="{4DB1B0D2-8DD0-4309-A0E7-883C32179F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772013"/>
              </p:ext>
            </p:extLst>
          </p:nvPr>
        </p:nvGraphicFramePr>
        <p:xfrm>
          <a:off x="2260664" y="2900311"/>
          <a:ext cx="3639999" cy="631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5" name="Equation" r:id="rId5" imgW="2286000" imgH="431640" progId="Equation.DSMT4">
                  <p:embed/>
                </p:oleObj>
              </mc:Choice>
              <mc:Fallback>
                <p:oleObj name="Equation" r:id="rId5" imgW="2286000" imgH="431640" progId="Equation.DSMT4">
                  <p:embed/>
                  <p:pic>
                    <p:nvPicPr>
                      <p:cNvPr id="10245" name="Object 6">
                        <a:extLst>
                          <a:ext uri="{FF2B5EF4-FFF2-40B4-BE49-F238E27FC236}">
                            <a16:creationId xmlns:a16="http://schemas.microsoft.com/office/drawing/2014/main" xmlns="" id="{4DB1B0D2-8DD0-4309-A0E7-883C32179F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64" y="2900311"/>
                        <a:ext cx="3639999" cy="631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8">
            <a:extLst>
              <a:ext uri="{FF2B5EF4-FFF2-40B4-BE49-F238E27FC236}">
                <a16:creationId xmlns:a16="http://schemas.microsoft.com/office/drawing/2014/main" xmlns="" id="{0830166E-6333-4034-AA9B-E6E8DB9842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583950"/>
              </p:ext>
            </p:extLst>
          </p:nvPr>
        </p:nvGraphicFramePr>
        <p:xfrm>
          <a:off x="3092683" y="4740651"/>
          <a:ext cx="2741369" cy="32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" name="Equation" r:id="rId7" imgW="1562040" imgH="228600" progId="Equation.DSMT4">
                  <p:embed/>
                </p:oleObj>
              </mc:Choice>
              <mc:Fallback>
                <p:oleObj name="Equation" r:id="rId7" imgW="1562040" imgH="228600" progId="Equation.DSMT4">
                  <p:embed/>
                  <p:pic>
                    <p:nvPicPr>
                      <p:cNvPr id="10247" name="Object 8">
                        <a:extLst>
                          <a:ext uri="{FF2B5EF4-FFF2-40B4-BE49-F238E27FC236}">
                            <a16:creationId xmlns:a16="http://schemas.microsoft.com/office/drawing/2014/main" xmlns="" id="{0830166E-6333-4034-AA9B-E6E8DB9842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683" y="4740651"/>
                        <a:ext cx="2741369" cy="32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Object 9">
            <a:extLst>
              <a:ext uri="{FF2B5EF4-FFF2-40B4-BE49-F238E27FC236}">
                <a16:creationId xmlns:a16="http://schemas.microsoft.com/office/drawing/2014/main" xmlns="" id="{72F285CC-2F7E-4CAA-8791-3BBBC27A9B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558922"/>
              </p:ext>
            </p:extLst>
          </p:nvPr>
        </p:nvGraphicFramePr>
        <p:xfrm>
          <a:off x="3092683" y="5046586"/>
          <a:ext cx="1464409" cy="560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" name="Equation" r:id="rId9" imgW="876240" imgH="393480" progId="Equation.DSMT4">
                  <p:embed/>
                </p:oleObj>
              </mc:Choice>
              <mc:Fallback>
                <p:oleObj name="Equation" r:id="rId9" imgW="876240" imgH="393480" progId="Equation.DSMT4">
                  <p:embed/>
                  <p:pic>
                    <p:nvPicPr>
                      <p:cNvPr id="10248" name="Object 9">
                        <a:extLst>
                          <a:ext uri="{FF2B5EF4-FFF2-40B4-BE49-F238E27FC236}">
                            <a16:creationId xmlns:a16="http://schemas.microsoft.com/office/drawing/2014/main" xmlns="" id="{72F285CC-2F7E-4CAA-8791-3BBBC27A9B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683" y="5046586"/>
                        <a:ext cx="1464409" cy="5605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27">
            <a:extLst>
              <a:ext uri="{FF2B5EF4-FFF2-40B4-BE49-F238E27FC236}">
                <a16:creationId xmlns:a16="http://schemas.microsoft.com/office/drawing/2014/main" xmlns="" id="{C1348399-6365-49D2-A550-807864294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849" y="4697634"/>
            <a:ext cx="37209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84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первый инвариант напряжений</a:t>
            </a:r>
            <a:endParaRPr lang="ru-RU" altLang="ru-RU" sz="1800" kern="1200" dirty="0">
              <a:solidFill>
                <a:prstClr val="black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50" name="Rectangle 27">
            <a:extLst>
              <a:ext uri="{FF2B5EF4-FFF2-40B4-BE49-F238E27FC236}">
                <a16:creationId xmlns:a16="http://schemas.microsoft.com/office/drawing/2014/main" xmlns="" id="{BB2E2363-BB04-47C8-8EF8-A97008020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5294" y="5142211"/>
            <a:ext cx="2774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84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второй инвариант напряжений</a:t>
            </a:r>
            <a:endParaRPr lang="ru-RU" altLang="ru-RU" sz="1800" kern="1200" dirty="0">
              <a:solidFill>
                <a:prstClr val="black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51" name="Rectangle 27">
            <a:extLst>
              <a:ext uri="{FF2B5EF4-FFF2-40B4-BE49-F238E27FC236}">
                <a16:creationId xmlns:a16="http://schemas.microsoft.com/office/drawing/2014/main" xmlns="" id="{23CBA000-8AAC-4261-8EEC-7E7BFB36C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849" y="2483799"/>
            <a:ext cx="2177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84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условие текучести</a:t>
            </a:r>
            <a:endParaRPr lang="ru-RU" altLang="ru-RU" sz="1800" kern="1200" dirty="0">
              <a:solidFill>
                <a:prstClr val="black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52" name="Rectangle 27">
            <a:extLst>
              <a:ext uri="{FF2B5EF4-FFF2-40B4-BE49-F238E27FC236}">
                <a16:creationId xmlns:a16="http://schemas.microsoft.com/office/drawing/2014/main" xmlns="" id="{9AC5EAF0-7635-4549-8063-DC4CB926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849" y="3014968"/>
            <a:ext cx="2602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84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пластический потенциал</a:t>
            </a:r>
            <a:endParaRPr lang="ru-RU" altLang="ru-RU" sz="1800" kern="1200" dirty="0">
              <a:solidFill>
                <a:prstClr val="black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53" name="Rectangle 27">
            <a:extLst>
              <a:ext uri="{FF2B5EF4-FFF2-40B4-BE49-F238E27FC236}">
                <a16:creationId xmlns:a16="http://schemas.microsoft.com/office/drawing/2014/main" xmlns="" id="{3B02AE1D-AE09-4B07-A556-092EC3120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849" y="3645563"/>
            <a:ext cx="4137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выражение для скорости пластической деформации (закон пластического течения) </a:t>
            </a:r>
            <a:endParaRPr lang="ru-RU" altLang="ru-RU" sz="1800" kern="1200" dirty="0">
              <a:solidFill>
                <a:prstClr val="black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54" name="Номер слайда 22">
            <a:extLst>
              <a:ext uri="{FF2B5EF4-FFF2-40B4-BE49-F238E27FC236}">
                <a16:creationId xmlns:a16="http://schemas.microsoft.com/office/drawing/2014/main" xmlns="" id="{31A16461-DBA2-40DB-928C-8CFBECBFD0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707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8387" indent="-241687">
              <a:spcBef>
                <a:spcPct val="20000"/>
              </a:spcBef>
              <a:buFont typeface="Arial" panose="020B0604020202020204" pitchFamily="34" charset="0"/>
              <a:buChar char="–"/>
              <a:defRPr sz="2368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66749" indent="-193350">
              <a:spcBef>
                <a:spcPct val="20000"/>
              </a:spcBef>
              <a:buFont typeface="Arial" panose="020B0604020202020204" pitchFamily="34" charset="0"/>
              <a:buChar char="•"/>
              <a:defRPr sz="203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53449" indent="-193350">
              <a:spcBef>
                <a:spcPct val="20000"/>
              </a:spcBef>
              <a:buFont typeface="Arial" panose="020B0604020202020204" pitchFamily="34" charset="0"/>
              <a:buChar char="–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740149" indent="-193350">
              <a:spcBef>
                <a:spcPct val="20000"/>
              </a:spcBef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26849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35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002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869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fld id="{7EC92930-790E-4F35-A8CD-57986B508C2A}" type="slidenum">
              <a:rPr lang="en-US" altLang="ru-RU" sz="1015" b="1" kern="1200">
                <a:ea typeface="+mn-ea"/>
                <a:cs typeface="Arial" panose="020B0604020202020204" pitchFamily="34" charset="0"/>
              </a:rPr>
              <a:pPr defTabSz="773400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t>11</a:t>
            </a:fld>
            <a:endParaRPr lang="en-US" altLang="ru-RU" sz="1015" b="1" kern="1200" dirty="0"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255" name="Object 10">
            <a:extLst>
              <a:ext uri="{FF2B5EF4-FFF2-40B4-BE49-F238E27FC236}">
                <a16:creationId xmlns:a16="http://schemas.microsoft.com/office/drawing/2014/main" xmlns="" id="{18AD393C-6C2C-4BB5-A905-324739FE6E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097460"/>
              </p:ext>
            </p:extLst>
          </p:nvPr>
        </p:nvGraphicFramePr>
        <p:xfrm>
          <a:off x="6499764" y="1885831"/>
          <a:ext cx="1023183" cy="233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" name="Equation" r:id="rId11" imgW="736560" imgH="241200" progId="Equation.DSMT4">
                  <p:embed/>
                </p:oleObj>
              </mc:Choice>
              <mc:Fallback>
                <p:oleObj name="Equation" r:id="rId11" imgW="736560" imgH="241200" progId="Equation.DSMT4">
                  <p:embed/>
                  <p:pic>
                    <p:nvPicPr>
                      <p:cNvPr id="10255" name="Object 10">
                        <a:extLst>
                          <a:ext uri="{FF2B5EF4-FFF2-40B4-BE49-F238E27FC236}">
                            <a16:creationId xmlns:a16="http://schemas.microsoft.com/office/drawing/2014/main" xmlns="" id="{18AD393C-6C2C-4BB5-A905-324739FE6E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764" y="1885831"/>
                        <a:ext cx="1023183" cy="233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36222" y="4404973"/>
            <a:ext cx="447430" cy="326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773400" rtl="0"/>
            <a:r>
              <a:rPr lang="ru-RU" sz="1522" kern="1200" dirty="0">
                <a:solidFill>
                  <a:prstClr val="black"/>
                </a:solidFill>
                <a:ea typeface="+mn-ea"/>
                <a:cs typeface="+mn-cs"/>
              </a:rPr>
              <a:t>где</a:t>
            </a:r>
          </a:p>
        </p:txBody>
      </p:sp>
      <p:graphicFrame>
        <p:nvGraphicFramePr>
          <p:cNvPr id="17" name="Object 7">
            <a:extLst>
              <a:ext uri="{FF2B5EF4-FFF2-40B4-BE49-F238E27FC236}">
                <a16:creationId xmlns:a16="http://schemas.microsoft.com/office/drawing/2014/main" xmlns="" id="{C22EB403-03BC-4C47-9DD5-3A90412AB0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300771"/>
              </p:ext>
            </p:extLst>
          </p:nvPr>
        </p:nvGraphicFramePr>
        <p:xfrm>
          <a:off x="2237844" y="3511493"/>
          <a:ext cx="3727450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" name="Equation" r:id="rId13" imgW="2438280" imgH="469800" progId="Equation.DSMT4">
                  <p:embed/>
                </p:oleObj>
              </mc:Choice>
              <mc:Fallback>
                <p:oleObj name="Equation" r:id="rId13" imgW="2438280" imgH="469800" progId="Equation.DSMT4">
                  <p:embed/>
                  <p:pic>
                    <p:nvPicPr>
                      <p:cNvPr id="10246" name="Object 7">
                        <a:extLst>
                          <a:ext uri="{FF2B5EF4-FFF2-40B4-BE49-F238E27FC236}">
                            <a16:creationId xmlns:a16="http://schemas.microsoft.com/office/drawing/2014/main" xmlns="" id="{F4BF1B7F-DBDA-4769-9575-18E7B22E17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7844" y="3511493"/>
                        <a:ext cx="3727450" cy="70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1.jpg">
            <a:extLst>
              <a:ext uri="{FF2B5EF4-FFF2-40B4-BE49-F238E27FC236}">
                <a16:creationId xmlns:a16="http://schemas.microsoft.com/office/drawing/2014/main" xmlns="" id="{3AA40897-D25A-4B23-B662-9D95CE812FE9}"/>
              </a:ext>
            </a:extLst>
          </p:cNvPr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15620" y="7089329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D69B9F1-F1A3-413B-8ACD-9D72635922F2}"/>
              </a:ext>
            </a:extLst>
          </p:cNvPr>
          <p:cNvSpPr/>
          <p:nvPr/>
        </p:nvSpPr>
        <p:spPr>
          <a:xfrm>
            <a:off x="0" y="685386"/>
            <a:ext cx="1031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Bahnschrift Condensed" panose="020B0502040204020203" pitchFamily="34" charset="0"/>
              </a:rPr>
              <a:t>Математическая постановка НДС </a:t>
            </a:r>
            <a:endParaRPr lang="ru-RU" sz="2800" dirty="0"/>
          </a:p>
        </p:txBody>
      </p:sp>
      <p:sp>
        <p:nvSpPr>
          <p:cNvPr id="20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073996" y="7068770"/>
            <a:ext cx="825288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3">
            <a:extLst>
              <a:ext uri="{FF2B5EF4-FFF2-40B4-BE49-F238E27FC236}">
                <a16:creationId xmlns:a16="http://schemas.microsoft.com/office/drawing/2014/main" xmlns="" id="{76E3F415-1915-483F-AC92-00DA34CE75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387" indent="-2416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66749" indent="-193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53449" indent="-193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40149" indent="-193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26849" indent="-193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13548" indent="-193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00248" indent="-193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86948" indent="-193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73400" rtl="0" fontAlgn="base">
              <a:spcBef>
                <a:spcPct val="0"/>
              </a:spcBef>
              <a:spcAft>
                <a:spcPct val="0"/>
              </a:spcAft>
            </a:pPr>
            <a:fld id="{52260B64-3962-48D9-88EE-9C980701D5FA}" type="slidenum">
              <a:rPr lang="en-US" altLang="ru-RU" b="1" kern="1200">
                <a:latin typeface="Calibri" panose="020F0502020204030204" pitchFamily="34" charset="0"/>
                <a:ea typeface="+mn-ea"/>
              </a:rPr>
              <a:pPr defTabSz="773400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ru-RU" b="1" kern="1200" dirty="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xmlns="" id="{347B86F2-B524-4EF6-97C8-BDFB8F572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54" y="4238651"/>
            <a:ext cx="3751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dirty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График изменения </a:t>
            </a:r>
            <a:r>
              <a:rPr lang="ru-RU" altLang="ru-RU" sz="2800" dirty="0" smtClean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прочности</a:t>
            </a:r>
            <a:r>
              <a:rPr lang="ru-RU" altLang="ru-RU" sz="2800" dirty="0">
                <a:solidFill>
                  <a:prstClr val="black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xmlns="" id="{50268A6E-D0B5-4485-935B-CBD7326F2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7" y="4616678"/>
            <a:ext cx="3320762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latin typeface="Bahnschrift Condensed" panose="020B0502040204020203" pitchFamily="34" charset="0"/>
                <a:cs typeface="Arial" panose="020B0604020202020204" pitchFamily="34" charset="0"/>
              </a:rPr>
              <a:t>Данный график изменения</a:t>
            </a:r>
            <a:r>
              <a:rPr lang="en-US" altLang="ru-RU" sz="16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latin typeface="Bahnschrift Condensed" panose="020B0502040204020203" pitchFamily="34" charset="0"/>
                <a:cs typeface="Arial" panose="020B0604020202020204" pitchFamily="34" charset="0"/>
              </a:rPr>
              <a:t>прочности </a:t>
            </a:r>
            <a:r>
              <a:rPr lang="ru-RU" altLang="ru-RU" sz="1600" dirty="0">
                <a:latin typeface="Bahnschrift Condensed" panose="020B0502040204020203" pitchFamily="34" charset="0"/>
                <a:cs typeface="Arial" panose="020B0604020202020204" pitchFamily="34" charset="0"/>
              </a:rPr>
              <a:t>был получен на основе</a:t>
            </a:r>
            <a:r>
              <a:rPr lang="en-US" altLang="ru-RU" sz="1600" dirty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latin typeface="Bahnschrift Condensed" panose="020B0502040204020203" pitchFamily="34" charset="0"/>
                <a:cs typeface="Arial" panose="020B0604020202020204" pitchFamily="34" charset="0"/>
              </a:rPr>
              <a:t>статьей: </a:t>
            </a:r>
            <a:r>
              <a:rPr lang="ru-RU" sz="1600" dirty="0" smtClean="0"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Burov, E.B.</a:t>
            </a:r>
            <a:r>
              <a:rPr lang="ru-RU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Rheology and strength of the lithosphere. Marine and Petroleum Geology 28, 1402–1443 (2011</a:t>
            </a:r>
            <a:r>
              <a:rPr lang="en-US" sz="1400" dirty="0" smtClean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1400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Goetze</a:t>
            </a:r>
            <a:r>
              <a:rPr lang="en-US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, C., Events, B. </a:t>
            </a:r>
            <a:r>
              <a:rPr lang="en-US" sz="1400" dirty="0" smtClean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Stress </a:t>
            </a:r>
            <a:r>
              <a:rPr lang="en-US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and temperature in bending lithosphere as constrained by experimental rock mechanics, </a:t>
            </a:r>
            <a:r>
              <a:rPr lang="en-US" sz="1400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Geophys</a:t>
            </a:r>
            <a:r>
              <a:rPr lang="en-US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. J.R. </a:t>
            </a:r>
            <a:r>
              <a:rPr lang="en-US" sz="1400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Astr</a:t>
            </a:r>
            <a:r>
              <a:rPr lang="en-US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. Soc., 59, pp. </a:t>
            </a:r>
            <a:r>
              <a:rPr lang="en-US" sz="1400" dirty="0" smtClean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463–478. (1979</a:t>
            </a:r>
            <a:r>
              <a:rPr lang="en-US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) </a:t>
            </a:r>
            <a:endParaRPr lang="ru-RU" sz="1400" dirty="0">
              <a:solidFill>
                <a:srgbClr val="FF000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Numerical study of mountain system evolution along </a:t>
            </a:r>
            <a:r>
              <a:rPr lang="en-US" sz="1400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Tarim</a:t>
            </a:r>
            <a:r>
              <a:rPr lang="en-US" sz="1400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-Altay profile /V.D. Suvorov at. al/ AIP Conference proceeding, 1683, 020224 (2015)</a:t>
            </a:r>
            <a:endParaRPr lang="ru-RU" sz="1400" dirty="0">
              <a:solidFill>
                <a:srgbClr val="FF000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xmlns="" id="{58B54238-E61F-4308-9E4F-70355B3974E1}"/>
                  </a:ext>
                </a:extLst>
              </p:cNvPr>
              <p:cNvSpPr/>
              <p:nvPr/>
            </p:nvSpPr>
            <p:spPr>
              <a:xfrm>
                <a:off x="1924397" y="4735008"/>
                <a:ext cx="17143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58B54238-E61F-4308-9E4F-70355B397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397" y="4735008"/>
                <a:ext cx="171438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ABCEDEA-FDCD-4D1B-9CD0-D24835D00FF8}"/>
              </a:ext>
            </a:extLst>
          </p:cNvPr>
          <p:cNvSpPr txBox="1"/>
          <p:nvPr/>
        </p:nvSpPr>
        <p:spPr>
          <a:xfrm>
            <a:off x="1600901" y="5040332"/>
            <a:ext cx="3666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 Condensed" panose="020B0502040204020203" pitchFamily="34" charset="0"/>
              </a:rPr>
              <a:t>где 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Bahnschrift Condensed" panose="020B0502040204020203" pitchFamily="34" charset="0"/>
              </a:rPr>
              <a:t> – </a:t>
            </a:r>
            <a:r>
              <a:rPr lang="ru-RU" sz="2000" dirty="0">
                <a:latin typeface="Bahnschrift Condensed" panose="020B0502040204020203" pitchFamily="34" charset="0"/>
              </a:rPr>
              <a:t>предел прочности;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          </a:t>
            </a:r>
            <a:r>
              <a:rPr lang="en-US" sz="24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–</a:t>
            </a:r>
            <a:r>
              <a:rPr lang="ru-RU" sz="2400" dirty="0">
                <a:latin typeface="Bahnschrift Condensed" panose="020B0502040204020203" pitchFamily="34" charset="0"/>
              </a:rPr>
              <a:t>  </a:t>
            </a:r>
            <a:r>
              <a:rPr lang="ru-RU" sz="2000" dirty="0">
                <a:latin typeface="Bahnschrift Condensed" panose="020B0502040204020203" pitchFamily="34" charset="0"/>
              </a:rPr>
              <a:t>угол внутреннего трения;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       </a:t>
            </a:r>
            <a:r>
              <a:rPr lang="en-US" sz="2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–  </a:t>
            </a:r>
            <a:r>
              <a:rPr lang="ru-RU" sz="20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давление;</a:t>
            </a:r>
            <a:endParaRPr lang="ru-RU" sz="2000" dirty="0">
              <a:latin typeface="Bahnschrift Condensed" panose="020B0502040204020203" pitchFamily="34" charset="0"/>
            </a:endParaRPr>
          </a:p>
          <a:p>
            <a:r>
              <a:rPr lang="ru-RU" dirty="0"/>
              <a:t>              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02F716D-7BEF-4D5A-AE2D-82C7F933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15" y="1072011"/>
            <a:ext cx="7371186" cy="3080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xmlns="" id="{DF8F01E8-8AFC-48E6-868A-5A7509E93027}"/>
                  </a:ext>
                </a:extLst>
              </p:cNvPr>
              <p:cNvSpPr/>
              <p:nvPr/>
            </p:nvSpPr>
            <p:spPr>
              <a:xfrm>
                <a:off x="1857722" y="5468975"/>
                <a:ext cx="3824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DF8F01E8-8AFC-48E6-868A-5A7509E93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722" y="5468975"/>
                <a:ext cx="3824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1.jpg">
            <a:extLst>
              <a:ext uri="{FF2B5EF4-FFF2-40B4-BE49-F238E27FC236}">
                <a16:creationId xmlns:a16="http://schemas.microsoft.com/office/drawing/2014/main" xmlns="" id="{EC99CA4A-2D11-44FE-BC37-2EF4A829075D}"/>
              </a:ext>
            </a:extLst>
          </p:cNvPr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20" y="7089329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5B38F2C-6CA6-4669-8E78-3741D0C4C1AD}"/>
              </a:ext>
            </a:extLst>
          </p:cNvPr>
          <p:cNvSpPr/>
          <p:nvPr/>
        </p:nvSpPr>
        <p:spPr>
          <a:xfrm>
            <a:off x="0" y="490263"/>
            <a:ext cx="1031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Bahnschrift Condensed" panose="020B0502040204020203" pitchFamily="34" charset="0"/>
              </a:rPr>
              <a:t>Математическая постановка НДС</a:t>
            </a:r>
            <a:endParaRPr lang="ru-RU" sz="2800" dirty="0"/>
          </a:p>
        </p:txBody>
      </p:sp>
      <p:sp>
        <p:nvSpPr>
          <p:cNvPr id="12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040932" y="7089329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xmlns="" id="{5A3FB693-922C-48C9-ACF1-B7304990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844" y="494218"/>
            <a:ext cx="6960870" cy="863395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latin typeface="Bahnschrift Condensed" panose="020B0502040204020203" pitchFamily="34" charset="0"/>
              </a:rPr>
              <a:t>Начальные и граничные условия</a:t>
            </a:r>
          </a:p>
        </p:txBody>
      </p:sp>
      <p:graphicFrame>
        <p:nvGraphicFramePr>
          <p:cNvPr id="12291" name="Object 2">
            <a:extLst>
              <a:ext uri="{FF2B5EF4-FFF2-40B4-BE49-F238E27FC236}">
                <a16:creationId xmlns:a16="http://schemas.microsoft.com/office/drawing/2014/main" xmlns="" id="{2F663B64-771F-408F-9F44-5862113E6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253389"/>
              </p:ext>
            </p:extLst>
          </p:nvPr>
        </p:nvGraphicFramePr>
        <p:xfrm>
          <a:off x="9036473" y="3525700"/>
          <a:ext cx="755289" cy="789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6" name="Equation" r:id="rId3" imgW="444240" imgH="457200" progId="Equation.DSMT4">
                  <p:embed/>
                </p:oleObj>
              </mc:Choice>
              <mc:Fallback>
                <p:oleObj name="Equation" r:id="rId3" imgW="444240" imgH="457200" progId="Equation.DSMT4">
                  <p:embed/>
                  <p:pic>
                    <p:nvPicPr>
                      <p:cNvPr id="12291" name="Object 2">
                        <a:extLst>
                          <a:ext uri="{FF2B5EF4-FFF2-40B4-BE49-F238E27FC236}">
                            <a16:creationId xmlns:a16="http://schemas.microsoft.com/office/drawing/2014/main" xmlns="" id="{2F663B64-771F-408F-9F44-5862113E6D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6473" y="3525700"/>
                        <a:ext cx="755289" cy="7899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Rectangle 22">
            <a:extLst>
              <a:ext uri="{FF2B5EF4-FFF2-40B4-BE49-F238E27FC236}">
                <a16:creationId xmlns:a16="http://schemas.microsoft.com/office/drawing/2014/main" xmlns="" id="{96C8DEEC-B277-46DE-B306-CC91BB9A3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24" y="3113298"/>
            <a:ext cx="3781424" cy="63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79987" algn="l"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zh-CN" sz="20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Начальные условия при </a:t>
            </a:r>
            <a:r>
              <a:rPr lang="en-US" altLang="zh-CN" sz="20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altLang="zh-CN" sz="20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=0:</a:t>
            </a:r>
            <a:endParaRPr lang="ru-RU" altLang="zh-CN" sz="2000" kern="1200" dirty="0">
              <a:solidFill>
                <a:prstClr val="black"/>
              </a:solidFill>
              <a:latin typeface="Bahnschrift Condensed" panose="020B0502040204020203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379987" algn="l" defTabSz="773400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zh-CN" sz="1522" kern="12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12293" name="Object 3">
            <a:extLst>
              <a:ext uri="{FF2B5EF4-FFF2-40B4-BE49-F238E27FC236}">
                <a16:creationId xmlns:a16="http://schemas.microsoft.com/office/drawing/2014/main" xmlns="" id="{1258CA43-86B0-4969-9EBE-895FBD650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837788"/>
              </p:ext>
            </p:extLst>
          </p:nvPr>
        </p:nvGraphicFramePr>
        <p:xfrm>
          <a:off x="4862399" y="5360439"/>
          <a:ext cx="623430" cy="716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7" name="Equation" r:id="rId5" imgW="418918" imgH="482391" progId="Equation.DSMT4">
                  <p:embed/>
                </p:oleObj>
              </mc:Choice>
              <mc:Fallback>
                <p:oleObj name="Equation" r:id="rId5" imgW="418918" imgH="482391" progId="Equation.DSMT4">
                  <p:embed/>
                  <p:pic>
                    <p:nvPicPr>
                      <p:cNvPr id="12293" name="Object 3">
                        <a:extLst>
                          <a:ext uri="{FF2B5EF4-FFF2-40B4-BE49-F238E27FC236}">
                            <a16:creationId xmlns:a16="http://schemas.microsoft.com/office/drawing/2014/main" xmlns="" id="{1258CA43-86B0-4969-9EBE-895FBD6502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399" y="5360439"/>
                        <a:ext cx="623430" cy="716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E58EC3F0-BDF9-4962-9195-726D4220AC04}"/>
              </a:ext>
            </a:extLst>
          </p:cNvPr>
          <p:cNvCxnSpPr>
            <a:cxnSpLocks/>
          </p:cNvCxnSpPr>
          <p:nvPr/>
        </p:nvCxnSpPr>
        <p:spPr>
          <a:xfrm>
            <a:off x="2051697" y="4405027"/>
            <a:ext cx="0" cy="902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C43DFF13-9513-4E66-9D55-8BD82442C642}"/>
              </a:ext>
            </a:extLst>
          </p:cNvPr>
          <p:cNvCxnSpPr/>
          <p:nvPr/>
        </p:nvCxnSpPr>
        <p:spPr>
          <a:xfrm>
            <a:off x="2062479" y="4405027"/>
            <a:ext cx="580073" cy="1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26C0CF1E-C915-463F-A161-D02CAAFDD867}"/>
              </a:ext>
            </a:extLst>
          </p:cNvPr>
          <p:cNvCxnSpPr>
            <a:cxnSpLocks/>
          </p:cNvCxnSpPr>
          <p:nvPr/>
        </p:nvCxnSpPr>
        <p:spPr>
          <a:xfrm>
            <a:off x="2062479" y="5308705"/>
            <a:ext cx="58007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89401F4E-8CFC-4B36-9410-A78406A1C2B0}"/>
              </a:ext>
            </a:extLst>
          </p:cNvPr>
          <p:cNvCxnSpPr>
            <a:cxnSpLocks/>
          </p:cNvCxnSpPr>
          <p:nvPr/>
        </p:nvCxnSpPr>
        <p:spPr>
          <a:xfrm>
            <a:off x="2062479" y="4664180"/>
            <a:ext cx="58007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07928A55-DF57-4DE1-B74B-407A36049718}"/>
              </a:ext>
            </a:extLst>
          </p:cNvPr>
          <p:cNvCxnSpPr>
            <a:cxnSpLocks/>
          </p:cNvCxnSpPr>
          <p:nvPr/>
        </p:nvCxnSpPr>
        <p:spPr>
          <a:xfrm>
            <a:off x="2062479" y="4986442"/>
            <a:ext cx="58007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DDB3D1DD-412E-4C80-8E5D-9782E31C14EB}"/>
              </a:ext>
            </a:extLst>
          </p:cNvPr>
          <p:cNvCxnSpPr/>
          <p:nvPr/>
        </p:nvCxnSpPr>
        <p:spPr>
          <a:xfrm rot="10800000">
            <a:off x="7669847" y="4405027"/>
            <a:ext cx="515620" cy="1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C1C2CC7B-E5AA-4849-943B-CB04AB76A655}"/>
              </a:ext>
            </a:extLst>
          </p:cNvPr>
          <p:cNvCxnSpPr>
            <a:cxnSpLocks/>
          </p:cNvCxnSpPr>
          <p:nvPr/>
        </p:nvCxnSpPr>
        <p:spPr>
          <a:xfrm flipH="1">
            <a:off x="7669847" y="4664180"/>
            <a:ext cx="5156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xmlns="" id="{2D1382A3-2811-4D36-B6A5-C9ACA30FBD55}"/>
              </a:ext>
            </a:extLst>
          </p:cNvPr>
          <p:cNvCxnSpPr>
            <a:cxnSpLocks/>
          </p:cNvCxnSpPr>
          <p:nvPr/>
        </p:nvCxnSpPr>
        <p:spPr>
          <a:xfrm flipH="1">
            <a:off x="7669847" y="4985099"/>
            <a:ext cx="5156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9B1CCCE8-9A25-4856-879E-35D9E474435B}"/>
              </a:ext>
            </a:extLst>
          </p:cNvPr>
          <p:cNvCxnSpPr>
            <a:cxnSpLocks/>
          </p:cNvCxnSpPr>
          <p:nvPr/>
        </p:nvCxnSpPr>
        <p:spPr>
          <a:xfrm flipH="1">
            <a:off x="7669847" y="5307362"/>
            <a:ext cx="5156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0CA5D49E-C16F-4996-B62E-B444CDB1FAE9}"/>
              </a:ext>
            </a:extLst>
          </p:cNvPr>
          <p:cNvCxnSpPr>
            <a:cxnSpLocks/>
          </p:cNvCxnSpPr>
          <p:nvPr/>
        </p:nvCxnSpPr>
        <p:spPr>
          <a:xfrm>
            <a:off x="8185467" y="4405027"/>
            <a:ext cx="0" cy="9023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304" name="Object 5">
            <a:extLst>
              <a:ext uri="{FF2B5EF4-FFF2-40B4-BE49-F238E27FC236}">
                <a16:creationId xmlns:a16="http://schemas.microsoft.com/office/drawing/2014/main" xmlns="" id="{FB3979DA-06BA-4E33-B697-F231E8FAF1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005555"/>
              </p:ext>
            </p:extLst>
          </p:nvPr>
        </p:nvGraphicFramePr>
        <p:xfrm>
          <a:off x="8308999" y="4690845"/>
          <a:ext cx="268549" cy="345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" name="Equation" r:id="rId7" imgW="177480" imgH="228600" progId="Equation.DSMT4">
                  <p:embed/>
                </p:oleObj>
              </mc:Choice>
              <mc:Fallback>
                <p:oleObj name="Equation" r:id="rId7" imgW="177480" imgH="228600" progId="Equation.DSMT4">
                  <p:embed/>
                  <p:pic>
                    <p:nvPicPr>
                      <p:cNvPr id="12304" name="Object 5">
                        <a:extLst>
                          <a:ext uri="{FF2B5EF4-FFF2-40B4-BE49-F238E27FC236}">
                            <a16:creationId xmlns:a16="http://schemas.microsoft.com/office/drawing/2014/main" xmlns="" id="{FB3979DA-06BA-4E33-B697-F231E8FAF1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8999" y="4690845"/>
                        <a:ext cx="268549" cy="345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6">
            <a:extLst>
              <a:ext uri="{FF2B5EF4-FFF2-40B4-BE49-F238E27FC236}">
                <a16:creationId xmlns:a16="http://schemas.microsoft.com/office/drawing/2014/main" xmlns="" id="{8F6D3550-BDB1-4107-833D-D256303A6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633396"/>
              </p:ext>
            </p:extLst>
          </p:nvPr>
        </p:nvGraphicFramePr>
        <p:xfrm>
          <a:off x="1734844" y="4664181"/>
          <a:ext cx="253183" cy="325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9" name="Equation" r:id="rId9" imgW="177480" imgH="228600" progId="Equation.DSMT4">
                  <p:embed/>
                </p:oleObj>
              </mc:Choice>
              <mc:Fallback>
                <p:oleObj name="Equation" r:id="rId9" imgW="177480" imgH="228600" progId="Equation.DSMT4">
                  <p:embed/>
                  <p:pic>
                    <p:nvPicPr>
                      <p:cNvPr id="12305" name="Object 6">
                        <a:extLst>
                          <a:ext uri="{FF2B5EF4-FFF2-40B4-BE49-F238E27FC236}">
                            <a16:creationId xmlns:a16="http://schemas.microsoft.com/office/drawing/2014/main" xmlns="" id="{8F6D3550-BDB1-4107-833D-D256303A67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4844" y="4664181"/>
                        <a:ext cx="253183" cy="325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6" name="Номер слайда 21">
            <a:extLst>
              <a:ext uri="{FF2B5EF4-FFF2-40B4-BE49-F238E27FC236}">
                <a16:creationId xmlns:a16="http://schemas.microsoft.com/office/drawing/2014/main" xmlns="" id="{A88D5B1E-F929-48EC-9B33-75243B3E5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707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8387" indent="-241687">
              <a:spcBef>
                <a:spcPct val="20000"/>
              </a:spcBef>
              <a:buFont typeface="Arial" panose="020B0604020202020204" pitchFamily="34" charset="0"/>
              <a:buChar char="–"/>
              <a:defRPr sz="2368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66749" indent="-193350">
              <a:spcBef>
                <a:spcPct val="20000"/>
              </a:spcBef>
              <a:buFont typeface="Arial" panose="020B0604020202020204" pitchFamily="34" charset="0"/>
              <a:buChar char="•"/>
              <a:defRPr sz="203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53449" indent="-193350">
              <a:spcBef>
                <a:spcPct val="20000"/>
              </a:spcBef>
              <a:buFont typeface="Arial" panose="020B0604020202020204" pitchFamily="34" charset="0"/>
              <a:buChar char="–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740149" indent="-193350">
              <a:spcBef>
                <a:spcPct val="20000"/>
              </a:spcBef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26849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35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002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869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fld id="{B7687B5C-02B9-47D8-9FB1-908A6775BD5A}" type="slidenum">
              <a:rPr lang="en-US" altLang="ru-RU" sz="1015" b="1" kern="1200">
                <a:ea typeface="+mn-ea"/>
                <a:cs typeface="Arial" panose="020B0604020202020204" pitchFamily="34" charset="0"/>
              </a:rPr>
              <a:pPr defTabSz="773400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t>13</a:t>
            </a:fld>
            <a:endParaRPr lang="en-US" altLang="ru-RU" sz="1015" b="1" kern="1200" dirty="0"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2307" name="Object 7">
            <a:extLst>
              <a:ext uri="{FF2B5EF4-FFF2-40B4-BE49-F238E27FC236}">
                <a16:creationId xmlns:a16="http://schemas.microsoft.com/office/drawing/2014/main" xmlns="" id="{E6E7D11A-FEF5-470F-BA40-5FC05F4C8A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256205"/>
              </p:ext>
            </p:extLst>
          </p:nvPr>
        </p:nvGraphicFramePr>
        <p:xfrm>
          <a:off x="4604398" y="3747639"/>
          <a:ext cx="1053453" cy="4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" name="Equation" r:id="rId11" imgW="634680" imgH="241200" progId="Equation.DSMT4">
                  <p:embed/>
                </p:oleObj>
              </mc:Choice>
              <mc:Fallback>
                <p:oleObj name="Equation" r:id="rId11" imgW="634680" imgH="241200" progId="Equation.DSMT4">
                  <p:embed/>
                  <p:pic>
                    <p:nvPicPr>
                      <p:cNvPr id="12307" name="Object 7">
                        <a:extLst>
                          <a:ext uri="{FF2B5EF4-FFF2-40B4-BE49-F238E27FC236}">
                            <a16:creationId xmlns:a16="http://schemas.microsoft.com/office/drawing/2014/main" xmlns="" id="{E6E7D11A-FEF5-470F-BA40-5FC05F4C8A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4398" y="3747639"/>
                        <a:ext cx="1053453" cy="40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8" name="Object 8">
            <a:extLst>
              <a:ext uri="{FF2B5EF4-FFF2-40B4-BE49-F238E27FC236}">
                <a16:creationId xmlns:a16="http://schemas.microsoft.com/office/drawing/2014/main" xmlns="" id="{D2741E86-0512-4431-9FCC-DEB04A8B3B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044503"/>
              </p:ext>
            </p:extLst>
          </p:nvPr>
        </p:nvGraphicFramePr>
        <p:xfrm>
          <a:off x="8285684" y="3516099"/>
          <a:ext cx="673333" cy="799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" name="Equation" r:id="rId13" imgW="406224" imgH="482391" progId="Equation.DSMT4">
                  <p:embed/>
                </p:oleObj>
              </mc:Choice>
              <mc:Fallback>
                <p:oleObj name="Equation" r:id="rId13" imgW="406224" imgH="482391" progId="Equation.DSMT4">
                  <p:embed/>
                  <p:pic>
                    <p:nvPicPr>
                      <p:cNvPr id="12308" name="Object 8">
                        <a:extLst>
                          <a:ext uri="{FF2B5EF4-FFF2-40B4-BE49-F238E27FC236}">
                            <a16:creationId xmlns:a16="http://schemas.microsoft.com/office/drawing/2014/main" xmlns="" id="{D2741E86-0512-4431-9FCC-DEB04A8B3B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5684" y="3516099"/>
                        <a:ext cx="673333" cy="799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D266915-616B-4FBC-827A-A65F70B18F82}"/>
              </a:ext>
            </a:extLst>
          </p:cNvPr>
          <p:cNvSpPr txBox="1"/>
          <p:nvPr/>
        </p:nvSpPr>
        <p:spPr>
          <a:xfrm>
            <a:off x="4258357" y="4157295"/>
            <a:ext cx="1795684" cy="2289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773400" rtl="0">
              <a:defRPr/>
            </a:pPr>
            <a:r>
              <a:rPr lang="ru-RU" sz="888" kern="1200" dirty="0">
                <a:solidFill>
                  <a:prstClr val="black"/>
                </a:solidFill>
                <a:latin typeface="Arial Black" pitchFamily="34" charset="0"/>
                <a:ea typeface="+mn-ea"/>
                <a:cs typeface="Arial" panose="020B0604020202020204" pitchFamily="34" charset="0"/>
              </a:rPr>
              <a:t>(свободная поверхность)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2FE4CE9-1E10-4F68-AE69-5998371453FB}"/>
              </a:ext>
            </a:extLst>
          </p:cNvPr>
          <p:cNvSpPr/>
          <p:nvPr/>
        </p:nvSpPr>
        <p:spPr>
          <a:xfrm>
            <a:off x="2642552" y="4405028"/>
            <a:ext cx="5027295" cy="910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73400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22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130E1D0F-64A2-418D-96A5-A3F9B0537D77}"/>
              </a:ext>
            </a:extLst>
          </p:cNvPr>
          <p:cNvCxnSpPr/>
          <p:nvPr/>
        </p:nvCxnSpPr>
        <p:spPr>
          <a:xfrm>
            <a:off x="5348691" y="4603895"/>
            <a:ext cx="0" cy="3794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7B8841B1-7FF3-4E7F-BDFB-FA56C00407EC}"/>
              </a:ext>
            </a:extLst>
          </p:cNvPr>
          <p:cNvSpPr txBox="1">
            <a:spLocks/>
          </p:cNvSpPr>
          <p:nvPr/>
        </p:nvSpPr>
        <p:spPr bwMode="auto">
          <a:xfrm>
            <a:off x="4805349" y="4459431"/>
            <a:ext cx="771524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image1.jpg">
            <a:extLst>
              <a:ext uri="{FF2B5EF4-FFF2-40B4-BE49-F238E27FC236}">
                <a16:creationId xmlns:a16="http://schemas.microsoft.com/office/drawing/2014/main" xmlns="" id="{63620D34-64C5-4E87-A218-3620271B88B1}"/>
              </a:ext>
            </a:extLst>
          </p:cNvPr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15620" y="7089329"/>
            <a:ext cx="525312" cy="42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3BFFBC8-11AD-4C00-B039-AB44CF8293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291" y="2064168"/>
            <a:ext cx="1900082" cy="219941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ACB95FC2-35EF-4637-A4CF-C1B9FAB9CB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4751" y="1376373"/>
            <a:ext cx="2083162" cy="665992"/>
          </a:xfrm>
          <a:prstGeom prst="rect">
            <a:avLst/>
          </a:prstGeom>
        </p:spPr>
      </p:pic>
      <p:sp>
        <p:nvSpPr>
          <p:cNvPr id="31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040932" y="7089329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xmlns="" id="{ED793E7E-E847-4A29-AA13-82661184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>
                <a:latin typeface="Bahnschrift Condensed" panose="020B0502040204020203" pitchFamily="34" charset="0"/>
              </a:rPr>
              <a:t>Результаты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BDA74F-65F1-4907-89FF-0D44FCCCC858}"/>
              </a:ext>
            </a:extLst>
          </p:cNvPr>
          <p:cNvSpPr txBox="1"/>
          <p:nvPr/>
        </p:nvSpPr>
        <p:spPr>
          <a:xfrm>
            <a:off x="1193262" y="1952181"/>
            <a:ext cx="8795564" cy="2542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773400" rtl="0">
              <a:defRPr/>
            </a:pPr>
            <a:r>
              <a:rPr lang="ru-RU" sz="2400" b="1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Для анализа основные параметры НДС Енисейского кряжа рассмотрим:</a:t>
            </a:r>
          </a:p>
          <a:p>
            <a:pPr algn="l" defTabSz="773400" rtl="0">
              <a:defRPr/>
            </a:pPr>
            <a:endParaRPr lang="ru-RU" sz="2400" b="1" kern="1200" dirty="0">
              <a:solidFill>
                <a:prstClr val="black"/>
              </a:solidFill>
              <a:latin typeface="Bahnschrift Condensed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290025" indent="-290025" algn="l" defTabSz="773400" rtl="0">
              <a:buFontTx/>
              <a:buAutoNum type="arabicPeriod"/>
              <a:defRPr/>
            </a:pPr>
            <a:r>
              <a:rPr lang="ru-RU" sz="2400" b="1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Сравнение изменение земной поверхности после численного моделирования</a:t>
            </a:r>
          </a:p>
          <a:p>
            <a:pPr algn="l" defTabSz="773400" rtl="0">
              <a:defRPr/>
            </a:pPr>
            <a:r>
              <a:rPr lang="ru-RU" sz="2400" b="1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 с реальной земной поверхностью вдоль профилей «Батолит-1982» и «Шпат»</a:t>
            </a:r>
          </a:p>
          <a:p>
            <a:pPr algn="l" defTabSz="773400" rtl="0">
              <a:defRPr/>
            </a:pPr>
            <a:r>
              <a:rPr lang="ru-RU" sz="2400" b="1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2.  Интенсивность пластических деформаций.</a:t>
            </a:r>
          </a:p>
          <a:p>
            <a:pPr algn="l" defTabSz="773400" rtl="0">
              <a:defRPr/>
            </a:pPr>
            <a:r>
              <a:rPr lang="ru-RU" sz="2400" b="1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3.  Компоненты напряжения (горизонтальные, сдвиговые).</a:t>
            </a:r>
          </a:p>
          <a:p>
            <a:pPr marL="290025" indent="-290025" algn="l" defTabSz="773400" rtl="0">
              <a:defRPr/>
            </a:pPr>
            <a:r>
              <a:rPr lang="ru-RU" sz="1522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17" name="Номер слайда 8">
            <a:extLst>
              <a:ext uri="{FF2B5EF4-FFF2-40B4-BE49-F238E27FC236}">
                <a16:creationId xmlns:a16="http://schemas.microsoft.com/office/drawing/2014/main" xmlns="" id="{F59EC79E-F98E-4C6F-8199-938B53A139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707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8387" indent="-241687">
              <a:spcBef>
                <a:spcPct val="20000"/>
              </a:spcBef>
              <a:buFont typeface="Arial" panose="020B0604020202020204" pitchFamily="34" charset="0"/>
              <a:buChar char="–"/>
              <a:defRPr sz="2368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66749" indent="-193350">
              <a:spcBef>
                <a:spcPct val="20000"/>
              </a:spcBef>
              <a:buFont typeface="Arial" panose="020B0604020202020204" pitchFamily="34" charset="0"/>
              <a:buChar char="•"/>
              <a:defRPr sz="203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53449" indent="-193350">
              <a:spcBef>
                <a:spcPct val="20000"/>
              </a:spcBef>
              <a:buFont typeface="Arial" panose="020B0604020202020204" pitchFamily="34" charset="0"/>
              <a:buChar char="–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740149" indent="-193350">
              <a:spcBef>
                <a:spcPct val="20000"/>
              </a:spcBef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26849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35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002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86948" indent="-193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92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73400" rtl="0" fontAlgn="base">
              <a:spcBef>
                <a:spcPct val="0"/>
              </a:spcBef>
              <a:spcAft>
                <a:spcPct val="0"/>
              </a:spcAft>
              <a:buNone/>
            </a:pPr>
            <a:fld id="{41D5D8A6-2381-4B81-B7C1-AE5846322768}" type="slidenum">
              <a:rPr lang="en-US" altLang="ru-RU" sz="1015" b="1" kern="1200">
                <a:ea typeface="+mn-ea"/>
                <a:cs typeface="Arial" panose="020B0604020202020204" pitchFamily="34" charset="0"/>
              </a:rPr>
              <a:pPr defTabSz="773400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t>14</a:t>
            </a:fld>
            <a:endParaRPr lang="en-US" altLang="ru-RU" sz="1015" b="1" kern="1200" dirty="0"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1.jpg">
            <a:extLst>
              <a:ext uri="{FF2B5EF4-FFF2-40B4-BE49-F238E27FC236}">
                <a16:creationId xmlns:a16="http://schemas.microsoft.com/office/drawing/2014/main" xmlns="" id="{F5AEDF78-53E2-458B-AE95-C638CE9AF5AB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20" y="7089329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040932" y="7106594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BB7A9D-46BE-4F66-A99C-695DCD6C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1FC8D-06B1-4D54-8B9C-8E4BEFEFA17D}" type="slidenum">
              <a:rPr lang="en-US" altLang="ru-RU" b="1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44E8DB-9538-4D57-813D-E8A9C86A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20" y="607905"/>
            <a:ext cx="9281160" cy="1289050"/>
          </a:xfrm>
        </p:spPr>
        <p:txBody>
          <a:bodyPr/>
          <a:lstStyle/>
          <a:p>
            <a:r>
              <a:rPr lang="ru-RU" sz="2400" dirty="0">
                <a:latin typeface="Bahnschrift Condensed" panose="020B0502040204020203" pitchFamily="34" charset="0"/>
              </a:rPr>
              <a:t>Сравнение изменение земной поверхности после численного моделирования</a:t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> с реальной земной поверхностью вдоль профилей «Батолит-1982» и «Шпат»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E234FDC-6275-4D0A-A05A-A744A606588B}"/>
              </a:ext>
            </a:extLst>
          </p:cNvPr>
          <p:cNvSpPr/>
          <p:nvPr/>
        </p:nvSpPr>
        <p:spPr>
          <a:xfrm>
            <a:off x="4865172" y="6634269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Condensed" panose="020B0502040204020203" pitchFamily="34" charset="0"/>
              </a:rPr>
              <a:t>«Шпат» </a:t>
            </a:r>
            <a:endParaRPr lang="ru-RU" dirty="0"/>
          </a:p>
        </p:txBody>
      </p:sp>
      <p:pic>
        <p:nvPicPr>
          <p:cNvPr id="13" name="image1.jpg">
            <a:extLst>
              <a:ext uri="{FF2B5EF4-FFF2-40B4-BE49-F238E27FC236}">
                <a16:creationId xmlns:a16="http://schemas.microsoft.com/office/drawing/2014/main" xmlns="" id="{8FE72E30-76B8-4481-8081-A36F3305D5DB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20" y="7151146"/>
            <a:ext cx="525312" cy="42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2" y="4109613"/>
            <a:ext cx="9715058" cy="250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A986FC-F4A7-4120-A7CE-859728D77D73}"/>
              </a:ext>
            </a:extLst>
          </p:cNvPr>
          <p:cNvSpPr/>
          <p:nvPr/>
        </p:nvSpPr>
        <p:spPr>
          <a:xfrm>
            <a:off x="4553389" y="3861287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Condensed" panose="020B0502040204020203" pitchFamily="34" charset="0"/>
              </a:rPr>
              <a:t>«Батолит-1982»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5332"/>
            <a:ext cx="10221331" cy="243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123180" y="7106594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5E90F5-0B68-4BE9-9EC1-A45FD6C9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0620"/>
            <a:ext cx="10312400" cy="6162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latin typeface="Bahnschrift Condensed" panose="020B0502040204020203" pitchFamily="34" charset="0"/>
              </a:rPr>
              <a:t>Интенсивность пластических деформаций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AB3B856-DC90-4646-ABCC-8DFE5007051F}"/>
              </a:ext>
            </a:extLst>
          </p:cNvPr>
          <p:cNvSpPr/>
          <p:nvPr/>
        </p:nvSpPr>
        <p:spPr>
          <a:xfrm>
            <a:off x="4331871" y="3372264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Condensed" panose="020B0502040204020203" pitchFamily="34" charset="0"/>
              </a:rPr>
              <a:t>«Батолит-1982»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8709949-DBBF-4EC6-B94F-BD950B3A6C89}"/>
              </a:ext>
            </a:extLst>
          </p:cNvPr>
          <p:cNvSpPr/>
          <p:nvPr/>
        </p:nvSpPr>
        <p:spPr>
          <a:xfrm>
            <a:off x="4643654" y="5755979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Condensed" panose="020B0502040204020203" pitchFamily="34" charset="0"/>
              </a:rPr>
              <a:t>«Шпат» </a:t>
            </a:r>
            <a:endParaRPr lang="ru-RU" dirty="0"/>
          </a:p>
        </p:txBody>
      </p:sp>
      <p:pic>
        <p:nvPicPr>
          <p:cNvPr id="10" name="image1.jpg">
            <a:extLst>
              <a:ext uri="{FF2B5EF4-FFF2-40B4-BE49-F238E27FC236}">
                <a16:creationId xmlns:a16="http://schemas.microsoft.com/office/drawing/2014/main" xmlns="" id="{A5A5B057-0CDF-41D3-8085-C0A8E847A9F9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20" y="7089329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C7E06EBC-D73C-4761-93A1-5B828CC413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z="1200" b="1" smtClean="0">
                <a:solidFill>
                  <a:schemeClr val="tx1"/>
                </a:solidFill>
              </a:rPr>
              <a:t>16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580734D-A2BD-46BE-977A-1540605A4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5" y="5833424"/>
            <a:ext cx="3173047" cy="1326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776AA702-D218-4CF4-9817-A332A3DCB897}"/>
                  </a:ext>
                </a:extLst>
              </p:cNvPr>
              <p:cNvSpPr/>
              <p:nvPr/>
            </p:nvSpPr>
            <p:spPr>
              <a:xfrm>
                <a:off x="3922879" y="6241515"/>
                <a:ext cx="17143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776AA702-D218-4CF4-9817-A332A3DCB8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879" y="6241515"/>
                <a:ext cx="17143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3" y="1613230"/>
            <a:ext cx="9597556" cy="176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4" y="3775046"/>
            <a:ext cx="9443962" cy="205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 flipH="1">
            <a:off x="216496" y="2138901"/>
            <a:ext cx="392133" cy="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71693" y="4359966"/>
            <a:ext cx="380448" cy="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146853" y="6290217"/>
            <a:ext cx="1" cy="692022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71746" y="6264836"/>
            <a:ext cx="1" cy="692022"/>
          </a:xfrm>
          <a:prstGeom prst="line">
            <a:avLst/>
          </a:prstGeom>
          <a:noFill/>
          <a:ln w="28575" cap="flat">
            <a:solidFill>
              <a:srgbClr val="00B05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79533" y="4803393"/>
            <a:ext cx="380448" cy="0"/>
          </a:xfrm>
          <a:prstGeom prst="line">
            <a:avLst/>
          </a:prstGeom>
          <a:noFill/>
          <a:ln w="28575" cap="flat">
            <a:solidFill>
              <a:srgbClr val="00B05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240495" y="2689671"/>
            <a:ext cx="380448" cy="0"/>
          </a:xfrm>
          <a:prstGeom prst="line">
            <a:avLst/>
          </a:prstGeom>
          <a:noFill/>
          <a:ln w="28575" cap="flat">
            <a:solidFill>
              <a:srgbClr val="00B05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/>
          <p:cNvSpPr txBox="1"/>
          <p:nvPr/>
        </p:nvSpPr>
        <p:spPr>
          <a:xfrm>
            <a:off x="-49562" y="1778334"/>
            <a:ext cx="6581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20 км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4554" y="2320341"/>
            <a:ext cx="6581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</a:rPr>
              <a:t>4</a:t>
            </a: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0 км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02" y="3990636"/>
            <a:ext cx="6581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20 км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823" y="4421616"/>
            <a:ext cx="6581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</a:rPr>
              <a:t>4</a:t>
            </a: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0 км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040932" y="7159669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29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CFF8A2-F0EF-4A70-9679-D158F88A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7" y="345567"/>
            <a:ext cx="10312400" cy="75537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Bahnschrift Condensed" panose="020B0502040204020203" pitchFamily="34" charset="0"/>
              </a:rPr>
              <a:t>Распределение горизонтальных напряжений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D2BA24B-348B-420C-9587-12B05AE4B7D5}"/>
              </a:ext>
            </a:extLst>
          </p:cNvPr>
          <p:cNvSpPr/>
          <p:nvPr/>
        </p:nvSpPr>
        <p:spPr>
          <a:xfrm>
            <a:off x="4756891" y="5271595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Condensed" panose="020B0502040204020203" pitchFamily="34" charset="0"/>
              </a:rPr>
              <a:t>«Шпат» </a:t>
            </a:r>
            <a:endParaRPr lang="ru-RU" dirty="0"/>
          </a:p>
        </p:txBody>
      </p:sp>
      <p:pic>
        <p:nvPicPr>
          <p:cNvPr id="10" name="image1.jpg">
            <a:extLst>
              <a:ext uri="{FF2B5EF4-FFF2-40B4-BE49-F238E27FC236}">
                <a16:creationId xmlns:a16="http://schemas.microsoft.com/office/drawing/2014/main" xmlns="" id="{3A664DED-D62B-43A1-8595-A8B57CA9FE1D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20" y="7089329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FCF6971A-5234-4225-9BED-E2ABA372E1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t>17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B9EAF7C-DB6F-4000-9A32-4562D1C0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90413" y="3724285"/>
            <a:ext cx="2137377" cy="893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00EA19D7-F555-42BB-85C4-C4826AF9282F}"/>
                  </a:ext>
                </a:extLst>
              </p:cNvPr>
              <p:cNvSpPr/>
              <p:nvPr/>
            </p:nvSpPr>
            <p:spPr>
              <a:xfrm>
                <a:off x="4594556" y="5929105"/>
                <a:ext cx="17143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00EA19D7-F555-42BB-85C4-C4826AF92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556" y="5929105"/>
                <a:ext cx="17143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59" y="1177702"/>
            <a:ext cx="8735733" cy="167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6"/>
          <a:stretch/>
        </p:blipFill>
        <p:spPr bwMode="auto">
          <a:xfrm>
            <a:off x="1311669" y="3246898"/>
            <a:ext cx="9044138" cy="18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A6E05A0-E483-4B83-8A46-BE084D7B1E7F}"/>
              </a:ext>
            </a:extLst>
          </p:cNvPr>
          <p:cNvSpPr/>
          <p:nvPr/>
        </p:nvSpPr>
        <p:spPr>
          <a:xfrm>
            <a:off x="4445108" y="2856388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Condensed" panose="020B0502040204020203" pitchFamily="34" charset="0"/>
              </a:rPr>
              <a:t>«Батолит-1982»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B9EAF7C-DB6F-4000-9A32-4562D1C0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4345" y="1615682"/>
            <a:ext cx="1848274" cy="7725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9EAF7C-DB6F-4000-9A32-4562D1C0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96" y="5538754"/>
            <a:ext cx="3356012" cy="1402719"/>
          </a:xfrm>
          <a:prstGeom prst="rect">
            <a:avLst/>
          </a:prstGeom>
        </p:spPr>
      </p:pic>
      <p:sp>
        <p:nvSpPr>
          <p:cNvPr id="15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216056" y="7106594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930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A2245A-5952-4927-B92F-25F95354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8113"/>
            <a:ext cx="10312400" cy="765313"/>
          </a:xfrm>
        </p:spPr>
        <p:txBody>
          <a:bodyPr>
            <a:normAutofit/>
          </a:bodyPr>
          <a:lstStyle/>
          <a:p>
            <a:pPr algn="ctr"/>
            <a:r>
              <a:rPr lang="ru-RU" sz="4000" b="0" dirty="0">
                <a:latin typeface="Bahnschrift Condensed" panose="020B0502040204020203" pitchFamily="34" charset="0"/>
              </a:rPr>
              <a:t>Распределение сдвиговых напряжений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F7C3EE2-1488-47B0-9A54-71850713F68B}"/>
              </a:ext>
            </a:extLst>
          </p:cNvPr>
          <p:cNvSpPr/>
          <p:nvPr/>
        </p:nvSpPr>
        <p:spPr>
          <a:xfrm>
            <a:off x="4445108" y="3128486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Condensed" panose="020B0502040204020203" pitchFamily="34" charset="0"/>
              </a:rPr>
              <a:t>«Батолит-1982»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73E3265-1AB3-44A7-8D12-F67D50C32C8F}"/>
              </a:ext>
            </a:extLst>
          </p:cNvPr>
          <p:cNvSpPr/>
          <p:nvPr/>
        </p:nvSpPr>
        <p:spPr>
          <a:xfrm>
            <a:off x="4837763" y="5759999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Condensed" panose="020B0502040204020203" pitchFamily="34" charset="0"/>
              </a:rPr>
              <a:t>«Шпат» </a:t>
            </a:r>
            <a:endParaRPr lang="ru-RU" dirty="0"/>
          </a:p>
        </p:txBody>
      </p:sp>
      <p:pic>
        <p:nvPicPr>
          <p:cNvPr id="8" name="image1.jpg">
            <a:extLst>
              <a:ext uri="{FF2B5EF4-FFF2-40B4-BE49-F238E27FC236}">
                <a16:creationId xmlns:a16="http://schemas.microsoft.com/office/drawing/2014/main" xmlns="" id="{16A34E55-330D-4CE5-AFBF-874AF51273DD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20" y="7089329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DB0C957-615B-4D35-BBF2-2131BE8BCB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544190" y="7153409"/>
            <a:ext cx="2322077" cy="292388"/>
          </a:xfrm>
        </p:spPr>
        <p:txBody>
          <a:bodyPr/>
          <a:lstStyle/>
          <a:p>
            <a:pPr lvl="0"/>
            <a:fld id="{86CB4B4D-7CA3-9044-876B-883B54F8677D}" type="slidenum">
              <a:rPr lang="ru-RU" b="1" smtClean="0">
                <a:solidFill>
                  <a:schemeClr val="tx1"/>
                </a:solidFill>
              </a:rPr>
              <a:t>18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2" y="1272210"/>
            <a:ext cx="9624955" cy="189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2954" b="3052"/>
          <a:stretch/>
        </p:blipFill>
        <p:spPr bwMode="auto">
          <a:xfrm>
            <a:off x="354228" y="3651748"/>
            <a:ext cx="9680318" cy="20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040932" y="7106594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310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1E1D2F-DFF4-4FC1-9F13-76BDCCBE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9387"/>
            <a:ext cx="10312400" cy="715617"/>
          </a:xfrm>
        </p:spPr>
        <p:txBody>
          <a:bodyPr>
            <a:normAutofit/>
          </a:bodyPr>
          <a:lstStyle/>
          <a:p>
            <a:pPr algn="ctr"/>
            <a:r>
              <a:rPr lang="ru-RU" sz="4000" b="0" dirty="0">
                <a:latin typeface="Bahnschrift Condensed" panose="020B0502040204020203" pitchFamily="34" charset="0"/>
              </a:rPr>
              <a:t>Выводы</a:t>
            </a:r>
          </a:p>
        </p:txBody>
      </p:sp>
      <p:pic>
        <p:nvPicPr>
          <p:cNvPr id="4" name="image1.jpg">
            <a:extLst>
              <a:ext uri="{FF2B5EF4-FFF2-40B4-BE49-F238E27FC236}">
                <a16:creationId xmlns:a16="http://schemas.microsoft.com/office/drawing/2014/main" xmlns="" id="{83AF86A0-99DA-4C44-8032-646E017AD6BA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620" y="7089329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627888-1F76-4E23-9BC5-E6195FA9DA32}"/>
              </a:ext>
            </a:extLst>
          </p:cNvPr>
          <p:cNvSpPr txBox="1"/>
          <p:nvPr/>
        </p:nvSpPr>
        <p:spPr>
          <a:xfrm>
            <a:off x="426721" y="1166948"/>
            <a:ext cx="9779726" cy="4801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В ходе исследования НДС Енисейского кряжа были получены следующие результаты: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</a:endParaRPr>
          </a:p>
          <a:p>
            <a:pPr marL="342900" marR="0" indent="-342900" algn="just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ru-RU" dirty="0">
                <a:solidFill>
                  <a:srgbClr val="000000"/>
                </a:solidFill>
              </a:rPr>
              <a:t>В рамках исследования регионального тектонического течения в Сибирском </a:t>
            </a:r>
            <a:r>
              <a:rPr lang="ru-RU" dirty="0" smtClean="0">
                <a:solidFill>
                  <a:srgbClr val="000000"/>
                </a:solidFill>
              </a:rPr>
              <a:t>платформе было </a:t>
            </a:r>
            <a:r>
              <a:rPr lang="ru-RU" dirty="0">
                <a:solidFill>
                  <a:srgbClr val="000000"/>
                </a:solidFill>
              </a:rPr>
              <a:t>выявлено, что Енисейский кряж находится в сжатие со сдвигом, а в </a:t>
            </a:r>
            <a:r>
              <a:rPr lang="ru-RU" dirty="0" err="1">
                <a:solidFill>
                  <a:srgbClr val="000000"/>
                </a:solidFill>
              </a:rPr>
              <a:t>Якутско</a:t>
            </a:r>
            <a:r>
              <a:rPr lang="ru-RU" dirty="0">
                <a:solidFill>
                  <a:srgbClr val="000000"/>
                </a:solidFill>
              </a:rPr>
              <a:t>-Вилюйской              изверженной провинции наблюдаются зоны растяжения со сдвигом. </a:t>
            </a:r>
          </a:p>
          <a:p>
            <a:pPr marL="342900" marR="0" indent="-342900" algn="just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ru-RU" dirty="0">
                <a:solidFill>
                  <a:srgbClr val="000000"/>
                </a:solidFill>
              </a:rPr>
              <a:t>Области неупругой деформации зарождаются в районе границ между Енисейской линзы и </a:t>
            </a:r>
            <a:r>
              <a:rPr lang="ru-RU" dirty="0" smtClean="0">
                <a:solidFill>
                  <a:srgbClr val="000000"/>
                </a:solidFill>
              </a:rPr>
              <a:t>      поверхностного </a:t>
            </a:r>
            <a:r>
              <a:rPr lang="ru-RU" dirty="0">
                <a:solidFill>
                  <a:srgbClr val="000000"/>
                </a:solidFill>
              </a:rPr>
              <a:t>слоя земной коры, которые соответствуют расположению крупных рек                               Енисей и Вельмо.</a:t>
            </a:r>
          </a:p>
          <a:p>
            <a:pPr marL="342900" indent="-342900" algn="just" rtl="0" latinLnBrk="1" hangingPunct="0">
              <a:buFontTx/>
              <a:buAutoNum type="arabicPeriod" startAt="3"/>
            </a:pPr>
            <a:r>
              <a:rPr lang="ru-RU" dirty="0">
                <a:solidFill>
                  <a:srgbClr val="000000"/>
                </a:solidFill>
              </a:rPr>
              <a:t> Максимальные значения горизонтальных напряжений сосредоточены на глубине 4</a:t>
            </a:r>
            <a:r>
              <a:rPr lang="en-US" dirty="0">
                <a:solidFill>
                  <a:srgbClr val="000000"/>
                </a:solidFill>
              </a:rPr>
              <a:t>0-45 </a:t>
            </a:r>
            <a:r>
              <a:rPr lang="ru-RU" dirty="0">
                <a:solidFill>
                  <a:srgbClr val="000000"/>
                </a:solidFill>
              </a:rPr>
              <a:t>км      на границе раздела литосферы и верхней мантии. Также приблизительно подтверждены </a:t>
            </a:r>
            <a:r>
              <a:rPr lang="ru-RU" dirty="0" smtClean="0">
                <a:solidFill>
                  <a:srgbClr val="000000"/>
                </a:solidFill>
              </a:rPr>
              <a:t>         экспериментальные </a:t>
            </a:r>
            <a:r>
              <a:rPr lang="ru-RU" dirty="0">
                <a:solidFill>
                  <a:srgbClr val="000000"/>
                </a:solidFill>
              </a:rPr>
              <a:t>данные из Кольской сверхглубокой скважины, где на глубине 8-10 км </a:t>
            </a:r>
            <a:r>
              <a:rPr lang="ru-RU" dirty="0" smtClean="0">
                <a:solidFill>
                  <a:srgbClr val="000000"/>
                </a:solidFill>
              </a:rPr>
              <a:t>      наблюдалось </a:t>
            </a:r>
            <a:r>
              <a:rPr lang="ru-RU" dirty="0">
                <a:solidFill>
                  <a:srgbClr val="000000"/>
                </a:solidFill>
              </a:rPr>
              <a:t>резкое изменение прочностных свойств горных пород. </a:t>
            </a:r>
          </a:p>
          <a:p>
            <a:pPr marL="342900" indent="-342900" algn="just" rtl="0" latinLnBrk="1" hangingPunct="0">
              <a:buFontTx/>
              <a:buAutoNum type="arabicPeriod" startAt="3"/>
            </a:pPr>
            <a:r>
              <a:rPr lang="ru-RU" dirty="0">
                <a:solidFill>
                  <a:srgbClr val="000000"/>
                </a:solidFill>
              </a:rPr>
              <a:t>Зоны зарождения сдвиговых напряжений расположены в районе изменения кривизны              слоёв земной </a:t>
            </a:r>
            <a:r>
              <a:rPr lang="ru-RU" dirty="0" err="1">
                <a:solidFill>
                  <a:srgbClr val="000000"/>
                </a:solidFill>
              </a:rPr>
              <a:t>коры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dirty="0">
              <a:solidFill>
                <a:srgbClr val="000000"/>
              </a:solidFill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dirty="0">
              <a:solidFill>
                <a:srgbClr val="000000"/>
              </a:solidFill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0CC28A6-5BA9-4543-8417-384E512C69D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74703" y="7091160"/>
            <a:ext cx="2322077" cy="292388"/>
          </a:xfrm>
        </p:spPr>
        <p:txBody>
          <a:bodyPr/>
          <a:lstStyle/>
          <a:p>
            <a:pPr lvl="0"/>
            <a:fld id="{86CB4B4D-7CA3-9044-876B-883B54F8677D}" type="slidenum">
              <a:rPr lang="ru-RU" b="1" smtClean="0">
                <a:solidFill>
                  <a:schemeClr val="tx1"/>
                </a:solidFill>
              </a:rPr>
              <a:t>19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040932" y="7106594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10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7491938" y="7013476"/>
            <a:ext cx="2322077" cy="2923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 b="1">
                <a:solidFill>
                  <a:schemeClr val="tx1"/>
                </a:solidFill>
              </a:rPr>
              <a:t>2</a:t>
            </a:fld>
            <a:endParaRPr sz="1300" b="1" dirty="0">
              <a:solidFill>
                <a:schemeClr val="tx1"/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0">
            <a:extLst>
              <a:ext uri="{FF2B5EF4-FFF2-40B4-BE49-F238E27FC236}">
                <a16:creationId xmlns:a16="http://schemas.microsoft.com/office/drawing/2014/main" xmlns="" id="{851480C9-71B3-48F0-BA02-0E34EF41BBCE}"/>
              </a:ext>
            </a:extLst>
          </p:cNvPr>
          <p:cNvSpPr txBox="1">
            <a:spLocks/>
          </p:cNvSpPr>
          <p:nvPr/>
        </p:nvSpPr>
        <p:spPr>
          <a:xfrm>
            <a:off x="157941" y="226504"/>
            <a:ext cx="9674984" cy="841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600" dirty="0">
                <a:latin typeface="Arial Black" panose="020B0A04020102020204" pitchFamily="34" charset="0"/>
              </a:rPr>
              <a:t>План презентации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71AB11-B076-4031-8E7C-21B8CA324E0E}"/>
              </a:ext>
            </a:extLst>
          </p:cNvPr>
          <p:cNvSpPr txBox="1"/>
          <p:nvPr/>
        </p:nvSpPr>
        <p:spPr>
          <a:xfrm>
            <a:off x="428943" y="1401417"/>
            <a:ext cx="96749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hnschrift Condensed" panose="020B0502040204020203" pitchFamily="34" charset="0"/>
              </a:rPr>
              <a:t>1. </a:t>
            </a:r>
            <a:r>
              <a:rPr lang="ru-RU" sz="3200" b="1" dirty="0">
                <a:latin typeface="Bahnschrift Condensed" panose="020B0502040204020203" pitchFamily="34" charset="0"/>
              </a:rPr>
              <a:t>Введение(представление Сибирской платформы и её обрамления);</a:t>
            </a:r>
          </a:p>
          <a:p>
            <a:r>
              <a:rPr lang="en-US" sz="3200" b="1" dirty="0">
                <a:latin typeface="Bahnschrift Condensed" panose="020B0502040204020203" pitchFamily="34" charset="0"/>
              </a:rPr>
              <a:t>2. </a:t>
            </a:r>
            <a:r>
              <a:rPr lang="ru-RU" sz="3200" b="1" dirty="0">
                <a:latin typeface="Bahnschrift Condensed" panose="020B0502040204020203" pitchFamily="34" charset="0"/>
              </a:rPr>
              <a:t>Цель и задачи;</a:t>
            </a:r>
          </a:p>
          <a:p>
            <a:r>
              <a:rPr lang="en-US" sz="3200" b="1" dirty="0">
                <a:latin typeface="Bahnschrift Condensed" panose="020B0502040204020203" pitchFamily="34" charset="0"/>
              </a:rPr>
              <a:t>3. </a:t>
            </a:r>
            <a:r>
              <a:rPr lang="ru-RU" sz="3200" b="1" dirty="0">
                <a:latin typeface="Bahnschrift Condensed" panose="020B0502040204020203" pitchFamily="34" charset="0"/>
              </a:rPr>
              <a:t>Анализ региональной тектонической картины на территории Сибирской платформы;</a:t>
            </a:r>
          </a:p>
          <a:p>
            <a:r>
              <a:rPr lang="en-US" sz="3200" b="1" dirty="0">
                <a:latin typeface="Bahnschrift Condensed" panose="020B0502040204020203" pitchFamily="34" charset="0"/>
              </a:rPr>
              <a:t>4. </a:t>
            </a:r>
            <a:r>
              <a:rPr lang="ru-RU" sz="3200" b="1" dirty="0">
                <a:latin typeface="Bahnschrift Condensed" panose="020B0502040204020203" pitchFamily="34" charset="0"/>
              </a:rPr>
              <a:t>Структурные модели Енисейского кряжа;</a:t>
            </a:r>
          </a:p>
          <a:p>
            <a:r>
              <a:rPr lang="en-US" sz="3200" b="1" dirty="0">
                <a:latin typeface="Bahnschrift Condensed" panose="020B0502040204020203" pitchFamily="34" charset="0"/>
              </a:rPr>
              <a:t>5. </a:t>
            </a:r>
            <a:r>
              <a:rPr lang="ru-RU" sz="3200" b="1" dirty="0">
                <a:latin typeface="Bahnschrift Condensed" panose="020B0502040204020203" pitchFamily="34" charset="0"/>
              </a:rPr>
              <a:t>Математическая постановка напряженно-деформированного состояния(НДС);</a:t>
            </a:r>
          </a:p>
          <a:p>
            <a:r>
              <a:rPr lang="en-US" sz="3200" b="1" dirty="0">
                <a:latin typeface="Bahnschrift Condensed" panose="020B0502040204020203" pitchFamily="34" charset="0"/>
              </a:rPr>
              <a:t>6. </a:t>
            </a:r>
            <a:r>
              <a:rPr lang="ru-RU" sz="3200" b="1" dirty="0">
                <a:latin typeface="Bahnschrift Condensed" panose="020B0502040204020203" pitchFamily="34" charset="0"/>
              </a:rPr>
              <a:t>Результаты моделирования НДС; </a:t>
            </a:r>
          </a:p>
          <a:p>
            <a:r>
              <a:rPr lang="en-US" sz="3200" b="1" dirty="0">
                <a:latin typeface="Bahnschrift Condensed" panose="020B0502040204020203" pitchFamily="34" charset="0"/>
              </a:rPr>
              <a:t>7. </a:t>
            </a:r>
            <a:r>
              <a:rPr lang="ru-RU" sz="3200" b="1" dirty="0">
                <a:latin typeface="Bahnschrift Condensed" panose="020B0502040204020203" pitchFamily="34" charset="0"/>
              </a:rPr>
              <a:t>Выводы;</a:t>
            </a:r>
          </a:p>
        </p:txBody>
      </p:sp>
      <p:sp>
        <p:nvSpPr>
          <p:cNvPr id="9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082887" y="6933051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673215" y="2028891"/>
            <a:ext cx="75623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b="1" dirty="0" err="1">
                <a:solidFill>
                  <a:schemeClr val="bg1"/>
                </a:solidFill>
              </a:rPr>
              <a:t>Спасибо</a:t>
            </a:r>
            <a:r>
              <a:rPr sz="6000" b="1" dirty="0">
                <a:solidFill>
                  <a:schemeClr val="bg1"/>
                </a:solidFill>
              </a:rPr>
              <a:t> </a:t>
            </a:r>
            <a:r>
              <a:rPr sz="6000" b="1" dirty="0" err="1">
                <a:solidFill>
                  <a:schemeClr val="bg1"/>
                </a:solidFill>
              </a:rPr>
              <a:t>за</a:t>
            </a:r>
            <a:r>
              <a:rPr sz="6000" b="1" dirty="0">
                <a:solidFill>
                  <a:schemeClr val="bg1"/>
                </a:solidFill>
              </a:rPr>
              <a:t> </a:t>
            </a:r>
            <a:r>
              <a:rPr sz="6000" b="1" dirty="0" err="1">
                <a:solidFill>
                  <a:schemeClr val="bg1"/>
                </a:solidFill>
              </a:rPr>
              <a:t>внимание</a:t>
            </a:r>
            <a:r>
              <a:rPr sz="60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Shape 200"/>
          <p:cNvSpPr/>
          <p:nvPr/>
        </p:nvSpPr>
        <p:spPr>
          <a:xfrm>
            <a:off x="6576175" y="5313290"/>
            <a:ext cx="3525963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Национальный исследовательский</a:t>
            </a:r>
          </a:p>
          <a:p>
            <a:r>
              <a:rPr lang="ru-RU" sz="1600" dirty="0">
                <a:solidFill>
                  <a:schemeClr val="bg1"/>
                </a:solidFill>
              </a:rPr>
              <a:t>Томский государственный университет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7" name="Shape 200"/>
          <p:cNvSpPr/>
          <p:nvPr/>
        </p:nvSpPr>
        <p:spPr>
          <a:xfrm>
            <a:off x="6576175" y="5950651"/>
            <a:ext cx="2996972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634050, г. Томск, пр. Ленина, 36</a:t>
            </a:r>
          </a:p>
          <a:p>
            <a:r>
              <a:rPr lang="ru-RU" sz="1200" dirty="0">
                <a:solidFill>
                  <a:schemeClr val="bg1"/>
                </a:solidFill>
              </a:rPr>
              <a:t>+7 (3822) 52-98-52, +7 (3822) 52-95-85 (факс)</a:t>
            </a:r>
          </a:p>
          <a:p>
            <a:r>
              <a:rPr lang="ru-RU" sz="1200" dirty="0">
                <a:solidFill>
                  <a:schemeClr val="bg1"/>
                </a:solidFill>
              </a:rPr>
              <a:t>rector@tsu.ru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www.tsu.ru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5314121"/>
            <a:ext cx="1412240" cy="161614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B5BF1D6-85C8-40CE-8574-5362F6FE58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4796DE8-918E-462E-AAEC-A1E4B675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682" y="957490"/>
            <a:ext cx="7192003" cy="4529915"/>
          </a:xfrm>
          <a:prstGeom prst="rect">
            <a:avLst/>
          </a:prstGeom>
        </p:spPr>
      </p:pic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7491938" y="7013476"/>
            <a:ext cx="2322077" cy="2923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 b="1">
                <a:solidFill>
                  <a:schemeClr val="tx1"/>
                </a:solidFill>
              </a:rPr>
              <a:t>3</a:t>
            </a:fld>
            <a:endParaRPr sz="1300" b="1" dirty="0">
              <a:solidFill>
                <a:schemeClr val="tx1"/>
              </a:solidFill>
            </a:endParaRPr>
          </a:p>
        </p:txBody>
      </p:sp>
      <p:pic>
        <p:nvPicPr>
          <p:cNvPr id="9" name="image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828" y="691106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0">
            <a:extLst>
              <a:ext uri="{FF2B5EF4-FFF2-40B4-BE49-F238E27FC236}">
                <a16:creationId xmlns:a16="http://schemas.microsoft.com/office/drawing/2014/main" xmlns="" id="{16EB9DE3-4D95-41D5-97D5-E414612461E5}"/>
              </a:ext>
            </a:extLst>
          </p:cNvPr>
          <p:cNvSpPr txBox="1">
            <a:spLocks/>
          </p:cNvSpPr>
          <p:nvPr/>
        </p:nvSpPr>
        <p:spPr>
          <a:xfrm>
            <a:off x="-149181" y="158945"/>
            <a:ext cx="11928764" cy="885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4400" b="0" dirty="0">
                <a:latin typeface="Bahnschrift Condensed" panose="020B0502040204020203" pitchFamily="34" charset="0"/>
              </a:rPr>
              <a:t>Введение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3A468C6-CD3D-4B12-B36F-2B86D0B7C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250" y="2720947"/>
            <a:ext cx="2814275" cy="20602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A307078-AD10-4514-93DF-EB0CF4DBB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77" y="3826673"/>
            <a:ext cx="2669815" cy="2721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3FCC22-E630-4B92-AFA8-C2721E0D1E3D}"/>
              </a:ext>
            </a:extLst>
          </p:cNvPr>
          <p:cNvSpPr txBox="1"/>
          <p:nvPr/>
        </p:nvSpPr>
        <p:spPr>
          <a:xfrm>
            <a:off x="839391" y="973399"/>
            <a:ext cx="2484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ahnschrift Condensed" panose="020B0502040204020203" pitchFamily="34" charset="0"/>
              </a:rPr>
              <a:t>Сибирская платформа и </a:t>
            </a:r>
            <a:endParaRPr lang="en-US" sz="2800" dirty="0">
              <a:latin typeface="Bahnschrift Condensed" panose="020B0502040204020203" pitchFamily="34" charset="0"/>
            </a:endParaRPr>
          </a:p>
          <a:p>
            <a:r>
              <a:rPr lang="ru-RU" sz="2800" dirty="0">
                <a:latin typeface="Bahnschrift Condensed" panose="020B0502040204020203" pitchFamily="34" charset="0"/>
              </a:rPr>
              <a:t>её обрамления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F7BDAD-16BB-4A01-9AEA-D70F70FEF007}"/>
              </a:ext>
            </a:extLst>
          </p:cNvPr>
          <p:cNvSpPr txBox="1"/>
          <p:nvPr/>
        </p:nvSpPr>
        <p:spPr>
          <a:xfrm>
            <a:off x="3119237" y="5522392"/>
            <a:ext cx="6715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kern="0" dirty="0">
                <a:solidFill>
                  <a:sysClr val="windowText" lastClr="000000"/>
                </a:solidFill>
                <a:latin typeface="Bahnschrift Condensed" panose="020B0502040204020203" pitchFamily="34" charset="0"/>
                <a:sym typeface="Calibri"/>
              </a:rPr>
              <a:t>По геологическим данным Енисейский кряж и </a:t>
            </a:r>
            <a:r>
              <a:rPr lang="ru-RU" kern="0" dirty="0" err="1">
                <a:solidFill>
                  <a:sysClr val="windowText" lastClr="000000"/>
                </a:solidFill>
                <a:latin typeface="Bahnschrift Condensed" panose="020B0502040204020203" pitchFamily="34" charset="0"/>
                <a:sym typeface="Calibri"/>
              </a:rPr>
              <a:t>Якутско</a:t>
            </a:r>
            <a:r>
              <a:rPr lang="ru-RU" kern="0" dirty="0">
                <a:solidFill>
                  <a:sysClr val="windowText" lastClr="000000"/>
                </a:solidFill>
                <a:latin typeface="Bahnschrift Condensed" panose="020B0502040204020203" pitchFamily="34" charset="0"/>
                <a:sym typeface="Calibri"/>
              </a:rPr>
              <a:t>-Вилюйская изверженная провинция существенно различаются как по геологии, так и по развитию в них геотектонических процессов.</a:t>
            </a:r>
            <a:endParaRPr lang="en-US" kern="0" dirty="0">
              <a:solidFill>
                <a:sysClr val="windowText" lastClr="000000"/>
              </a:solidFill>
              <a:latin typeface="Bahnschrift Condensed" panose="020B0502040204020203" pitchFamily="34" charset="0"/>
              <a:sym typeface="Calibri"/>
            </a:endParaRPr>
          </a:p>
          <a:p>
            <a:endParaRPr lang="en-US" kern="0" dirty="0">
              <a:solidFill>
                <a:sysClr val="windowText" lastClr="000000"/>
              </a:solidFill>
              <a:latin typeface="Arial Black" panose="020B0A04020102020204" pitchFamily="34" charset="0"/>
              <a:cs typeface="Calibri"/>
              <a:sym typeface="Calibri"/>
            </a:endParaRP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xmlns="" id="{580C266E-42FA-4312-8C57-8673E4BCE9A3}"/>
              </a:ext>
            </a:extLst>
          </p:cNvPr>
          <p:cNvSpPr/>
          <p:nvPr/>
        </p:nvSpPr>
        <p:spPr>
          <a:xfrm>
            <a:off x="1082888" y="6946056"/>
            <a:ext cx="8558070" cy="24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671" rIns="38671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algn="l" defTabSz="773400" rtl="0">
              <a:defRPr sz="1800">
                <a:solidFill>
                  <a:srgbClr val="000000"/>
                </a:solidFill>
              </a:defRPr>
            </a:pPr>
            <a:r>
              <a:rPr lang="ru-RU" sz="1015" kern="1200" dirty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«Моделирование геотектонических процессов Сибирской платформы и её обрамления», Ахметов А.Ж., Макаров П.В., Смолин И.Ю., Перышкин А.Ю.</a:t>
            </a:r>
            <a:endParaRPr sz="1015" kern="1200" dirty="0">
              <a:solidFill>
                <a:prstClr val="black">
                  <a:lumMod val="50000"/>
                  <a:lumOff val="50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84BFF3A-51CF-45F4-96A9-D2CAD90DD795}"/>
              </a:ext>
            </a:extLst>
          </p:cNvPr>
          <p:cNvSpPr/>
          <p:nvPr/>
        </p:nvSpPr>
        <p:spPr>
          <a:xfrm>
            <a:off x="313337" y="3837505"/>
            <a:ext cx="2669814" cy="1015663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9E6276A-A504-43BF-A3AB-10F77E2DB7F8}"/>
              </a:ext>
            </a:extLst>
          </p:cNvPr>
          <p:cNvSpPr/>
          <p:nvPr/>
        </p:nvSpPr>
        <p:spPr>
          <a:xfrm>
            <a:off x="869504" y="4862353"/>
            <a:ext cx="2189333" cy="623329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A1F218AC-F564-42E2-B7CE-634AF09BC69E}"/>
              </a:ext>
            </a:extLst>
          </p:cNvPr>
          <p:cNvSpPr/>
          <p:nvPr/>
        </p:nvSpPr>
        <p:spPr>
          <a:xfrm>
            <a:off x="865672" y="5485682"/>
            <a:ext cx="2196996" cy="447098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A88A0889-816A-44B1-BEC3-171F09E54A4B}"/>
              </a:ext>
            </a:extLst>
          </p:cNvPr>
          <p:cNvSpPr/>
          <p:nvPr/>
        </p:nvSpPr>
        <p:spPr>
          <a:xfrm>
            <a:off x="839391" y="5939367"/>
            <a:ext cx="2226061" cy="608890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21186DC-92E7-48DD-ADBB-BB6F5500D84C}"/>
              </a:ext>
            </a:extLst>
          </p:cNvPr>
          <p:cNvSpPr/>
          <p:nvPr/>
        </p:nvSpPr>
        <p:spPr>
          <a:xfrm>
            <a:off x="7353953" y="2704235"/>
            <a:ext cx="2814275" cy="852807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F8DC3D8-31CA-4257-8F27-671C764CBC9A}"/>
              </a:ext>
            </a:extLst>
          </p:cNvPr>
          <p:cNvSpPr txBox="1"/>
          <p:nvPr/>
        </p:nvSpPr>
        <p:spPr>
          <a:xfrm>
            <a:off x="7447545" y="2627635"/>
            <a:ext cx="269598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Фанерозойские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 </a:t>
            </a:r>
            <a:r>
              <a:rPr kumimoji="0" lang="ru-RU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орогенные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 (а-молассовые, 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б-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вулканические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), недеформированные или 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слабо-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деформированные, областей горообразования,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к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раевых прогибов, вулканических поясов,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островных дуг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C0D0DF4-00B3-4D28-8A54-DEB2993C8BBD}"/>
              </a:ext>
            </a:extLst>
          </p:cNvPr>
          <p:cNvSpPr/>
          <p:nvPr/>
        </p:nvSpPr>
        <p:spPr>
          <a:xfrm>
            <a:off x="7908128" y="3592029"/>
            <a:ext cx="1490528" cy="588342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D8444CC9-75DB-424C-A664-B554880D6FF0}"/>
              </a:ext>
            </a:extLst>
          </p:cNvPr>
          <p:cNvSpPr/>
          <p:nvPr/>
        </p:nvSpPr>
        <p:spPr>
          <a:xfrm>
            <a:off x="7908128" y="3699007"/>
            <a:ext cx="1465637" cy="276997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Среднепалеозойские (</a:t>
            </a:r>
            <a:r>
              <a:rPr lang="en-US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S-D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)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4AFD58E-E377-4765-9166-DA3173BC9BBD}"/>
              </a:ext>
            </a:extLst>
          </p:cNvPr>
          <p:cNvSpPr/>
          <p:nvPr/>
        </p:nvSpPr>
        <p:spPr>
          <a:xfrm>
            <a:off x="7883424" y="4264460"/>
            <a:ext cx="2050559" cy="497904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531AE3F-8A60-4091-8054-634627A3DDBA}"/>
              </a:ext>
            </a:extLst>
          </p:cNvPr>
          <p:cNvSpPr txBox="1"/>
          <p:nvPr/>
        </p:nvSpPr>
        <p:spPr>
          <a:xfrm>
            <a:off x="7936407" y="4283337"/>
            <a:ext cx="189812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Позднепалеозойские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(С</a:t>
            </a:r>
            <a:r>
              <a:rPr lang="ru-RU" sz="1200" baseline="-250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3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P 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местами с Т)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 Condensed" panose="020B0502040204020203" pitchFamily="34" charset="0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60CE30C-191D-4208-82AB-987A21227E51}"/>
              </a:ext>
            </a:extLst>
          </p:cNvPr>
          <p:cNvSpPr txBox="1"/>
          <p:nvPr/>
        </p:nvSpPr>
        <p:spPr>
          <a:xfrm>
            <a:off x="381351" y="3836027"/>
            <a:ext cx="2533785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Архейско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-протерозойские </a:t>
            </a:r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(щиты и ядра </a:t>
            </a:r>
            <a:r>
              <a:rPr lang="ru-RU" sz="1400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антеклиз</a:t>
            </a:r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древних платформ, выступы </a:t>
            </a:r>
          </a:p>
          <a:p>
            <a:pPr marL="0" marR="0" indent="0" algn="just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древнего фундамента в </a:t>
            </a:r>
            <a:r>
              <a:rPr lang="ru-RU" sz="1400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фанерозойских</a:t>
            </a:r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складчатых поясах)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 Condensed" panose="020B0502040204020203" pitchFamily="34" charset="0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DDE1CF1-1491-49EA-9B6F-F7160C65AB15}"/>
              </a:ext>
            </a:extLst>
          </p:cNvPr>
          <p:cNvSpPr txBox="1"/>
          <p:nvPr/>
        </p:nvSpPr>
        <p:spPr>
          <a:xfrm>
            <a:off x="865673" y="4886902"/>
            <a:ext cx="2199780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Архейские </a:t>
            </a:r>
            <a:r>
              <a:rPr kumimoji="0" lang="ru-RU" sz="9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нерасчленные</a:t>
            </a:r>
            <a:r>
              <a:rPr lang="ru-RU" sz="9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(2600+100 млн. лет и </a:t>
            </a:r>
            <a:r>
              <a:rPr lang="ru-RU" sz="900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древнее</a:t>
            </a:r>
            <a:r>
              <a:rPr kumimoji="0" lang="ru-RU" sz="9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Частично</a:t>
            </a: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 переработанные в</a:t>
            </a:r>
            <a:r>
              <a:rPr lang="ru-RU" sz="9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раннем протерозое.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а) </a:t>
            </a:r>
            <a:r>
              <a:rPr lang="ru-RU" sz="900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гранитоиды</a:t>
            </a:r>
            <a:endParaRPr lang="ru-RU" sz="900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191844-9B7A-4F13-B30F-85D566A0BF39}"/>
              </a:ext>
            </a:extLst>
          </p:cNvPr>
          <p:cNvSpPr txBox="1"/>
          <p:nvPr/>
        </p:nvSpPr>
        <p:spPr>
          <a:xfrm>
            <a:off x="870814" y="5472082"/>
            <a:ext cx="2111491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Архейско</a:t>
            </a: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-раннепротерозойские </a:t>
            </a:r>
            <a:r>
              <a:rPr lang="ru-RU" sz="9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с полициклическим развитием и последней переработкой в </a:t>
            </a: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раннем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 протерозое (1700+100 </a:t>
            </a:r>
            <a:r>
              <a:rPr lang="ru-RU" sz="9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млн. и древнее</a:t>
            </a: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1C102B-E5C2-42B6-9CDD-D99B18B3D3E7}"/>
              </a:ext>
            </a:extLst>
          </p:cNvPr>
          <p:cNvSpPr txBox="1"/>
          <p:nvPr/>
        </p:nvSpPr>
        <p:spPr>
          <a:xfrm>
            <a:off x="857755" y="5946380"/>
            <a:ext cx="218933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Раннепротерозойские нерасчлененные, </a:t>
            </a:r>
            <a:r>
              <a:rPr lang="ru-RU" sz="9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включая области более ранней консолидации </a:t>
            </a: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(1700+100 млн. лет,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карельская эпоха)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а) </a:t>
            </a:r>
            <a:r>
              <a:rPr lang="ru-RU" sz="900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гранитоиды</a:t>
            </a:r>
            <a:r>
              <a:rPr lang="ru-RU" sz="9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  <a:endParaRPr kumimoji="0" lang="ru-RU" sz="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 Condensed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847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3400" rtl="0">
              <a:defRPr/>
            </a:pPr>
            <a:fld id="{FCF762AA-6FF4-4CA2-8039-65A321A80026}" type="slidenum">
              <a:rPr lang="ru-RU" b="1" kern="1200">
                <a:solidFill>
                  <a:schemeClr val="tx1"/>
                </a:solidFill>
                <a:ea typeface="+mn-ea"/>
                <a:cs typeface="+mn-cs"/>
              </a:rPr>
              <a:pPr defTabSz="773400" rtl="0">
                <a:defRPr/>
              </a:pPr>
              <a:t>4</a:t>
            </a:fld>
            <a:endParaRPr lang="ru-RU" b="1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213" y="6933446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>
            <a:extLst>
              <a:ext uri="{FF2B5EF4-FFF2-40B4-BE49-F238E27FC236}">
                <a16:creationId xmlns:a16="http://schemas.microsoft.com/office/drawing/2014/main" xmlns="" id="{D408F0C2-A1B3-4657-98BB-AEA3E8339B37}"/>
              </a:ext>
            </a:extLst>
          </p:cNvPr>
          <p:cNvSpPr/>
          <p:nvPr/>
        </p:nvSpPr>
        <p:spPr>
          <a:xfrm>
            <a:off x="1069398" y="7026573"/>
            <a:ext cx="4928279" cy="40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671" rIns="38671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algn="l" defTabSz="773400" rtl="0">
              <a:defRPr sz="1800">
                <a:solidFill>
                  <a:srgbClr val="000000"/>
                </a:solidFill>
              </a:defRPr>
            </a:pPr>
            <a:r>
              <a:rPr lang="ru-RU" sz="1015" kern="1200" dirty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«Моделирование геотектонических процессов Сибирской платформы и её обрамления», Ахметов А.Ж., Макаров П.В., Смолин И.Ю., Перышкин А.Ю.</a:t>
            </a:r>
            <a:endParaRPr sz="1015" kern="1200" dirty="0">
              <a:solidFill>
                <a:prstClr val="black">
                  <a:lumMod val="50000"/>
                  <a:lumOff val="50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5" name="Shape 10">
            <a:extLst>
              <a:ext uri="{FF2B5EF4-FFF2-40B4-BE49-F238E27FC236}">
                <a16:creationId xmlns:a16="http://schemas.microsoft.com/office/drawing/2014/main" xmlns="" id="{18A177FB-F7DB-4B83-8681-A2E182373CFF}"/>
              </a:ext>
            </a:extLst>
          </p:cNvPr>
          <p:cNvSpPr txBox="1">
            <a:spLocks/>
          </p:cNvSpPr>
          <p:nvPr/>
        </p:nvSpPr>
        <p:spPr>
          <a:xfrm>
            <a:off x="111327" y="1888882"/>
            <a:ext cx="10089746" cy="748820"/>
          </a:xfrm>
          <a:prstGeom prst="rect">
            <a:avLst/>
          </a:prstGeom>
        </p:spPr>
        <p:txBody>
          <a:bodyPr vert="horz" lIns="77343" tIns="38672" rIns="77343" bIns="3867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defTabSz="773400">
              <a:defRPr sz="1800"/>
            </a:pPr>
            <a:endParaRPr lang="ru-RU" sz="3045" dirty="0">
              <a:solidFill>
                <a:prstClr val="black"/>
              </a:solidFill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86A46363-527C-4597-9A86-182DD888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3943" y="1030474"/>
            <a:ext cx="4471284" cy="56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xmlns="" id="{5938C850-F52B-4D51-9C65-D9A628E6E98F}"/>
              </a:ext>
            </a:extLst>
          </p:cNvPr>
          <p:cNvSpPr txBox="1">
            <a:spLocks/>
          </p:cNvSpPr>
          <p:nvPr/>
        </p:nvSpPr>
        <p:spPr>
          <a:xfrm>
            <a:off x="472213" y="939605"/>
            <a:ext cx="5257576" cy="30865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>
                <a:latin typeface="Bahnschrift Condensed" panose="020B0502040204020203" pitchFamily="34" charset="0"/>
              </a:rPr>
              <a:t>Енисейский кряж является</a:t>
            </a:r>
            <a:r>
              <a:rPr lang="en-US" sz="1800" dirty="0">
                <a:latin typeface="Bahnschrift Condensed" panose="020B0502040204020203" pitchFamily="34" charset="0"/>
              </a:rPr>
              <a:t> </a:t>
            </a:r>
            <a:r>
              <a:rPr lang="ru-RU" sz="1800" dirty="0">
                <a:latin typeface="Bahnschrift Condensed" panose="020B0502040204020203" pitchFamily="34" charset="0"/>
              </a:rPr>
              <a:t>крупной </a:t>
            </a:r>
            <a:r>
              <a:rPr lang="ru-RU" sz="1800" dirty="0" err="1">
                <a:latin typeface="Bahnschrift Condensed" panose="020B0502040204020203" pitchFamily="34" charset="0"/>
              </a:rPr>
              <a:t>коллизионно</a:t>
            </a:r>
            <a:r>
              <a:rPr lang="ru-RU" sz="1800" dirty="0">
                <a:latin typeface="Bahnschrift Condensed" panose="020B0502040204020203" pitchFamily="34" charset="0"/>
              </a:rPr>
              <a:t>-аккреционной структурой, которая  хорошо отделяется по геологическим и геофизическим данным от соседних с ней территорий Сибирской платформы и Западно-Сибирской плиты [1]. Он имеет протяженность </a:t>
            </a:r>
            <a:r>
              <a:rPr lang="ru-RU" sz="1800" b="1" dirty="0">
                <a:latin typeface="Bahnschrift Condensed" panose="020B0502040204020203" pitchFamily="34" charset="0"/>
              </a:rPr>
              <a:t>почти 700 км </a:t>
            </a:r>
            <a:r>
              <a:rPr lang="ru-RU" sz="1800" dirty="0">
                <a:latin typeface="Bahnschrift Condensed" panose="020B0502040204020203" pitchFamily="34" charset="0"/>
              </a:rPr>
              <a:t>при ширине </a:t>
            </a:r>
            <a:r>
              <a:rPr lang="ru-RU" sz="1800" b="1" dirty="0">
                <a:latin typeface="Bahnschrift Condensed" panose="020B0502040204020203" pitchFamily="34" charset="0"/>
              </a:rPr>
              <a:t>от 50 до 200 км</a:t>
            </a:r>
            <a:r>
              <a:rPr lang="ru-RU" sz="1800" dirty="0">
                <a:latin typeface="Bahnschrift Condensed" panose="020B0502040204020203" pitchFamily="34" charset="0"/>
              </a:rPr>
              <a:t>. </a:t>
            </a:r>
          </a:p>
          <a:p>
            <a:pPr marL="0" indent="0" algn="just">
              <a:buNone/>
            </a:pPr>
            <a:endParaRPr lang="en-US" sz="1600" dirty="0">
              <a:latin typeface="Bahnschrift Condensed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BDEAD9-85A9-4AC0-8C24-730D87A22C4F}"/>
              </a:ext>
            </a:extLst>
          </p:cNvPr>
          <p:cNvSpPr txBox="1"/>
          <p:nvPr/>
        </p:nvSpPr>
        <p:spPr>
          <a:xfrm>
            <a:off x="5807418" y="6725893"/>
            <a:ext cx="3793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Bahnschrift Condensed" panose="020B0502040204020203" pitchFamily="34" charset="0"/>
              </a:rPr>
              <a:t> </a:t>
            </a:r>
            <a:r>
              <a:rPr lang="ru-RU" sz="1200" baseline="30000" dirty="0">
                <a:latin typeface="Bahnschrift Condensed" panose="020B0502040204020203" pitchFamily="34" charset="0"/>
              </a:rPr>
              <a:t>1</a:t>
            </a:r>
            <a:r>
              <a:rPr lang="ru-RU" sz="1200" dirty="0">
                <a:latin typeface="Bahnschrift Condensed" panose="020B0502040204020203" pitchFamily="34" charset="0"/>
              </a:rPr>
              <a:t>Неопротерозойская тектоническая структура Енисейского кряжа и формирование западной окраины Сибирского </a:t>
            </a:r>
            <a:r>
              <a:rPr lang="ru-RU" sz="1200" dirty="0" err="1">
                <a:latin typeface="Bahnschrift Condensed" panose="020B0502040204020203" pitchFamily="34" charset="0"/>
              </a:rPr>
              <a:t>кратона</a:t>
            </a:r>
            <a:r>
              <a:rPr lang="ru-RU" sz="1200" dirty="0">
                <a:latin typeface="Bahnschrift Condensed" panose="020B0502040204020203" pitchFamily="34" charset="0"/>
              </a:rPr>
              <a:t> на основе новых геологических, палеомагнитных и геохронологических данных / В.А. </a:t>
            </a:r>
            <a:r>
              <a:rPr lang="ru-RU" sz="1200" dirty="0" err="1">
                <a:latin typeface="Bahnschrift Condensed" panose="020B0502040204020203" pitchFamily="34" charset="0"/>
              </a:rPr>
              <a:t>Верниковский</a:t>
            </a:r>
            <a:r>
              <a:rPr lang="ru-RU" sz="1200" dirty="0">
                <a:latin typeface="Bahnschrift Condensed" panose="020B0502040204020203" pitchFamily="34" charset="0"/>
              </a:rPr>
              <a:t> </a:t>
            </a:r>
            <a:r>
              <a:rPr lang="en-US" sz="1200" dirty="0">
                <a:latin typeface="Bahnschrift Condensed" panose="020B0502040204020203" pitchFamily="34" charset="0"/>
              </a:rPr>
              <a:t>[</a:t>
            </a:r>
            <a:r>
              <a:rPr lang="ru-RU" sz="1200" dirty="0">
                <a:latin typeface="Bahnschrift Condensed" panose="020B0502040204020203" pitchFamily="34" charset="0"/>
              </a:rPr>
              <a:t>и др.</a:t>
            </a:r>
            <a:r>
              <a:rPr lang="en-US" sz="1200" dirty="0">
                <a:latin typeface="Bahnschrift Condensed" panose="020B0502040204020203" pitchFamily="34" charset="0"/>
              </a:rPr>
              <a:t>]</a:t>
            </a:r>
            <a:r>
              <a:rPr lang="ru-RU" sz="1200" dirty="0">
                <a:latin typeface="Bahnschrift Condensed" panose="020B0502040204020203" pitchFamily="34" charset="0"/>
              </a:rPr>
              <a:t> // Геология и геофизика. – 2016. – Т.57, №1. – С.63 – 90. </a:t>
            </a:r>
          </a:p>
          <a:p>
            <a:pPr algn="ctr"/>
            <a:endParaRPr lang="ru-RU" sz="1000" dirty="0">
              <a:latin typeface="Arial Black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C9933DA-56E0-4ED8-ACFF-B25DED23A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39" y="2515077"/>
            <a:ext cx="5122779" cy="3733049"/>
          </a:xfrm>
          <a:prstGeom prst="rect">
            <a:avLst/>
          </a:prstGeom>
        </p:spPr>
      </p:pic>
      <p:sp>
        <p:nvSpPr>
          <p:cNvPr id="27" name="Shape 10">
            <a:extLst>
              <a:ext uri="{FF2B5EF4-FFF2-40B4-BE49-F238E27FC236}">
                <a16:creationId xmlns:a16="http://schemas.microsoft.com/office/drawing/2014/main" xmlns="" id="{880FB5BF-0408-410F-BA0D-2F2030D9BE87}"/>
              </a:ext>
            </a:extLst>
          </p:cNvPr>
          <p:cNvSpPr txBox="1">
            <a:spLocks/>
          </p:cNvSpPr>
          <p:nvPr/>
        </p:nvSpPr>
        <p:spPr>
          <a:xfrm>
            <a:off x="-808182" y="54300"/>
            <a:ext cx="11928764" cy="885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4000" dirty="0">
                <a:latin typeface="Bahnschrift Condensed" panose="020B0502040204020203" pitchFamily="34" charset="0"/>
              </a:rPr>
              <a:t>Введение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62AB7B9-6921-4D20-B5D1-8D3DE4F50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05" y="2515076"/>
            <a:ext cx="3266992" cy="33303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8BD51EE-46DB-48BB-90C3-D8E1153D64AA}"/>
              </a:ext>
            </a:extLst>
          </p:cNvPr>
          <p:cNvSpPr/>
          <p:nvPr/>
        </p:nvSpPr>
        <p:spPr>
          <a:xfrm>
            <a:off x="191386" y="2515077"/>
            <a:ext cx="3060899" cy="12428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610AF5-368C-44C7-9E13-8BCA4EE9DEBA}"/>
              </a:ext>
            </a:extLst>
          </p:cNvPr>
          <p:cNvSpPr txBox="1"/>
          <p:nvPr/>
        </p:nvSpPr>
        <p:spPr>
          <a:xfrm>
            <a:off x="227514" y="2580036"/>
            <a:ext cx="3053017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Архейско</a:t>
            </a: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-протерозойские </a:t>
            </a:r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(щиты и ядра </a:t>
            </a:r>
            <a:r>
              <a:rPr lang="ru-RU" sz="1400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антеклиз</a:t>
            </a:r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древних платформ, выступы </a:t>
            </a:r>
          </a:p>
          <a:p>
            <a:pPr marL="0" marR="0" indent="0" algn="just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древнего фундамента в </a:t>
            </a:r>
            <a:r>
              <a:rPr lang="ru-RU" sz="1400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фанерозойских</a:t>
            </a:r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</a:p>
          <a:p>
            <a:pPr marL="0" marR="0" indent="0" algn="just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складчатых поясах)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 Condensed" panose="020B0502040204020203" pitchFamily="34" charset="0"/>
              <a:sym typeface="Calibri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896FF39-B27D-4EC7-9AAA-43A714E61615}"/>
              </a:ext>
            </a:extLst>
          </p:cNvPr>
          <p:cNvSpPr/>
          <p:nvPr/>
        </p:nvSpPr>
        <p:spPr>
          <a:xfrm>
            <a:off x="702175" y="3583253"/>
            <a:ext cx="2742996" cy="762754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675512F-85FD-43AE-A115-9D4FF31AD997}"/>
              </a:ext>
            </a:extLst>
          </p:cNvPr>
          <p:cNvSpPr/>
          <p:nvPr/>
        </p:nvSpPr>
        <p:spPr>
          <a:xfrm>
            <a:off x="708134" y="4353853"/>
            <a:ext cx="2737037" cy="700167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A114FDC-8F4B-424E-8038-3DFB8DA6DE85}"/>
              </a:ext>
            </a:extLst>
          </p:cNvPr>
          <p:cNvSpPr txBox="1"/>
          <p:nvPr/>
        </p:nvSpPr>
        <p:spPr>
          <a:xfrm>
            <a:off x="708135" y="4333898"/>
            <a:ext cx="275457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Архейско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-раннепротерозойские 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с полициклическим развитием и последней переработкой  в 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раннем протерозое(1700+100 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млн. и древнее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C6D2141-19B7-4C20-A57B-E5E949E5BE11}"/>
              </a:ext>
            </a:extLst>
          </p:cNvPr>
          <p:cNvSpPr/>
          <p:nvPr/>
        </p:nvSpPr>
        <p:spPr>
          <a:xfrm>
            <a:off x="656393" y="5066722"/>
            <a:ext cx="2808319" cy="898714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726375-571F-4951-A55C-BB2321D7A8FC}"/>
              </a:ext>
            </a:extLst>
          </p:cNvPr>
          <p:cNvSpPr txBox="1"/>
          <p:nvPr/>
        </p:nvSpPr>
        <p:spPr>
          <a:xfrm>
            <a:off x="665899" y="5091083"/>
            <a:ext cx="277927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Раннепротерозойские нерасчлененные,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включая области более ранней консолидации 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(1700+100 млн. лет, карельская эпоха)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а) </a:t>
            </a:r>
            <a:r>
              <a:rPr lang="ru-RU" sz="1200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гранитоиды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 Condensed" panose="020B0502040204020203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655BF5A-E497-4A3F-AE9F-49B4DC1859A3}"/>
              </a:ext>
            </a:extLst>
          </p:cNvPr>
          <p:cNvSpPr txBox="1"/>
          <p:nvPr/>
        </p:nvSpPr>
        <p:spPr>
          <a:xfrm>
            <a:off x="702175" y="3558874"/>
            <a:ext cx="27429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Архейские </a:t>
            </a:r>
            <a:r>
              <a:rPr kumimoji="0" lang="ru-RU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нерасчленные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(2600+100 млн. лет и древнее ч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астично переработанные в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раннем протерозое.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а) </a:t>
            </a:r>
            <a:r>
              <a:rPr lang="ru-RU" sz="1200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гранитоиды</a:t>
            </a:r>
            <a:endParaRPr lang="ru-RU" sz="1200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"/>
    </mc:Choice>
    <mc:Fallback xmlns="">
      <p:transition spd="slow" advTm="154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515D864-36B1-4D9F-A7EB-A4393EF0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b="1" smtClean="0">
                <a:solidFill>
                  <a:schemeClr val="tx1"/>
                </a:solidFill>
              </a:rPr>
              <a:t>5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Shape 10">
            <a:extLst>
              <a:ext uri="{FF2B5EF4-FFF2-40B4-BE49-F238E27FC236}">
                <a16:creationId xmlns:a16="http://schemas.microsoft.com/office/drawing/2014/main" xmlns="" id="{582F81B0-5EAC-448A-85EF-016205D1492B}"/>
              </a:ext>
            </a:extLst>
          </p:cNvPr>
          <p:cNvSpPr txBox="1">
            <a:spLocks/>
          </p:cNvSpPr>
          <p:nvPr/>
        </p:nvSpPr>
        <p:spPr>
          <a:xfrm>
            <a:off x="-1" y="-85568"/>
            <a:ext cx="7836196" cy="885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Condensed" panose="020B0502040204020203" pitchFamily="34" charset="0"/>
              </a:rPr>
              <a:t>Введение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98D0E7-B846-4F7C-88CF-EF00D980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51" y="1823856"/>
            <a:ext cx="5102610" cy="516225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87492C2-1FA0-4235-BD24-6091F951DC23}"/>
              </a:ext>
            </a:extLst>
          </p:cNvPr>
          <p:cNvSpPr/>
          <p:nvPr/>
        </p:nvSpPr>
        <p:spPr>
          <a:xfrm>
            <a:off x="129754" y="752760"/>
            <a:ext cx="47029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Bahnschrift Condensed" panose="020B0502040204020203" pitchFamily="34" charset="0"/>
              </a:rPr>
              <a:t>Якутско</a:t>
            </a:r>
            <a:r>
              <a:rPr lang="ru-RU" dirty="0">
                <a:latin typeface="Bahnschrift Condensed" panose="020B0502040204020203" pitchFamily="34" charset="0"/>
              </a:rPr>
              <a:t>-Вилюйская изверженная провинция – огромный прогиб на востоке Сибирской платформы общей площадью около 300 000 км</a:t>
            </a:r>
            <a:r>
              <a:rPr lang="ru-RU" baseline="30000" dirty="0">
                <a:latin typeface="Bahnschrift Condensed" panose="020B0502040204020203" pitchFamily="34" charset="0"/>
              </a:rPr>
              <a:t>2</a:t>
            </a:r>
            <a:r>
              <a:rPr lang="ru-RU" dirty="0">
                <a:latin typeface="Bahnschrift Condensed" panose="020B0502040204020203" pitchFamily="34" charset="0"/>
              </a:rPr>
              <a:t>. Он заполнен </a:t>
            </a:r>
            <a:r>
              <a:rPr lang="ru-RU" dirty="0" err="1">
                <a:latin typeface="Bahnschrift Condensed" panose="020B0502040204020203" pitchFamily="34" charset="0"/>
              </a:rPr>
              <a:t>мезопротерозойскими</a:t>
            </a:r>
            <a:r>
              <a:rPr lang="ru-RU" dirty="0">
                <a:latin typeface="Bahnschrift Condensed" panose="020B0502040204020203" pitchFamily="34" charset="0"/>
              </a:rPr>
              <a:t>, </a:t>
            </a:r>
            <a:r>
              <a:rPr lang="ru-RU" dirty="0" err="1">
                <a:latin typeface="Bahnschrift Condensed" panose="020B0502040204020203" pitchFamily="34" charset="0"/>
              </a:rPr>
              <a:t>неопротерозойскими</a:t>
            </a:r>
            <a:r>
              <a:rPr lang="ru-RU" dirty="0">
                <a:latin typeface="Bahnschrift Condensed" panose="020B0502040204020203" pitchFamily="34" charset="0"/>
              </a:rPr>
              <a:t>, палеозойскими и мезозойскими отложениями</a:t>
            </a:r>
            <a:r>
              <a:rPr lang="en-US" dirty="0">
                <a:latin typeface="Bahnschrift Condensed" panose="020B0502040204020203" pitchFamily="34" charset="0"/>
              </a:rPr>
              <a:t>[1]</a:t>
            </a:r>
            <a:r>
              <a:rPr lang="ru-RU" dirty="0">
                <a:latin typeface="Bahnschrift Condensed" panose="020B0502040204020203" pitchFamily="34" charset="0"/>
              </a:rPr>
              <a:t>.</a:t>
            </a:r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A024A2-6FBD-448E-993F-A989511B48BA}"/>
              </a:ext>
            </a:extLst>
          </p:cNvPr>
          <p:cNvSpPr txBox="1"/>
          <p:nvPr/>
        </p:nvSpPr>
        <p:spPr>
          <a:xfrm>
            <a:off x="2868469" y="5241249"/>
            <a:ext cx="19372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Bahnschrift Condensed" panose="020B0502040204020203" pitchFamily="34" charset="0"/>
              </a:rPr>
              <a:t> </a:t>
            </a:r>
            <a:r>
              <a:rPr lang="ru-RU" sz="1400" baseline="30000" dirty="0">
                <a:latin typeface="Bahnschrift Condensed" panose="020B0502040204020203" pitchFamily="34" charset="0"/>
              </a:rPr>
              <a:t>1</a:t>
            </a:r>
            <a:r>
              <a:rPr lang="en-US" sz="1400" dirty="0">
                <a:latin typeface="Bahnschrift Condensed" panose="020B0502040204020203" pitchFamily="34" charset="0"/>
              </a:rPr>
              <a:t>Temporal correlation between dyke swarms and crustal extension in middle Paleozoic Vilyui rift basin, Siberian platform </a:t>
            </a:r>
            <a:r>
              <a:rPr lang="ru-RU" sz="1400" dirty="0">
                <a:latin typeface="Bahnschrift Condensed" panose="020B0502040204020203" pitchFamily="34" charset="0"/>
              </a:rPr>
              <a:t>/ </a:t>
            </a:r>
            <a:r>
              <a:rPr lang="en-US" sz="1400" dirty="0" err="1">
                <a:latin typeface="Bahnschrift Condensed" panose="020B0502040204020203" pitchFamily="34" charset="0"/>
              </a:rPr>
              <a:t>Polyansky</a:t>
            </a:r>
            <a:r>
              <a:rPr lang="en-US" sz="1400" dirty="0">
                <a:latin typeface="Bahnschrift Condensed" panose="020B0502040204020203" pitchFamily="34" charset="0"/>
              </a:rPr>
              <a:t> O.P.</a:t>
            </a:r>
            <a:r>
              <a:rPr lang="ru-RU" sz="1400" dirty="0">
                <a:latin typeface="Bahnschrift Condensed" panose="020B0502040204020203" pitchFamily="34" charset="0"/>
              </a:rPr>
              <a:t> </a:t>
            </a:r>
            <a:r>
              <a:rPr lang="en-US" sz="1400" dirty="0">
                <a:latin typeface="Bahnschrift Condensed" panose="020B0502040204020203" pitchFamily="34" charset="0"/>
              </a:rPr>
              <a:t>[et. al.]</a:t>
            </a:r>
            <a:r>
              <a:rPr lang="ru-RU" sz="1400" dirty="0">
                <a:latin typeface="Bahnschrift Condensed" panose="020B0502040204020203" pitchFamily="34" charset="0"/>
              </a:rPr>
              <a:t> // </a:t>
            </a:r>
            <a:r>
              <a:rPr lang="en-US" sz="1400" dirty="0" err="1">
                <a:latin typeface="Bahnschrift Condensed" panose="020B0502040204020203" pitchFamily="34" charset="0"/>
              </a:rPr>
              <a:t>Lithos</a:t>
            </a:r>
            <a:r>
              <a:rPr lang="ru-RU" sz="1400" dirty="0">
                <a:latin typeface="Bahnschrift Condensed" panose="020B0502040204020203" pitchFamily="34" charset="0"/>
              </a:rPr>
              <a:t>. – 201</a:t>
            </a:r>
            <a:r>
              <a:rPr lang="en-US" sz="1400" dirty="0">
                <a:latin typeface="Bahnschrift Condensed" panose="020B0502040204020203" pitchFamily="34" charset="0"/>
              </a:rPr>
              <a:t>7</a:t>
            </a:r>
            <a:r>
              <a:rPr lang="ru-RU" sz="1400" dirty="0">
                <a:latin typeface="Bahnschrift Condensed" panose="020B0502040204020203" pitchFamily="34" charset="0"/>
              </a:rPr>
              <a:t>. – </a:t>
            </a:r>
            <a:r>
              <a:rPr lang="en-US" sz="1400" dirty="0">
                <a:latin typeface="Bahnschrift Condensed" panose="020B0502040204020203" pitchFamily="34" charset="0"/>
              </a:rPr>
              <a:t>282-283</a:t>
            </a:r>
            <a:r>
              <a:rPr lang="ru-RU" sz="1400" dirty="0">
                <a:latin typeface="Bahnschrift Condensed" panose="020B0502040204020203" pitchFamily="34" charset="0"/>
              </a:rPr>
              <a:t> – </a:t>
            </a:r>
            <a:r>
              <a:rPr lang="en-US" sz="1400" dirty="0">
                <a:latin typeface="Bahnschrift Condensed" panose="020B0502040204020203" pitchFamily="34" charset="0"/>
              </a:rPr>
              <a:t>pp</a:t>
            </a:r>
            <a:r>
              <a:rPr lang="ru-RU" sz="1400" dirty="0">
                <a:latin typeface="Bahnschrift Condensed" panose="020B0502040204020203" pitchFamily="34" charset="0"/>
              </a:rPr>
              <a:t>.</a:t>
            </a:r>
            <a:r>
              <a:rPr lang="en-US" sz="1400" dirty="0">
                <a:latin typeface="Bahnschrift Condensed" panose="020B0502040204020203" pitchFamily="34" charset="0"/>
              </a:rPr>
              <a:t>45</a:t>
            </a:r>
            <a:r>
              <a:rPr lang="ru-RU" sz="1400" dirty="0">
                <a:latin typeface="Bahnschrift Condensed" panose="020B0502040204020203" pitchFamily="34" charset="0"/>
              </a:rPr>
              <a:t> – </a:t>
            </a:r>
            <a:r>
              <a:rPr lang="en-US" sz="1400" dirty="0">
                <a:latin typeface="Bahnschrift Condensed" panose="020B0502040204020203" pitchFamily="34" charset="0"/>
              </a:rPr>
              <a:t>64</a:t>
            </a:r>
            <a:r>
              <a:rPr lang="ru-RU" sz="1400" dirty="0">
                <a:latin typeface="Bahnschrift Condensed" panose="020B0502040204020203" pitchFamily="34" charset="0"/>
              </a:rPr>
              <a:t>. </a:t>
            </a:r>
          </a:p>
          <a:p>
            <a:pPr algn="ctr"/>
            <a:endParaRPr lang="ru-RU" sz="1000" dirty="0">
              <a:latin typeface="Arial Black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AF7AB7B-23D6-4A84-B29A-DA49B480A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5" y="5169190"/>
            <a:ext cx="2814275" cy="206029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F090F3B-1464-44E2-A113-83BAD79908D2}"/>
              </a:ext>
            </a:extLst>
          </p:cNvPr>
          <p:cNvSpPr/>
          <p:nvPr/>
        </p:nvSpPr>
        <p:spPr>
          <a:xfrm>
            <a:off x="604793" y="6040272"/>
            <a:ext cx="1490528" cy="588342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1B9BEDB-33CF-42F1-9E49-4B5774CD1346}"/>
              </a:ext>
            </a:extLst>
          </p:cNvPr>
          <p:cNvSpPr/>
          <p:nvPr/>
        </p:nvSpPr>
        <p:spPr>
          <a:xfrm>
            <a:off x="604793" y="6154914"/>
            <a:ext cx="1465637" cy="276997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Среднепалеозойские (</a:t>
            </a:r>
            <a:r>
              <a:rPr lang="en-US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S-D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FE3A9EB8-2874-43A8-98AE-5F04232BA02A}"/>
              </a:ext>
            </a:extLst>
          </p:cNvPr>
          <p:cNvSpPr/>
          <p:nvPr/>
        </p:nvSpPr>
        <p:spPr>
          <a:xfrm>
            <a:off x="604793" y="6713459"/>
            <a:ext cx="2050559" cy="497904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BB6B44D-E9B6-4B4A-B6E2-4E658DF60DD8}"/>
              </a:ext>
            </a:extLst>
          </p:cNvPr>
          <p:cNvSpPr txBox="1"/>
          <p:nvPr/>
        </p:nvSpPr>
        <p:spPr>
          <a:xfrm>
            <a:off x="633072" y="6731580"/>
            <a:ext cx="189812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Позднепалеозойские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(С</a:t>
            </a:r>
            <a:r>
              <a:rPr lang="ru-RU" sz="1200" baseline="-250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3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P 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местами с Т)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ahnschrift Condensed" panose="020B0502040204020203" pitchFamily="34" charset="0"/>
              <a:sym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4DF807E-A50C-4054-9A60-C3D65B7FDA65}"/>
              </a:ext>
            </a:extLst>
          </p:cNvPr>
          <p:cNvSpPr/>
          <p:nvPr/>
        </p:nvSpPr>
        <p:spPr>
          <a:xfrm>
            <a:off x="46746" y="5057668"/>
            <a:ext cx="2804979" cy="9250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714593-FF14-4CA5-9E9B-376B502FECC5}"/>
              </a:ext>
            </a:extLst>
          </p:cNvPr>
          <p:cNvSpPr txBox="1"/>
          <p:nvPr/>
        </p:nvSpPr>
        <p:spPr>
          <a:xfrm>
            <a:off x="153504" y="5008116"/>
            <a:ext cx="269598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Фанерозойские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 </a:t>
            </a:r>
            <a:r>
              <a:rPr kumimoji="0" lang="ru-RU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орогенные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 (а-молассовые, 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б-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вулканические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), недеформированные или </a:t>
            </a: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слабо-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деформированные, областей горообразования,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к</a:t>
            </a: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раевых прогибов, вулканических поясов,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ahnschrift Condensed" panose="020B0502040204020203" pitchFamily="34" charset="0"/>
                <a:sym typeface="Calibri"/>
              </a:rPr>
              <a:t>островных дуг</a:t>
            </a:r>
          </a:p>
        </p:txBody>
      </p:sp>
      <p:pic>
        <p:nvPicPr>
          <p:cNvPr id="21" name="image1.jpg">
            <a:extLst>
              <a:ext uri="{FF2B5EF4-FFF2-40B4-BE49-F238E27FC236}">
                <a16:creationId xmlns:a16="http://schemas.microsoft.com/office/drawing/2014/main" xmlns="" id="{8D0ECECC-58EE-4CF0-86FC-CC08363AC5FD}"/>
              </a:ext>
            </a:extLst>
          </p:cNvPr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595" y="7192217"/>
            <a:ext cx="525312" cy="42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67FF39-4107-477A-B14F-2A9F85FE7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50" y="2373964"/>
            <a:ext cx="3895238" cy="225714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610FCEA-87E7-474E-89A1-71217239D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200" y="318698"/>
            <a:ext cx="3197418" cy="1707661"/>
          </a:xfrm>
          <a:prstGeom prst="rect">
            <a:avLst/>
          </a:prstGeom>
        </p:spPr>
      </p:pic>
      <p:sp>
        <p:nvSpPr>
          <p:cNvPr id="24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729907" y="7229484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9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3400" rtl="0">
              <a:defRPr/>
            </a:pPr>
            <a:fld id="{FCF762AA-6FF4-4CA2-8039-65A321A80026}" type="slidenum">
              <a:rPr lang="ru-RU" b="1" kern="1200">
                <a:solidFill>
                  <a:schemeClr val="tx1"/>
                </a:solidFill>
                <a:ea typeface="+mn-ea"/>
                <a:cs typeface="+mn-cs"/>
              </a:rPr>
              <a:pPr defTabSz="773400" rtl="0">
                <a:defRPr/>
              </a:pPr>
              <a:t>6</a:t>
            </a:fld>
            <a:endParaRPr lang="ru-RU" b="1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086" y="7130872"/>
            <a:ext cx="701347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0">
            <a:extLst>
              <a:ext uri="{FF2B5EF4-FFF2-40B4-BE49-F238E27FC236}">
                <a16:creationId xmlns:a16="http://schemas.microsoft.com/office/drawing/2014/main" xmlns="" id="{58D8E64E-16C6-4A3A-87BC-B8C02AE6EF70}"/>
              </a:ext>
            </a:extLst>
          </p:cNvPr>
          <p:cNvSpPr txBox="1">
            <a:spLocks/>
          </p:cNvSpPr>
          <p:nvPr/>
        </p:nvSpPr>
        <p:spPr>
          <a:xfrm>
            <a:off x="-264948" y="477215"/>
            <a:ext cx="11928764" cy="885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Цель и задачи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A737981-409C-4F06-96BB-864A722BC98C}"/>
              </a:ext>
            </a:extLst>
          </p:cNvPr>
          <p:cNvSpPr/>
          <p:nvPr/>
        </p:nvSpPr>
        <p:spPr>
          <a:xfrm>
            <a:off x="689606" y="1844618"/>
            <a:ext cx="89331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Bahnschrift Condensed" panose="020B0502040204020203" pitchFamily="34" charset="0"/>
              </a:rPr>
              <a:t>Цель:</a:t>
            </a:r>
            <a:r>
              <a:rPr lang="ru-RU" sz="2400" b="1" dirty="0">
                <a:latin typeface="Bahnschrift Condensed" panose="020B0502040204020203" pitchFamily="34" charset="0"/>
              </a:rPr>
              <a:t>  Моделирование региональной тектонической ситуации в Сибирской платформе и глубинного НДС земной коры в районе Енисейского кряжа.</a:t>
            </a:r>
          </a:p>
          <a:p>
            <a:pPr>
              <a:buNone/>
            </a:pPr>
            <a:endParaRPr lang="ru-RU" sz="2400" b="1" dirty="0">
              <a:latin typeface="Bahnschrift Condensed" panose="020B0502040204020203" pitchFamily="34" charset="0"/>
            </a:endParaRPr>
          </a:p>
          <a:p>
            <a:r>
              <a:rPr lang="ru-RU" sz="2400" b="1" u="sng" dirty="0">
                <a:latin typeface="Bahnschrift Condensed" panose="020B0502040204020203" pitchFamily="34" charset="0"/>
              </a:rPr>
              <a:t>Задачи: </a:t>
            </a:r>
          </a:p>
          <a:p>
            <a:pPr>
              <a:buFontTx/>
              <a:buChar char="-"/>
            </a:pPr>
            <a:r>
              <a:rPr lang="ru-RU" sz="2400" b="1" dirty="0">
                <a:latin typeface="Bahnschrift Condensed" panose="020B0502040204020203" pitchFamily="34" charset="0"/>
              </a:rPr>
              <a:t> Анализ регионального тектонического состояния на территории Сибирской платформы;   </a:t>
            </a:r>
          </a:p>
          <a:p>
            <a:pPr>
              <a:buFontTx/>
              <a:buChar char="-"/>
            </a:pPr>
            <a:r>
              <a:rPr lang="ru-RU" sz="2400" b="1" dirty="0">
                <a:latin typeface="Bahnschrift Condensed" panose="020B0502040204020203" pitchFamily="34" charset="0"/>
              </a:rPr>
              <a:t> Построение структурной модели Енисейского кряжа на основе профилей «Батолит-1982» и «Шпат», полученных  с помощью метода ГСЗ (глубинное сейсмическое зондирование);</a:t>
            </a:r>
          </a:p>
          <a:p>
            <a:pPr>
              <a:buFontTx/>
              <a:buChar char="-"/>
            </a:pPr>
            <a:r>
              <a:rPr lang="ru-RU" sz="2400" b="1" dirty="0">
                <a:latin typeface="Bahnschrift Condensed" panose="020B0502040204020203" pitchFamily="34" charset="0"/>
              </a:rPr>
              <a:t> Рассчитать и проанализировать НДС Енисейского кряжа.</a:t>
            </a:r>
          </a:p>
        </p:txBody>
      </p:sp>
      <p:sp>
        <p:nvSpPr>
          <p:cNvPr id="10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924397" y="7106594"/>
            <a:ext cx="86983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"/>
    </mc:Choice>
    <mc:Fallback xmlns="">
      <p:transition spd="slow" advTm="261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3400" rtl="0">
              <a:defRPr/>
            </a:pPr>
            <a:fld id="{FCF762AA-6FF4-4CA2-8039-65A321A80026}" type="slidenum">
              <a:rPr lang="ru-RU" b="1" kern="1200">
                <a:solidFill>
                  <a:schemeClr val="tx1"/>
                </a:solidFill>
                <a:ea typeface="+mn-ea"/>
                <a:cs typeface="+mn-cs"/>
              </a:rPr>
              <a:pPr defTabSz="773400" rtl="0">
                <a:defRPr/>
              </a:pPr>
              <a:t>7</a:t>
            </a:fld>
            <a:endParaRPr lang="ru-RU" b="1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55CA0E7-24E9-4CD9-A11A-51718FF9C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066" y="1697411"/>
            <a:ext cx="7589903" cy="5253527"/>
          </a:xfrm>
          <a:prstGeom prst="rect">
            <a:avLst/>
          </a:prstGeom>
        </p:spPr>
      </p:pic>
      <p:pic>
        <p:nvPicPr>
          <p:cNvPr id="16" name="image1.jpg">
            <a:extLst>
              <a:ext uri="{FF2B5EF4-FFF2-40B4-BE49-F238E27FC236}">
                <a16:creationId xmlns:a16="http://schemas.microsoft.com/office/drawing/2014/main" xmlns="" id="{041A8A00-3172-45A3-8F68-98A27C0ADAB1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249" y="7115328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924397" y="7106594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40A1723-4990-4F0D-A4A5-5E535927FB1B}"/>
              </a:ext>
            </a:extLst>
          </p:cNvPr>
          <p:cNvSpPr/>
          <p:nvPr/>
        </p:nvSpPr>
        <p:spPr>
          <a:xfrm>
            <a:off x="-144661" y="678100"/>
            <a:ext cx="10601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hnschrift Condensed" panose="020B0502040204020203" pitchFamily="34" charset="0"/>
              </a:rPr>
              <a:t>Анализ регионального тектонического состояния Сибирской платформы</a:t>
            </a:r>
          </a:p>
        </p:txBody>
      </p:sp>
      <p:pic>
        <p:nvPicPr>
          <p:cNvPr id="20" name="Рисунок 19" descr="Схема Семинского">
            <a:extLst>
              <a:ext uri="{FF2B5EF4-FFF2-40B4-BE49-F238E27FC236}">
                <a16:creationId xmlns:a16="http://schemas.microsoft.com/office/drawing/2014/main" xmlns="" id="{726456D1-6FC0-4544-8E25-C4B9226B6F6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220402" y="2109286"/>
            <a:ext cx="4595065" cy="445568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57F2497-A0F3-428F-AEAD-85B9E850E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13" y="3425420"/>
            <a:ext cx="2655651" cy="24448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E0717644-01AB-4269-8D84-628509DE333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72" y="1870075"/>
            <a:ext cx="2159635" cy="19970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EA8FEA7-9221-4083-9B1B-18C9888A47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48" t="-1646" r="-4"/>
          <a:stretch/>
        </p:blipFill>
        <p:spPr>
          <a:xfrm>
            <a:off x="6726803" y="4317558"/>
            <a:ext cx="3392816" cy="26492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995730-5967-48E3-BCA7-4A295D3E7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6841" y="1395934"/>
            <a:ext cx="2561905" cy="819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2C884C-BE2F-400A-A2E4-E0AC6EB9FB94}"/>
              </a:ext>
            </a:extLst>
          </p:cNvPr>
          <p:cNvSpPr txBox="1"/>
          <p:nvPr/>
        </p:nvSpPr>
        <p:spPr>
          <a:xfrm>
            <a:off x="5156200" y="1514642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Bahnschrift Condensed" panose="020B0502040204020203" pitchFamily="34" charset="0"/>
              </a:rPr>
              <a:t>Сжатие со сдвигом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9669800-7110-478E-BAF3-85E2DA8A247D}"/>
              </a:ext>
            </a:extLst>
          </p:cNvPr>
          <p:cNvSpPr txBox="1"/>
          <p:nvPr/>
        </p:nvSpPr>
        <p:spPr>
          <a:xfrm>
            <a:off x="7033087" y="1499181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Bahnschrift Condensed" panose="020B0502040204020203" pitchFamily="34" charset="0"/>
              </a:rPr>
              <a:t>Растяжение со сдвигом</a:t>
            </a:r>
          </a:p>
        </p:txBody>
      </p:sp>
    </p:spTree>
    <p:extLst>
      <p:ext uri="{BB962C8B-B14F-4D97-AF65-F5344CB8AC3E}">
        <p14:creationId xmlns:p14="http://schemas.microsoft.com/office/powerpoint/2010/main" val="14129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451018" y="7105765"/>
            <a:ext cx="2320290" cy="411780"/>
          </a:xfrm>
        </p:spPr>
        <p:txBody>
          <a:bodyPr/>
          <a:lstStyle/>
          <a:p>
            <a:pPr defTabSz="773400" rtl="0">
              <a:defRPr/>
            </a:pPr>
            <a:fld id="{FCF762AA-6FF4-4CA2-8039-65A321A80026}" type="slidenum">
              <a:rPr lang="ru-RU" b="1" kern="1200">
                <a:solidFill>
                  <a:schemeClr val="tx1"/>
                </a:solidFill>
                <a:ea typeface="+mn-ea"/>
                <a:cs typeface="+mn-cs"/>
              </a:rPr>
              <a:pPr defTabSz="773400" rtl="0">
                <a:defRPr/>
              </a:pPr>
              <a:t>8</a:t>
            </a:fld>
            <a:endParaRPr lang="ru-RU" b="1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911E12DF-4967-40A5-BBEE-544FFB82CE66}"/>
              </a:ext>
            </a:extLst>
          </p:cNvPr>
          <p:cNvSpPr txBox="1">
            <a:spLocks/>
          </p:cNvSpPr>
          <p:nvPr/>
        </p:nvSpPr>
        <p:spPr>
          <a:xfrm>
            <a:off x="1" y="566211"/>
            <a:ext cx="10312399" cy="9667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773400"/>
            <a:r>
              <a:rPr lang="ru-RU" altLang="ru-RU" sz="28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Структурные модели Енисейского Кряжа</a:t>
            </a:r>
          </a:p>
        </p:txBody>
      </p:sp>
      <p:pic>
        <p:nvPicPr>
          <p:cNvPr id="31" name="image1.jpg">
            <a:extLst>
              <a:ext uri="{FF2B5EF4-FFF2-40B4-BE49-F238E27FC236}">
                <a16:creationId xmlns:a16="http://schemas.microsoft.com/office/drawing/2014/main" xmlns="" id="{5C1F6D9D-9F6A-4C6B-AF5E-3CD361666929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092" y="7023046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14">
            <a:extLst>
              <a:ext uri="{FF2B5EF4-FFF2-40B4-BE49-F238E27FC236}">
                <a16:creationId xmlns:a16="http://schemas.microsoft.com/office/drawing/2014/main" xmlns="" id="{9728D542-F18F-4C52-9C9E-C727F6D0B3B3}"/>
              </a:ext>
            </a:extLst>
          </p:cNvPr>
          <p:cNvSpPr/>
          <p:nvPr/>
        </p:nvSpPr>
        <p:spPr>
          <a:xfrm>
            <a:off x="1205777" y="7058581"/>
            <a:ext cx="792828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А.Ж., Макаров П.В., Смолин И.Ю., Перышкин 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3" name="Рисунок 5">
            <a:extLst>
              <a:ext uri="{FF2B5EF4-FFF2-40B4-BE49-F238E27FC236}">
                <a16:creationId xmlns:a16="http://schemas.microsoft.com/office/drawing/2014/main" xmlns="" id="{D4D25F87-7A01-416F-A4CA-310747ECE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25" y="4734997"/>
            <a:ext cx="3324456" cy="232358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xmlns="" id="{E1504676-7334-4ECD-AC2F-340A4E138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9"/>
          <a:stretch>
            <a:fillRect/>
          </a:stretch>
        </p:blipFill>
        <p:spPr bwMode="auto">
          <a:xfrm>
            <a:off x="4974739" y="4686381"/>
            <a:ext cx="3532172" cy="23235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18">
            <a:extLst>
              <a:ext uri="{FF2B5EF4-FFF2-40B4-BE49-F238E27FC236}">
                <a16:creationId xmlns:a16="http://schemas.microsoft.com/office/drawing/2014/main" xmlns="" id="{68A39807-D971-479A-BF7A-5404361F8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7397" y="5401008"/>
            <a:ext cx="16453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Bahnschrift Condensed" panose="020B0502040204020203" pitchFamily="34" charset="0"/>
              </a:rPr>
              <a:t>Батолит–1982 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xmlns="" id="{A0950BDD-BF84-47CE-9559-F0A4B28FD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89" y="5398592"/>
            <a:ext cx="1184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Bahnschrift Condensed" panose="020B0502040204020203" pitchFamily="34" charset="0"/>
              </a:rPr>
              <a:t>Шпат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C1B225A5-9359-4571-AE38-B98710923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151" y="1077674"/>
            <a:ext cx="1961321" cy="254151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5CD0DA-1E99-44A7-A57E-9B90C7072678}"/>
              </a:ext>
            </a:extLst>
          </p:cNvPr>
          <p:cNvSpPr txBox="1"/>
          <p:nvPr/>
        </p:nvSpPr>
        <p:spPr>
          <a:xfrm>
            <a:off x="7626800" y="3552942"/>
            <a:ext cx="537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ru-RU" b="1" dirty="0">
                <a:latin typeface="Bahnschrift Condensed" panose="020B0502040204020203" pitchFamily="34" charset="0"/>
              </a:rPr>
              <a:t>– «Батолит-1982»</a:t>
            </a:r>
          </a:p>
          <a:p>
            <a:pPr marL="342900" indent="-342900">
              <a:buAutoNum type="arabicParenBoth"/>
            </a:pPr>
            <a:r>
              <a:rPr lang="ru-RU" b="1" dirty="0">
                <a:latin typeface="Bahnschrift Condensed" panose="020B0502040204020203" pitchFamily="34" charset="0"/>
              </a:rPr>
              <a:t>– «Шпат» 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980B51A5-A9D6-45FF-90D9-F59044722C44}"/>
              </a:ext>
            </a:extLst>
          </p:cNvPr>
          <p:cNvSpPr/>
          <p:nvPr/>
        </p:nvSpPr>
        <p:spPr>
          <a:xfrm>
            <a:off x="8209070" y="1102641"/>
            <a:ext cx="1149292" cy="8912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2701EB56-A27D-4140-8E38-F6EEE8FF3535}"/>
              </a:ext>
            </a:extLst>
          </p:cNvPr>
          <p:cNvCxnSpPr>
            <a:cxnSpLocks/>
          </p:cNvCxnSpPr>
          <p:nvPr/>
        </p:nvCxnSpPr>
        <p:spPr>
          <a:xfrm flipH="1" flipV="1">
            <a:off x="7255112" y="1089766"/>
            <a:ext cx="949620" cy="21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14150B82-45E9-425D-9982-DB750CAB1D05}"/>
              </a:ext>
            </a:extLst>
          </p:cNvPr>
          <p:cNvCxnSpPr>
            <a:cxnSpLocks/>
          </p:cNvCxnSpPr>
          <p:nvPr/>
        </p:nvCxnSpPr>
        <p:spPr>
          <a:xfrm flipH="1">
            <a:off x="7247570" y="1979139"/>
            <a:ext cx="957162" cy="26307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644716-1E7F-4752-A938-CFBD9175F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66" y="1077674"/>
            <a:ext cx="6152304" cy="35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1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456622" y="7101675"/>
            <a:ext cx="2320290" cy="411780"/>
          </a:xfrm>
        </p:spPr>
        <p:txBody>
          <a:bodyPr/>
          <a:lstStyle/>
          <a:p>
            <a:pPr defTabSz="773400" rtl="0">
              <a:defRPr/>
            </a:pPr>
            <a:fld id="{FCF762AA-6FF4-4CA2-8039-65A321A80026}" type="slidenum">
              <a:rPr lang="ru-RU" b="1" kern="1200">
                <a:solidFill>
                  <a:schemeClr val="tx1"/>
                </a:solidFill>
                <a:ea typeface="+mn-ea"/>
                <a:cs typeface="+mn-cs"/>
              </a:rPr>
              <a:pPr defTabSz="773400" rtl="0">
                <a:defRPr/>
              </a:pPr>
              <a:t>9</a:t>
            </a:fld>
            <a:endParaRPr lang="ru-RU" b="1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9" name="imag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278" y="7121422"/>
            <a:ext cx="525312" cy="42054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911E12DF-4967-40A5-BBEE-544FFB82CE66}"/>
              </a:ext>
            </a:extLst>
          </p:cNvPr>
          <p:cNvSpPr txBox="1">
            <a:spLocks/>
          </p:cNvSpPr>
          <p:nvPr/>
        </p:nvSpPr>
        <p:spPr>
          <a:xfrm>
            <a:off x="1" y="221156"/>
            <a:ext cx="10312400" cy="1237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773400">
              <a:defRPr/>
            </a:pPr>
            <a:endParaRPr lang="ru-RU" altLang="ru-RU" sz="203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defTabSz="773400">
              <a:defRPr/>
            </a:pPr>
            <a:r>
              <a:rPr lang="ru-RU" altLang="ru-RU" sz="2030" dirty="0">
                <a:solidFill>
                  <a:prstClr val="black"/>
                </a:solidFill>
                <a:latin typeface="Arial Black" panose="020B0A04020102020204" pitchFamily="34" charset="0"/>
              </a:rPr>
              <a:t>Структурные модели Енисейского Кряжа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2C05361-B003-4A08-8338-DCD89CF0A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" t="1217" r="497"/>
          <a:stretch/>
        </p:blipFill>
        <p:spPr>
          <a:xfrm>
            <a:off x="1332081" y="3702224"/>
            <a:ext cx="7289245" cy="16192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A67EC5C6-2FD1-4100-AFDC-C1E2B0E3E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3" r="253"/>
          <a:stretch/>
        </p:blipFill>
        <p:spPr>
          <a:xfrm>
            <a:off x="558414" y="1234492"/>
            <a:ext cx="8508106" cy="1507104"/>
          </a:xfrm>
          <a:prstGeom prst="rect">
            <a:avLst/>
          </a:prstGeom>
        </p:spPr>
      </p:pic>
      <p:sp>
        <p:nvSpPr>
          <p:cNvPr id="33" name="TextBox 18">
            <a:extLst>
              <a:ext uri="{FF2B5EF4-FFF2-40B4-BE49-F238E27FC236}">
                <a16:creationId xmlns:a16="http://schemas.microsoft.com/office/drawing/2014/main" xmlns="" id="{6D5EB81C-8725-4AFB-AED8-9BC86EBC2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746" y="796535"/>
            <a:ext cx="164537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/>
              <a:t>Батолит–1982 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xmlns="" id="{56EE1B5A-3F19-4B8F-9760-98DD14ADF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099" y="3322363"/>
            <a:ext cx="118467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/>
              <a:t>Шпат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3B3741AD-D6C0-463F-B56E-754F18EEA256}"/>
              </a:ext>
            </a:extLst>
          </p:cNvPr>
          <p:cNvCxnSpPr/>
          <p:nvPr/>
        </p:nvCxnSpPr>
        <p:spPr>
          <a:xfrm>
            <a:off x="8616767" y="3688941"/>
            <a:ext cx="5280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815983AC-0340-4690-8317-82764B952C8B}"/>
              </a:ext>
            </a:extLst>
          </p:cNvPr>
          <p:cNvCxnSpPr/>
          <p:nvPr/>
        </p:nvCxnSpPr>
        <p:spPr>
          <a:xfrm>
            <a:off x="8616767" y="5335759"/>
            <a:ext cx="5280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06A52E76-D537-47BD-BFF0-CCF1E952EFFA}"/>
              </a:ext>
            </a:extLst>
          </p:cNvPr>
          <p:cNvCxnSpPr>
            <a:cxnSpLocks/>
          </p:cNvCxnSpPr>
          <p:nvPr/>
        </p:nvCxnSpPr>
        <p:spPr>
          <a:xfrm>
            <a:off x="8880811" y="3675703"/>
            <a:ext cx="0" cy="1660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7BBE4EA1-9DF7-4A6D-BC2F-8838881575AF}"/>
              </a:ext>
            </a:extLst>
          </p:cNvPr>
          <p:cNvCxnSpPr/>
          <p:nvPr/>
        </p:nvCxnSpPr>
        <p:spPr>
          <a:xfrm flipV="1">
            <a:off x="1332081" y="5291978"/>
            <a:ext cx="0" cy="268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C5A28A32-4701-4153-BBB9-4543AE51D56C}"/>
              </a:ext>
            </a:extLst>
          </p:cNvPr>
          <p:cNvCxnSpPr>
            <a:cxnSpLocks/>
          </p:cNvCxnSpPr>
          <p:nvPr/>
        </p:nvCxnSpPr>
        <p:spPr>
          <a:xfrm flipV="1">
            <a:off x="8616767" y="5304281"/>
            <a:ext cx="0" cy="3273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79901DF7-68E1-45E9-9C86-6E54AB426C3A}"/>
              </a:ext>
            </a:extLst>
          </p:cNvPr>
          <p:cNvCxnSpPr>
            <a:cxnSpLocks/>
          </p:cNvCxnSpPr>
          <p:nvPr/>
        </p:nvCxnSpPr>
        <p:spPr>
          <a:xfrm>
            <a:off x="1332081" y="5426296"/>
            <a:ext cx="72868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C0831704-C62F-43B0-8FBF-D27E5C62E731}"/>
              </a:ext>
            </a:extLst>
          </p:cNvPr>
          <p:cNvCxnSpPr/>
          <p:nvPr/>
        </p:nvCxnSpPr>
        <p:spPr>
          <a:xfrm flipV="1">
            <a:off x="579950" y="2735781"/>
            <a:ext cx="0" cy="268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0A025FA2-6332-4D1C-A8AB-B7EFE78F8306}"/>
              </a:ext>
            </a:extLst>
          </p:cNvPr>
          <p:cNvCxnSpPr>
            <a:cxnSpLocks/>
          </p:cNvCxnSpPr>
          <p:nvPr/>
        </p:nvCxnSpPr>
        <p:spPr>
          <a:xfrm flipV="1">
            <a:off x="9066520" y="2694116"/>
            <a:ext cx="0" cy="3273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EB80FFA7-AB60-4903-99F8-9DF0D0A884CC}"/>
              </a:ext>
            </a:extLst>
          </p:cNvPr>
          <p:cNvCxnSpPr>
            <a:cxnSpLocks/>
          </p:cNvCxnSpPr>
          <p:nvPr/>
        </p:nvCxnSpPr>
        <p:spPr>
          <a:xfrm>
            <a:off x="579949" y="2857796"/>
            <a:ext cx="84865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2576F5C8-EB8C-4655-87D7-69E91981BC4C}"/>
              </a:ext>
            </a:extLst>
          </p:cNvPr>
          <p:cNvCxnSpPr/>
          <p:nvPr/>
        </p:nvCxnSpPr>
        <p:spPr>
          <a:xfrm>
            <a:off x="9066519" y="1253156"/>
            <a:ext cx="5280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EDF245E6-834F-456C-8F26-FF328DB45E3F}"/>
              </a:ext>
            </a:extLst>
          </p:cNvPr>
          <p:cNvCxnSpPr/>
          <p:nvPr/>
        </p:nvCxnSpPr>
        <p:spPr>
          <a:xfrm>
            <a:off x="9066520" y="2725870"/>
            <a:ext cx="5280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A857517E-3DF2-4B75-9A15-108F4C58D66D}"/>
              </a:ext>
            </a:extLst>
          </p:cNvPr>
          <p:cNvCxnSpPr>
            <a:cxnSpLocks/>
          </p:cNvCxnSpPr>
          <p:nvPr/>
        </p:nvCxnSpPr>
        <p:spPr>
          <a:xfrm>
            <a:off x="9330564" y="1253156"/>
            <a:ext cx="0" cy="14727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585ACF0-1DDE-4606-B814-F657387EAF55}"/>
              </a:ext>
            </a:extLst>
          </p:cNvPr>
          <p:cNvSpPr txBox="1"/>
          <p:nvPr/>
        </p:nvSpPr>
        <p:spPr>
          <a:xfrm>
            <a:off x="4354850" y="5338698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288 км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B75F022-206E-43D0-B8D3-A6473D62832C}"/>
              </a:ext>
            </a:extLst>
          </p:cNvPr>
          <p:cNvSpPr txBox="1"/>
          <p:nvPr/>
        </p:nvSpPr>
        <p:spPr>
          <a:xfrm>
            <a:off x="8885370" y="4236557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60 км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F3F0F1A-9966-49AB-88E5-3E7D08BA6654}"/>
              </a:ext>
            </a:extLst>
          </p:cNvPr>
          <p:cNvSpPr txBox="1"/>
          <p:nvPr/>
        </p:nvSpPr>
        <p:spPr>
          <a:xfrm>
            <a:off x="9357391" y="167407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60 км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A6F12A4-734E-46BB-A130-96A6D489F49A}"/>
              </a:ext>
            </a:extLst>
          </p:cNvPr>
          <p:cNvSpPr txBox="1"/>
          <p:nvPr/>
        </p:nvSpPr>
        <p:spPr>
          <a:xfrm>
            <a:off x="4302823" y="281596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341 км</a:t>
            </a:r>
          </a:p>
        </p:txBody>
      </p:sp>
      <p:sp>
        <p:nvSpPr>
          <p:cNvPr id="26" name="Shape 14">
            <a:extLst>
              <a:ext uri="{FF2B5EF4-FFF2-40B4-BE49-F238E27FC236}">
                <a16:creationId xmlns:a16="http://schemas.microsoft.com/office/drawing/2014/main" xmlns="" id="{A51D380E-426D-4CFC-9CD1-7E74454D3096}"/>
              </a:ext>
            </a:extLst>
          </p:cNvPr>
          <p:cNvSpPr/>
          <p:nvPr/>
        </p:nvSpPr>
        <p:spPr>
          <a:xfrm>
            <a:off x="1228881" y="7080305"/>
            <a:ext cx="53387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«Моделирование геотектонических процессов Сибирской платформы и её обрамления», Ахметов А.Ж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Смолин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И.Ю.,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Макаров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П.В., 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Перышкин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А.Ю.</a:t>
            </a:r>
            <a:endParaRPr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12865</TotalTime>
  <Words>1585</Words>
  <Application>Microsoft Office PowerPoint</Application>
  <PresentationFormat>Произвольный</PresentationFormat>
  <Paragraphs>202</Paragraphs>
  <Slides>20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Default</vt:lpstr>
      <vt:lpstr>Тема Office</vt:lpstr>
      <vt:lpstr>Office Theme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Начальные и граничные условия</vt:lpstr>
      <vt:lpstr>Результаты</vt:lpstr>
      <vt:lpstr>Сравнение изменение земной поверхности после численного моделирования  с реальной земной поверхностью вдоль профилей «Батолит-1982» и «Шпат» </vt:lpstr>
      <vt:lpstr>Интенсивность пластических деформаций</vt:lpstr>
      <vt:lpstr>Распределение горизонтальных напряжений</vt:lpstr>
      <vt:lpstr>Распределение сдвиговых напряжений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программы повышения конкурентоспособности Томского государственного университета, II этап, 2015-2016 гг.</dc:title>
  <dc:creator>Katya Shestakova</dc:creator>
  <cp:lastModifiedBy>ww</cp:lastModifiedBy>
  <cp:revision>99</cp:revision>
  <dcterms:modified xsi:type="dcterms:W3CDTF">2019-06-05T11:10:32Z</dcterms:modified>
</cp:coreProperties>
</file>