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handoutMasterIdLst>
    <p:handoutMasterId r:id="rId18"/>
  </p:handoutMasterIdLst>
  <p:sldIdLst>
    <p:sldId id="261" r:id="rId2"/>
    <p:sldId id="270" r:id="rId3"/>
    <p:sldId id="260" r:id="rId4"/>
    <p:sldId id="262" r:id="rId5"/>
    <p:sldId id="259" r:id="rId6"/>
    <p:sldId id="258" r:id="rId7"/>
    <p:sldId id="257" r:id="rId8"/>
    <p:sldId id="256" r:id="rId9"/>
    <p:sldId id="267" r:id="rId10"/>
    <p:sldId id="268" r:id="rId11"/>
    <p:sldId id="263" r:id="rId12"/>
    <p:sldId id="264" r:id="rId13"/>
    <p:sldId id="265" r:id="rId14"/>
    <p:sldId id="266" r:id="rId15"/>
    <p:sldId id="26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25" autoAdjust="0"/>
  </p:normalViewPr>
  <p:slideViewPr>
    <p:cSldViewPr>
      <p:cViewPr varScale="1">
        <p:scale>
          <a:sx n="101" d="100"/>
          <a:sy n="101" d="100"/>
        </p:scale>
        <p:origin x="-4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BAE1B-10FF-468C-9FF7-FAE75C519316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C5255-7252-4352-8768-F0F3CF1EC33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85B473A-3A8E-443D-83B0-897CDB5CE82A}" type="datetimeFigureOut">
              <a:rPr lang="ru-RU"/>
              <a:pPr>
                <a:defRPr/>
              </a:pPr>
              <a:t>05.06.2019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8D83E5-D476-47ED-A882-0E4E8F5F8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7" y="3550127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5" y="3550127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3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002D92-BB66-4331-872C-464EB9B3C6DB}" type="datetime1">
              <a:rPr lang="ru-RU" smtClean="0"/>
              <a:t>05.06.2019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CBB743-A66E-435B-82B0-907C36F6E6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02A130-443E-4EF8-853F-1A88D8C9C5C4}" type="datetime1">
              <a:rPr lang="ru-RU" smtClean="0"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8DD59-25AE-47B1-8F1C-AA5937AA45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F45B90-B0DF-4B9C-B241-B2106006086D}" type="datetime1">
              <a:rPr lang="ru-RU" smtClean="0"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7F4DE-7E46-4D68-90AE-54F8086B2F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0EBC84D-83E5-4874-B207-D04CB524A93A}" type="datetime1">
              <a:rPr lang="ru-RU" smtClean="0"/>
              <a:t>05.06.2019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2BCD257-0E10-44B8-8A77-415941CF7A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2512DF-7529-4D1F-BE07-2AB932795CFD}" type="datetime1">
              <a:rPr lang="ru-RU" smtClean="0"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86705-BE89-46C8-BCC4-57F9E4889C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5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4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944F04-A466-4175-BE37-6E850131399C}" type="datetime1">
              <a:rPr lang="ru-RU" smtClean="0"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67358-BBBD-4D49-AD2F-D6D428EE2C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8EFF38-27F9-4980-863B-01ABD678EA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E38B2E-0096-4D76-9BE9-F79D0BF917D8}" type="datetime1">
              <a:rPr lang="ru-RU" smtClean="0"/>
              <a:t>05.06.2019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1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21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21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28C69E-DEB9-484C-822D-A2C666E570A1}" type="datetime1">
              <a:rPr lang="ru-RU" smtClean="0"/>
              <a:t>05.06.2019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3085-ABC5-47FB-9048-2F26B5568C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2729A4-A364-4D6A-B8BB-2D4AFAB1C02E}" type="datetime1">
              <a:rPr lang="ru-RU" smtClean="0"/>
              <a:t>05.06.2019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114E7-A8E7-4402-8EB7-14E7913BD2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2E6E9AF-40E3-4A2D-A531-8EFCB1BF1E80}" type="datetime1">
              <a:rPr lang="ru-RU" smtClean="0"/>
              <a:t>05.06.2019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E11092A-F232-4797-8BC6-4F52B93690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83F438-C470-4059-963E-9CBFED647067}" type="datetime1">
              <a:rPr lang="ru-RU" smtClean="0"/>
              <a:t>05.06.2019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FF8B02-B46E-4E52-A867-D51213A7E8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1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3ABA96B-9E19-4A9C-97C2-FB571E13A8BA}" type="datetime1">
              <a:rPr lang="ru-RU" smtClean="0"/>
              <a:t>05.06.2019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6A5BE1F-75F2-4230-9787-C56E1B0A85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/>
  <p:hf hdr="0" ftr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714378" y="1857375"/>
            <a:ext cx="78581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/>
              <a:t>ОБ УСТОЙЧИВОСТИ ДЕФОРМИРОВАНИЯ МАССИВА ГОРНЫХ ПОРОД</a:t>
            </a:r>
            <a:endParaRPr lang="ru-RU" sz="3200" b="1" dirty="0"/>
          </a:p>
        </p:txBody>
      </p: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642940" y="571472"/>
            <a:ext cx="27860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u="sng" dirty="0">
                <a:cs typeface="Times New Roman" pitchFamily="18" charset="0"/>
              </a:rPr>
              <a:t>В.А.Трофимов</a:t>
            </a:r>
            <a:endParaRPr lang="ru-RU" sz="1100" u="sng" dirty="0"/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539552" y="5223687"/>
            <a:ext cx="835292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b="1" dirty="0" smtClean="0"/>
              <a:t>Институт проблем комплексного освоения недр РАН, Москва, Россия</a:t>
            </a:r>
          </a:p>
          <a:p>
            <a:r>
              <a:rPr lang="en-US" dirty="0" smtClean="0"/>
              <a:t>e-mail: asas_2001@mail.ru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114E7-A8E7-4402-8EB7-14E7913BD2DD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D759D7-64A9-4A04-8172-91E70E6ED281}" type="datetime1">
              <a:rPr lang="ru-RU" smtClean="0"/>
              <a:t>05.06.2019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1340769"/>
            <a:ext cx="73448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ru-RU" sz="2000" dirty="0" smtClean="0"/>
              <a:t>Аналогичным образом проявляется триггерный эффект и при непрерывном изменении свойств целика или вмещающих пород, либо при проявлении их реологических свойств. </a:t>
            </a:r>
            <a:endParaRPr lang="en-US" sz="2000" dirty="0" smtClean="0"/>
          </a:p>
          <a:p>
            <a:pPr lvl="0">
              <a:buFontTx/>
              <a:buChar char="-"/>
            </a:pPr>
            <a:r>
              <a:rPr lang="en-US" sz="2000" dirty="0" smtClean="0"/>
              <a:t> </a:t>
            </a:r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Более того, в рамках развитого формализма может быть решена задача о сдвиговом триггерном эффекте, когда имеет место зацепление на некотором участке разрыва, а система нагружается сдвиговыми нагрузками вдоль разрыва. При этом кривые деформирования контакта на участка зацепления должны иметь ниспадающую ветвь, что бы возникла возможность динамического деформирования. В этом случае также имеется два режима нагружения: мягкий и жесткий. </a:t>
            </a:r>
            <a:r>
              <a:rPr lang="ru-RU" sz="2000" u="sng" dirty="0" smtClean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В первом случае возможен переход от непрерывного сдвига к динамическому проскальзыванию.</a:t>
            </a:r>
            <a:endParaRPr lang="ru-RU" sz="2000" u="sng" dirty="0">
              <a:solidFill>
                <a:srgbClr val="FFFF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114E7-A8E7-4402-8EB7-14E7913BD2D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F4043F-6517-4720-81C4-91FD72B1FA47}" type="datetime1">
              <a:rPr lang="ru-RU" smtClean="0"/>
              <a:t>05.06.2019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276872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/>
              <a:t>Во-первых</a:t>
            </a:r>
            <a:r>
              <a:rPr lang="ru-RU" sz="2800" dirty="0" smtClean="0"/>
              <a:t>, </a:t>
            </a:r>
            <a:endParaRPr lang="en-US" sz="2800" dirty="0" smtClean="0"/>
          </a:p>
          <a:p>
            <a:r>
              <a:rPr lang="ru-RU" sz="2800" dirty="0" smtClean="0"/>
              <a:t>в массиве всегда можно выделить структурные элементы, которые играют роль «нагружающей системы» и собственно «нагружаемый элемент» в основном воспринимающий нагрузку.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66490" y="548682"/>
            <a:ext cx="80162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ОСНОВНЫЕ ПОЛОЖЕНИЯ, ОПРЕДЕЛЯЮЩИЕ ХАРАКТЕР </a:t>
            </a:r>
          </a:p>
          <a:p>
            <a:pPr algn="ctr"/>
            <a:r>
              <a:rPr lang="ru-RU" sz="2000" b="1" dirty="0" smtClean="0"/>
              <a:t>ДЕФОРМИРОВАНИЯ И РАЗРУШЕНИЯ ЭЛЕМЕНТОВ МАССИВА</a:t>
            </a:r>
          </a:p>
          <a:p>
            <a:pPr algn="ctr"/>
            <a:r>
              <a:rPr lang="ru-RU" sz="2000" b="1" u="sng" dirty="0" smtClean="0"/>
              <a:t>ПРИ ЕГО НАГРУЖЕНИИ</a:t>
            </a:r>
            <a:endParaRPr lang="ru-RU" sz="2000" b="1" u="sng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114E7-A8E7-4402-8EB7-14E7913BD2D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FB56ED-676F-48E2-9AFD-01F9FB15C0A8}" type="datetime1">
              <a:rPr lang="ru-RU" smtClean="0"/>
              <a:t>05.06.2019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052738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/>
              <a:t>Во-вторых</a:t>
            </a:r>
            <a:r>
              <a:rPr lang="ru-RU" sz="2800" dirty="0" smtClean="0"/>
              <a:t>, </a:t>
            </a:r>
          </a:p>
          <a:p>
            <a:r>
              <a:rPr lang="ru-RU" sz="2800" dirty="0" smtClean="0"/>
              <a:t>рассматриваемые разрушения (в том числе катастрофические ) всегда связаны с первоначальным разрушением «элемента» и последующими подвижками массива горных пород. </a:t>
            </a:r>
          </a:p>
          <a:p>
            <a:r>
              <a:rPr lang="ru-RU" sz="2800" dirty="0" smtClean="0"/>
              <a:t>При этом разрушающим фактором является потенциальная энергия горных пород, довольно быстро переходящая в кинетическую («нагружающей системы»).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114E7-A8E7-4402-8EB7-14E7913BD2D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12D074-CF7B-4582-96AC-4F528BA80308}" type="datetime1">
              <a:rPr lang="ru-RU" smtClean="0"/>
              <a:t>05.06.2019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5845"/>
            <a:ext cx="842493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/>
              <a:t>В-третьих</a:t>
            </a:r>
            <a:r>
              <a:rPr lang="ru-RU" sz="2800" dirty="0" smtClean="0"/>
              <a:t>,</a:t>
            </a:r>
          </a:p>
          <a:p>
            <a:r>
              <a:rPr lang="ru-RU" sz="2400" dirty="0" smtClean="0"/>
              <a:t>силовое взаимодействие «системы» и «элемента» для формирования катастрофического разрушения должно происходить в режиме «мягкого» нагружения. В общем случае это означает, что в каком-то смысле деформационные характеристики «системы» и «элемента» должны обеспечивать более высокую податливость у «системы», чем у «элемента». «Система» и «элемент» деформируются совместно, т.е. должен выполняться принцип совместности деформаций, выражающийся, в частности, в непрерывности смещений на их общей границе. При этом в случае «мягкого» нагружения эти смещения определяются в основном деформационными свойствами «элемента», тогда как при «жестком» нагружении – свойствами «системы».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114E7-A8E7-4402-8EB7-14E7913BD2D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405650-85D2-491C-80AF-B7B6C23C5047}" type="datetime1">
              <a:rPr lang="ru-RU" smtClean="0"/>
              <a:t>05.06.2019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1"/>
            <a:ext cx="83529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Обычно при подготовке катастрофического явления и при его протекании массив горных пород деформируется таким образом, что «система» </a:t>
            </a:r>
            <a:r>
              <a:rPr lang="ru-RU" sz="2400" dirty="0" smtClean="0">
                <a:solidFill>
                  <a:srgbClr val="FFFF00"/>
                </a:solidFill>
              </a:rPr>
              <a:t>разгружается</a:t>
            </a:r>
            <a:r>
              <a:rPr lang="ru-RU" sz="2400" dirty="0" smtClean="0"/>
              <a:t>, т.е. ее деформации возрастают, а силовые факторы (скажем, напряжения) уменьшаются. При этом всегда существует некоторый параметр нагружения. В этом качестве может выступать, скажем, протяженность выработанного пространства, изменяющаяся во времени. </a:t>
            </a:r>
          </a:p>
          <a:p>
            <a:r>
              <a:rPr lang="ru-RU" sz="2400" dirty="0" smtClean="0"/>
              <a:t>В тоже время для «элемента» имеет место </a:t>
            </a:r>
            <a:r>
              <a:rPr lang="ru-RU" sz="2400" dirty="0" smtClean="0">
                <a:solidFill>
                  <a:srgbClr val="FFFF00"/>
                </a:solidFill>
              </a:rPr>
              <a:t>нагружение</a:t>
            </a:r>
            <a:r>
              <a:rPr lang="ru-RU" sz="2400" dirty="0" smtClean="0"/>
              <a:t>, описываемое соответствующей диаграммой деформирования, в общем случае с запредельной ветвью.</a:t>
            </a:r>
          </a:p>
          <a:p>
            <a:r>
              <a:rPr lang="ru-RU" sz="2400" dirty="0" smtClean="0"/>
              <a:t>Для перехода квазистатического разрушения в динамическое обязательно необходимо наличие запредельной ветви диаграммы деформирования «элемента».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114E7-A8E7-4402-8EB7-14E7913BD2D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A7B3D4-3A30-4A1C-A5F1-123AEC851748}" type="datetime1">
              <a:rPr lang="ru-RU" smtClean="0"/>
              <a:t>05.06.2019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2708922"/>
            <a:ext cx="4128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/>
              <a:t>СПАСИБО ЗА ВНИМАНИЕ</a:t>
            </a:r>
            <a:endParaRPr lang="ru-RU" sz="2400" b="1" u="sng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114E7-A8E7-4402-8EB7-14E7913BD2D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D75545-77DF-4371-81AC-BB088EFB8355}" type="datetime1">
              <a:rPr lang="ru-RU" smtClean="0"/>
              <a:t>05.06.2019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9" descr="C:\Users\Vitaly.asas\Desktop\АЛУШТА_2017\2D_ — копия (2)\схе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31" y="2348880"/>
            <a:ext cx="4139731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диаграмма"/>
          <p:cNvPicPr>
            <a:picLocks noChangeAspect="1" noChangeArrowheads="1"/>
          </p:cNvPicPr>
          <p:nvPr/>
        </p:nvPicPr>
        <p:blipFill>
          <a:blip r:embed="rId3" cstate="print"/>
          <a:srcRect r="24678" b="23019"/>
          <a:stretch>
            <a:fillRect/>
          </a:stretch>
        </p:blipFill>
        <p:spPr bwMode="auto">
          <a:xfrm>
            <a:off x="4860034" y="1484784"/>
            <a:ext cx="38957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55579" y="620688"/>
            <a:ext cx="4385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 smtClean="0"/>
              <a:t>ОДНООСНОЕ СЖАТИЕ ОБРАЗЦА</a:t>
            </a:r>
            <a:endParaRPr lang="ru-RU" sz="2000" b="1" u="sng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114E7-A8E7-4402-8EB7-14E7913BD2D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5D12F3-8CBD-4E88-B4A1-90E0A187A8F8}" type="datetime1">
              <a:rPr lang="ru-RU" smtClean="0"/>
              <a:t>05.06.2019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5" y="1268762"/>
            <a:ext cx="7408863" cy="374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Прямоугольник 3"/>
          <p:cNvSpPr>
            <a:spLocks noChangeArrowheads="1"/>
          </p:cNvSpPr>
          <p:nvPr/>
        </p:nvSpPr>
        <p:spPr bwMode="auto">
          <a:xfrm>
            <a:off x="611562" y="188642"/>
            <a:ext cx="80724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СХЕМАТИЧЕСКОЕ  ИЗОБРАЖЕНИЕ  РАЗДЕЛИТЕЛЬНОГО  ЦЕЛИКА  И РАЗРАБАТЫВАЕМОГО ПЛАСТА МЕЖДУ </a:t>
            </a:r>
            <a:r>
              <a:rPr lang="ru-RU" sz="2000" b="1" u="sng" dirty="0" smtClean="0"/>
              <a:t>ВМЕЩАЮЩИМИ ГОРНЫМИ ПОРОДАМИ</a:t>
            </a:r>
            <a:endParaRPr lang="ru-RU" sz="2000" b="1" u="sng" dirty="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" y="5108794"/>
            <a:ext cx="378501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STRESS STATE OF ROCK AND PRESSURE ON INTERCHAMBER PILLARS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Trubetskoi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K.N.,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Bronnikov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D.M.,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Kuznetsov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S.V.,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Trofimov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V.A.</a:t>
            </a:r>
            <a:b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Journal of Mining Science. 1997.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33. № 5.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389-398.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" y="5540842"/>
            <a:ext cx="85876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STABILITY OF ROCK MASSES BASED ON THE CRITERION OF THE DYNAMIC MANIFESTATION OF MINE PRESSURE DURING THE DEPLETION OF A SEPARATION PILLAR</a:t>
            </a:r>
            <a:b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Trubetskoi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K.N.,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Bronnikov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D.M.,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Kuznetsov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S.V.,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Trofimov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V.A.</a:t>
            </a:r>
            <a:b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Journal of Mining Science. 1997.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33. № 2.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103-112.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" y="6044898"/>
            <a:ext cx="552426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MINE-SHOCK MECHANISM AND LOADS ON THE DIVIDING COLUMNS FOR WORKINGS IN PLATE STRATA</a:t>
            </a:r>
            <a:b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Trubetskoi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K.N.,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Bronnikov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D.M.,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Kuznetsov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S.V.,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Trofimov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V.A.</a:t>
            </a:r>
            <a:b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Journal of Mining Science. 1995.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31. № 5.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321-332.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6156176" y="3284984"/>
            <a:ext cx="360040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2123728" y="3284985"/>
            <a:ext cx="368424" cy="8384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44208" y="393305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40152" y="3861050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Symbol" pitchFamily="18" charset="2"/>
              </a:rPr>
              <a:t>s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7" name="Picture 7" descr="C:\Users\Vitaly\Desktop\це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4228" y="4293097"/>
            <a:ext cx="4730375" cy="504056"/>
          </a:xfrm>
          <a:prstGeom prst="rect">
            <a:avLst/>
          </a:prstGeom>
          <a:noFill/>
        </p:spPr>
      </p:pic>
      <p:cxnSp>
        <p:nvCxnSpPr>
          <p:cNvPr id="32" name="Прямая соединительная линия 31"/>
          <p:cNvCxnSpPr/>
          <p:nvPr/>
        </p:nvCxnSpPr>
        <p:spPr>
          <a:xfrm>
            <a:off x="3851920" y="4293096"/>
            <a:ext cx="46805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114E7-A8E7-4402-8EB7-14E7913BD2D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7774E3-C166-421B-BA04-A2E319EF87BF}" type="datetime1">
              <a:rPr lang="ru-RU" smtClean="0"/>
              <a:t>05.06.2019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2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1691680" y="548681"/>
          <a:ext cx="5715000" cy="1428751"/>
        </p:xfrm>
        <a:graphic>
          <a:graphicData uri="http://schemas.openxmlformats.org/presentationml/2006/ole">
            <p:oleObj spid="_x0000_s1026" name="Equation" r:id="rId4" imgW="1790700" imgH="444500" progId="">
              <p:embed/>
            </p:oleObj>
          </a:graphicData>
        </a:graphic>
      </p:graphicFrame>
      <p:sp>
        <p:nvSpPr>
          <p:cNvPr id="1032" name="Rectangle 4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267746" y="2276874"/>
          <a:ext cx="4327525" cy="1643063"/>
        </p:xfrm>
        <a:graphic>
          <a:graphicData uri="http://schemas.openxmlformats.org/presentationml/2006/ole">
            <p:oleObj spid="_x0000_s1027" name="Equation" r:id="rId5" imgW="1777229" imgH="672808" progId="">
              <p:embed/>
            </p:oleObj>
          </a:graphicData>
        </a:graphic>
      </p:graphicFrame>
      <p:sp>
        <p:nvSpPr>
          <p:cNvPr id="1033" name="Rectangle 6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8" name="Object 5"/>
          <p:cNvGraphicFramePr>
            <a:graphicFrameLocks noChangeAspect="1"/>
          </p:cNvGraphicFramePr>
          <p:nvPr/>
        </p:nvGraphicFramePr>
        <p:xfrm>
          <a:off x="428626" y="4286251"/>
          <a:ext cx="5513388" cy="1143000"/>
        </p:xfrm>
        <a:graphic>
          <a:graphicData uri="http://schemas.openxmlformats.org/presentationml/2006/ole">
            <p:oleObj spid="_x0000_s1028" name="Equation" r:id="rId6" imgW="2514600" imgH="457200" progId="">
              <p:embed/>
            </p:oleObj>
          </a:graphicData>
        </a:graphic>
      </p:graphicFrame>
      <p:sp>
        <p:nvSpPr>
          <p:cNvPr id="1034" name="Rectangle 8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9" name="Object 7"/>
          <p:cNvGraphicFramePr>
            <a:graphicFrameLocks noChangeAspect="1"/>
          </p:cNvGraphicFramePr>
          <p:nvPr/>
        </p:nvGraphicFramePr>
        <p:xfrm>
          <a:off x="6500813" y="4286251"/>
          <a:ext cx="2286000" cy="1104900"/>
        </p:xfrm>
        <a:graphic>
          <a:graphicData uri="http://schemas.openxmlformats.org/presentationml/2006/ole">
            <p:oleObj spid="_x0000_s1029" name="Equation" r:id="rId7" imgW="952087" imgH="431613" progId="">
              <p:embed/>
            </p:oleObj>
          </a:graphicData>
        </a:graphic>
      </p:graphicFrame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30" name="Object 9"/>
          <p:cNvGraphicFramePr>
            <a:graphicFrameLocks noChangeAspect="1"/>
          </p:cNvGraphicFramePr>
          <p:nvPr/>
        </p:nvGraphicFramePr>
        <p:xfrm>
          <a:off x="357190" y="5715000"/>
          <a:ext cx="3067051" cy="857251"/>
        </p:xfrm>
        <a:graphic>
          <a:graphicData uri="http://schemas.openxmlformats.org/presentationml/2006/ole">
            <p:oleObj spid="_x0000_s1030" name="Equation" r:id="rId8" imgW="1816100" imgH="508000" progId="">
              <p:embed/>
            </p:oleObj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114E7-A8E7-4402-8EB7-14E7913BD2D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837FC1-9BD9-47CA-8EF4-78C48FB82517}" type="datetime1">
              <a:rPr lang="ru-RU" smtClean="0"/>
              <a:t>05.06.2019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276873"/>
            <a:ext cx="7626528" cy="402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714375" y="428628"/>
            <a:ext cx="77866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ПОВЕРХНОСТЬ  НЕРАЗРЫВНОСТИ  ВЗАИМОДЕЙСТВИЯ   ВМЕЩАЮЩИХ ГОРНЫХ  ПОРОД И РАЗДЕЛИТЕЛЬНОГО  </a:t>
            </a:r>
            <a:r>
              <a:rPr lang="ru-RU" sz="2000" b="1" u="sng" dirty="0" smtClean="0"/>
              <a:t>ЦЕЛИКА  ПРИ ЗНАЧЕНИИ  ПАРАМЕТРА ПОДОБИЯ </a:t>
            </a:r>
            <a:r>
              <a:rPr lang="ru-RU" sz="2000" b="1" i="1" u="sng" dirty="0" smtClean="0"/>
              <a:t>M</a:t>
            </a:r>
            <a:r>
              <a:rPr lang="ru-RU" sz="2000" b="1" u="sng" dirty="0" smtClean="0"/>
              <a:t>=20</a:t>
            </a:r>
            <a:endParaRPr lang="ru-RU" sz="2000" b="1" u="sng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114E7-A8E7-4402-8EB7-14E7913BD2D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A919CB-3C28-480F-A7DB-CCE4CB6D8B9E}" type="datetime1">
              <a:rPr lang="ru-RU" smtClean="0"/>
              <a:t>05.06.2019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3" y="2235201"/>
            <a:ext cx="7000875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Прямоугольник 2"/>
          <p:cNvSpPr>
            <a:spLocks noChangeArrowheads="1"/>
          </p:cNvSpPr>
          <p:nvPr/>
        </p:nvSpPr>
        <p:spPr bwMode="auto">
          <a:xfrm>
            <a:off x="571501" y="285751"/>
            <a:ext cx="68808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ХАРАКТЕРНЫЙ ВИД БЕЗРАЗМЕРНОЙ ДИАГРАММЫ </a:t>
            </a:r>
            <a:r>
              <a:rPr lang="ru-RU" sz="2000" b="1" u="sng" dirty="0" smtClean="0"/>
              <a:t>НАПРЯЖЕНИЕ-ДЕФОРМАЦИЯ ЦЕЛИКА</a:t>
            </a:r>
            <a:endParaRPr lang="ru-RU" sz="2000" b="1" u="sng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286253" y="1357316"/>
          <a:ext cx="3413125" cy="642937"/>
        </p:xfrm>
        <a:graphic>
          <a:graphicData uri="http://schemas.openxmlformats.org/presentationml/2006/ole">
            <p:oleObj spid="_x0000_s2050" name="Equation" r:id="rId5" imgW="2298700" imgH="431800" progId="">
              <p:embed/>
            </p:oleObj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114E7-A8E7-4402-8EB7-14E7913BD2D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4485FB-77A8-4D0C-820C-6EBC21F6037E}" type="datetime1">
              <a:rPr lang="ru-RU" smtClean="0"/>
              <a:t>05.06.2019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1928815"/>
            <a:ext cx="7786688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Прямоугольник 13"/>
          <p:cNvSpPr>
            <a:spLocks noChangeArrowheads="1"/>
          </p:cNvSpPr>
          <p:nvPr/>
        </p:nvSpPr>
        <p:spPr bwMode="auto">
          <a:xfrm>
            <a:off x="142879" y="214316"/>
            <a:ext cx="8429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Сечения поверхности неразрывности  </a:t>
            </a:r>
            <a:r>
              <a:rPr lang="ru-RU" sz="2400" b="1" i="1" dirty="0"/>
              <a:t>M</a:t>
            </a:r>
            <a:r>
              <a:rPr lang="ru-RU" sz="2400" b="1" dirty="0"/>
              <a:t>=20</a:t>
            </a:r>
            <a:endParaRPr lang="ru-RU" sz="2400" b="1" i="1" dirty="0"/>
          </a:p>
        </p:txBody>
      </p:sp>
      <p:sp>
        <p:nvSpPr>
          <p:cNvPr id="3078" name="Прямоугольник 14"/>
          <p:cNvSpPr>
            <a:spLocks noChangeArrowheads="1"/>
          </p:cNvSpPr>
          <p:nvPr/>
        </p:nvSpPr>
        <p:spPr bwMode="auto">
          <a:xfrm>
            <a:off x="142879" y="571501"/>
            <a:ext cx="85010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при </a:t>
            </a:r>
            <a:r>
              <a:rPr lang="en-US" sz="2400" b="1" i="1" dirty="0"/>
              <a:t>L/l</a:t>
            </a:r>
            <a:r>
              <a:rPr lang="ru-RU" sz="2400" b="1" i="1" dirty="0"/>
              <a:t> </a:t>
            </a:r>
            <a:r>
              <a:rPr lang="ru-RU" sz="2400" b="1" dirty="0"/>
              <a:t>равных 2, 4, 6, 8, 10, 12, 14, 16, 18  и  </a:t>
            </a:r>
          </a:p>
          <a:p>
            <a:r>
              <a:rPr lang="ru-RU" sz="2400" b="1" dirty="0"/>
              <a:t>кривой  нагружения  целика,  совпадающей  с диаграммой напряжение-деформация</a:t>
            </a:r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86503" y="1500190"/>
            <a:ext cx="2714625" cy="1928812"/>
          </a:xfrm>
          <a:prstGeom prst="roundRect">
            <a:avLst/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6429375" y="1714501"/>
          <a:ext cx="2490788" cy="571500"/>
        </p:xfrm>
        <a:graphic>
          <a:graphicData uri="http://schemas.openxmlformats.org/presentationml/2006/ole">
            <p:oleObj spid="_x0000_s3074" name="Equation" r:id="rId5" imgW="1917700" imgH="431800" progId="">
              <p:embed/>
            </p:oleObj>
          </a:graphicData>
        </a:graphic>
      </p:graphicFrame>
      <p:graphicFrame>
        <p:nvGraphicFramePr>
          <p:cNvPr id="3075" name="Object 7"/>
          <p:cNvGraphicFramePr>
            <a:graphicFrameLocks noChangeAspect="1"/>
          </p:cNvGraphicFramePr>
          <p:nvPr/>
        </p:nvGraphicFramePr>
        <p:xfrm>
          <a:off x="6429378" y="2428877"/>
          <a:ext cx="2428875" cy="860425"/>
        </p:xfrm>
        <a:graphic>
          <a:graphicData uri="http://schemas.openxmlformats.org/presentationml/2006/ole">
            <p:oleObj spid="_x0000_s3075" name="Equation" r:id="rId6" imgW="1777229" imgH="634725" progId="">
              <p:embed/>
            </p:oleObj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114E7-A8E7-4402-8EB7-14E7913BD2D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F401A9-1C72-4802-8657-969A2904D260}" type="datetime1">
              <a:rPr lang="ru-RU" smtClean="0"/>
              <a:t>05.06.2019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7" y="3000377"/>
            <a:ext cx="4286251" cy="33575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8" y="3000376"/>
            <a:ext cx="4429125" cy="33623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11268" name="Прямоугольник 5"/>
          <p:cNvSpPr>
            <a:spLocks noChangeArrowheads="1"/>
          </p:cNvSpPr>
          <p:nvPr/>
        </p:nvSpPr>
        <p:spPr bwMode="auto">
          <a:xfrm>
            <a:off x="1835696" y="1340770"/>
            <a:ext cx="5715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СХЕМАТИЧЕСКОЕ ИЗОБРАЖЕНИЕ «ЖЕСТКОГО» (а) И «МЯГКОГО» (б) </a:t>
            </a:r>
            <a:r>
              <a:rPr lang="ru-RU" sz="2000" b="1" u="sng" dirty="0" smtClean="0"/>
              <a:t>НАГРУЖЕНИЯ</a:t>
            </a:r>
            <a:endParaRPr lang="ru-RU" sz="20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339752" y="256490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(а)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04248" y="2564904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(б)</a:t>
            </a:r>
            <a:endParaRPr lang="ru-RU" dirty="0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20FD94-D7C8-4A92-9569-9E707D87F9E1}" type="datetime1">
              <a:rPr lang="ru-RU" smtClean="0"/>
              <a:t>05.06.2019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CBB743-A66E-435B-82B0-907C36F6E64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1700810"/>
            <a:ext cx="80648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- </a:t>
            </a:r>
            <a:r>
              <a:rPr lang="ru-RU" sz="2000" dirty="0" smtClean="0"/>
              <a:t>В статье рассмотрен механизм потери устойчивости совместного деформирования целика и вмещающего массива горных пород по мере отработки пласта. При этом деформирование системы носит гладкий и непрерывный характер до тех пор, пока фронт очистных работ не достигнет определенного положения (</a:t>
            </a:r>
            <a:r>
              <a:rPr lang="en-US" sz="2000" i="1" dirty="0" smtClean="0"/>
              <a:t>L</a:t>
            </a:r>
            <a:r>
              <a:rPr lang="en-US" sz="2000" dirty="0" smtClean="0"/>
              <a:t>/</a:t>
            </a:r>
            <a:r>
              <a:rPr lang="en-US" sz="2000" i="1" dirty="0" smtClean="0"/>
              <a:t>l</a:t>
            </a:r>
            <a:r>
              <a:rPr lang="ru-RU" sz="2000" dirty="0" smtClean="0"/>
              <a:t>)</a:t>
            </a:r>
            <a:r>
              <a:rPr lang="en-US" sz="2000" dirty="0" smtClean="0"/>
              <a:t>*, </a:t>
            </a:r>
            <a:r>
              <a:rPr lang="ru-RU" sz="2000" dirty="0" smtClean="0"/>
              <a:t>зависящего от деформационных свойств целика и вмещающих пород. После этого происходит динамическое разрушения системы, сопровождающееся значительными смещениями пород массива. Это типичный пример триггерного эффекта, который реально имеет место в практике горного дела.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691684" y="1124744"/>
            <a:ext cx="173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 smtClean="0"/>
              <a:t>Заключение</a:t>
            </a:r>
            <a:endParaRPr lang="ru-RU" sz="2000" b="1" u="sng" dirty="0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114E7-A8E7-4402-8EB7-14E7913BD2D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3445B7-B915-4365-AFA6-4835C9A6DD93}" type="datetime1">
              <a:rPr lang="ru-RU" smtClean="0"/>
              <a:t>05.06.2019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460</TotalTime>
  <Words>689</Words>
  <Application>Microsoft Office PowerPoint</Application>
  <PresentationFormat>Экран (4:3)</PresentationFormat>
  <Paragraphs>68</Paragraphs>
  <Slides>15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Бумажная</vt:lpstr>
      <vt:lpstr>Equation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Vitaly</cp:lastModifiedBy>
  <cp:revision>59</cp:revision>
  <dcterms:modified xsi:type="dcterms:W3CDTF">2019-06-05T12:49:58Z</dcterms:modified>
</cp:coreProperties>
</file>