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3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6338D-7ECF-4D4B-A15B-71179D83908B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033D-93A6-4E8D-A592-FAE9614F3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4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977900"/>
            <a:ext cx="3521075" cy="264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2146" y="3763500"/>
            <a:ext cx="4977162" cy="3079354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524050" y="7427889"/>
            <a:ext cx="2695962" cy="392295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b" anchorCtr="0">
            <a:noAutofit/>
          </a:bodyPr>
          <a:lstStyle/>
          <a:p>
            <a:pPr algn="l">
              <a:buClr>
                <a:srgbClr val="000000"/>
              </a:buClr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305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977900"/>
            <a:ext cx="3521075" cy="264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22146" y="3763500"/>
            <a:ext cx="4977162" cy="3079354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ctr" anchorCtr="0">
            <a:noAutofit/>
          </a:bodyPr>
          <a:lstStyle/>
          <a:p>
            <a:pPr>
              <a:buClr>
                <a:schemeClr val="dk1"/>
              </a:buClr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524050" y="7427889"/>
            <a:ext cx="2695962" cy="392295"/>
          </a:xfrm>
          <a:prstGeom prst="rect">
            <a:avLst/>
          </a:prstGeom>
          <a:noFill/>
          <a:ln>
            <a:noFill/>
          </a:ln>
        </p:spPr>
        <p:txBody>
          <a:bodyPr lIns="83782" tIns="83782" rIns="83782" bIns="83782" anchor="b" anchorCtr="0">
            <a:noAutofit/>
          </a:bodyPr>
          <a:lstStyle/>
          <a:p>
            <a:pPr algn="l">
              <a:buClr>
                <a:srgbClr val="000000"/>
              </a:buClr>
            </a:pP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9489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0A32-EDC3-42A9-91D6-353952B4919B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9D7087-A1F8-44AE-9AB1-7218215FCA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0A32-EDC3-42A9-91D6-353952B4919B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087-A1F8-44AE-9AB1-7218215FC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0A32-EDC3-42A9-91D6-353952B4919B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087-A1F8-44AE-9AB1-7218215FC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0A32-EDC3-42A9-91D6-353952B4919B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087-A1F8-44AE-9AB1-7218215FC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0A32-EDC3-42A9-91D6-353952B4919B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087-A1F8-44AE-9AB1-7218215FCA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0A32-EDC3-42A9-91D6-353952B4919B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087-A1F8-44AE-9AB1-7218215FCA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0A32-EDC3-42A9-91D6-353952B4919B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087-A1F8-44AE-9AB1-7218215FCA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0A32-EDC3-42A9-91D6-353952B4919B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087-A1F8-44AE-9AB1-7218215FC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0A32-EDC3-42A9-91D6-353952B4919B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087-A1F8-44AE-9AB1-7218215FC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0A32-EDC3-42A9-91D6-353952B4919B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087-A1F8-44AE-9AB1-7218215FC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0A32-EDC3-42A9-91D6-353952B4919B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7087-A1F8-44AE-9AB1-7218215FC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7A50A32-EDC3-42A9-91D6-353952B4919B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9D7087-A1F8-44AE-9AB1-7218215FCA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15" y="374714"/>
            <a:ext cx="2808312" cy="9132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55576" y="1988840"/>
            <a:ext cx="75608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C00000"/>
                </a:solidFill>
              </a:rPr>
              <a:t>ИССЛЕДОВАНИЯ ВОЗМУЩЕНИЙ ГЕОМАГНИТНОГО ПОЛЯ В ДИАПАЗОНЕ 0.001 - 0,03 ГЦ ПРИ ВОЗДЕЙСТВИИ НА ИОНОСФЕРУ МОЩНЫМ РАДИОИЗЛУЧЕНИЕМ  СТЕНДА СУРА 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b="1" i="1" dirty="0"/>
          </a:p>
          <a:p>
            <a:r>
              <a:rPr lang="ru-RU" b="1" i="1" dirty="0"/>
              <a:t>Д.С. Котик</a:t>
            </a:r>
            <a:r>
              <a:rPr lang="ru-RU" b="1" i="1" baseline="30000" dirty="0"/>
              <a:t>1</a:t>
            </a:r>
            <a:r>
              <a:rPr lang="ru-RU" b="1" i="1" dirty="0"/>
              <a:t>, А.В. Рябов</a:t>
            </a:r>
            <a:r>
              <a:rPr lang="ru-RU" b="1" i="1" baseline="30000" dirty="0"/>
              <a:t>1</a:t>
            </a:r>
            <a:r>
              <a:rPr lang="ru-RU" b="1" i="1" dirty="0"/>
              <a:t>, В.И. Иванов</a:t>
            </a:r>
            <a:r>
              <a:rPr lang="ru-RU" b="1" i="1" baseline="30000" dirty="0"/>
              <a:t>2</a:t>
            </a:r>
            <a:r>
              <a:rPr lang="ru-RU" b="1" i="1" dirty="0"/>
              <a:t>, В.П. Есин</a:t>
            </a:r>
            <a:r>
              <a:rPr lang="ru-RU" b="1" i="1" baseline="30000" dirty="0"/>
              <a:t>2</a:t>
            </a:r>
            <a:r>
              <a:rPr lang="ru-RU" b="1" i="1" dirty="0"/>
              <a:t>, Д.В. Мяздриков</a:t>
            </a:r>
            <a:r>
              <a:rPr lang="ru-RU" b="1" i="1" baseline="30000" dirty="0"/>
              <a:t>2</a:t>
            </a:r>
            <a:r>
              <a:rPr lang="ru-RU" b="1" i="1" dirty="0"/>
              <a:t>  </a:t>
            </a:r>
            <a:endParaRPr lang="ru-RU" dirty="0"/>
          </a:p>
          <a:p>
            <a:pPr algn="ctr"/>
            <a:r>
              <a:rPr lang="ru-RU" b="1" i="1" baseline="30000" dirty="0"/>
              <a:t>1 </a:t>
            </a:r>
            <a:r>
              <a:rPr lang="ru-RU" b="1" dirty="0"/>
              <a:t>НИРФИ ННГУ </a:t>
            </a:r>
          </a:p>
          <a:p>
            <a:pPr algn="ctr"/>
            <a:r>
              <a:rPr lang="ru-RU" b="1" i="1" baseline="30000" dirty="0"/>
              <a:t>2 </a:t>
            </a:r>
            <a:r>
              <a:rPr lang="ru-RU" b="1" dirty="0"/>
              <a:t>НПО «Тайфун»</a:t>
            </a:r>
          </a:p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6138"/>
            <a:ext cx="1184041" cy="119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78" y="283638"/>
            <a:ext cx="6762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30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</a:rPr>
              <a:t>Обсуждение результатов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424936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Генерация УНЧ волн с использованием  ионосферного КВ нагрева для возбуждения, так называемой, ионосферной неустойчивости с обратной связью (ionospheric </a:t>
            </a:r>
            <a:r>
              <a:rPr lang="ru-RU" sz="1800" b="1" dirty="0" err="1"/>
              <a:t>feedback</a:t>
            </a:r>
            <a:r>
              <a:rPr lang="ru-RU" sz="1800" b="1" dirty="0"/>
              <a:t> </a:t>
            </a:r>
            <a:r>
              <a:rPr lang="ru-RU" sz="1800" b="1" dirty="0" err="1"/>
              <a:t>instability</a:t>
            </a:r>
            <a:r>
              <a:rPr lang="ru-RU" sz="1800" b="1" dirty="0"/>
              <a:t> – IFI) исследовалась в работах [</a:t>
            </a:r>
            <a:r>
              <a:rPr lang="ru-RU" sz="1800" b="1" dirty="0" err="1"/>
              <a:t>Streltsov</a:t>
            </a:r>
            <a:r>
              <a:rPr lang="ru-RU" sz="1800" b="1" dirty="0"/>
              <a:t> </a:t>
            </a:r>
            <a:r>
              <a:rPr lang="ru-RU" sz="1800" b="1" dirty="0" err="1"/>
              <a:t>et</a:t>
            </a:r>
            <a:r>
              <a:rPr lang="ru-RU" sz="1800" b="1" dirty="0"/>
              <a:t> </a:t>
            </a:r>
            <a:r>
              <a:rPr lang="ru-RU" sz="1800" b="1" dirty="0" err="1"/>
              <a:t>al</a:t>
            </a:r>
            <a:r>
              <a:rPr lang="ru-RU" sz="1800" b="1" dirty="0"/>
              <a:t>, 2005, </a:t>
            </a:r>
            <a:r>
              <a:rPr lang="ru-RU" sz="1800" b="1" dirty="0" err="1"/>
              <a:t>Streltsov</a:t>
            </a:r>
            <a:r>
              <a:rPr lang="ru-RU" sz="1800" b="1" dirty="0"/>
              <a:t> </a:t>
            </a:r>
            <a:r>
              <a:rPr lang="ru-RU" sz="1800" b="1" dirty="0" err="1"/>
              <a:t>et</a:t>
            </a:r>
            <a:r>
              <a:rPr lang="ru-RU" sz="1800" b="1" dirty="0"/>
              <a:t> </a:t>
            </a:r>
            <a:r>
              <a:rPr lang="ru-RU" sz="1800" b="1" dirty="0" err="1"/>
              <a:t>al</a:t>
            </a:r>
            <a:r>
              <a:rPr lang="ru-RU" sz="1800" b="1" dirty="0"/>
              <a:t>, 2012], теория которой ранее была предложена для объяснения ионосферно-магнитосферных процессов в области дуг полярных сияний [</a:t>
            </a:r>
            <a:r>
              <a:rPr lang="ru-RU" sz="1800" b="1" dirty="0" err="1"/>
              <a:t>Atkinson</a:t>
            </a:r>
            <a:r>
              <a:rPr lang="ru-RU" sz="1800" b="1" dirty="0"/>
              <a:t>, 1970]. Основная идея этой неустойчивость заключается в том, что импульс тока, протекающего вдоль силовой линии магнитного поля в виде альвеновской волны, увеличивается при повышении плотности и проводимости ионосферы высыпающимися в E-слой электронами. Повышенная проводимость затем возвращается обратно в структуру и амплитуду падающей волны. Амплитуда УНЧ волн может быть значительно усилена, если эти волны образуют стоячую структуру внутри глобального магнитосферного резонатора. Результаты численного моделирования, представленные в работе [</a:t>
            </a:r>
            <a:r>
              <a:rPr lang="ru-RU" sz="1800" b="1" dirty="0" err="1"/>
              <a:t>Streltsov</a:t>
            </a:r>
            <a:r>
              <a:rPr lang="ru-RU" sz="1800" b="1" dirty="0"/>
              <a:t> </a:t>
            </a:r>
            <a:r>
              <a:rPr lang="ru-RU" sz="1800" b="1" dirty="0" err="1"/>
              <a:t>et</a:t>
            </a:r>
            <a:r>
              <a:rPr lang="ru-RU" sz="1800" b="1" dirty="0"/>
              <a:t> </a:t>
            </a:r>
            <a:r>
              <a:rPr lang="ru-RU" sz="1800" b="1" dirty="0" err="1"/>
              <a:t>al</a:t>
            </a:r>
            <a:r>
              <a:rPr lang="ru-RU" sz="1800" b="1" dirty="0"/>
              <a:t>, 2005] показали, что даже относительно слабая (на уровне 10%) модификация проводимости ионосферы с помощью КВ-нагрева может инициировать IFI и усилить  её развитие. </a:t>
            </a:r>
          </a:p>
        </p:txBody>
      </p:sp>
    </p:spTree>
    <p:extLst>
      <p:ext uri="{BB962C8B-B14F-4D97-AF65-F5344CB8AC3E}">
        <p14:creationId xmlns:p14="http://schemas.microsoft.com/office/powerpoint/2010/main" val="73608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1F6A5AF-444D-4F69-9C60-454DFB4B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4725" y="455525"/>
            <a:ext cx="1922499" cy="537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41454" y="2706461"/>
            <a:ext cx="6193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292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Введение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17632" cy="5328592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/>
              <a:t>Первый эксперимент проявивший, по мнению авторов, возможность влияния модификации ионосферы на магнитосферу, был проведен в октябре 1996 на стенде EISCAT в </a:t>
            </a:r>
            <a:r>
              <a:rPr lang="ru-RU" sz="2600" b="1" dirty="0" err="1" smtClean="0"/>
              <a:t>Тромсе</a:t>
            </a:r>
            <a:r>
              <a:rPr lang="ru-RU" sz="2600" b="1" dirty="0" smtClean="0"/>
              <a:t> с использованием спутника INTERBALL-2 (AURORAL PROBE) [</a:t>
            </a:r>
            <a:r>
              <a:rPr lang="ru-RU" sz="2600" b="1" dirty="0" err="1" smtClean="0"/>
              <a:t>Mogilevsky</a:t>
            </a:r>
            <a:r>
              <a:rPr lang="ru-RU" sz="2600" b="1" dirty="0" smtClean="0"/>
              <a:t>, 2002, </a:t>
            </a:r>
            <a:r>
              <a:rPr lang="ru-RU" sz="2600" b="1" dirty="0" err="1" smtClean="0"/>
              <a:t>Zelenov</a:t>
            </a:r>
            <a:r>
              <a:rPr lang="ru-RU" sz="2600" b="1" dirty="0" smtClean="0"/>
              <a:t>. 2004]. Во время работы стенда в течение двух с половиной часов наблюдалось возмущение ГМП в диапазоне пульсаций </a:t>
            </a:r>
            <a:r>
              <a:rPr lang="ru-RU" sz="2600" b="1" dirty="0" err="1" smtClean="0"/>
              <a:t>Рс</a:t>
            </a:r>
            <a:r>
              <a:rPr lang="ru-RU" sz="2600" b="1" dirty="0" smtClean="0"/>
              <a:t> 4-5. Затем, примерно через час после выключения стенда, последовала суббуря. </a:t>
            </a:r>
          </a:p>
          <a:p>
            <a:r>
              <a:rPr lang="ru-RU" sz="2600" b="1" dirty="0" smtClean="0"/>
              <a:t>Подобного рола эксперименты были проведены в 2012 г на стенде HAARP [</a:t>
            </a:r>
            <a:r>
              <a:rPr lang="ru-RU" sz="2600" b="1" dirty="0" err="1" smtClean="0"/>
              <a:t>Chang</a:t>
            </a:r>
            <a:r>
              <a:rPr lang="ru-RU" sz="2600" b="1" dirty="0" smtClean="0"/>
              <a:t>, 2012, </a:t>
            </a:r>
            <a:r>
              <a:rPr lang="ru-RU" sz="2600" b="1" dirty="0" err="1" smtClean="0"/>
              <a:t>Streltsov</a:t>
            </a:r>
            <a:r>
              <a:rPr lang="ru-RU" sz="2600" b="1" dirty="0" smtClean="0"/>
              <a:t>, 2012]. Эксперимент проводился перед </a:t>
            </a:r>
            <a:r>
              <a:rPr lang="ru-RU" sz="2600" b="1" dirty="0" err="1" smtClean="0"/>
              <a:t>суббурей</a:t>
            </a:r>
            <a:r>
              <a:rPr lang="ru-RU" sz="2600" b="1" dirty="0" smtClean="0"/>
              <a:t> 22 февраля 2012 г. При работе стенда HAARP режиме АМ с частотой 5мГц (200 с период) в течение часа также наблюдались предшествующие суббури </a:t>
            </a:r>
            <a:r>
              <a:rPr lang="ru-RU" sz="2600" b="1" dirty="0" err="1" smtClean="0"/>
              <a:t>длиннопериодные</a:t>
            </a:r>
            <a:r>
              <a:rPr lang="ru-RU" sz="2600" b="1" dirty="0" smtClean="0"/>
              <a:t> пульсации. Всего на стенде HAARP было проведено четыре успешных эксперимента, в которых возбуждение УНЧ пульсаций предшествовало суббуре. Также в нескольких экспериментах, в которых HAARP индуцировал УНЧ волны, не была зарегистрирована последующая суббуря [4] </a:t>
            </a:r>
          </a:p>
          <a:p>
            <a:r>
              <a:rPr lang="ru-RU" sz="2600" b="1" dirty="0" smtClean="0"/>
              <a:t>Попытка обнаружения подобного рода эффекта в средних широтах была предпринята на стенде СУРА в июле 2015 г. Описание постановки данного эксперимента и его результаты приведены ниже.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843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91480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Условия и техника эксперимента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В экспериментах в июле 2015 г. стенд СУРА работал с мощностью 500 (кВт), луч антенной решетки был направлен на 16° к югу (магнитный зенит). Для экспериментов было выбрано время с 21:30 по 23:30 МСК.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   Параметры излучения </a:t>
            </a:r>
            <a:r>
              <a:rPr lang="ru-RU" sz="1800" b="1" dirty="0"/>
              <a:t>стенда и индекс геомагнитной активности</a:t>
            </a:r>
            <a:endParaRPr lang="ru-RU" sz="18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91162"/>
              </p:ext>
            </p:extLst>
          </p:nvPr>
        </p:nvGraphicFramePr>
        <p:xfrm>
          <a:off x="971600" y="2852936"/>
          <a:ext cx="7093551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/>
                <a:gridCol w="1368152"/>
                <a:gridCol w="1368152"/>
                <a:gridCol w="1584176"/>
                <a:gridCol w="1548936"/>
              </a:tblGrid>
              <a:tr h="971962">
                <a:tc>
                  <a:txBody>
                    <a:bodyPr/>
                    <a:lstStyle/>
                    <a:p>
                      <a:pPr indent="34226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Частота (кГц), мода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Период (сек)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Модуляция, частота (Гц)</a:t>
                      </a:r>
                      <a:endParaRPr lang="ru-RU" sz="16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</a:t>
                      </a:r>
                      <a:endParaRPr lang="ru-RU" sz="16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119">
                <a:tc>
                  <a:txBody>
                    <a:bodyPr/>
                    <a:lstStyle/>
                    <a:p>
                      <a:pPr indent="34226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05.07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4785, «О»,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0,06(6)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119">
                <a:tc>
                  <a:txBody>
                    <a:bodyPr/>
                    <a:lstStyle/>
                    <a:p>
                      <a:pPr indent="34226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09.07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5828, «О»,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200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0,005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6119">
                <a:tc>
                  <a:txBody>
                    <a:bodyPr/>
                    <a:lstStyle/>
                    <a:p>
                      <a:pPr indent="34226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21.07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6500, «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</a:rPr>
                        <a:t>»,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520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0,002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4226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67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Условия и техника эксперимента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730008" cy="48139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17901" y="1268760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Магнитометрические измерения проводились в двух пунктах, разнесённых между собой на 56 км. Первый пункт располагался в районе п. Юрино в 24 км от стенда (далее – пункт «Север») , второй пункт в районе д. Ильина Гора в 36 км от стенда (далее – пункт «Юг», см. рис. 1). Для измерений вариаций индукции геомагнитного поля (ГМП) в каждом пункте использовались станции магнитного мониторинга СММ – </a:t>
            </a:r>
            <a:r>
              <a:rPr lang="ru-RU" b="1" dirty="0" smtClean="0"/>
              <a:t>09. Регистрировались </a:t>
            </a:r>
            <a:r>
              <a:rPr lang="ru-RU" b="1" dirty="0"/>
              <a:t>две горизонтальные  и вертикальная компоненты ГМП.</a:t>
            </a:r>
          </a:p>
        </p:txBody>
      </p:sp>
    </p:spTree>
    <p:extLst>
      <p:ext uri="{BB962C8B-B14F-4D97-AF65-F5344CB8AC3E}">
        <p14:creationId xmlns:p14="http://schemas.microsoft.com/office/powerpoint/2010/main" val="115679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92696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Результаты </a:t>
            </a:r>
            <a:r>
              <a:rPr lang="ru-RU" sz="2800" b="1" dirty="0" smtClean="0">
                <a:solidFill>
                  <a:srgbClr val="C00000"/>
                </a:solidFill>
              </a:rPr>
              <a:t>эксперимента 05.07.15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226664" cy="458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6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Результаты </a:t>
            </a:r>
            <a:r>
              <a:rPr lang="ru-RU" sz="2800" b="1" dirty="0" smtClean="0">
                <a:solidFill>
                  <a:srgbClr val="C00000"/>
                </a:solidFill>
              </a:rPr>
              <a:t>эксперимента 09.07.15</a:t>
            </a:r>
            <a:r>
              <a:rPr lang="ru-RU" sz="2800" b="1" dirty="0">
                <a:solidFill>
                  <a:srgbClr val="C00000"/>
                </a:solidFill>
              </a:rPr>
              <a:t>.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768752" cy="4248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47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92696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Результаты </a:t>
            </a:r>
            <a:r>
              <a:rPr lang="ru-RU" sz="2800" b="1" dirty="0" smtClean="0">
                <a:solidFill>
                  <a:srgbClr val="C00000"/>
                </a:solidFill>
              </a:rPr>
              <a:t>эксперимента 21.07.15</a:t>
            </a:r>
            <a:r>
              <a:rPr lang="ru-RU" sz="2800" b="1" dirty="0">
                <a:solidFill>
                  <a:srgbClr val="C00000"/>
                </a:solidFill>
              </a:rPr>
              <a:t>.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87" y="2110429"/>
            <a:ext cx="5925826" cy="350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1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80728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Выводы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Основная особенность – почти полная идентичность, как волновых форм вариаций геомагнитного поля, так и их спектров в обоих пунктах. В первом сеансе 05.07.15 (рис.2) при периоде модуляции стенда 15 сек. пульсации появились в конце сеанса и длились еще примерно 25 мин. по его окончании. Частота максимума в спектре составляла 16 </a:t>
            </a:r>
            <a:r>
              <a:rPr lang="ru-RU" b="1" dirty="0" err="1"/>
              <a:t>мГц</a:t>
            </a:r>
            <a:r>
              <a:rPr lang="ru-RU" b="1" dirty="0"/>
              <a:t>  (Т=62,5 сек). Во втором сеансе 09.07.15 (рис.3) при частоте модуляции стенда 5 </a:t>
            </a:r>
            <a:r>
              <a:rPr lang="ru-RU" b="1" dirty="0" err="1"/>
              <a:t>мГц</a:t>
            </a:r>
            <a:r>
              <a:rPr lang="ru-RU" b="1" dirty="0"/>
              <a:t> (Т=200 сек.) пульсации появились в ходе сеанса примерно через 75 мин после его начала  и длились до конца сеанса. Наблюдались два частотных максимума в спектре на 7,5 и 1,6 </a:t>
            </a:r>
            <a:r>
              <a:rPr lang="ru-RU" b="1" dirty="0" err="1"/>
              <a:t>мГц</a:t>
            </a:r>
            <a:r>
              <a:rPr lang="ru-RU" b="1" dirty="0"/>
              <a:t>  (Т= 133 и 62.5 сек). В третьем сеансе 21.07.15 (рис.4) при частоте модуляции стенда 2 </a:t>
            </a:r>
            <a:r>
              <a:rPr lang="ru-RU" b="1" dirty="0" err="1"/>
              <a:t>мГц</a:t>
            </a:r>
            <a:r>
              <a:rPr lang="ru-RU" b="1" dirty="0"/>
              <a:t> (Т=520 сек.) пульсации появились в ходе сеанса примерно через 75 мин после его начала  и длились до конца сеанса. Наблюдались также два частотных максимума в спектре на 5,5 и 1,45 </a:t>
            </a:r>
            <a:r>
              <a:rPr lang="ru-RU" b="1" dirty="0" err="1"/>
              <a:t>мГц</a:t>
            </a:r>
            <a:r>
              <a:rPr lang="ru-RU" b="1" dirty="0"/>
              <a:t>  (периоды Т= 181 и 69 сек).</a:t>
            </a:r>
          </a:p>
        </p:txBody>
      </p:sp>
    </p:spTree>
    <p:extLst>
      <p:ext uri="{BB962C8B-B14F-4D97-AF65-F5344CB8AC3E}">
        <p14:creationId xmlns:p14="http://schemas.microsoft.com/office/powerpoint/2010/main" val="156665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/>
          <a:lstStyle/>
          <a:p>
            <a:r>
              <a:rPr lang="en-BZ" sz="3200" dirty="0" smtClean="0">
                <a:solidFill>
                  <a:srgbClr val="C00000"/>
                </a:solidFill>
              </a:rPr>
              <a:t>Ionospheric Feedback Instability </a:t>
            </a:r>
            <a:r>
              <a:rPr lang="en-BZ" sz="3200" dirty="0">
                <a:solidFill>
                  <a:srgbClr val="C00000"/>
                </a:solidFill>
              </a:rPr>
              <a:t>– IFI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764704"/>
            <a:ext cx="5904655" cy="378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653136"/>
            <a:ext cx="8496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600" dirty="0" err="1" smtClean="0"/>
              <a:t>Streltsov</a:t>
            </a:r>
            <a:r>
              <a:rPr lang="en-BZ" sz="1600" dirty="0" smtClean="0"/>
              <a:t>, A., W. </a:t>
            </a:r>
            <a:r>
              <a:rPr lang="en-BZ" sz="1600" dirty="0" err="1" smtClean="0"/>
              <a:t>Lotko</a:t>
            </a:r>
            <a:r>
              <a:rPr lang="en-BZ" sz="1600" dirty="0" smtClean="0"/>
              <a:t>, and G. </a:t>
            </a:r>
            <a:r>
              <a:rPr lang="en-BZ" sz="1600" dirty="0" err="1" smtClean="0"/>
              <a:t>Milikh</a:t>
            </a:r>
            <a:r>
              <a:rPr lang="en-BZ" sz="1600" dirty="0" smtClean="0"/>
              <a:t>, Simulations of ULF field aligned currents generated by HF heating of the ionosphere, (2005) // J. </a:t>
            </a:r>
            <a:r>
              <a:rPr lang="en-BZ" sz="1600" dirty="0" err="1" smtClean="0"/>
              <a:t>Geophys</a:t>
            </a:r>
            <a:r>
              <a:rPr lang="en-BZ" sz="1600" dirty="0" smtClean="0"/>
              <a:t>.  Res., V.110 (A0421, P. 1-11, doi:10.1029/2004JA010629.</a:t>
            </a:r>
          </a:p>
          <a:p>
            <a:r>
              <a:rPr lang="en-BZ" sz="1600" dirty="0" err="1" smtClean="0"/>
              <a:t>Streltsov</a:t>
            </a:r>
            <a:r>
              <a:rPr lang="en-BZ" sz="1600" dirty="0" smtClean="0"/>
              <a:t>, A. V., T. R. Pedersen, E. V. </a:t>
            </a:r>
            <a:r>
              <a:rPr lang="en-BZ" sz="1600" dirty="0" err="1" smtClean="0"/>
              <a:t>Mishin</a:t>
            </a:r>
            <a:r>
              <a:rPr lang="en-BZ" sz="1600" dirty="0" smtClean="0"/>
              <a:t>, and A. L. Snyder (2010), Ionospheric feedback instability and substorm development, // J. </a:t>
            </a:r>
            <a:r>
              <a:rPr lang="en-BZ" sz="1600" dirty="0" err="1" smtClean="0"/>
              <a:t>Geophys</a:t>
            </a:r>
            <a:r>
              <a:rPr lang="en-BZ" sz="1600" dirty="0" smtClean="0"/>
              <a:t>. Res., 115, A07205, doi:10.1029/2009JA014961. </a:t>
            </a:r>
          </a:p>
          <a:p>
            <a:r>
              <a:rPr lang="en-US" sz="1600" dirty="0" smtClean="0"/>
              <a:t>Atkinson, G., Auroral arcs: Result of the interaction of a dynamic magnetosphere with the ionosphere (1970) // J, </a:t>
            </a:r>
            <a:r>
              <a:rPr lang="en-US" sz="1600" dirty="0" err="1" smtClean="0"/>
              <a:t>Geophys</a:t>
            </a:r>
            <a:r>
              <a:rPr lang="en-US" sz="1600" dirty="0" smtClean="0"/>
              <a:t>. Res., V.75, P. 4746-4755,.</a:t>
            </a:r>
            <a:endParaRPr lang="en-BZ" sz="1600" dirty="0"/>
          </a:p>
        </p:txBody>
      </p:sp>
    </p:spTree>
    <p:extLst>
      <p:ext uri="{BB962C8B-B14F-4D97-AF65-F5344CB8AC3E}">
        <p14:creationId xmlns:p14="http://schemas.microsoft.com/office/powerpoint/2010/main" val="1872751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</TotalTime>
  <Words>919</Words>
  <Application>Microsoft Office PowerPoint</Application>
  <PresentationFormat>Экран (4:3)</PresentationFormat>
  <Paragraphs>47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Презентация PowerPoint</vt:lpstr>
      <vt:lpstr>Введение</vt:lpstr>
      <vt:lpstr>Условия и техника эксперимента</vt:lpstr>
      <vt:lpstr>Условия и техника эксперимента</vt:lpstr>
      <vt:lpstr>Результаты эксперимента 05.07.15 </vt:lpstr>
      <vt:lpstr>Результаты эксперимента 09.07.15. </vt:lpstr>
      <vt:lpstr>Результаты эксперимента 21.07.15. </vt:lpstr>
      <vt:lpstr>Выводы</vt:lpstr>
      <vt:lpstr>Ionospheric Feedback Instability – IFI</vt:lpstr>
      <vt:lpstr>Обсуждение результатов.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DK</dc:creator>
  <cp:lastModifiedBy>DK</cp:lastModifiedBy>
  <cp:revision>9</cp:revision>
  <dcterms:created xsi:type="dcterms:W3CDTF">2019-05-29T11:31:18Z</dcterms:created>
  <dcterms:modified xsi:type="dcterms:W3CDTF">2019-06-03T13:14:40Z</dcterms:modified>
</cp:coreProperties>
</file>