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8" r:id="rId2"/>
    <p:sldId id="271" r:id="rId3"/>
    <p:sldId id="267" r:id="rId4"/>
    <p:sldId id="270" r:id="rId5"/>
    <p:sldId id="260" r:id="rId6"/>
    <p:sldId id="265" r:id="rId7"/>
    <p:sldId id="274" r:id="rId8"/>
    <p:sldId id="263" r:id="rId9"/>
    <p:sldId id="262" r:id="rId10"/>
    <p:sldId id="273" r:id="rId11"/>
    <p:sldId id="275" r:id="rId12"/>
    <p:sldId id="259" r:id="rId13"/>
    <p:sldId id="261" r:id="rId14"/>
    <p:sldId id="272" r:id="rId15"/>
    <p:sldId id="276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7CF"/>
    <a:srgbClr val="2B11C5"/>
    <a:srgbClr val="FBFB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F91F5E-4A4F-41EE-9AF6-06C55A33EE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95AA03-B590-4D58-81EC-2CDE5131F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sivevol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638" y="3798332"/>
            <a:ext cx="3496113" cy="2376264"/>
          </a:xfrm>
          <a:prstGeom prst="rect">
            <a:avLst/>
          </a:prstGeom>
        </p:spPr>
      </p:pic>
      <p:pic>
        <p:nvPicPr>
          <p:cNvPr id="2050" name="Picture 2" descr="Картинки по запросу массовые вымирания биологических видов в фанерозо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0662" y="4098624"/>
            <a:ext cx="3404239" cy="170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iptstream.ru/wp-content/uploads/2015/05/logo_IDG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4168" y="476672"/>
            <a:ext cx="2448272" cy="12322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213285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ОЦЕНКА ЭНЕРГИИ, ВЫДЕЛИВШЕЙСЯ В МАГМАТИЧЕСКОЙ ПРОВИНЦИИ ДЕКАН В РЕЗУЛЬТАТЕ УДАРА АСТЕРОИДА В МЕКСИКАНСКИЙ ЗАЛИВ НА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K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-PG ГРАНИЦЕ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908154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Хазинс</a:t>
            </a:r>
            <a:r>
              <a:rPr lang="ru-RU" dirty="0"/>
              <a:t> В.М., Шувалов В.В.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Пороговые значения объемной плотности энергии, необходимые для начала извержения вулкана вследствие сейсмического воздействия должны быть увеличены на порядок.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Значения объемной плотности энергии, выделившейся в провинции Декан в результате удара космического тела в Мексиканский залив также должны быть увеличены на порядок.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пасибо за вним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764" y="4323"/>
            <a:ext cx="9181528" cy="68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93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7488"/>
            <a:ext cx="9144000" cy="6003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941168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Зависимость максимальной скорости грунта </a:t>
            </a:r>
            <a:r>
              <a:rPr lang="en-US" dirty="0" smtClean="0"/>
              <a:t>PGV </a:t>
            </a:r>
            <a:r>
              <a:rPr lang="ru-RU" dirty="0" smtClean="0"/>
              <a:t>(</a:t>
            </a:r>
            <a:r>
              <a:rPr lang="en-US" dirty="0" smtClean="0"/>
              <a:t>a)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удельной энергии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b)</a:t>
            </a:r>
            <a:r>
              <a:rPr lang="ru-RU" dirty="0" smtClean="0"/>
              <a:t> от расстояния</a:t>
            </a:r>
            <a:r>
              <a:rPr lang="en-US" dirty="0" smtClean="0"/>
              <a:t> </a:t>
            </a:r>
            <a:r>
              <a:rPr lang="ru-RU" dirty="0" smtClean="0"/>
              <a:t>до эпицентра </a:t>
            </a:r>
            <a:r>
              <a:rPr lang="en-US" i="1" dirty="0" smtClean="0"/>
              <a:t>r</a:t>
            </a:r>
            <a:r>
              <a:rPr lang="ru-RU" i="1" dirty="0" smtClean="0"/>
              <a:t> </a:t>
            </a:r>
            <a:r>
              <a:rPr lang="ru-RU" dirty="0" smtClean="0"/>
              <a:t>для различных магнитуд М землетрясения. Серым цветом на фрагменте (</a:t>
            </a:r>
            <a:r>
              <a:rPr lang="en-US" dirty="0" smtClean="0"/>
              <a:t>b) </a:t>
            </a:r>
            <a:r>
              <a:rPr lang="ru-RU" dirty="0" smtClean="0"/>
              <a:t>выделена область пороговых значений для перехода извержения вулкана в активную стадию по оценкам </a:t>
            </a:r>
            <a:r>
              <a:rPr lang="en-US" dirty="0" smtClean="0"/>
              <a:t>Richards et al., 2015</a:t>
            </a:r>
            <a:endParaRPr lang="ru-RU" i="1" dirty="0"/>
          </a:p>
        </p:txBody>
      </p:sp>
      <p:pic>
        <p:nvPicPr>
          <p:cNvPr id="5" name="Рисунок 4" descr="Fig_V+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948264" cy="371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_V_for_dok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692696"/>
            <a:ext cx="4392487" cy="4324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4452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Зависимость максимальной скорости грунта </a:t>
            </a:r>
            <a:r>
              <a:rPr lang="en-US" dirty="0" smtClean="0"/>
              <a:t>PGV </a:t>
            </a:r>
            <a:r>
              <a:rPr lang="ru-RU" dirty="0" smtClean="0"/>
              <a:t>от расстояния</a:t>
            </a:r>
            <a:r>
              <a:rPr lang="en-US" dirty="0" smtClean="0"/>
              <a:t> </a:t>
            </a:r>
            <a:r>
              <a:rPr lang="ru-RU" dirty="0" smtClean="0"/>
              <a:t>до эпицентра </a:t>
            </a:r>
            <a:r>
              <a:rPr lang="en-US" i="1" dirty="0" smtClean="0"/>
              <a:t>r</a:t>
            </a:r>
            <a:r>
              <a:rPr lang="ru-RU" i="1" dirty="0" smtClean="0"/>
              <a:t> </a:t>
            </a:r>
            <a:r>
              <a:rPr lang="ru-RU" dirty="0" smtClean="0"/>
              <a:t>для различных магнитуд М землетрясения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PsExt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" y="80772"/>
            <a:ext cx="9000744" cy="66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19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11-deccan-traps-grap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592" y="1196752"/>
            <a:ext cx="7434827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124744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Renne</a:t>
            </a:r>
            <a:r>
              <a:rPr lang="en-US" dirty="0"/>
              <a:t> </a:t>
            </a:r>
            <a:r>
              <a:rPr lang="en-US" dirty="0" smtClean="0"/>
              <a:t>PR</a:t>
            </a:r>
            <a:r>
              <a:rPr lang="ru-RU" dirty="0" smtClean="0"/>
              <a:t> </a:t>
            </a:r>
            <a:r>
              <a:rPr lang="en-US" dirty="0" smtClean="0"/>
              <a:t>et al. (</a:t>
            </a:r>
            <a:r>
              <a:rPr lang="en-US" dirty="0"/>
              <a:t>2015) State shift in Deccan volcanism at the Cretaceous-</a:t>
            </a:r>
            <a:r>
              <a:rPr lang="en-US" dirty="0" err="1"/>
              <a:t>Paleogene</a:t>
            </a:r>
            <a:r>
              <a:rPr lang="en-US" dirty="0"/>
              <a:t> boundary, possibly induced by impact. Science 350(6256):76-78.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u="sng" dirty="0"/>
              <a:t>Richards MA et al.</a:t>
            </a:r>
            <a:r>
              <a:rPr lang="en-US" dirty="0"/>
              <a:t> (2015) Triggering of the largest Deccan eruptions by the </a:t>
            </a:r>
            <a:r>
              <a:rPr lang="en-US" dirty="0" err="1"/>
              <a:t>Chicxulub</a:t>
            </a:r>
            <a:r>
              <a:rPr lang="en-US" dirty="0"/>
              <a:t> impact. Geological Society of America Bulletin 127:1507-1520.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14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6876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u="sng" dirty="0"/>
              <a:t>Н</a:t>
            </a:r>
            <a:r>
              <a:rPr lang="ru-RU" b="1" u="sng" dirty="0" smtClean="0"/>
              <a:t>еравномерность развития Декан-вулканизма</a:t>
            </a:r>
            <a:r>
              <a:rPr lang="en-US" dirty="0"/>
              <a:t>.</a:t>
            </a:r>
            <a:r>
              <a:rPr lang="ru-RU" dirty="0" smtClean="0"/>
              <a:t> После </a:t>
            </a:r>
            <a:r>
              <a:rPr lang="en-US" dirty="0"/>
              <a:t>K</a:t>
            </a:r>
            <a:r>
              <a:rPr lang="ru-RU" dirty="0"/>
              <a:t>-</a:t>
            </a:r>
            <a:r>
              <a:rPr lang="en-US" dirty="0" err="1"/>
              <a:t>Pg</a:t>
            </a:r>
            <a:r>
              <a:rPr lang="en-US" dirty="0"/>
              <a:t> </a:t>
            </a:r>
            <a:r>
              <a:rPr lang="ru-RU" dirty="0"/>
              <a:t>границы произошло </a:t>
            </a:r>
            <a:r>
              <a:rPr lang="ru-RU" dirty="0" smtClean="0"/>
              <a:t>ускорение</a:t>
            </a:r>
            <a:r>
              <a:rPr lang="en-US" dirty="0" smtClean="0"/>
              <a:t> </a:t>
            </a:r>
            <a:r>
              <a:rPr lang="ru-RU" dirty="0" smtClean="0"/>
              <a:t>вулканизма</a:t>
            </a:r>
            <a:r>
              <a:rPr lang="ru-RU" dirty="0"/>
              <a:t>, и до 70% лавы </a:t>
            </a:r>
            <a:r>
              <a:rPr lang="ru-RU" dirty="0" smtClean="0"/>
              <a:t>было </a:t>
            </a:r>
            <a:r>
              <a:rPr lang="ru-RU" dirty="0"/>
              <a:t>извергнуто за относительно небольшой (в геологическом масштабе) промежуток времени.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757427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u="sng" dirty="0" err="1" smtClean="0"/>
              <a:t>Чиксулуб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импакт</a:t>
            </a:r>
            <a:r>
              <a:rPr lang="ru-RU" b="1" u="sng" dirty="0" smtClean="0"/>
              <a:t> послужил триггером  ускорения вулканизма в </a:t>
            </a:r>
            <a:r>
              <a:rPr lang="ru-RU" b="1" u="sng" dirty="0"/>
              <a:t>течение последующих ~ 50 000 </a:t>
            </a:r>
            <a:r>
              <a:rPr lang="ru-RU" b="1" u="sng" dirty="0" smtClean="0"/>
              <a:t>лет</a:t>
            </a:r>
            <a:r>
              <a:rPr lang="en-US" u="sng" dirty="0"/>
              <a:t>.</a:t>
            </a:r>
            <a:r>
              <a:rPr lang="ru-RU" u="sng" dirty="0" smtClean="0"/>
              <a:t> </a:t>
            </a:r>
            <a:r>
              <a:rPr lang="ru-RU" dirty="0" smtClean="0"/>
              <a:t>Согласно </a:t>
            </a:r>
            <a:r>
              <a:rPr lang="ru-RU" dirty="0"/>
              <a:t>радиоизотопным </a:t>
            </a:r>
            <a:r>
              <a:rPr lang="ru-RU" dirty="0" smtClean="0"/>
              <a:t>исследованиям </a:t>
            </a:r>
            <a:r>
              <a:rPr lang="ru-RU" dirty="0" err="1" smtClean="0"/>
              <a:t>Чиксулуб</a:t>
            </a:r>
            <a:r>
              <a:rPr lang="ru-RU" dirty="0" smtClean="0"/>
              <a:t> </a:t>
            </a:r>
            <a:r>
              <a:rPr lang="ru-RU" dirty="0" err="1" smtClean="0"/>
              <a:t>импакт</a:t>
            </a:r>
            <a:r>
              <a:rPr lang="en-US" dirty="0" smtClean="0"/>
              <a:t>,</a:t>
            </a:r>
            <a:r>
              <a:rPr lang="ru-RU" dirty="0" smtClean="0"/>
              <a:t> возможно, предшествовал началу </a:t>
            </a:r>
            <a:r>
              <a:rPr lang="ru-RU" dirty="0"/>
              <a:t>ускоренного </a:t>
            </a:r>
            <a:r>
              <a:rPr lang="ru-RU" dirty="0" smtClean="0"/>
              <a:t>вулканизма.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9270" y="436510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u="sng" dirty="0" smtClean="0"/>
              <a:t>Механизм − воздействие относительно слабых сейсмических возмущений на систему, находящуюся в предельном по </a:t>
            </a:r>
            <a:r>
              <a:rPr lang="ru-RU" b="1" u="sng" dirty="0" err="1" smtClean="0"/>
              <a:t>энергонасыщенности</a:t>
            </a:r>
            <a:r>
              <a:rPr lang="ru-RU" b="1" u="sng" dirty="0" smtClean="0"/>
              <a:t>  состоянии</a:t>
            </a:r>
            <a:r>
              <a:rPr lang="ru-RU" b="1" dirty="0" smtClean="0"/>
              <a:t>. </a:t>
            </a:r>
            <a:r>
              <a:rPr lang="ru-RU" dirty="0" smtClean="0"/>
              <a:t>Обоснование − аналогия с некоторыми современными </a:t>
            </a:r>
            <a:r>
              <a:rPr lang="ru-RU" dirty="0"/>
              <a:t>извержениями </a:t>
            </a:r>
            <a:r>
              <a:rPr lang="ru-RU" dirty="0" smtClean="0"/>
              <a:t>вулканов, в которых извержение начинается вследствие сейсмического воздействия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Основные результаты исследований </a:t>
            </a:r>
            <a:r>
              <a:rPr lang="en-US" sz="2400" u="sng" dirty="0" err="1" smtClean="0"/>
              <a:t>Renne</a:t>
            </a:r>
            <a:r>
              <a:rPr lang="en-US" sz="2400" u="sng" dirty="0" smtClean="0"/>
              <a:t> et al</a:t>
            </a:r>
            <a:r>
              <a:rPr lang="ru-RU" sz="2400" u="sng" dirty="0" smtClean="0"/>
              <a:t>. и </a:t>
            </a:r>
            <a:r>
              <a:rPr lang="en-US" sz="2400" u="sng" dirty="0" smtClean="0"/>
              <a:t>Richards </a:t>
            </a:r>
            <a:r>
              <a:rPr lang="en-US" sz="2400" u="sng" dirty="0"/>
              <a:t>et al.</a:t>
            </a:r>
            <a:r>
              <a:rPr lang="ru-RU" sz="2400" u="sng" dirty="0" smtClean="0"/>
              <a:t> 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xmlns="" val="8694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Удельная энергия сейсмического возмущения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191000" cy="3024336"/>
          </a:xfrm>
        </p:spPr>
        <p:txBody>
          <a:bodyPr/>
          <a:lstStyle/>
          <a:p>
            <a:r>
              <a:rPr lang="ru-RU" sz="2400" dirty="0" smtClean="0"/>
              <a:t>Пороговые (для увеличения проницаемости магмы) значения удельной энергии: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dirty="0" smtClean="0"/>
              <a:t>0.1 </a:t>
            </a:r>
            <a:r>
              <a:rPr lang="ru-RU" b="1" dirty="0"/>
              <a:t>&lt; </a:t>
            </a:r>
            <a:r>
              <a:rPr lang="en-US" b="1" i="1" dirty="0"/>
              <a:t>e</a:t>
            </a:r>
            <a:r>
              <a:rPr lang="ru-RU" b="1" baseline="30000" dirty="0"/>
              <a:t>*</a:t>
            </a:r>
            <a:r>
              <a:rPr lang="ru-RU" b="1" dirty="0"/>
              <a:t> &lt; 1 Дж/м</a:t>
            </a:r>
            <a:r>
              <a:rPr lang="ru-RU" b="1" baseline="30000" dirty="0"/>
              <a:t>3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2692896"/>
          </a:xfrm>
        </p:spPr>
        <p:txBody>
          <a:bodyPr/>
          <a:lstStyle/>
          <a:p>
            <a:r>
              <a:rPr lang="ru-RU" sz="2400" dirty="0" smtClean="0"/>
              <a:t>Значения </a:t>
            </a:r>
            <a:r>
              <a:rPr lang="ru-RU" sz="2400" dirty="0"/>
              <a:t>удельной </a:t>
            </a:r>
            <a:r>
              <a:rPr lang="ru-RU" sz="2400" dirty="0" smtClean="0"/>
              <a:t>энергии, </a:t>
            </a:r>
            <a:r>
              <a:rPr lang="ru-RU" sz="2400" dirty="0" err="1" smtClean="0"/>
              <a:t>дисипированной</a:t>
            </a:r>
            <a:r>
              <a:rPr lang="ru-RU" sz="2400" dirty="0" smtClean="0"/>
              <a:t> сейсмическим возмущением </a:t>
            </a:r>
            <a:r>
              <a:rPr lang="ru-RU" sz="2400" dirty="0" err="1" smtClean="0"/>
              <a:t>Чиксулуба</a:t>
            </a:r>
            <a:r>
              <a:rPr lang="ru-RU" sz="2400" dirty="0" smtClean="0"/>
              <a:t> в провинции Декан</a:t>
            </a:r>
            <a:r>
              <a:rPr lang="ru-RU" dirty="0" smtClean="0"/>
              <a:t>:               </a:t>
            </a:r>
          </a:p>
          <a:p>
            <a:r>
              <a:rPr lang="ru-RU" b="1" dirty="0" smtClean="0"/>
              <a:t>0.1 </a:t>
            </a:r>
            <a:r>
              <a:rPr lang="ru-RU" b="1" dirty="0"/>
              <a:t>&lt; </a:t>
            </a:r>
            <a:r>
              <a:rPr lang="en-US" b="1" i="1" dirty="0" smtClean="0"/>
              <a:t>e</a:t>
            </a:r>
            <a:r>
              <a:rPr lang="ru-RU" b="1" baseline="30000" dirty="0"/>
              <a:t> </a:t>
            </a:r>
            <a:r>
              <a:rPr lang="ru-RU" b="1" dirty="0" smtClean="0"/>
              <a:t>&lt; </a:t>
            </a:r>
            <a:r>
              <a:rPr lang="ru-RU" b="1" dirty="0"/>
              <a:t>1 Дж/м</a:t>
            </a:r>
            <a:r>
              <a:rPr lang="ru-RU" b="1" baseline="30000" dirty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5013176"/>
            <a:ext cx="2880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u="sng" dirty="0" smtClean="0"/>
              <a:t>Richards </a:t>
            </a:r>
            <a:r>
              <a:rPr lang="en-US" sz="1400" u="sng" dirty="0"/>
              <a:t>MA et al.</a:t>
            </a:r>
            <a:r>
              <a:rPr lang="en-US" sz="1400" dirty="0"/>
              <a:t> (2015) Triggering of the largest Deccan eruptions by the </a:t>
            </a:r>
            <a:r>
              <a:rPr lang="en-US" sz="1400" dirty="0" err="1"/>
              <a:t>Chicxulub</a:t>
            </a:r>
            <a:r>
              <a:rPr lang="en-US" sz="1400" dirty="0"/>
              <a:t> impact. Geological Society of America Bulletin 127:1507-1520.</a:t>
            </a:r>
            <a:endParaRPr lang="ru-RU" sz="1400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5157192"/>
            <a:ext cx="30963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Meschede</a:t>
            </a:r>
            <a:r>
              <a:rPr lang="en-US" sz="1400" dirty="0"/>
              <a:t> </a:t>
            </a:r>
            <a:r>
              <a:rPr lang="en-US" sz="1400" dirty="0" smtClean="0"/>
              <a:t>MA et al.</a:t>
            </a:r>
            <a:r>
              <a:rPr lang="ru-RU" sz="1400" dirty="0" smtClean="0"/>
              <a:t> </a:t>
            </a:r>
            <a:r>
              <a:rPr lang="en-US" sz="1400" dirty="0" smtClean="0"/>
              <a:t> (</a:t>
            </a:r>
            <a:r>
              <a:rPr lang="en-US" sz="1400" dirty="0"/>
              <a:t>2011) Antipodal focusing of seismic waves due to large meteorite impacts on Earth. Geophysical Journal International 187:529–537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84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11560" y="908720"/>
            <a:ext cx="7776864" cy="3816424"/>
          </a:xfrm>
          <a:prstGeom prst="rect">
            <a:avLst/>
          </a:prstGeom>
          <a:solidFill>
            <a:srgbClr val="FBF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980728"/>
            <a:ext cx="2219325" cy="428625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1543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556792"/>
            <a:ext cx="7324725" cy="1085850"/>
          </a:xfrm>
          <a:prstGeom prst="rect">
            <a:avLst/>
          </a:prstGeom>
          <a:noFill/>
        </p:spPr>
      </p:pic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1543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780928"/>
            <a:ext cx="1971675" cy="742950"/>
          </a:xfrm>
          <a:prstGeom prst="rect">
            <a:avLst/>
          </a:prstGeom>
          <a:noFill/>
        </p:spPr>
      </p:pic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4797152"/>
            <a:ext cx="4104456" cy="1440160"/>
          </a:xfrm>
          <a:prstGeom prst="rect">
            <a:avLst/>
          </a:prstGeom>
          <a:solidFill>
            <a:srgbClr val="FBF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788024" y="4797152"/>
            <a:ext cx="3600400" cy="1440160"/>
          </a:xfrm>
          <a:prstGeom prst="rect">
            <a:avLst/>
          </a:prstGeom>
          <a:solidFill>
            <a:srgbClr val="FBF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55576" y="4941168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удельная энергия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ρ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плотность грунта</a:t>
            </a: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PGV 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максимальная скорость грунта</a:t>
            </a: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 магнитуда</a:t>
            </a: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I 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интенсивность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2040" y="5013176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1. Wang, 2006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2. Collins et al., 2005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3. Gutenberg and Richter, 1956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4. Wald, 1999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65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717032"/>
            <a:ext cx="4743450" cy="619125"/>
          </a:xfrm>
          <a:prstGeom prst="rect">
            <a:avLst/>
          </a:prstGeom>
          <a:noFill/>
        </p:spPr>
      </p:pic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5576" y="40466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Соотношения, использованные для оценки плотности энергии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5576" y="404664"/>
            <a:ext cx="7488832" cy="432048"/>
          </a:xfrm>
          <a:prstGeom prst="rect">
            <a:avLst/>
          </a:prstGeom>
          <a:solidFill>
            <a:schemeClr val="accent3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39552" y="5135098"/>
            <a:ext cx="3096344" cy="120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67944" y="5157192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Квадратики – магматические вулканы. Пунктирные линии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 </a:t>
            </a:r>
            <a:r>
              <a:rPr lang="ru-RU" dirty="0" smtClean="0">
                <a:sym typeface="Symbol"/>
              </a:rPr>
              <a:t>изолинии удельной энергии (</a:t>
            </a:r>
            <a:r>
              <a:rPr lang="en-US" i="1" dirty="0" smtClean="0"/>
              <a:t>Richards, 2015</a:t>
            </a:r>
            <a:r>
              <a:rPr lang="ru-RU" i="1" dirty="0" smtClean="0"/>
              <a:t>).</a:t>
            </a:r>
            <a:r>
              <a:rPr lang="ru-RU" dirty="0" smtClean="0"/>
              <a:t>Сплошные </a:t>
            </a:r>
            <a:r>
              <a:rPr lang="ru-RU" dirty="0" smtClean="0">
                <a:sym typeface="Symbol"/>
              </a:rPr>
              <a:t> по представленной выше модели.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3509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PGV ~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-1.5</a:t>
            </a:r>
            <a:endParaRPr lang="ru-RU" dirty="0" smtClean="0"/>
          </a:p>
          <a:p>
            <a:r>
              <a:rPr lang="en-US" dirty="0" smtClean="0"/>
              <a:t>log(</a:t>
            </a:r>
            <a:r>
              <a:rPr lang="en-US" i="1" dirty="0" smtClean="0"/>
              <a:t>r)</a:t>
            </a:r>
            <a:r>
              <a:rPr lang="en-US" dirty="0" smtClean="0"/>
              <a:t> =0.48</a:t>
            </a:r>
            <a:r>
              <a:rPr lang="en-US" i="1" dirty="0" smtClean="0"/>
              <a:t>M</a:t>
            </a:r>
            <a:r>
              <a:rPr lang="en-US" dirty="0" smtClean="0"/>
              <a:t>-0.33log(</a:t>
            </a:r>
            <a:r>
              <a:rPr lang="en-US" i="1" dirty="0" smtClean="0"/>
              <a:t>e)-1.4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</a:t>
            </a:r>
            <a:r>
              <a:rPr lang="ru-RU" b="1" dirty="0" smtClean="0"/>
              <a:t>0.1 </a:t>
            </a:r>
            <a:r>
              <a:rPr lang="ru-RU" b="1" dirty="0"/>
              <a:t>&lt; </a:t>
            </a:r>
            <a:r>
              <a:rPr lang="en-US" b="1" i="1" dirty="0"/>
              <a:t>e</a:t>
            </a:r>
            <a:r>
              <a:rPr lang="ru-RU" b="1" baseline="30000" dirty="0"/>
              <a:t>*</a:t>
            </a:r>
            <a:r>
              <a:rPr lang="ru-RU" b="1" dirty="0"/>
              <a:t> &lt; 1 Дж/м</a:t>
            </a:r>
            <a:r>
              <a:rPr lang="ru-RU" b="1" baseline="30000" dirty="0"/>
              <a:t>3</a:t>
            </a:r>
            <a:endParaRPr lang="en-US" i="1" dirty="0" smtClean="0"/>
          </a:p>
          <a:p>
            <a:pPr algn="r"/>
            <a:r>
              <a:rPr lang="en-US" i="1" dirty="0" smtClean="0"/>
              <a:t>Richards, 2015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84482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Магматические вулканы, отдельные извержения которых связаны с землетрясением, в зависимости от магнитуды и расстояния до эпицентра.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6450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>
                <a:solidFill>
                  <a:srgbClr val="C00000"/>
                </a:solidFill>
              </a:rPr>
              <a:t>&lt; </a:t>
            </a:r>
            <a:r>
              <a:rPr lang="en-US" b="1" i="1" dirty="0">
                <a:solidFill>
                  <a:srgbClr val="C00000"/>
                </a:solidFill>
              </a:rPr>
              <a:t>e</a:t>
            </a:r>
            <a:r>
              <a:rPr lang="ru-RU" b="1" baseline="30000" dirty="0">
                <a:solidFill>
                  <a:srgbClr val="C00000"/>
                </a:solidFill>
              </a:rPr>
              <a:t>*</a:t>
            </a:r>
            <a:r>
              <a:rPr lang="ru-RU" b="1" dirty="0">
                <a:solidFill>
                  <a:srgbClr val="C00000"/>
                </a:solidFill>
              </a:rPr>
              <a:t> &lt; 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0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Дж/м</a:t>
            </a:r>
            <a:r>
              <a:rPr lang="ru-RU" b="1" baseline="30000" dirty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421" y="476672"/>
            <a:ext cx="3356126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00426" cy="841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Начальные данные, способные повлиять на численное моделирование сейсмических возмущений </a:t>
            </a:r>
            <a:r>
              <a:rPr lang="ru-RU" sz="2000" dirty="0" err="1" smtClean="0"/>
              <a:t>импакта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Энергия </a:t>
            </a:r>
            <a:r>
              <a:rPr lang="ru-RU" dirty="0" err="1" smtClean="0"/>
              <a:t>импакта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err="1" smtClean="0"/>
              <a:t>Meschede</a:t>
            </a:r>
            <a:r>
              <a:rPr lang="en-US" dirty="0" smtClean="0"/>
              <a:t> </a:t>
            </a:r>
            <a:r>
              <a:rPr lang="en-US" dirty="0"/>
              <a:t>MA et al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en-US" dirty="0"/>
              <a:t>(2011)</a:t>
            </a:r>
            <a:r>
              <a:rPr lang="ru-RU" dirty="0"/>
              <a:t>:</a:t>
            </a:r>
          </a:p>
          <a:p>
            <a:pPr marL="0" indent="0" algn="ctr">
              <a:buNone/>
            </a:pPr>
            <a:r>
              <a:rPr lang="en-US" dirty="0"/>
              <a:t>D = 10 </a:t>
            </a:r>
            <a:r>
              <a:rPr lang="ru-RU" dirty="0"/>
              <a:t>км</a:t>
            </a:r>
          </a:p>
          <a:p>
            <a:pPr marL="0" indent="0" algn="ctr">
              <a:buNone/>
            </a:pPr>
            <a:r>
              <a:rPr lang="en-US" dirty="0"/>
              <a:t>V = 20 </a:t>
            </a:r>
            <a:r>
              <a:rPr lang="ru-RU" dirty="0"/>
              <a:t>км</a:t>
            </a:r>
            <a:r>
              <a:rPr lang="en-US" dirty="0"/>
              <a:t>/</a:t>
            </a:r>
            <a:r>
              <a:rPr lang="ru-RU" dirty="0"/>
              <a:t>с</a:t>
            </a:r>
          </a:p>
          <a:p>
            <a:r>
              <a:rPr lang="en-US" dirty="0" smtClean="0"/>
              <a:t>Collins GS et al. (2017)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D = </a:t>
            </a:r>
            <a:r>
              <a:rPr lang="en-US" dirty="0" smtClean="0"/>
              <a:t>16 </a:t>
            </a:r>
            <a:r>
              <a:rPr lang="ru-RU" dirty="0"/>
              <a:t>км</a:t>
            </a:r>
          </a:p>
          <a:p>
            <a:pPr marL="0" indent="0" algn="ctr">
              <a:buNone/>
            </a:pPr>
            <a:r>
              <a:rPr lang="en-US" dirty="0"/>
              <a:t>V = </a:t>
            </a:r>
            <a:r>
              <a:rPr lang="ru-RU" dirty="0" smtClean="0"/>
              <a:t>12</a:t>
            </a:r>
            <a:r>
              <a:rPr lang="en-US" dirty="0" smtClean="0"/>
              <a:t> </a:t>
            </a:r>
            <a:r>
              <a:rPr lang="ru-RU" dirty="0"/>
              <a:t>км</a:t>
            </a:r>
            <a:r>
              <a:rPr lang="en-US" dirty="0"/>
              <a:t>/</a:t>
            </a:r>
            <a:r>
              <a:rPr lang="ru-RU" dirty="0"/>
              <a:t>с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Сейсмическая эффективность </a:t>
            </a:r>
            <a:r>
              <a:rPr lang="ru-RU" dirty="0" err="1" smtClean="0"/>
              <a:t>импакта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err="1" smtClean="0"/>
              <a:t>Meschede</a:t>
            </a:r>
            <a:r>
              <a:rPr lang="en-US" dirty="0" smtClean="0"/>
              <a:t> </a:t>
            </a:r>
            <a:r>
              <a:rPr lang="en-US" dirty="0"/>
              <a:t>MA </a:t>
            </a:r>
            <a:r>
              <a:rPr lang="en-US" dirty="0" smtClean="0"/>
              <a:t>et</a:t>
            </a:r>
            <a:r>
              <a:rPr lang="ru-RU" dirty="0" smtClean="0"/>
              <a:t> </a:t>
            </a:r>
            <a:r>
              <a:rPr lang="en-US" dirty="0" smtClean="0"/>
              <a:t>al.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/>
              <a:t>2011)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en-US" b="1" dirty="0"/>
              <a:t>K = </a:t>
            </a:r>
            <a:r>
              <a:rPr lang="en-US" b="1" i="1" dirty="0" err="1"/>
              <a:t>E</a:t>
            </a:r>
            <a:r>
              <a:rPr lang="en-US" b="1" i="1" baseline="-25000" dirty="0" err="1"/>
              <a:t>seism</a:t>
            </a:r>
            <a:r>
              <a:rPr lang="en-US" b="1" i="1" baseline="-25000" dirty="0"/>
              <a:t>  </a:t>
            </a:r>
            <a:r>
              <a:rPr lang="en-US" b="1" dirty="0"/>
              <a:t>/</a:t>
            </a:r>
            <a:r>
              <a:rPr lang="en-US" b="1" i="1" dirty="0"/>
              <a:t> </a:t>
            </a:r>
            <a:r>
              <a:rPr lang="en-US" b="1" i="1" dirty="0" err="1"/>
              <a:t>E</a:t>
            </a:r>
            <a:r>
              <a:rPr lang="en-US" b="1" i="1" baseline="-25000" dirty="0" err="1"/>
              <a:t>kin</a:t>
            </a:r>
            <a:r>
              <a:rPr lang="en-US" b="1" dirty="0"/>
              <a:t> = 10</a:t>
            </a:r>
            <a:r>
              <a:rPr lang="en-US" b="1" baseline="30000" dirty="0"/>
              <a:t>-4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Наша оценка</a:t>
            </a:r>
          </a:p>
          <a:p>
            <a:pPr marL="0" indent="0" algn="ctr">
              <a:buNone/>
            </a:pPr>
            <a:r>
              <a:rPr lang="en-US" b="1" dirty="0"/>
              <a:t>K </a:t>
            </a:r>
            <a:r>
              <a:rPr lang="en-US" b="1" dirty="0" smtClean="0"/>
              <a:t>= 10</a:t>
            </a:r>
            <a:r>
              <a:rPr lang="en-US" b="1" baseline="30000" dirty="0" smtClean="0"/>
              <a:t>-</a:t>
            </a:r>
            <a:r>
              <a:rPr lang="ru-RU" b="1" baseline="30000" dirty="0" smtClean="0"/>
              <a:t>3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9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43608" y="5445224"/>
            <a:ext cx="72728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450912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Распределение максимального избыточного давления (</a:t>
            </a:r>
            <a:r>
              <a:rPr lang="en-US" i="1" dirty="0" smtClean="0"/>
              <a:t>p</a:t>
            </a:r>
            <a:r>
              <a:rPr lang="ru-RU" dirty="0" smtClean="0"/>
              <a:t>-</a:t>
            </a:r>
            <a:r>
              <a:rPr lang="en-US" i="1" dirty="0" smtClean="0"/>
              <a:t>p</a:t>
            </a:r>
            <a:r>
              <a:rPr lang="ru-RU" baseline="-25000" dirty="0" smtClean="0"/>
              <a:t>0</a:t>
            </a:r>
            <a:r>
              <a:rPr lang="ru-RU" dirty="0" smtClean="0"/>
              <a:t>, </a:t>
            </a:r>
            <a:r>
              <a:rPr lang="ru-RU" dirty="0" err="1" smtClean="0"/>
              <a:t>атм</a:t>
            </a:r>
            <a:r>
              <a:rPr lang="ru-RU" dirty="0" smtClean="0"/>
              <a:t>) в кварцевой мишени: при подземном взрыве с энергий </a:t>
            </a:r>
            <a:r>
              <a:rPr lang="ru-RU" i="1" dirty="0" smtClean="0"/>
              <a:t>Е</a:t>
            </a:r>
            <a:r>
              <a:rPr lang="ru-RU" baseline="-25000" dirty="0" smtClean="0"/>
              <a:t>0</a:t>
            </a:r>
            <a:r>
              <a:rPr lang="ru-RU" dirty="0" smtClean="0"/>
              <a:t> на глубине </a:t>
            </a:r>
            <a:r>
              <a:rPr lang="en-US" i="1" dirty="0" smtClean="0"/>
              <a:t>H</a:t>
            </a:r>
            <a:r>
              <a:rPr lang="ru-RU" dirty="0" smtClean="0"/>
              <a:t>=40</a:t>
            </a:r>
            <a:r>
              <a:rPr lang="en-GB" i="1" dirty="0" smtClean="0"/>
              <a:t>D</a:t>
            </a:r>
            <a:r>
              <a:rPr lang="ru-RU" baseline="-25000" dirty="0" smtClean="0"/>
              <a:t>0</a:t>
            </a:r>
            <a:r>
              <a:rPr lang="ru-RU" dirty="0" smtClean="0"/>
              <a:t> (</a:t>
            </a:r>
            <a:r>
              <a:rPr lang="en-US" dirty="0" smtClean="0"/>
              <a:t>a</a:t>
            </a:r>
            <a:r>
              <a:rPr lang="ru-RU" dirty="0" smtClean="0"/>
              <a:t>), при ударе астероида с энергией 5</a:t>
            </a:r>
            <a:r>
              <a:rPr lang="ru-RU" i="1" dirty="0" smtClean="0"/>
              <a:t>Е</a:t>
            </a:r>
            <a:r>
              <a:rPr lang="ru-RU" baseline="-25000" dirty="0" smtClean="0"/>
              <a:t>0</a:t>
            </a:r>
            <a:r>
              <a:rPr lang="ru-RU" dirty="0" smtClean="0"/>
              <a:t> (б)</a:t>
            </a:r>
            <a:endParaRPr lang="ru-RU" dirty="0"/>
          </a:p>
        </p:txBody>
      </p:sp>
      <p:pic>
        <p:nvPicPr>
          <p:cNvPr id="5" name="Рисунок 4" descr="Fig_Imp+ex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1" y="116632"/>
            <a:ext cx="4536504" cy="4305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544522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оценке сейсмического эффекта кратерообразующих ударов можно пользоваться значениями сейсмической эффективности, полученными при проведении подземных взрывов, уменьшая их в 3-5 раз.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98884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H/D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206084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0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548680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r/D</a:t>
            </a:r>
            <a:endParaRPr lang="ru-RU" sz="1200" b="1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62068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0</a:t>
            </a:r>
            <a:r>
              <a:rPr lang="en-US" sz="800" dirty="0" smtClean="0"/>
              <a:t> 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886146" y="1656481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Е</a:t>
            </a:r>
            <a:r>
              <a:rPr lang="ru-RU" sz="2400" b="1" baseline="-25000" dirty="0" smtClean="0"/>
              <a:t>0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94246" y="357301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5Е</a:t>
            </a:r>
            <a:r>
              <a:rPr lang="ru-RU" sz="2400" b="1" baseline="-25000" dirty="0" smtClean="0"/>
              <a:t>0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26086" y="18761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Взрыв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80587" y="366534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Импакт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6732240" y="4797152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60232" y="2708920"/>
            <a:ext cx="230425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8224" y="476672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Fig_seism_e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6228184" cy="4112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488120"/>
            <a:ext cx="63367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Сейсмическая эффективность как функция энергии источника по данным различных исследований</a:t>
            </a:r>
            <a:r>
              <a:rPr lang="ru-RU" sz="1600" dirty="0" smtClean="0"/>
              <a:t>: </a:t>
            </a:r>
            <a:r>
              <a:rPr lang="ru-RU" sz="1400" dirty="0" smtClean="0"/>
              <a:t>1 – лабораторные эксперименты (</a:t>
            </a:r>
            <a:r>
              <a:rPr lang="ru-RU" sz="1400" dirty="0" err="1" smtClean="0"/>
              <a:t>McGarr</a:t>
            </a:r>
            <a:r>
              <a:rPr lang="ru-RU" sz="1400" dirty="0" smtClean="0"/>
              <a:t> и др., 1969); 2 - ракетные эксперименты на Земле (</a:t>
            </a:r>
            <a:r>
              <a:rPr lang="ru-RU" sz="1400" dirty="0" err="1" smtClean="0"/>
              <a:t>Latham</a:t>
            </a:r>
            <a:r>
              <a:rPr lang="ru-RU" sz="1400" dirty="0" smtClean="0"/>
              <a:t> и др., 1970b); 3 – падение лунных модулей и ракеты Сатурн (</a:t>
            </a:r>
            <a:r>
              <a:rPr lang="ru-RU" sz="1400" dirty="0" err="1" smtClean="0"/>
              <a:t>Latham</a:t>
            </a:r>
            <a:r>
              <a:rPr lang="ru-RU" sz="1400" dirty="0" smtClean="0"/>
              <a:t> и др., 1970</a:t>
            </a:r>
            <a:r>
              <a:rPr lang="en-US" sz="1400" dirty="0" smtClean="0"/>
              <a:t>a</a:t>
            </a:r>
            <a:r>
              <a:rPr lang="ru-RU" sz="1400" dirty="0" smtClean="0"/>
              <a:t>); 4 - контактные взрывы (</a:t>
            </a:r>
            <a:r>
              <a:rPr lang="ru-RU" sz="1400" dirty="0" err="1" smtClean="0"/>
              <a:t>Pomeroy</a:t>
            </a:r>
            <a:r>
              <a:rPr lang="ru-RU" sz="1400" dirty="0" smtClean="0"/>
              <a:t>, 1963); 5 – подземные взрывы (</a:t>
            </a:r>
            <a:r>
              <a:rPr lang="ru-RU" sz="1400" dirty="0" err="1" smtClean="0"/>
              <a:t>Patton</a:t>
            </a:r>
            <a:r>
              <a:rPr lang="ru-RU" sz="1400" dirty="0" smtClean="0"/>
              <a:t>, </a:t>
            </a:r>
            <a:r>
              <a:rPr lang="ru-RU" sz="1400" dirty="0" err="1" smtClean="0"/>
              <a:t>Walter</a:t>
            </a:r>
            <a:r>
              <a:rPr lang="ru-RU" sz="1400" dirty="0" smtClean="0"/>
              <a:t>, 1993); 6 - численное моделирование ударов (</a:t>
            </a:r>
            <a:r>
              <a:rPr lang="ru-RU" sz="1400" dirty="0" err="1" smtClean="0"/>
              <a:t>Walker</a:t>
            </a:r>
            <a:r>
              <a:rPr lang="ru-RU" sz="1400" dirty="0" smtClean="0"/>
              <a:t>, 2003); 7 - подземные взрывы (</a:t>
            </a:r>
            <a:r>
              <a:rPr lang="ru-RU" sz="1400" dirty="0" err="1" smtClean="0"/>
              <a:t>Haskell</a:t>
            </a:r>
            <a:r>
              <a:rPr lang="ru-RU" sz="1400" dirty="0" smtClean="0"/>
              <a:t>, 1967); 8 – </a:t>
            </a:r>
            <a:r>
              <a:rPr lang="ru-RU" sz="1400" dirty="0" err="1" smtClean="0"/>
              <a:t>мелкозаглубленный</a:t>
            </a:r>
            <a:r>
              <a:rPr lang="ru-RU" sz="1400" dirty="0" smtClean="0"/>
              <a:t> взрыв "Седан", 1962; 9 - лабораторные эксперименты (</a:t>
            </a:r>
            <a:r>
              <a:rPr lang="ru-RU" sz="1400" dirty="0" err="1" smtClean="0"/>
              <a:t>Güldemeister</a:t>
            </a:r>
            <a:r>
              <a:rPr lang="ru-RU" sz="1400" dirty="0" smtClean="0"/>
              <a:t>, </a:t>
            </a:r>
            <a:r>
              <a:rPr lang="ru-RU" sz="1400" dirty="0" err="1" smtClean="0"/>
              <a:t>Wünnemann</a:t>
            </a:r>
            <a:r>
              <a:rPr lang="ru-RU" sz="1400" dirty="0" smtClean="0"/>
              <a:t>, 2016).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2708920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Сейсмическая эффективность</a:t>
            </a:r>
          </a:p>
          <a:p>
            <a:pPr algn="ctr"/>
            <a:r>
              <a:rPr lang="ru-RU" dirty="0" smtClean="0"/>
              <a:t>ударов в кварцевую мишень:</a:t>
            </a:r>
          </a:p>
          <a:p>
            <a:pPr algn="ctr"/>
            <a:endParaRPr lang="ru-RU" dirty="0" smtClean="0"/>
          </a:p>
          <a:p>
            <a:pPr algn="ctr"/>
            <a:r>
              <a:rPr lang="en-US" i="1" dirty="0" smtClean="0"/>
              <a:t>k</a:t>
            </a:r>
            <a:r>
              <a:rPr lang="en-US" dirty="0" smtClean="0"/>
              <a:t> = (3 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 6)10</a:t>
            </a:r>
            <a:r>
              <a:rPr lang="en-US" baseline="30000" dirty="0" smtClean="0"/>
              <a:t>-3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476672"/>
            <a:ext cx="22322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Сейсмическая эффективность подземных взрывов в граните:</a:t>
            </a:r>
          </a:p>
          <a:p>
            <a:pPr algn="ctr"/>
            <a:endParaRPr lang="ru-RU" sz="1600" i="1" dirty="0" smtClean="0"/>
          </a:p>
          <a:p>
            <a:pPr algn="ctr"/>
            <a:r>
              <a:rPr lang="en-US" sz="1600" i="1" dirty="0" smtClean="0"/>
              <a:t>k</a:t>
            </a:r>
            <a:r>
              <a:rPr lang="en-US" sz="1600" dirty="0" smtClean="0"/>
              <a:t> = (1 </a:t>
            </a:r>
            <a:r>
              <a:rPr lang="en-US" sz="1600" dirty="0" smtClean="0">
                <a:sym typeface="Symbol"/>
              </a:rPr>
              <a:t></a:t>
            </a:r>
            <a:r>
              <a:rPr lang="en-US" sz="1600" dirty="0" smtClean="0"/>
              <a:t> 2)10</a:t>
            </a:r>
            <a:r>
              <a:rPr lang="en-US" sz="1600" baseline="30000" dirty="0" smtClean="0"/>
              <a:t>-2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4826675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Средняя сейсмическая эффективность ударов</a:t>
            </a:r>
          </a:p>
          <a:p>
            <a:pPr algn="ctr"/>
            <a:endParaRPr lang="ru-RU" dirty="0" smtClean="0"/>
          </a:p>
          <a:p>
            <a:pPr algn="ctr"/>
            <a:r>
              <a:rPr lang="en-US" i="1" dirty="0" smtClean="0"/>
              <a:t>k</a:t>
            </a:r>
            <a:r>
              <a:rPr lang="en-US" dirty="0" smtClean="0"/>
              <a:t> = 10</a:t>
            </a:r>
            <a:r>
              <a:rPr lang="en-US" baseline="30000" dirty="0" smtClean="0"/>
              <a:t>-3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3450</TotalTime>
  <Words>787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Удельная энергия сейсмического возмущения</vt:lpstr>
      <vt:lpstr>Слайд 5</vt:lpstr>
      <vt:lpstr>Слайд 6</vt:lpstr>
      <vt:lpstr>Начальные данные, способные повлиять на численное моделирование сейсмических возмущений импакта</vt:lpstr>
      <vt:lpstr>Слайд 8</vt:lpstr>
      <vt:lpstr>Слайд 9</vt:lpstr>
      <vt:lpstr>Выводы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Chicxulub Impact as a Trigger of one of Deccan Volcanism Phases: Threshold of Seismic Energy Density</dc:title>
  <dc:creator>Valeriy</dc:creator>
  <cp:lastModifiedBy>Valeriy</cp:lastModifiedBy>
  <cp:revision>216</cp:revision>
  <dcterms:created xsi:type="dcterms:W3CDTF">2019-05-21T09:21:28Z</dcterms:created>
  <dcterms:modified xsi:type="dcterms:W3CDTF">2019-06-06T10:53:53Z</dcterms:modified>
</cp:coreProperties>
</file>