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8" r:id="rId3"/>
    <p:sldId id="298" r:id="rId4"/>
    <p:sldId id="303" r:id="rId5"/>
    <p:sldId id="307" r:id="rId6"/>
    <p:sldId id="306" r:id="rId7"/>
    <p:sldId id="302" r:id="rId8"/>
    <p:sldId id="299" r:id="rId9"/>
    <p:sldId id="301" r:id="rId10"/>
    <p:sldId id="300" r:id="rId11"/>
    <p:sldId id="305" r:id="rId12"/>
    <p:sldId id="276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6E7A-EC0B-498A-B7BE-A2E4B0951B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9561-1C8B-4E54-9EF7-FE7E78B9E7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B6E1-C3D7-4334-86EF-406ECC9797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58FC-3BAA-4CC6-A4CF-F853897DAA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9510-AFEE-490D-A48D-BE60E8B71A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7375-62B0-46F9-A519-A48DF1CC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A9E2-29B2-48BF-B6B8-8B73C60DEA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E545-4364-490D-A39C-FE08A1FCD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9D3E-1B20-4AE5-BBF4-A0219A4BA9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22E5-52C4-45BE-8F03-1420E38EC6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4102-1A04-469E-B7D8-A490D0337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252CC-B7EB-4FD5-A8B3-06D008CF1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61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1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AE0312C-0EA7-4D29-B1AC-A3F4E5207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229600" cy="2879725"/>
          </a:xfrm>
        </p:spPr>
        <p:txBody>
          <a:bodyPr/>
          <a:lstStyle/>
          <a:p>
            <a:pPr>
              <a:defRPr/>
            </a:pPr>
            <a:r>
              <a:rPr lang="ru-RU" sz="3200" b="1" cap="all" dirty="0" smtClean="0"/>
              <a:t>Аномалии временных вариаций естественного импульсного электромагнитного поля Земли (ЕИЭМПЗ) как предвестники землетрясений</a:t>
            </a:r>
            <a:endParaRPr lang="ru-RU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02025"/>
            <a:ext cx="6400800" cy="14398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Институт мониторинга климатических и экологических систем СО РАН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(г. Томск)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31963" y="5222875"/>
            <a:ext cx="6761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zh-TW" b="1"/>
              <a:t>Гордеев В.Ф., Малышков С.Ю., Поливач В.И., Шталин С.Г.</a:t>
            </a:r>
            <a:endParaRPr lang="ru-RU" b="1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33375"/>
            <a:ext cx="5265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196975"/>
            <a:ext cx="473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196975"/>
            <a:ext cx="4746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4" name="Rectangle 18"/>
          <p:cNvSpPr>
            <a:spLocks noChangeArrowheads="1"/>
          </p:cNvSpPr>
          <p:nvPr/>
        </p:nvSpPr>
        <p:spPr bwMode="auto">
          <a:xfrm>
            <a:off x="6516688" y="476250"/>
            <a:ext cx="792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где</a:t>
            </a: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1403350" y="1125538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и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6" name="Rectangle 20"/>
          <p:cNvSpPr>
            <a:spLocks noChangeArrowheads="1"/>
          </p:cNvSpPr>
          <p:nvPr/>
        </p:nvSpPr>
        <p:spPr bwMode="auto">
          <a:xfrm>
            <a:off x="2339975" y="1181100"/>
            <a:ext cx="5784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интенсивность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сигнала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по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каналу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Север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Юг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и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Запад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Восток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, 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2537" name="Rectangle 22"/>
          <p:cNvSpPr>
            <a:spLocks noChangeArrowheads="1"/>
          </p:cNvSpPr>
          <p:nvPr/>
        </p:nvSpPr>
        <p:spPr bwMode="auto">
          <a:xfrm>
            <a:off x="395288" y="491331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2538" name="Рисунок 16" descr="Звездоч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4538" y="1557338"/>
            <a:ext cx="457358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396875" y="5568950"/>
            <a:ext cx="827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Определение азимута принимаемого сигнала по двум взаимно перпендикулярным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ферритовым антеннам.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979488"/>
          <a:ext cx="8713788" cy="4732020"/>
        </p:xfrm>
        <a:graphic>
          <a:graphicData uri="http://schemas.openxmlformats.org/drawingml/2006/table">
            <a:tbl>
              <a:tblPr/>
              <a:tblGrid>
                <a:gridCol w="4392613"/>
                <a:gridCol w="4321175"/>
              </a:tblGrid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2" marR="66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12" marR="66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вариации ЕИЭМПЗ различных пунктов наблюдения системы АСК-ГП на оползневом склоне при подготовке землетрясения (По оси абсцисс время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GMT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– регистраторы находящиеся в активных зонах оползневого склона;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– регистраторы находящиеся вне зонах активизации геологических процессов.</a:t>
                      </a:r>
                    </a:p>
                  </a:txBody>
                  <a:tcPr marL="66812" marR="66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64" name="Рисунок 15" descr="Grap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412875"/>
            <a:ext cx="41814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14" descr="Grap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412875"/>
            <a:ext cx="42989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376613" y="101600"/>
            <a:ext cx="2347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zh-TW" sz="2800" b="1"/>
              <a:t>Заключение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4925" y="404813"/>
            <a:ext cx="907256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Arial" charset="0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Геофизический метод, основанный на регистрации относительной интенсивности сигнала естественного импульсного электромагнитного поля Земли (ЕИЭМПЗ), может быть использован для прогноза землетрясений.</a:t>
            </a:r>
            <a:endParaRPr lang="ru-RU" sz="1900" dirty="0"/>
          </a:p>
          <a:p>
            <a:pPr marL="457200" indent="-457200" eaLnBrk="0" hangingPunct="0">
              <a:spcAft>
                <a:spcPts val="600"/>
              </a:spcAft>
              <a:buFont typeface="Arial" charset="0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Установлено, что метод прогноза землетрясений описанный в патенте № 2238575 «Способ прогноза землетрясений», может быть улучшен за счет анализа новых прогностических признаков, а именно выделения ранних стадий динамического развития и определения азимута источника электромагнитного сигнала ЕИЭМПЗ. </a:t>
            </a:r>
            <a:endParaRPr lang="ru-RU" sz="1900" dirty="0"/>
          </a:p>
          <a:p>
            <a:pPr marL="457200" indent="-457200" eaLnBrk="0" hangingPunct="0">
              <a:buFont typeface="Arial" charset="0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Впервые зарегистрированы три стадии подготовки предстоящего землетрясения, которое произошло 05 сентября 2018 года в Челябинской обл. не только по интенсивности импульсного потока ЕИЭМПЗ, но и по оценке азимута принимаемого сигнала.</a:t>
            </a:r>
            <a:r>
              <a:rPr lang="ru-RU" sz="1900" dirty="0"/>
              <a:t> </a:t>
            </a:r>
          </a:p>
          <a:p>
            <a:pPr marL="457200" indent="-457200" eaLnBrk="0" hangingPunct="0">
              <a:buFont typeface="Arial" charset="0"/>
              <a:buAutoNum type="arabicPeriod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Основываясь на механизмах подготовки землетрясений высказанных Добровольским И.П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 можно предположить, что волна механических напряжений от эпицентра распространяясь во все стороны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подавляет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механоэлектрических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преобразований в местах регистрации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ЕИЭМПЗ, но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величина энергии этих волн не достаточна для подавления напряженно-деформированного состояния горных пород, обусловленных местными геодинамическими процессами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http://www.dabs.com/blog/wp-content/uploads/2011/12/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41275"/>
            <a:ext cx="10514013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900113" y="908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5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120680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b="1" dirty="0" smtClean="0"/>
              <a:t>	В </a:t>
            </a:r>
            <a:r>
              <a:rPr lang="ru-RU" sz="2000" b="1" dirty="0"/>
              <a:t>основу </a:t>
            </a:r>
            <a:r>
              <a:rPr lang="ru-RU" sz="2000" b="1" dirty="0" smtClean="0"/>
              <a:t>используемого метода положено </a:t>
            </a:r>
            <a:r>
              <a:rPr lang="ru-RU" sz="2000" b="1" dirty="0"/>
              <a:t>явление электромагнитной </a:t>
            </a:r>
            <a:r>
              <a:rPr lang="ru-RU" sz="2000" b="1" dirty="0" smtClean="0"/>
              <a:t>эмиссии (ЕИЭМПЗ, </a:t>
            </a:r>
            <a:r>
              <a:rPr lang="ru-RU" sz="2000" b="1" dirty="0"/>
              <a:t>иногда </a:t>
            </a:r>
            <a:r>
              <a:rPr lang="ru-RU" sz="2000" b="1" dirty="0" smtClean="0"/>
              <a:t>называют </a:t>
            </a:r>
            <a:r>
              <a:rPr lang="ru-RU" sz="2000" b="1" dirty="0"/>
              <a:t>ЭМИ </a:t>
            </a:r>
            <a:r>
              <a:rPr lang="ru-RU" sz="2000" b="1" dirty="0" smtClean="0"/>
              <a:t>- электромагнитное излучение). Эмиссия </a:t>
            </a:r>
            <a:r>
              <a:rPr lang="ru-RU" sz="2000" b="1" dirty="0"/>
              <a:t>возникает в процессе образования и релаксации зарядов на плоскостях трещин как при изменении </a:t>
            </a:r>
            <a:r>
              <a:rPr lang="ru-RU" sz="2000" b="1" dirty="0" err="1"/>
              <a:t>сплошности</a:t>
            </a:r>
            <a:r>
              <a:rPr lang="ru-RU" sz="2000" b="1" dirty="0"/>
              <a:t> упругих материалов-диэлектриков, так и при разрыве, заполненных электролитом капилляров. </a:t>
            </a:r>
            <a:endParaRPr lang="ru-RU" sz="2000" b="1" dirty="0" smtClean="0"/>
          </a:p>
          <a:p>
            <a:pPr marL="0" lvl="0" indent="0" algn="just">
              <a:buNone/>
            </a:pPr>
            <a:r>
              <a:rPr lang="ru-RU" sz="2000" b="1" dirty="0" smtClean="0"/>
              <a:t>	В </a:t>
            </a:r>
            <a:r>
              <a:rPr lang="ru-RU" sz="2000" b="1" dirty="0"/>
              <a:t>горных породах источниками естественных электромагнитных полей являются неоднородности структуры грунтов, </a:t>
            </a:r>
            <a:r>
              <a:rPr lang="ru-RU" sz="2000" b="1" dirty="0" err="1"/>
              <a:t>разнонапряженные</a:t>
            </a:r>
            <a:r>
              <a:rPr lang="ru-RU" sz="2000" b="1" dirty="0"/>
              <a:t> структуры, трещины и микротрещины. </a:t>
            </a:r>
            <a:endParaRPr lang="ru-RU" sz="2000" b="1" dirty="0" smtClean="0"/>
          </a:p>
          <a:p>
            <a:pPr marL="0" lvl="0" indent="0" algn="just">
              <a:buNone/>
            </a:pPr>
            <a:r>
              <a:rPr lang="ru-RU" sz="2000" b="1" dirty="0" smtClean="0"/>
              <a:t>	Эмиссия </a:t>
            </a:r>
            <a:r>
              <a:rPr lang="ru-RU" sz="2000" b="1" dirty="0"/>
              <a:t>возникает при разрыве заполненных электролитом капилляров. Интенсивная фильтрация жидкости в порах и трещинах также сопровождается поляризацией и возникновением ЕИЭМПЗ. Интенсивность и амплитудно-частотный состав электромагнитных импульсов литосферного происхождения определяется структурными, прочностными и деформационными свойствами горных пород. </a:t>
            </a:r>
            <a:endParaRPr lang="ru-RU" sz="2000" b="1" dirty="0" smtClean="0"/>
          </a:p>
          <a:p>
            <a:pPr marL="0" lvl="0" indent="0" algn="just">
              <a:buNone/>
            </a:pPr>
            <a:r>
              <a:rPr lang="ru-RU" sz="2000" b="1" dirty="0" smtClean="0"/>
              <a:t>	Наблюдения </a:t>
            </a:r>
            <a:r>
              <a:rPr lang="ru-RU" sz="2000" b="1" dirty="0"/>
              <a:t>за процессом электромагнитного излучения позволяет контролировать напряженно-деформированное состояние горного массива.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4497235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188913"/>
            <a:ext cx="71072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23850" y="5375275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Космический снимок положения полигона АСК-ГП и эпицентра землетрясения магнитудой 5,5 на глубине 10 км, в  3 часа 58 минут местного времени, 05 сентября 2018 года в Челябинской обл.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2" name="Рисунок 0" descr="Схема расположения МГР на АСК-ГП_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333375"/>
            <a:ext cx="5926138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395288" y="5229225"/>
            <a:ext cx="541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Схема расположения пунктов наблюдения (Т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постоянного мониторинга геодинамики оползневого 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склона системой АСК-ГП.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7414" name="Рисунок 12" descr="IMAG2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1584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3" descr="IMAG2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288" y="4724400"/>
            <a:ext cx="226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14" descr="IMAG2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6988" y="1773238"/>
            <a:ext cx="14620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789613" y="2362200"/>
            <a:ext cx="20034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Пункт 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наблюдения (Т04)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GPRS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антенной 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5349875" y="6026150"/>
            <a:ext cx="3435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Многоканальный геофизический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регистратор «МГР-01»</a:t>
            </a: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6804025" y="3657600"/>
            <a:ext cx="24145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Радиопрозрачный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бункер с герметичным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кейсом и антенной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9" descr="Сезонный ход ЕИЭМПЗ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862806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88913"/>
          <a:ext cx="8352928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Усредненные и сглаженные суточные хода интенсивности ЕИЭМПЗ для различных декад августа и сентября месяцев Северного полушария.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Усредненные суточные хода интенсивности ЕИЭМПЗ для различных декад августа и сентября месяцев зафиксированные системой АСК-ГП в 2014 – 2017 годах.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00113" y="260350"/>
          <a:ext cx="33845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3677107" imgH="3084576" progId="">
                  <p:embed/>
                </p:oleObj>
              </mc:Choice>
              <mc:Fallback>
                <p:oleObj r:id="rId3" imgW="3677107" imgH="308457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38" t="5785" r="4938" b="5785"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3384550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932363" y="333375"/>
          <a:ext cx="367188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3640531" imgH="3048000" progId="">
                  <p:embed/>
                </p:oleObj>
              </mc:Choice>
              <mc:Fallback>
                <p:oleObj r:id="rId5" imgW="3640531" imgH="3048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36" t="5789" r="4936" b="5789"/>
                      <a:stretch>
                        <a:fillRect/>
                      </a:stretch>
                    </p:blipFill>
                    <p:spPr bwMode="auto">
                      <a:xfrm>
                        <a:off x="4932363" y="333375"/>
                        <a:ext cx="3671887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7" name="Рисунок 10" descr="Сентябрь2014-201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3429000"/>
            <a:ext cx="33845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Рисунок 11" descr="Август Сентябрь2014-201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429000"/>
            <a:ext cx="36718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59" name="Рисунок 1" descr="2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7343775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12750" y="5589588"/>
            <a:ext cx="840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Рис. 5. Временные вариации интенсивности импульсного потока ЕИЭМПЗ</a:t>
            </a: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СР20142017 – усредненные за 4 года с 2014 по 2017 г.г.</a:t>
            </a: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2018СЮ – результаты измерения в 2018 году системой АСК-ГП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3" name="Рисунок 2" descr="1-8с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457200"/>
            <a:ext cx="74517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330200" y="5324475"/>
            <a:ext cx="848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Временные вариации интенсивности импульсного потока ЕИЭМПЗ с 01.09 по 08.09</a:t>
            </a:r>
          </a:p>
          <a:p>
            <a:pPr algn="ctr" eaLnBrk="0" hangingPunct="0">
              <a:buFontTx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СР20142017 – усредненные за 4 года с 2014 по 2017 г.г.</a:t>
            </a:r>
          </a:p>
          <a:p>
            <a:pPr algn="ctr" eaLnBrk="0" hangingPunct="0">
              <a:buFontTx/>
              <a:buChar char="•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2018СЮ – результаты измерения в 2018 году системой АСК-ГП</a:t>
            </a:r>
          </a:p>
          <a:p>
            <a:pPr algn="ctr" eaLnBrk="0" hangingPunct="0"/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07" name="Рисунок 7" descr="С-Ю_З-В_2018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260350"/>
            <a:ext cx="766762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-252413" y="5661025"/>
            <a:ext cx="9666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Временные вариации интенсивности импульсного потока ЕИЭМПЗ с 01 по 08 сентября 2018 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двум взаимно перпендикулярным направлениям приема сигналов.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3467</TotalTime>
  <Words>455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Вершина горы</vt:lpstr>
      <vt:lpstr>Аномалии временных вариаций естественного импульсного электромагнитного поля Земли (ЕИЭМПЗ) как предвестники землетрясений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EMM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устойчивости оползневого склона на трассе магистрального газопровода по параметрам ЕИЭМПЗ</dc:title>
  <dc:creator>ЛГИТ</dc:creator>
  <cp:lastModifiedBy>Илья Глухов</cp:lastModifiedBy>
  <cp:revision>159</cp:revision>
  <dcterms:created xsi:type="dcterms:W3CDTF">2008-05-21T11:09:49Z</dcterms:created>
  <dcterms:modified xsi:type="dcterms:W3CDTF">2019-06-07T05:05:22Z</dcterms:modified>
</cp:coreProperties>
</file>