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61" r:id="rId2"/>
    <p:sldId id="258" r:id="rId3"/>
    <p:sldId id="262" r:id="rId4"/>
    <p:sldId id="259" r:id="rId5"/>
    <p:sldId id="263" r:id="rId6"/>
    <p:sldId id="269" r:id="rId7"/>
    <p:sldId id="271" r:id="rId8"/>
    <p:sldId id="268" r:id="rId9"/>
    <p:sldId id="257" r:id="rId10"/>
    <p:sldId id="265" r:id="rId11"/>
    <p:sldId id="266" r:id="rId12"/>
    <p:sldId id="270" r:id="rId13"/>
    <p:sldId id="267" r:id="rId14"/>
    <p:sldId id="272" r:id="rId15"/>
    <p:sldId id="274" r:id="rId16"/>
    <p:sldId id="273" r:id="rId17"/>
    <p:sldId id="278" r:id="rId18"/>
    <p:sldId id="279" r:id="rId19"/>
    <p:sldId id="264" r:id="rId20"/>
    <p:sldId id="26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45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11" Type="http://schemas.openxmlformats.org/officeDocument/2006/relationships/image" Target="../media/image28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5F5DA-65D6-43C4-B452-90467ED489C2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083C4-341A-459C-AC13-F418C7FBC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997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977900"/>
            <a:ext cx="3521075" cy="26400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22146" y="3763500"/>
            <a:ext cx="4977162" cy="3079354"/>
          </a:xfrm>
          <a:prstGeom prst="rect">
            <a:avLst/>
          </a:prstGeom>
          <a:noFill/>
          <a:ln>
            <a:noFill/>
          </a:ln>
        </p:spPr>
        <p:txBody>
          <a:bodyPr lIns="83782" tIns="83782" rIns="83782" bIns="83782" anchor="ctr" anchorCtr="0">
            <a:noAutofit/>
          </a:bodyPr>
          <a:lstStyle/>
          <a:p>
            <a:pPr>
              <a:buClr>
                <a:schemeClr val="dk1"/>
              </a:buClr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3524050" y="7427889"/>
            <a:ext cx="2695962" cy="392295"/>
          </a:xfrm>
          <a:prstGeom prst="rect">
            <a:avLst/>
          </a:prstGeom>
          <a:noFill/>
          <a:ln>
            <a:noFill/>
          </a:ln>
        </p:spPr>
        <p:txBody>
          <a:bodyPr lIns="83782" tIns="83782" rIns="83782" bIns="83782" anchor="b" anchorCtr="0">
            <a:noAutofit/>
          </a:bodyPr>
          <a:lstStyle/>
          <a:p>
            <a:pPr algn="l">
              <a:buClr>
                <a:srgbClr val="000000"/>
              </a:buClr>
            </a:pP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653053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352550" y="977900"/>
            <a:ext cx="3519488" cy="26400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22147" y="3763501"/>
            <a:ext cx="4977162" cy="3079354"/>
          </a:xfrm>
          <a:prstGeom prst="rect">
            <a:avLst/>
          </a:prstGeom>
          <a:noFill/>
          <a:ln>
            <a:noFill/>
          </a:ln>
        </p:spPr>
        <p:txBody>
          <a:bodyPr lIns="83782" tIns="83782" rIns="83782" bIns="83782" anchor="ctr" anchorCtr="0">
            <a:noAutofit/>
          </a:bodyPr>
          <a:lstStyle/>
          <a:p>
            <a:pPr>
              <a:buClr>
                <a:schemeClr val="dk1"/>
              </a:buClr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3524050" y="7427889"/>
            <a:ext cx="2695962" cy="392295"/>
          </a:xfrm>
          <a:prstGeom prst="rect">
            <a:avLst/>
          </a:prstGeom>
          <a:noFill/>
          <a:ln>
            <a:noFill/>
          </a:ln>
        </p:spPr>
        <p:txBody>
          <a:bodyPr lIns="83782" tIns="83782" rIns="83782" bIns="83782" anchor="b" anchorCtr="0">
            <a:noAutofit/>
          </a:bodyPr>
          <a:lstStyle/>
          <a:p>
            <a:pPr algn="l">
              <a:buClr>
                <a:srgbClr val="000000"/>
              </a:buClr>
            </a:pP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30797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9CFE-C345-43F9-9D4F-9F67B062D7AE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36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352550" y="977900"/>
            <a:ext cx="3519488" cy="26400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22147" y="3763501"/>
            <a:ext cx="4977162" cy="3079354"/>
          </a:xfrm>
          <a:prstGeom prst="rect">
            <a:avLst/>
          </a:prstGeom>
          <a:noFill/>
          <a:ln>
            <a:noFill/>
          </a:ln>
        </p:spPr>
        <p:txBody>
          <a:bodyPr lIns="83782" tIns="83782" rIns="83782" bIns="83782" anchor="ctr" anchorCtr="0">
            <a:noAutofit/>
          </a:bodyPr>
          <a:lstStyle/>
          <a:p>
            <a:pPr>
              <a:buClr>
                <a:schemeClr val="dk1"/>
              </a:buClr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3524050" y="7427889"/>
            <a:ext cx="2695962" cy="392295"/>
          </a:xfrm>
          <a:prstGeom prst="rect">
            <a:avLst/>
          </a:prstGeom>
          <a:noFill/>
          <a:ln>
            <a:noFill/>
          </a:ln>
        </p:spPr>
        <p:txBody>
          <a:bodyPr lIns="83782" tIns="83782" rIns="83782" bIns="83782" anchor="b" anchorCtr="0">
            <a:noAutofit/>
          </a:bodyPr>
          <a:lstStyle/>
          <a:p>
            <a:pPr algn="l">
              <a:buClr>
                <a:srgbClr val="000000"/>
              </a:buClr>
            </a:pP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30797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977900"/>
            <a:ext cx="3521075" cy="26400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22146" y="3763500"/>
            <a:ext cx="4977162" cy="3079354"/>
          </a:xfrm>
          <a:prstGeom prst="rect">
            <a:avLst/>
          </a:prstGeom>
          <a:noFill/>
          <a:ln>
            <a:noFill/>
          </a:ln>
        </p:spPr>
        <p:txBody>
          <a:bodyPr lIns="83782" tIns="83782" rIns="83782" bIns="83782" anchor="ctr" anchorCtr="0">
            <a:noAutofit/>
          </a:bodyPr>
          <a:lstStyle/>
          <a:p>
            <a:pPr>
              <a:buClr>
                <a:schemeClr val="dk1"/>
              </a:buClr>
            </a:pP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3524050" y="7427889"/>
            <a:ext cx="2695962" cy="392295"/>
          </a:xfrm>
          <a:prstGeom prst="rect">
            <a:avLst/>
          </a:prstGeom>
          <a:noFill/>
          <a:ln>
            <a:noFill/>
          </a:ln>
        </p:spPr>
        <p:txBody>
          <a:bodyPr lIns="83782" tIns="83782" rIns="83782" bIns="83782" anchor="b" anchorCtr="0">
            <a:noAutofit/>
          </a:bodyPr>
          <a:lstStyle/>
          <a:p>
            <a:pPr algn="l">
              <a:buClr>
                <a:srgbClr val="000000"/>
              </a:buClr>
            </a:pP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79489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B887F35-B2E4-4AF8-8849-E79EDEBA2D8D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cmc.gsfc.nasa.gov/pub/modelweb/" TargetMode="Externa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5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28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3.wmf"/><Relationship Id="rId22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815" y="188640"/>
            <a:ext cx="2808312" cy="9132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187624" y="1988840"/>
            <a:ext cx="71287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>
                <a:solidFill>
                  <a:srgbClr val="C00000"/>
                </a:solidFill>
              </a:rPr>
              <a:t>Нагрев ионосферы радиоизлучением наземных установок в диапазонах средних и длинных волн</a:t>
            </a:r>
            <a:endParaRPr lang="ru-RU" sz="2800" b="1" dirty="0">
              <a:solidFill>
                <a:srgbClr val="C00000"/>
              </a:solidFill>
            </a:endParaRPr>
          </a:p>
          <a:p>
            <a:endParaRPr lang="ru-RU" b="1" i="1" dirty="0" smtClean="0"/>
          </a:p>
          <a:p>
            <a:endParaRPr lang="ru-RU" b="1" i="1" dirty="0"/>
          </a:p>
          <a:p>
            <a:pPr algn="ctr"/>
            <a:r>
              <a:rPr lang="ru-RU" b="1" i="1" dirty="0" smtClean="0"/>
              <a:t>Д.С</a:t>
            </a:r>
            <a:r>
              <a:rPr lang="ru-RU" b="1" i="1" dirty="0"/>
              <a:t>. Котик, В.А. Яшнов</a:t>
            </a:r>
            <a:r>
              <a:rPr lang="ru-RU" b="1" i="1" baseline="30000" dirty="0"/>
              <a:t>2</a:t>
            </a:r>
            <a:r>
              <a:rPr lang="ru-RU" b="1" i="1" dirty="0"/>
              <a:t>, А.В. Рябов, </a:t>
            </a:r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НИРФИ </a:t>
            </a:r>
            <a:r>
              <a:rPr lang="ru-RU" dirty="0"/>
              <a:t>ННГУ им. Н.И. </a:t>
            </a:r>
            <a:r>
              <a:rPr lang="ru-RU" dirty="0" smtClean="0"/>
              <a:t>Лобачевского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704" y="188640"/>
            <a:ext cx="1184041" cy="119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8726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548680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Постановка и решение задачи</a:t>
            </a:r>
            <a:endParaRPr lang="ru-RU" sz="2800" b="1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45" y="1196752"/>
            <a:ext cx="821264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203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5194" y="332656"/>
            <a:ext cx="8033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Частотные зависимости вертикальной составляющей векторов волновой нормали 𝑞_1,2 на </a:t>
            </a:r>
            <a:r>
              <a:rPr lang="ru-RU" sz="2000" b="1" dirty="0" smtClean="0">
                <a:solidFill>
                  <a:srgbClr val="C00000"/>
                </a:solidFill>
              </a:rPr>
              <a:t>высоте 90 км для </a:t>
            </a:r>
            <a:r>
              <a:rPr lang="ru-RU" sz="2000" b="1" dirty="0">
                <a:solidFill>
                  <a:srgbClr val="C00000"/>
                </a:solidFill>
              </a:rPr>
              <a:t>ночных и дневных условий. 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11619"/>
            <a:ext cx="4307534" cy="329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442" y="1550217"/>
            <a:ext cx="4245030" cy="325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229200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Линии красного цвета относятся к о-волне, синего – к х-волне. Сплошными линиями изображены вещественные части </a:t>
            </a:r>
            <a:r>
              <a:rPr lang="ru-RU" sz="2000" b="1" dirty="0" smtClean="0">
                <a:solidFill>
                  <a:srgbClr val="C00000"/>
                </a:solidFill>
              </a:rPr>
              <a:t>q</a:t>
            </a:r>
            <a:r>
              <a:rPr lang="ru-RU" sz="1200" b="1" dirty="0" smtClean="0">
                <a:solidFill>
                  <a:srgbClr val="C00000"/>
                </a:solidFill>
              </a:rPr>
              <a:t>1,2</a:t>
            </a:r>
            <a:r>
              <a:rPr lang="ru-RU" sz="2000" b="1" dirty="0" smtClean="0">
                <a:solidFill>
                  <a:srgbClr val="C00000"/>
                </a:solidFill>
              </a:rPr>
              <a:t>, </a:t>
            </a:r>
            <a:r>
              <a:rPr lang="ru-RU" sz="2000" b="1" dirty="0">
                <a:solidFill>
                  <a:srgbClr val="C00000"/>
                </a:solidFill>
              </a:rPr>
              <a:t>пунктирными – мнимые. Видно наличие резонансов на плазменной частоте для О</a:t>
            </a:r>
            <a:r>
              <a:rPr lang="ru-RU" sz="2000" b="1" dirty="0" smtClean="0">
                <a:solidFill>
                  <a:srgbClr val="C00000"/>
                </a:solidFill>
              </a:rPr>
              <a:t>-моды </a:t>
            </a:r>
            <a:r>
              <a:rPr lang="ru-RU" sz="2000" b="1" dirty="0">
                <a:solidFill>
                  <a:srgbClr val="C00000"/>
                </a:solidFill>
              </a:rPr>
              <a:t>и на гирочастоте – для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Х</a:t>
            </a:r>
            <a:r>
              <a:rPr lang="ru-RU" sz="2000" b="1" dirty="0" smtClean="0">
                <a:solidFill>
                  <a:srgbClr val="C00000"/>
                </a:solidFill>
              </a:rPr>
              <a:t>-моды</a:t>
            </a:r>
            <a:r>
              <a:rPr lang="ru-RU" sz="2000" b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2147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G:\RFConf_19\KOY\240519\q2_f_22n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1997"/>
            <a:ext cx="3574268" cy="2743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3702938" cy="2960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94842" y="188640"/>
                <a:ext cx="7416824" cy="1029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rgbClr val="C00000"/>
                    </a:solidFill>
                  </a:rPr>
                  <a:t>Высотные профили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ru-RU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ru-RU" sz="2000" b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000" b="1" dirty="0">
                    <a:solidFill>
                      <a:srgbClr val="C00000"/>
                    </a:solidFill>
                  </a:rPr>
                  <a:t> для ряда близких частот </a:t>
                </a:r>
                <a:r>
                  <a:rPr lang="ru-RU" sz="2000" b="1" dirty="0" smtClean="0">
                    <a:solidFill>
                      <a:srgbClr val="C00000"/>
                    </a:solidFill>
                  </a:rPr>
                  <a:t>(</a:t>
                </a:r>
                <a:r>
                  <a:rPr lang="ru-RU" sz="2000" b="1" dirty="0" smtClean="0">
                    <a:solidFill>
                      <a:srgbClr val="C00000"/>
                    </a:solidFill>
                  </a:rPr>
                  <a:t>показано </a:t>
                </a:r>
                <a:r>
                  <a:rPr lang="ru-RU" sz="2000" b="1" dirty="0">
                    <a:solidFill>
                      <a:srgbClr val="C00000"/>
                    </a:solidFill>
                  </a:rPr>
                  <a:t>изменение высоты резонансных областей в зависимости от частоты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842" y="188640"/>
                <a:ext cx="7416824" cy="1029064"/>
              </a:xfrm>
              <a:prstGeom prst="rect">
                <a:avLst/>
              </a:prstGeom>
              <a:blipFill rotWithShape="1">
                <a:blip r:embed="rId4"/>
                <a:stretch>
                  <a:fillRect t="-2367" b="-94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77" y="4139427"/>
            <a:ext cx="3599323" cy="2696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564" y="4119806"/>
            <a:ext cx="3629348" cy="271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5856" y="4077072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день</a:t>
            </a:r>
            <a:endParaRPr lang="ru-RU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92280" y="4088105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день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456847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</a:rPr>
              <a:t>Поляризация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77" y="1628800"/>
            <a:ext cx="4323391" cy="35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7808"/>
            <a:ext cx="4365778" cy="35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190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0147" y="623544"/>
            <a:ext cx="8552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Зависимость  компонент </a:t>
            </a:r>
            <a:r>
              <a:rPr lang="ru-RU" sz="2000" b="1" dirty="0">
                <a:solidFill>
                  <a:srgbClr val="C00000"/>
                </a:solidFill>
              </a:rPr>
              <a:t>электрического поля </a:t>
            </a:r>
            <a:r>
              <a:rPr lang="ru-RU" sz="2000" b="1" dirty="0" smtClean="0">
                <a:solidFill>
                  <a:srgbClr val="C00000"/>
                </a:solidFill>
              </a:rPr>
              <a:t>от высоты</a:t>
            </a:r>
            <a:r>
              <a:rPr lang="ru-RU" sz="2000" b="1" dirty="0" smtClean="0">
                <a:solidFill>
                  <a:srgbClr val="C00000"/>
                </a:solidFill>
              </a:rPr>
              <a:t>,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300 кГц  (ночь – верхняя панель, день – нижняя</a:t>
            </a:r>
            <a:r>
              <a:rPr lang="ru-RU" sz="2400" b="1" dirty="0" smtClean="0">
                <a:solidFill>
                  <a:srgbClr val="C00000"/>
                </a:solidFill>
              </a:rPr>
              <a:t>)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04" y="1653953"/>
            <a:ext cx="2953576" cy="221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99" y="1641628"/>
            <a:ext cx="2970010" cy="222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790" y="1628800"/>
            <a:ext cx="2991011" cy="224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47" y="3971219"/>
            <a:ext cx="2889860" cy="216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99" y="3971940"/>
            <a:ext cx="2962622" cy="222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138" y="4012312"/>
            <a:ext cx="2854963" cy="214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768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76470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Нагрев </a:t>
            </a:r>
            <a:r>
              <a:rPr lang="ru-RU" sz="3600" b="1" dirty="0">
                <a:solidFill>
                  <a:srgbClr val="C00000"/>
                </a:solidFill>
              </a:rPr>
              <a:t>и</a:t>
            </a:r>
            <a:r>
              <a:rPr lang="ru-RU" sz="3600" b="1" dirty="0" smtClean="0">
                <a:solidFill>
                  <a:srgbClr val="C00000"/>
                </a:solidFill>
              </a:rPr>
              <a:t>оносферы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615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9422"/>
            <a:ext cx="4498631" cy="345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463" y="2204864"/>
            <a:ext cx="4596269" cy="365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874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54461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Рассчитаны </a:t>
            </a:r>
            <a:r>
              <a:rPr lang="ru-RU" sz="1800" b="1" dirty="0">
                <a:solidFill>
                  <a:srgbClr val="C00000"/>
                </a:solidFill>
              </a:rPr>
              <a:t>зависимости коэффициентов трансформации в обыкновенную и необыкновенную волну от частоты и угла падения на нижнюю границу ионосферы линейно поляризованной ТМ-волны. Показано, что коэффициенты сильно зависят от угла падения и незначительно изменяются с изменением частоты.</a:t>
            </a:r>
          </a:p>
          <a:p>
            <a:r>
              <a:rPr lang="ru-RU" sz="1800" b="1" dirty="0">
                <a:solidFill>
                  <a:srgbClr val="C00000"/>
                </a:solidFill>
              </a:rPr>
              <a:t>Исследовано резонансное поведение вертикальной составляющей вектора волновой нормали обыкновенной волны в области высот, где частота волны близка к локальному значению плазменной частоты, и необыкновенной волны - в области гирорезонанса.</a:t>
            </a:r>
          </a:p>
          <a:p>
            <a:r>
              <a:rPr lang="ru-RU" sz="1800" b="1" dirty="0">
                <a:solidFill>
                  <a:srgbClr val="C00000"/>
                </a:solidFill>
              </a:rPr>
              <a:t>Определена высотная зависимость амплитуды электрического поля каждой нормальной волны и суммарного электрического поля для дневных и ночных условий и различных углов падения волны накачки на ионосферу. Определены области высот, где амплитуда поля достаточно велика для развития нелинейных эффектов.</a:t>
            </a:r>
          </a:p>
          <a:p>
            <a:r>
              <a:rPr lang="ru-RU" sz="1800" b="1" dirty="0">
                <a:solidFill>
                  <a:srgbClr val="C00000"/>
                </a:solidFill>
              </a:rPr>
              <a:t>Найденные зависимости возмущения температуры электронов в условиях резонансов от угла падения волны накачки на ионосферу показывают различие для волны 300 кГц и 1400 кГц. Также очевидно, что </a:t>
            </a:r>
            <a:r>
              <a:rPr lang="ru-RU" sz="1800" b="1" dirty="0" err="1">
                <a:solidFill>
                  <a:srgbClr val="C00000"/>
                </a:solidFill>
              </a:rPr>
              <a:t>гирочастотный</a:t>
            </a:r>
            <a:r>
              <a:rPr lang="ru-RU" sz="1800" b="1" dirty="0">
                <a:solidFill>
                  <a:srgbClr val="C00000"/>
                </a:solidFill>
              </a:rPr>
              <a:t> нагрев примерно на порядок эффективней нагрева на длинных волнах в условиях плазменного резонанса.</a:t>
            </a:r>
          </a:p>
          <a:p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332656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Выводы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17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569" y="870604"/>
            <a:ext cx="8229600" cy="49006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Система из 4-х диполей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Shape 160"/>
          <p:cNvSpPr/>
          <p:nvPr/>
        </p:nvSpPr>
        <p:spPr>
          <a:xfrm>
            <a:off x="0" y="332656"/>
            <a:ext cx="392100" cy="4812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6" name="Shape 1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30180" y="332656"/>
            <a:ext cx="1922499" cy="5379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57"/>
          <p:cNvSpPr/>
          <p:nvPr/>
        </p:nvSpPr>
        <p:spPr>
          <a:xfrm>
            <a:off x="467544" y="339855"/>
            <a:ext cx="3189289" cy="481200"/>
          </a:xfrm>
          <a:prstGeom prst="parallelogram">
            <a:avLst>
              <a:gd name="adj" fmla="val 39278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algn="ctr">
              <a:buClr>
                <a:prstClr val="white"/>
              </a:buClr>
              <a:buSzPct val="25000"/>
            </a:pPr>
            <a:r>
              <a:rPr lang="ru-RU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  <a:rtl val="0"/>
              </a:rPr>
              <a:t>Приожэения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8" name="Shape 159"/>
          <p:cNvSpPr/>
          <p:nvPr/>
        </p:nvSpPr>
        <p:spPr>
          <a:xfrm>
            <a:off x="-15180" y="338107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79" y="1196752"/>
            <a:ext cx="802000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61" y="4238515"/>
            <a:ext cx="31683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481" y="4677122"/>
            <a:ext cx="3281498" cy="193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hape 160"/>
          <p:cNvSpPr/>
          <p:nvPr/>
        </p:nvSpPr>
        <p:spPr>
          <a:xfrm>
            <a:off x="-53046" y="332656"/>
            <a:ext cx="392100" cy="4812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2" name="Picture 3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3" r="7929"/>
          <a:stretch/>
        </p:blipFill>
        <p:spPr bwMode="auto">
          <a:xfrm>
            <a:off x="392100" y="4678610"/>
            <a:ext cx="2590800" cy="17653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018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51" y="870604"/>
            <a:ext cx="8229600" cy="49006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Макет на базе УНУ СУРА (1-й этап)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Shape 160"/>
          <p:cNvSpPr/>
          <p:nvPr/>
        </p:nvSpPr>
        <p:spPr>
          <a:xfrm>
            <a:off x="0" y="332656"/>
            <a:ext cx="392100" cy="4812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6" name="Shape 1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30180" y="332656"/>
            <a:ext cx="1922499" cy="5379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57"/>
          <p:cNvSpPr/>
          <p:nvPr/>
        </p:nvSpPr>
        <p:spPr>
          <a:xfrm>
            <a:off x="436557" y="325102"/>
            <a:ext cx="3189289" cy="481200"/>
          </a:xfrm>
          <a:prstGeom prst="parallelogram">
            <a:avLst>
              <a:gd name="adj" fmla="val 39278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algn="ctr">
              <a:buClr>
                <a:prstClr val="white"/>
              </a:buClr>
              <a:buSzPct val="25000"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  <a:rtl val="0"/>
              </a:rPr>
              <a:t>Макет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8" name="Shape 159"/>
          <p:cNvSpPr/>
          <p:nvPr/>
        </p:nvSpPr>
        <p:spPr>
          <a:xfrm>
            <a:off x="-15180" y="338107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4" b="9791"/>
          <a:stretch/>
        </p:blipFill>
        <p:spPr bwMode="auto">
          <a:xfrm>
            <a:off x="1043993" y="1700808"/>
            <a:ext cx="7518570" cy="457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1002575" y="1700808"/>
            <a:ext cx="2057255" cy="230425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83768" y="4149080"/>
            <a:ext cx="2952328" cy="201622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20323"/>
            <a:ext cx="2046347" cy="190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83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51" y="870604"/>
            <a:ext cx="8229600" cy="49006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Лучевые траектории в СВ/ДВ диапазонах, задачи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Shape 160"/>
          <p:cNvSpPr/>
          <p:nvPr/>
        </p:nvSpPr>
        <p:spPr>
          <a:xfrm>
            <a:off x="0" y="332656"/>
            <a:ext cx="392100" cy="4812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6" name="Shape 1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30180" y="332656"/>
            <a:ext cx="1922499" cy="5379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57"/>
          <p:cNvSpPr/>
          <p:nvPr/>
        </p:nvSpPr>
        <p:spPr>
          <a:xfrm>
            <a:off x="467543" y="314216"/>
            <a:ext cx="4854143" cy="481200"/>
          </a:xfrm>
          <a:prstGeom prst="parallelogram">
            <a:avLst>
              <a:gd name="adj" fmla="val 39278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algn="ctr">
              <a:buClr>
                <a:prstClr val="white"/>
              </a:buClr>
              <a:buSzPct val="25000"/>
            </a:pPr>
            <a: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  <a:rtl val="0"/>
              </a:rPr>
              <a:t> </a:t>
            </a:r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  <a:rtl val="0"/>
              </a:rPr>
              <a:t>Преимущества СВ/ДВ диапазонов</a:t>
            </a:r>
            <a:endParaRPr lang="ru-RU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8" name="Shape 159"/>
          <p:cNvSpPr/>
          <p:nvPr/>
        </p:nvSpPr>
        <p:spPr>
          <a:xfrm>
            <a:off x="-15179" y="327929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9" r="7667"/>
          <a:stretch/>
        </p:blipFill>
        <p:spPr bwMode="auto">
          <a:xfrm>
            <a:off x="31067" y="5013176"/>
            <a:ext cx="9112933" cy="15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7630"/>
          <a:stretch/>
        </p:blipFill>
        <p:spPr bwMode="auto">
          <a:xfrm>
            <a:off x="31067" y="3051360"/>
            <a:ext cx="905167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0312" y="5763346"/>
            <a:ext cx="1274440" cy="199006"/>
          </a:xfrm>
          <a:prstGeom prst="ellipse">
            <a:avLst/>
          </a:prstGeom>
          <a:solidFill>
            <a:srgbClr val="FF0000">
              <a:alpha val="3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339752" y="5958791"/>
            <a:ext cx="5256584" cy="34569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7" r="7535"/>
          <a:stretch/>
        </p:blipFill>
        <p:spPr bwMode="auto">
          <a:xfrm>
            <a:off x="7674" y="1412775"/>
            <a:ext cx="9028824" cy="160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392100" y="2204864"/>
            <a:ext cx="835636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37711" y="5383873"/>
            <a:ext cx="3210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Полярная электроструя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556905" y="5599077"/>
            <a:ext cx="1805601" cy="26377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40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0" y="483900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4725" y="455525"/>
            <a:ext cx="1922499" cy="53794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157"/>
          <p:cNvSpPr/>
          <p:nvPr/>
        </p:nvSpPr>
        <p:spPr>
          <a:xfrm>
            <a:off x="434842" y="483910"/>
            <a:ext cx="4061912" cy="481200"/>
          </a:xfrm>
          <a:prstGeom prst="parallelogram">
            <a:avLst>
              <a:gd name="adj" fmla="val 39278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algn="ctr">
              <a:buClr>
                <a:prstClr val="white"/>
              </a:buClr>
              <a:buSzPct val="25000"/>
            </a:pP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  <a:rtl val="0"/>
              </a:rPr>
              <a:t>Long waves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3" name="Shape 159"/>
          <p:cNvSpPr/>
          <p:nvPr/>
        </p:nvSpPr>
        <p:spPr>
          <a:xfrm>
            <a:off x="0" y="483900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4" name="Shape 160"/>
          <p:cNvSpPr/>
          <p:nvPr/>
        </p:nvSpPr>
        <p:spPr>
          <a:xfrm>
            <a:off x="0" y="483875"/>
            <a:ext cx="392100" cy="4812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4842" y="993473"/>
            <a:ext cx="82320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Experiments </a:t>
            </a:r>
            <a:r>
              <a:rPr lang="en-US" sz="2400" b="1" dirty="0">
                <a:solidFill>
                  <a:srgbClr val="C00000"/>
                </a:solidFill>
              </a:rPr>
              <a:t>on the generation of VLF signals on the </a:t>
            </a:r>
            <a:r>
              <a:rPr lang="en-US" sz="2400" b="1" dirty="0" smtClean="0">
                <a:solidFill>
                  <a:srgbClr val="C00000"/>
                </a:solidFill>
              </a:rPr>
              <a:t>radio  </a:t>
            </a:r>
            <a:r>
              <a:rPr lang="en-US" sz="2400" b="1" dirty="0">
                <a:solidFill>
                  <a:srgbClr val="C00000"/>
                </a:solidFill>
              </a:rPr>
              <a:t>"</a:t>
            </a:r>
            <a:r>
              <a:rPr lang="en-US" sz="2400" b="1" dirty="0" err="1">
                <a:solidFill>
                  <a:srgbClr val="C00000"/>
                </a:solidFill>
              </a:rPr>
              <a:t>Comintern</a:t>
            </a:r>
            <a:r>
              <a:rPr lang="en-US" sz="2400" b="1" dirty="0">
                <a:solidFill>
                  <a:srgbClr val="C00000"/>
                </a:solidFill>
              </a:rPr>
              <a:t>" in 1989-1990 at a frequency of 236 kHz (P = 2 MW)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49" y="1915540"/>
            <a:ext cx="3282023" cy="419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256" y="1824470"/>
            <a:ext cx="3480268" cy="422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1085270" y="4776251"/>
            <a:ext cx="2088232" cy="93610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893406" y="3192075"/>
            <a:ext cx="2280096" cy="252028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64066" y="4130134"/>
            <a:ext cx="720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prstClr val="black"/>
                </a:solidFill>
              </a:rPr>
              <a:t>1300 км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4026" y="4958823"/>
            <a:ext cx="720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prstClr val="black"/>
                </a:solidFill>
              </a:rPr>
              <a:t>1000 км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3763" y="6270562"/>
            <a:ext cx="653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Последний эксперимент проведенный в СССР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63" y="1824470"/>
            <a:ext cx="1478313" cy="420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6667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21F6A5AF-444D-4F69-9C60-454DFB4BF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" name="Shape 1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4725" y="455525"/>
            <a:ext cx="1922499" cy="537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41454" y="2706461"/>
            <a:ext cx="61932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Спасибо за внимание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117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25" y="1844824"/>
            <a:ext cx="3528391" cy="34075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1138299" y="1827205"/>
            <a:ext cx="1885528" cy="329378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1043608" y="4974270"/>
            <a:ext cx="1125488" cy="1347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09" y="1578262"/>
            <a:ext cx="396044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5041632"/>
            <a:ext cx="44644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</a:rPr>
              <a:t>Напряженность магнитного поля сигнала СНЧ  от ионосферного источника ( </a:t>
            </a:r>
            <a:r>
              <a:rPr lang="ru-RU" sz="1600" b="1" dirty="0" smtClean="0">
                <a:solidFill>
                  <a:prstClr val="black"/>
                </a:solidFill>
                <a:sym typeface="Symbol"/>
              </a:rPr>
              <a:t>*- число </a:t>
            </a:r>
            <a:r>
              <a:rPr lang="ru-RU" sz="1600" b="1" dirty="0">
                <a:solidFill>
                  <a:prstClr val="black"/>
                </a:solidFill>
                <a:sym typeface="Symbol"/>
              </a:rPr>
              <a:t>р</a:t>
            </a:r>
            <a:r>
              <a:rPr lang="ru-RU" sz="1600" b="1" dirty="0" smtClean="0">
                <a:solidFill>
                  <a:prstClr val="black"/>
                </a:solidFill>
                <a:sym typeface="Symbol"/>
              </a:rPr>
              <a:t>еализаций) была достаточной для эффективного подавления информационного сигнала от наземного источника</a:t>
            </a:r>
            <a:r>
              <a:rPr lang="ru-RU" b="1" dirty="0" smtClean="0">
                <a:solidFill>
                  <a:prstClr val="black"/>
                </a:solidFill>
                <a:sym typeface="Symbol"/>
              </a:rPr>
              <a:t>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8320" y="2195889"/>
            <a:ext cx="112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1200 км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4367442"/>
            <a:ext cx="119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400 км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188" y="5445224"/>
            <a:ext cx="4258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</a:rPr>
              <a:t>Желательно возобновить подобные эксперименты  на радиоцентре близ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</a:rPr>
              <a:t>г. Черняховска  (если он еще уцелел) в СВ диапазоне на частотах 1-1,5 МГц.</a:t>
            </a:r>
            <a:endParaRPr lang="ru-RU" sz="1600" b="1" dirty="0">
              <a:solidFill>
                <a:prstClr val="black"/>
              </a:solidFill>
            </a:endParaRPr>
          </a:p>
        </p:txBody>
      </p:sp>
      <p:pic>
        <p:nvPicPr>
          <p:cNvPr id="11" name="Shape 1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8264" y="186551"/>
            <a:ext cx="1922499" cy="53794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57"/>
          <p:cNvSpPr/>
          <p:nvPr/>
        </p:nvSpPr>
        <p:spPr>
          <a:xfrm>
            <a:off x="574451" y="297353"/>
            <a:ext cx="3189289" cy="481200"/>
          </a:xfrm>
          <a:prstGeom prst="parallelogram">
            <a:avLst>
              <a:gd name="adj" fmla="val 39278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algn="ctr">
              <a:buClr>
                <a:prstClr val="white"/>
              </a:buClr>
              <a:buSzPct val="25000"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  <a:rtl val="0"/>
              </a:rPr>
              <a:t>ДВ</a:t>
            </a:r>
            <a: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  <a:rtl val="0"/>
              </a:rPr>
              <a:t>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  <a:rtl val="0"/>
              </a:rPr>
              <a:t>диапазон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" name="Shape 159"/>
          <p:cNvSpPr/>
          <p:nvPr/>
        </p:nvSpPr>
        <p:spPr>
          <a:xfrm>
            <a:off x="-42075" y="297353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7" name="Shape 160"/>
          <p:cNvSpPr/>
          <p:nvPr/>
        </p:nvSpPr>
        <p:spPr>
          <a:xfrm>
            <a:off x="-42075" y="297353"/>
            <a:ext cx="392100" cy="4812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24498"/>
            <a:ext cx="8229600" cy="9043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FF0000"/>
                </a:solidFill>
              </a:rPr>
              <a:t>Эксперимент с нагревом на частоте 236 кГц </a:t>
            </a:r>
            <a:r>
              <a:rPr lang="en-US" sz="2400" b="1" dirty="0" smtClean="0">
                <a:solidFill>
                  <a:srgbClr val="FF0000"/>
                </a:solidFill>
              </a:rPr>
              <a:t/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(белые </a:t>
            </a:r>
            <a:r>
              <a:rPr lang="ru-RU" sz="2400" b="1" dirty="0" smtClean="0">
                <a:solidFill>
                  <a:srgbClr val="FF0000"/>
                </a:solidFill>
              </a:rPr>
              <a:t>ночи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</a:rPr>
              <a:t>июн</a:t>
            </a:r>
            <a:r>
              <a:rPr lang="ru-RU" sz="2400" b="1" dirty="0">
                <a:solidFill>
                  <a:srgbClr val="FF0000"/>
                </a:solidFill>
              </a:rPr>
              <a:t>ь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1990 г.)</a:t>
            </a:r>
          </a:p>
        </p:txBody>
      </p:sp>
    </p:spTree>
    <p:extLst>
      <p:ext uri="{BB962C8B-B14F-4D97-AF65-F5344CB8AC3E}">
        <p14:creationId xmlns:p14="http://schemas.microsoft.com/office/powerpoint/2010/main" val="108024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146" y="908175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62455"/>
            <a:ext cx="8229600" cy="4201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hape 1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4248" y="158188"/>
            <a:ext cx="1922499" cy="5379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55575" y="5733255"/>
            <a:ext cx="7971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По Ленинграду  дано значение поля на удалении 400 км, по остальным стендам – данные на удалении в  десятки километров. 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0111"/>
            <a:ext cx="453548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4" y="427162"/>
            <a:ext cx="39052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hape 159"/>
          <p:cNvSpPr/>
          <p:nvPr/>
        </p:nvSpPr>
        <p:spPr>
          <a:xfrm>
            <a:off x="0" y="426975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9850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0" y="483900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4725" y="455525"/>
            <a:ext cx="1922499" cy="53794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157"/>
          <p:cNvSpPr/>
          <p:nvPr/>
        </p:nvSpPr>
        <p:spPr>
          <a:xfrm>
            <a:off x="468311" y="483910"/>
            <a:ext cx="3189289" cy="481200"/>
          </a:xfrm>
          <a:prstGeom prst="parallelogram">
            <a:avLst>
              <a:gd name="adj" fmla="val 39278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algn="ctr">
              <a:buClr>
                <a:prstClr val="white"/>
              </a:buClr>
              <a:buSzPct val="25000"/>
            </a:pP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  <a:rtl val="0"/>
              </a:rPr>
              <a:t>Овал сияний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3" name="Shape 159"/>
          <p:cNvSpPr/>
          <p:nvPr/>
        </p:nvSpPr>
        <p:spPr>
          <a:xfrm>
            <a:off x="0" y="483900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4" name="Shape 160"/>
          <p:cNvSpPr/>
          <p:nvPr/>
        </p:nvSpPr>
        <p:spPr>
          <a:xfrm>
            <a:off x="0" y="483875"/>
            <a:ext cx="392100" cy="4812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4032" y="932789"/>
            <a:ext cx="2768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Интерпретация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52936"/>
            <a:ext cx="356160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Aurora ovation plo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104" y="1325779"/>
            <a:ext cx="2657475" cy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2ai9u93bg0gn4e99nu2g8mbj-wpengine.netdna-ssl.com/wp-content/uploads/SWPC_Aurora_Map_N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104" y="4048511"/>
            <a:ext cx="2581275" cy="25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вал 1"/>
          <p:cNvSpPr/>
          <p:nvPr/>
        </p:nvSpPr>
        <p:spPr>
          <a:xfrm rot="2071341">
            <a:off x="7875953" y="2118338"/>
            <a:ext cx="122168" cy="2019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2291822">
            <a:off x="7968059" y="4877817"/>
            <a:ext cx="95289" cy="1943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66" y="1717729"/>
            <a:ext cx="2390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19498" y="4974978"/>
            <a:ext cx="5248646" cy="5290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99992" y="191683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день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4325" y="3789040"/>
            <a:ext cx="70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н</a:t>
            </a:r>
            <a:r>
              <a:rPr lang="ru-RU" dirty="0" smtClean="0">
                <a:solidFill>
                  <a:prstClr val="black"/>
                </a:solidFill>
              </a:rPr>
              <a:t>очь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3788" y="6417655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Широта Мурманска </a:t>
            </a:r>
            <a:endParaRPr lang="ru-RU" sz="1400" b="1" dirty="0">
              <a:solidFill>
                <a:srgbClr val="C00000"/>
              </a:solidFill>
            </a:endParaRPr>
          </a:p>
        </p:txBody>
      </p:sp>
      <p:cxnSp>
        <p:nvCxnSpPr>
          <p:cNvPr id="15" name="Прямая со стрелкой 14"/>
          <p:cNvCxnSpPr>
            <a:stCxn id="12" idx="0"/>
          </p:cNvCxnSpPr>
          <p:nvPr/>
        </p:nvCxnSpPr>
        <p:spPr>
          <a:xfrm flipV="1">
            <a:off x="3779912" y="4973967"/>
            <a:ext cx="0" cy="1443688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36410" y="993473"/>
            <a:ext cx="37155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 эффекте </a:t>
            </a:r>
            <a:r>
              <a:rPr lang="ru-RU" b="1" dirty="0">
                <a:solidFill>
                  <a:srgbClr val="C00000"/>
                </a:solidFill>
              </a:rPr>
              <a:t>генерации СНЧ сигнала </a:t>
            </a:r>
            <a:r>
              <a:rPr lang="ru-RU" b="1" dirty="0" smtClean="0">
                <a:solidFill>
                  <a:srgbClr val="C00000"/>
                </a:solidFill>
              </a:rPr>
              <a:t>в случае слабого возмущения "работает</a:t>
            </a:r>
            <a:r>
              <a:rPr lang="ru-RU" b="1" dirty="0">
                <a:solidFill>
                  <a:srgbClr val="C00000"/>
                </a:solidFill>
              </a:rPr>
              <a:t>"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0,13 часть излученной </a:t>
            </a:r>
            <a:r>
              <a:rPr lang="ru-RU" b="1" dirty="0" smtClean="0">
                <a:solidFill>
                  <a:srgbClr val="C00000"/>
                </a:solidFill>
              </a:rPr>
              <a:t>мощности, </a:t>
            </a:r>
            <a:r>
              <a:rPr lang="ru-RU" b="1" dirty="0">
                <a:solidFill>
                  <a:srgbClr val="C00000"/>
                </a:solidFill>
              </a:rPr>
              <a:t>а </a:t>
            </a:r>
            <a:r>
              <a:rPr lang="ru-RU" b="1" dirty="0" smtClean="0">
                <a:solidFill>
                  <a:srgbClr val="C00000"/>
                </a:solidFill>
              </a:rPr>
              <a:t>в случае сильного  </a:t>
            </a:r>
            <a:r>
              <a:rPr lang="ru-RU" b="1" dirty="0">
                <a:solidFill>
                  <a:srgbClr val="C00000"/>
                </a:solidFill>
              </a:rPr>
              <a:t>- 0,2 Р , (</a:t>
            </a:r>
            <a:r>
              <a:rPr lang="ru-RU" b="1" dirty="0" smtClean="0">
                <a:solidFill>
                  <a:srgbClr val="C00000"/>
                </a:solidFill>
              </a:rPr>
              <a:t>130 кВт </a:t>
            </a:r>
            <a:r>
              <a:rPr lang="ru-RU" b="1" dirty="0">
                <a:solidFill>
                  <a:srgbClr val="C00000"/>
                </a:solidFill>
              </a:rPr>
              <a:t>и 200 кВт соответственно).</a:t>
            </a:r>
          </a:p>
        </p:txBody>
      </p:sp>
    </p:spTree>
    <p:extLst>
      <p:ext uri="{BB962C8B-B14F-4D97-AF65-F5344CB8AC3E}">
        <p14:creationId xmlns:p14="http://schemas.microsoft.com/office/powerpoint/2010/main" val="3248575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576064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Постановка и решение </a:t>
            </a:r>
            <a:r>
              <a:rPr lang="ru-RU" sz="2800" b="1" dirty="0" smtClean="0">
                <a:solidFill>
                  <a:srgbClr val="C00000"/>
                </a:solidFill>
              </a:rPr>
              <a:t>задачи</a:t>
            </a:r>
            <a:endParaRPr lang="ru-RU" sz="28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7" y="1340768"/>
            <a:ext cx="8575453" cy="508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456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2954" y="260648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Постановка и решение задачи</a:t>
            </a:r>
            <a:endParaRPr lang="ru-RU" sz="2800" b="1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20" y="836712"/>
            <a:ext cx="8383115" cy="481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5373216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Расчеты проведены с использованием стандартных моделей ионосферы </a:t>
            </a:r>
            <a:r>
              <a:rPr lang="en-US" dirty="0"/>
              <a:t>IRI</a:t>
            </a:r>
            <a:r>
              <a:rPr lang="ru-RU" dirty="0"/>
              <a:t>-2016, атмосферы – </a:t>
            </a:r>
            <a:r>
              <a:rPr lang="en-US" dirty="0"/>
              <a:t>NRLMSISE</a:t>
            </a:r>
            <a:r>
              <a:rPr lang="ru-RU" dirty="0"/>
              <a:t>00 и геомагнитного поля – </a:t>
            </a:r>
            <a:r>
              <a:rPr lang="en-US" dirty="0"/>
              <a:t>JGRF</a:t>
            </a:r>
            <a:r>
              <a:rPr lang="ru-RU" dirty="0"/>
              <a:t> [</a:t>
            </a:r>
            <a:r>
              <a:rPr lang="ru-RU" u="sng" dirty="0">
                <a:hlinkClick r:id="rId3"/>
              </a:rPr>
              <a:t>https://ccmc.gsfc.nasa.gov/pub/modelweb/</a:t>
            </a:r>
            <a:r>
              <a:rPr lang="ru-RU" dirty="0"/>
              <a:t>].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0636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43000" y="138879"/>
            <a:ext cx="6858000" cy="9137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Постановка и решение задачи</a:t>
            </a:r>
            <a:endParaRPr lang="ru-RU" sz="2800" dirty="0">
              <a:solidFill>
                <a:srgbClr val="C00000"/>
              </a:solidFill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467544" y="1027008"/>
            <a:ext cx="2948008" cy="3276177"/>
            <a:chOff x="677768" y="1467526"/>
            <a:chExt cx="3276600" cy="4200525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677768" y="1467526"/>
              <a:ext cx="3276600" cy="4200525"/>
              <a:chOff x="0" y="0"/>
              <a:chExt cx="3276600" cy="4200525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0" y="0"/>
                <a:ext cx="3276600" cy="4200525"/>
                <a:chOff x="0" y="0"/>
                <a:chExt cx="3276600" cy="4200525"/>
              </a:xfrm>
            </p:grpSpPr>
            <p:cxnSp>
              <p:nvCxnSpPr>
                <p:cNvPr id="10" name="Прямая со стрелкой 9"/>
                <p:cNvCxnSpPr/>
                <p:nvPr/>
              </p:nvCxnSpPr>
              <p:spPr>
                <a:xfrm flipV="1">
                  <a:off x="1438275" y="1466850"/>
                  <a:ext cx="933450" cy="704850"/>
                </a:xfrm>
                <a:prstGeom prst="straightConnector1">
                  <a:avLst/>
                </a:prstGeom>
                <a:ln w="19050"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" name="Группа 10"/>
                <p:cNvGrpSpPr/>
                <p:nvPr/>
              </p:nvGrpSpPr>
              <p:grpSpPr>
                <a:xfrm>
                  <a:off x="0" y="0"/>
                  <a:ext cx="3276600" cy="4200525"/>
                  <a:chOff x="0" y="0"/>
                  <a:chExt cx="3276600" cy="4200525"/>
                </a:xfrm>
              </p:grpSpPr>
              <p:grpSp>
                <p:nvGrpSpPr>
                  <p:cNvPr id="12" name="Группа 11"/>
                  <p:cNvGrpSpPr/>
                  <p:nvPr/>
                </p:nvGrpSpPr>
                <p:grpSpPr>
                  <a:xfrm>
                    <a:off x="0" y="0"/>
                    <a:ext cx="3276600" cy="4200525"/>
                    <a:chOff x="0" y="0"/>
                    <a:chExt cx="3276600" cy="4200525"/>
                  </a:xfrm>
                </p:grpSpPr>
                <p:cxnSp>
                  <p:nvCxnSpPr>
                    <p:cNvPr id="15" name="Прямая со стрелкой 14"/>
                    <p:cNvCxnSpPr/>
                    <p:nvPr/>
                  </p:nvCxnSpPr>
                  <p:spPr>
                    <a:xfrm flipV="1">
                      <a:off x="1428750" y="0"/>
                      <a:ext cx="9525" cy="4200525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Прямая со стрелкой 15"/>
                    <p:cNvCxnSpPr/>
                    <p:nvPr/>
                  </p:nvCxnSpPr>
                  <p:spPr>
                    <a:xfrm>
                      <a:off x="0" y="2162175"/>
                      <a:ext cx="2943225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Прямая со стрелкой 16"/>
                    <p:cNvCxnSpPr/>
                    <p:nvPr/>
                  </p:nvCxnSpPr>
                  <p:spPr>
                    <a:xfrm flipV="1">
                      <a:off x="514350" y="2162175"/>
                      <a:ext cx="923925" cy="1543050"/>
                    </a:xfrm>
                    <a:prstGeom prst="straightConnector1">
                      <a:avLst/>
                    </a:prstGeom>
                    <a:ln w="15875">
                      <a:solidFill>
                        <a:srgbClr val="C0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Прямая со стрелкой 17"/>
                    <p:cNvCxnSpPr/>
                    <p:nvPr/>
                  </p:nvCxnSpPr>
                  <p:spPr>
                    <a:xfrm flipV="1">
                      <a:off x="1428750" y="990600"/>
                      <a:ext cx="0" cy="1171575"/>
                    </a:xfrm>
                    <a:prstGeom prst="straightConnector1">
                      <a:avLst/>
                    </a:prstGeom>
                    <a:ln w="25400">
                      <a:solidFill>
                        <a:schemeClr val="accent6">
                          <a:lumMod val="50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Прямая соединительная линия 18"/>
                    <p:cNvCxnSpPr/>
                    <p:nvPr/>
                  </p:nvCxnSpPr>
                  <p:spPr>
                    <a:xfrm>
                      <a:off x="504825" y="2162175"/>
                      <a:ext cx="0" cy="1543050"/>
                    </a:xfrm>
                    <a:prstGeom prst="line">
                      <a:avLst/>
                    </a:prstGeom>
                    <a:ln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Прямая соединительная линия 19"/>
                    <p:cNvCxnSpPr/>
                    <p:nvPr/>
                  </p:nvCxnSpPr>
                  <p:spPr>
                    <a:xfrm flipH="1">
                      <a:off x="514350" y="3705225"/>
                      <a:ext cx="933450" cy="0"/>
                    </a:xfrm>
                    <a:prstGeom prst="line">
                      <a:avLst/>
                    </a:prstGeom>
                    <a:ln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1" name="Поле 22"/>
                    <p:cNvSpPr txBox="1"/>
                    <p:nvPr/>
                  </p:nvSpPr>
                  <p:spPr>
                    <a:xfrm>
                      <a:off x="3019425" y="2057400"/>
                      <a:ext cx="257175" cy="32385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y</a:t>
                      </a:r>
                      <a:endParaRPr lang="ru-RU" sz="110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22" name="Поле 23"/>
                    <p:cNvSpPr txBox="1"/>
                    <p:nvPr/>
                  </p:nvSpPr>
                  <p:spPr>
                    <a:xfrm>
                      <a:off x="1495425" y="19050"/>
                      <a:ext cx="257175" cy="32385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z</a:t>
                      </a:r>
                      <a:endParaRPr lang="ru-RU" sz="110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23" name="Поле 25"/>
                    <p:cNvSpPr txBox="1"/>
                    <p:nvPr/>
                  </p:nvSpPr>
                  <p:spPr>
                    <a:xfrm>
                      <a:off x="2447925" y="342900"/>
                      <a:ext cx="246308" cy="287002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non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24" name="Поле 26"/>
                    <p:cNvSpPr txBox="1"/>
                    <p:nvPr/>
                  </p:nvSpPr>
                  <p:spPr>
                    <a:xfrm>
                      <a:off x="857250" y="933450"/>
                      <a:ext cx="447675" cy="51435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cxnSp>
                  <p:nvCxnSpPr>
                    <p:cNvPr id="25" name="Прямая соединительная линия 24"/>
                    <p:cNvCxnSpPr/>
                    <p:nvPr/>
                  </p:nvCxnSpPr>
                  <p:spPr>
                    <a:xfrm>
                      <a:off x="2371725" y="752475"/>
                      <a:ext cx="0" cy="1409700"/>
                    </a:xfrm>
                    <a:prstGeom prst="line">
                      <a:avLst/>
                    </a:prstGeom>
                    <a:ln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Прямая со стрелкой 25"/>
                    <p:cNvCxnSpPr/>
                    <p:nvPr/>
                  </p:nvCxnSpPr>
                  <p:spPr>
                    <a:xfrm flipV="1">
                      <a:off x="1438275" y="752475"/>
                      <a:ext cx="933450" cy="1409700"/>
                    </a:xfrm>
                    <a:prstGeom prst="straightConnector1">
                      <a:avLst/>
                    </a:prstGeom>
                    <a:ln w="19050"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" name="Поле 30"/>
                    <p:cNvSpPr txBox="1"/>
                    <p:nvPr/>
                  </p:nvSpPr>
                  <p:spPr>
                    <a:xfrm>
                      <a:off x="2447925" y="1266825"/>
                      <a:ext cx="246308" cy="287002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non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</p:grpSp>
              <p:sp>
                <p:nvSpPr>
                  <p:cNvPr id="13" name="Поле 32"/>
                  <p:cNvSpPr txBox="1"/>
                  <p:nvPr/>
                </p:nvSpPr>
                <p:spPr>
                  <a:xfrm>
                    <a:off x="1019175" y="2971800"/>
                    <a:ext cx="361950" cy="476250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endParaRPr lang="ru-RU" sz="1100"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4" name="Дуга 13"/>
                  <p:cNvSpPr/>
                  <p:nvPr/>
                </p:nvSpPr>
                <p:spPr>
                  <a:xfrm rot="9390730">
                    <a:off x="1038225" y="2486025"/>
                    <a:ext cx="628650" cy="428625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</p:grpSp>
          <p:cxnSp>
            <p:nvCxnSpPr>
              <p:cNvPr id="9" name="Прямая со стрелкой 8"/>
              <p:cNvCxnSpPr/>
              <p:nvPr/>
            </p:nvCxnSpPr>
            <p:spPr>
              <a:xfrm>
                <a:off x="1428750" y="2171700"/>
                <a:ext cx="876300" cy="1533525"/>
              </a:xfrm>
              <a:prstGeom prst="straightConnector1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8" name="Объект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4666201"/>
                </p:ext>
              </p:extLst>
            </p:nvPr>
          </p:nvGraphicFramePr>
          <p:xfrm>
            <a:off x="1709738" y="4492625"/>
            <a:ext cx="2413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2" name="Формула" r:id="rId3" imgW="241200" imgH="317160" progId="Equation.3">
                    <p:embed/>
                  </p:oleObj>
                </mc:Choice>
                <mc:Fallback>
                  <p:oleObj name="Формула" r:id="rId3" imgW="241200" imgH="31716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709738" y="4492625"/>
                          <a:ext cx="2413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Объект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5607164"/>
                </p:ext>
              </p:extLst>
            </p:nvPr>
          </p:nvGraphicFramePr>
          <p:xfrm>
            <a:off x="3128963" y="2024063"/>
            <a:ext cx="2032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3" name="Формула" r:id="rId5" imgW="203040" imgH="291960" progId="Equation.3">
                    <p:embed/>
                  </p:oleObj>
                </mc:Choice>
                <mc:Fallback>
                  <p:oleObj name="Формула" r:id="rId5" imgW="20304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8963" y="2024063"/>
                          <a:ext cx="203200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Объект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0669071"/>
                </p:ext>
              </p:extLst>
            </p:nvPr>
          </p:nvGraphicFramePr>
          <p:xfrm>
            <a:off x="3125788" y="2744788"/>
            <a:ext cx="2286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4" name="Формула" r:id="rId7" imgW="228600" imgH="291960" progId="Equation.3">
                    <p:embed/>
                  </p:oleObj>
                </mc:Choice>
                <mc:Fallback>
                  <p:oleObj name="Формула" r:id="rId7" imgW="22860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5788" y="2744788"/>
                          <a:ext cx="228600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Объект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6580240"/>
                </p:ext>
              </p:extLst>
            </p:nvPr>
          </p:nvGraphicFramePr>
          <p:xfrm>
            <a:off x="1624013" y="2344738"/>
            <a:ext cx="2667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5" name="Формула" r:id="rId9" imgW="266400" imgH="368280" progId="Equation.3">
                    <p:embed/>
                  </p:oleObj>
                </mc:Choice>
                <mc:Fallback>
                  <p:oleObj name="Формула" r:id="rId9" imgW="266400" imgH="368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4013" y="2344738"/>
                          <a:ext cx="266700" cy="368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TextBox 31"/>
          <p:cNvSpPr txBox="1"/>
          <p:nvPr/>
        </p:nvSpPr>
        <p:spPr>
          <a:xfrm>
            <a:off x="4206612" y="1183154"/>
            <a:ext cx="2884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Электромагнитное поле в </a:t>
            </a:r>
            <a:r>
              <a:rPr lang="ru-RU" dirty="0" smtClean="0"/>
              <a:t>атмосфере</a:t>
            </a:r>
            <a:endParaRPr lang="ru-RU" dirty="0"/>
          </a:p>
          <a:p>
            <a:endParaRPr lang="ru-RU" dirty="0"/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" name="Объект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199652"/>
              </p:ext>
            </p:extLst>
          </p:nvPr>
        </p:nvGraphicFramePr>
        <p:xfrm>
          <a:off x="5389960" y="3362325"/>
          <a:ext cx="63460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" name="Формула" r:id="rId11" imgW="850680" imgH="304560" progId="Equation.3">
                  <p:embed/>
                </p:oleObj>
              </mc:Choice>
              <mc:Fallback>
                <p:oleObj name="Формула" r:id="rId11" imgW="8506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960" y="3362325"/>
                        <a:ext cx="634603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Объект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815703"/>
              </p:ext>
            </p:extLst>
          </p:nvPr>
        </p:nvGraphicFramePr>
        <p:xfrm>
          <a:off x="4405312" y="3340100"/>
          <a:ext cx="672704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" name="Формула" r:id="rId13" imgW="901440" imgH="304560" progId="Equation.3">
                  <p:embed/>
                </p:oleObj>
              </mc:Choice>
              <mc:Fallback>
                <p:oleObj name="Формула" r:id="rId13" imgW="90144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312" y="3340100"/>
                        <a:ext cx="672704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4320912" y="3735770"/>
            <a:ext cx="2884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Электромагнитное поле в </a:t>
            </a:r>
            <a:r>
              <a:rPr lang="ru-RU" dirty="0" smtClean="0"/>
              <a:t>ионосфере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51" name="Объект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99504"/>
              </p:ext>
            </p:extLst>
          </p:nvPr>
        </p:nvGraphicFramePr>
        <p:xfrm>
          <a:off x="3482578" y="6056313"/>
          <a:ext cx="81438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" name="Формула" r:id="rId15" imgW="1091880" imgH="317160" progId="Equation.3">
                  <p:embed/>
                </p:oleObj>
              </mc:Choice>
              <mc:Fallback>
                <p:oleObj name="Формула" r:id="rId15" imgW="109188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578" y="6056313"/>
                        <a:ext cx="814388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Объект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239353"/>
              </p:ext>
            </p:extLst>
          </p:nvPr>
        </p:nvGraphicFramePr>
        <p:xfrm>
          <a:off x="4601431" y="6086475"/>
          <a:ext cx="472678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" name="Формула" r:id="rId17" imgW="634680" imgH="266400" progId="Equation.3">
                  <p:embed/>
                </p:oleObj>
              </mc:Choice>
              <mc:Fallback>
                <p:oleObj name="Формула" r:id="rId17" imgW="6346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1431" y="6086475"/>
                        <a:ext cx="472678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Объект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60481"/>
              </p:ext>
            </p:extLst>
          </p:nvPr>
        </p:nvGraphicFramePr>
        <p:xfrm>
          <a:off x="5389960" y="6108700"/>
          <a:ext cx="51911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" name="Формула" r:id="rId19" imgW="698400" imgH="266400" progId="Equation.3">
                  <p:embed/>
                </p:oleObj>
              </mc:Choice>
              <mc:Fallback>
                <p:oleObj name="Формула" r:id="rId19" imgW="6984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960" y="6108700"/>
                        <a:ext cx="519113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4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245454"/>
              </p:ext>
            </p:extLst>
          </p:nvPr>
        </p:nvGraphicFramePr>
        <p:xfrm>
          <a:off x="3043238" y="1896767"/>
          <a:ext cx="6100762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" name="Формула" r:id="rId21" imgW="4012920" imgH="939600" progId="Equation.3">
                  <p:embed/>
                </p:oleObj>
              </mc:Choice>
              <mc:Fallback>
                <p:oleObj name="Формула" r:id="rId21" imgW="4012920" imgH="939600" progId="Equation.3">
                  <p:embed/>
                  <p:pic>
                    <p:nvPicPr>
                      <p:cNvPr id="0" name="Объект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238" y="1896767"/>
                        <a:ext cx="6100762" cy="141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745662"/>
              </p:ext>
            </p:extLst>
          </p:nvPr>
        </p:nvGraphicFramePr>
        <p:xfrm>
          <a:off x="1725951" y="4437112"/>
          <a:ext cx="6629400" cy="145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" name="Формула" r:id="rId23" imgW="4826000" imgH="1066800" progId="Equation.3">
                  <p:embed/>
                </p:oleObj>
              </mc:Choice>
              <mc:Fallback>
                <p:oleObj name="Формула" r:id="rId23" imgW="4826000" imgH="106680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951" y="4437112"/>
                        <a:ext cx="6629400" cy="145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680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8679"/>
            <a:ext cx="551815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30822"/>
            <a:ext cx="8420086" cy="45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51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678</TotalTime>
  <Words>534</Words>
  <Application>Microsoft Office PowerPoint</Application>
  <PresentationFormat>Экран (4:3)</PresentationFormat>
  <Paragraphs>59</Paragraphs>
  <Slides>20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Исполнительная</vt:lpstr>
      <vt:lpstr>Формула</vt:lpstr>
      <vt:lpstr>Презентация PowerPoint</vt:lpstr>
      <vt:lpstr>Презентация PowerPoint</vt:lpstr>
      <vt:lpstr>Эксперимент с нагревом на частоте 236 кГц  (белые ночи, июнь 1990 г.)</vt:lpstr>
      <vt:lpstr>  </vt:lpstr>
      <vt:lpstr>Презентация PowerPoint</vt:lpstr>
      <vt:lpstr>Постановка и решение задачи</vt:lpstr>
      <vt:lpstr>Презентация PowerPoint</vt:lpstr>
      <vt:lpstr>Постановка и решение 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Поляризация</vt:lpstr>
      <vt:lpstr>Презентация PowerPoint</vt:lpstr>
      <vt:lpstr>Нагрев ионосферы </vt:lpstr>
      <vt:lpstr>Презентация PowerPoint</vt:lpstr>
      <vt:lpstr>Система из 4-х диполей</vt:lpstr>
      <vt:lpstr>Макет на базе УНУ СУРА (1-й этап)</vt:lpstr>
      <vt:lpstr>Лучевые траектории в СВ/ДВ диапазонах, задачи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DK</dc:creator>
  <cp:lastModifiedBy>DK</cp:lastModifiedBy>
  <cp:revision>30</cp:revision>
  <dcterms:created xsi:type="dcterms:W3CDTF">2019-05-17T10:33:17Z</dcterms:created>
  <dcterms:modified xsi:type="dcterms:W3CDTF">2019-06-03T13:11:23Z</dcterms:modified>
</cp:coreProperties>
</file>