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21"/>
  </p:notesMasterIdLst>
  <p:sldIdLst>
    <p:sldId id="256" r:id="rId2"/>
    <p:sldId id="260" r:id="rId3"/>
    <p:sldId id="257" r:id="rId4"/>
    <p:sldId id="258" r:id="rId5"/>
    <p:sldId id="269" r:id="rId6"/>
    <p:sldId id="277" r:id="rId7"/>
    <p:sldId id="278" r:id="rId8"/>
    <p:sldId id="279" r:id="rId9"/>
    <p:sldId id="273" r:id="rId10"/>
    <p:sldId id="274" r:id="rId11"/>
    <p:sldId id="280" r:id="rId12"/>
    <p:sldId id="281" r:id="rId13"/>
    <p:sldId id="282" r:id="rId14"/>
    <p:sldId id="291" r:id="rId15"/>
    <p:sldId id="283" r:id="rId16"/>
    <p:sldId id="284" r:id="rId17"/>
    <p:sldId id="286" r:id="rId18"/>
    <p:sldId id="289" r:id="rId19"/>
    <p:sldId id="29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926" autoAdjust="0"/>
    <p:restoredTop sz="94660"/>
  </p:normalViewPr>
  <p:slideViewPr>
    <p:cSldViewPr>
      <p:cViewPr varScale="1">
        <p:scale>
          <a:sx n="98" d="100"/>
          <a:sy n="98" d="100"/>
        </p:scale>
        <p:origin x="-9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6DAC4-B95A-4E6C-8E98-80EA7D35011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E676B-F81F-4AFC-ABDD-A25B7D3C3A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420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676B-F81F-4AFC-ABDD-A25B7D3C3AC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628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676B-F81F-4AFC-ABDD-A25B7D3C3AC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0223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E676B-F81F-4AFC-ABDD-A25B7D3C3AC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B99A-35B8-4472-89A4-DC98ADF5653E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846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7D7D2-909E-4B03-BE36-FF4C8C672C9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465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D708-9F21-43EC-A517-4B6C7DE9CD6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460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 b="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4B6D-123C-498C-A916-7D0A2FFF02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36585-F9B8-4465-8D29-503C9E9845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26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6E4B-9EC7-4CF9-B89B-90C1C661325F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06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F104-29D9-4420-96D7-0E6467E6E6E5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01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EF72-59A4-42E2-9FED-CDCF116C0C43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274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13F7-DAD9-47F0-86D4-DE89D05E37C3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07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C9D85-4EDF-48B8-B918-B6AF072C7B3B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684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3C889-83F4-4CCD-9B8C-03DE17FD951E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35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FA8C-74F1-4AB9-9A79-DF22AAF9616A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452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B2A81-0F9E-4951-8289-611F36D7B8DD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067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F55B4-6A6A-4FB2-9884-2AAE58A4FB32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01894-0E65-47AD-80B6-ACF12E776F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013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84784"/>
            <a:ext cx="7920880" cy="276373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КОМПЬЮТЕРНОЕ МОДЕЛИРОВАНИЕ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РАЗРУШЕНИЯ БОРТОВ КАРЬЕРА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4581128"/>
            <a:ext cx="2840360" cy="622920"/>
          </a:xfrm>
        </p:spPr>
        <p:txBody>
          <a:bodyPr>
            <a:noAutofit/>
          </a:bodyPr>
          <a:lstStyle/>
          <a:p>
            <a:pPr algn="r"/>
            <a:r>
              <a:rPr lang="ru-RU" sz="2400" b="1" dirty="0"/>
              <a:t>Трофимов В.А., </a:t>
            </a:r>
            <a:r>
              <a:rPr lang="ru-RU" sz="2400" b="1" u="sng" dirty="0" err="1"/>
              <a:t>Шиповский</a:t>
            </a:r>
            <a:r>
              <a:rPr lang="ru-RU" sz="2400" b="1" u="sng" dirty="0"/>
              <a:t> И.Е.</a:t>
            </a:r>
            <a:endParaRPr lang="ru-RU" sz="2400" b="1" u="sng" dirty="0">
              <a:solidFill>
                <a:schemeClr val="tx1"/>
              </a:solidFill>
            </a:endParaRPr>
          </a:p>
        </p:txBody>
      </p:sp>
      <p:pic>
        <p:nvPicPr>
          <p:cNvPr id="1026" name="Picture 2" descr="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21088"/>
            <a:ext cx="2207663" cy="23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pko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16632"/>
            <a:ext cx="2539708" cy="15369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03288" y="91491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Пятая международная конференция</a:t>
            </a:r>
          </a:p>
          <a:p>
            <a:pPr algn="ctr"/>
            <a:r>
              <a:rPr lang="ru-RU" sz="2000" b="1" dirty="0"/>
              <a:t>«Триггерные эффекты в </a:t>
            </a:r>
            <a:r>
              <a:rPr lang="ru-RU" sz="2000" b="1" dirty="0" err="1"/>
              <a:t>геосистемах</a:t>
            </a:r>
            <a:r>
              <a:rPr lang="ru-RU" sz="2000" b="1" dirty="0"/>
              <a:t>» </a:t>
            </a:r>
            <a:r>
              <a:rPr lang="ru-RU" sz="2000" b="1" dirty="0" smtClean="0"/>
              <a:t>2019</a:t>
            </a:r>
          </a:p>
          <a:p>
            <a:pPr algn="ctr"/>
            <a:r>
              <a:rPr lang="ru-RU" sz="2000" dirty="0"/>
              <a:t>4-7 июня 2019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 – 24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10</a:t>
            </a:fld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186995"/>
            <a:ext cx="604301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9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 – 30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11</a:t>
            </a:fld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186995"/>
            <a:ext cx="608823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440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 – 36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444208" y="6381328"/>
            <a:ext cx="2057400" cy="365125"/>
          </a:xfrm>
        </p:spPr>
        <p:txBody>
          <a:bodyPr/>
          <a:lstStyle/>
          <a:p>
            <a:fld id="{EEE01894-0E65-47AD-80B6-ACF12E776F92}" type="slidenum">
              <a:rPr lang="ru-RU" sz="2400" b="1" smtClean="0"/>
              <a:pPr/>
              <a:t>12</a:t>
            </a:fld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06" y="1199483"/>
            <a:ext cx="60487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32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Оцифровка линии смещения горной массы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13</a:t>
            </a:fld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423716"/>
            <a:ext cx="5472608" cy="54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927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Брахистохрона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14</a:t>
            </a:fld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4169" y="1330744"/>
            <a:ext cx="5535662" cy="51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2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Расчитанная</a:t>
            </a: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сейсмограмма отклика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геосреды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15</a:t>
            </a:fld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434271"/>
            <a:ext cx="5052219" cy="5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3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Запись с датчиков на склоне уступа</a:t>
            </a:r>
            <a:endParaRPr lang="ru-RU" u="sng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16</a:t>
            </a:fld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172436"/>
            <a:ext cx="5261570" cy="55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21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расчетов. Анимация</a:t>
            </a:r>
          </a:p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Анимация динамики изменения состояния горной породы</a:t>
            </a:r>
            <a:endParaRPr lang="ru-RU" sz="2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17</a:t>
            </a:fld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76672"/>
            <a:ext cx="9144000" cy="58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0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51733"/>
            <a:ext cx="7886700" cy="4943575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 подход для исследования НДС массива горной породы  и анализа </a:t>
            </a:r>
            <a:r>
              <a:rPr lang="ru-RU" alt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трещинообразоваия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вблизи 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борта карьера как проявления триггерного эффекта.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Показано, что выявленная линия сдвижения наиболее близка к брахистохроне, что соответствует физике движения материальных точек в гравитационном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поле.</a:t>
            </a:r>
            <a:endParaRPr lang="ru-RU" alt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Дальнейшие исследования необходимы, чтобы перейти от качественных результатов к получению количественных </a:t>
            </a:r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для реальных производственных условий, 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систематизированная обработка которых позволит получить рекомендации для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корректировки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методов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устойчивости карьерных откосов для предотвращения нежелательных катастрофических деформаций в горном массиве по мере развития горных работ, связанных с изменением профиля карьерной выемки.</a:t>
            </a:r>
            <a:r>
              <a:rPr lang="ru-RU" alt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18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6822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19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711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7701949" y="4377544"/>
            <a:ext cx="370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30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587" y="548680"/>
            <a:ext cx="7100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устойчивости карьерных откосов для предотвращения нежелательных катастрофических деформаций в горном массиве по мере развития горных работ при отработке месторождений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ископаемых.</a:t>
            </a:r>
            <a:endParaRPr lang="ru-RU" sz="2400" b="1" u="sng" cap="small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628650" y="5052551"/>
            <a:ext cx="7886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сечении реализуются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состояния плоской деформации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оценочные зависимости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двумерной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2</a:t>
            </a:fld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154" y="2850068"/>
            <a:ext cx="3303691" cy="2099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427743"/>
            <a:ext cx="78867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Постановка задачи для расчета напряженно-деформированного состояния массива горных пород вблизи бортов карьера</a:t>
            </a:r>
            <a:endParaRPr kumimoji="0" lang="ru-RU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3</a:t>
            </a:fld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2060848"/>
            <a:ext cx="4073154" cy="466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система уравнений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4</a:t>
            </a:fld>
            <a:endParaRPr lang="ru-RU" sz="2400" b="1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Прямоугольник 12"/>
              <p:cNvSpPr/>
              <p:nvPr/>
            </p:nvSpPr>
            <p:spPr>
              <a:xfrm>
                <a:off x="683568" y="1268760"/>
                <a:ext cx="3528392" cy="27923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𝝆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𝝆</m:t>
                    </m:r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</m:t>
                            </m:r>
                          </m:sub>
                        </m:sSub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</m:t>
                            </m:r>
                          </m:sub>
                        </m:sSub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ru-RU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	</a:t>
                </a:r>
                <a:r>
                  <a:rPr lang="ru-RU" sz="20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1)</a:t>
                </a:r>
                <a:endParaRPr lang="ru-RU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</m:t>
                            </m:r>
                          </m:sub>
                        </m:sSub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𝝆</m:t>
                        </m:r>
                      </m:den>
                    </m:f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𝜶𝜷</m:t>
                            </m:r>
                          </m:sub>
                        </m:sSub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sub>
                        </m:sSub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ru-RU" sz="20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,(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2)</a:t>
                </a:r>
                <a:endParaRPr lang="ru-RU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0215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𝒅𝒆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𝒅𝒕</m:t>
                        </m:r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𝝆</m:t>
                        </m:r>
                      </m:den>
                    </m:f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𝜶𝜷</m:t>
                        </m:r>
                      </m:sub>
                    </m:sSub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𝜶𝜷</m:t>
                        </m:r>
                      </m:sub>
                    </m:sSub>
                  </m:oMath>
                </a14:m>
                <a:r>
                  <a:rPr lang="ru-RU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r>
                  <a:rPr lang="ru-RU" sz="20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3)</a:t>
                </a:r>
                <a:endParaRPr lang="ru-RU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268760"/>
                <a:ext cx="3528392" cy="279230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Прямоугольник 13"/>
              <p:cNvSpPr/>
              <p:nvPr/>
            </p:nvSpPr>
            <p:spPr>
              <a:xfrm>
                <a:off x="1115616" y="4149080"/>
                <a:ext cx="2904962" cy="768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𝜺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𝜶𝜷</m:t>
                        </m:r>
                      </m:sub>
                    </m:sSub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𝝏</m:t>
                                </m:r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𝜷</m:t>
                                </m:r>
                              </m:sub>
                            </m:sSub>
                          </m:den>
                        </m:f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𝝏</m:t>
                                </m:r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</m:e>
                              <m:sub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𝜷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𝜶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ru-RU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endParaRPr lang="ru-RU" sz="2400" b="1" dirty="0"/>
              </a:p>
            </p:txBody>
          </p:sp>
        </mc:Choice>
        <mc:Fallback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149080"/>
                <a:ext cx="2904962" cy="7688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5" name="Прямоугольник 14"/>
              <p:cNvSpPr/>
              <p:nvPr/>
            </p:nvSpPr>
            <p:spPr>
              <a:xfrm>
                <a:off x="755576" y="5055591"/>
                <a:ext cx="7931224" cy="9485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50215" algn="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𝜶𝜷</m:t>
                            </m:r>
                          </m:sub>
                        </m:sSub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𝒅𝒕</m:t>
                        </m:r>
                      </m:den>
                    </m:f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𝝁</m:t>
                    </m:r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𝜶𝜷</m:t>
                            </m:r>
                          </m:sub>
                        </m:s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𝜶𝜷</m:t>
                            </m:r>
                          </m:sub>
                        </m:sSub>
                        <m:sSub>
                          <m:sSub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𝜶𝜷</m:t>
                            </m:r>
                          </m:sub>
                        </m:sSub>
                      </m:e>
                    </m:d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𝜶𝜸</m:t>
                        </m:r>
                      </m:sub>
                    </m:sSub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𝜷𝜸</m:t>
                        </m:r>
                      </m:sub>
                    </m:sSub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𝜸𝜷</m:t>
                        </m:r>
                      </m:sub>
                    </m:sSub>
                    <m:sSub>
                      <m:sSub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𝑹</m:t>
                        </m:r>
                      </m:e>
                      <m:sub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𝜶𝜸</m:t>
                        </m:r>
                      </m:sub>
                    </m:sSub>
                  </m:oMath>
                </a14:m>
                <a:r>
                  <a:rPr lang="ru-RU" sz="24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r>
                  <a:rPr lang="ru-RU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r>
                  <a:rPr lang="ru-RU" sz="24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(5)</a:t>
                </a:r>
                <a:endParaRPr lang="ru-RU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055591"/>
                <a:ext cx="7931224" cy="948529"/>
              </a:xfrm>
              <a:prstGeom prst="rect">
                <a:avLst/>
              </a:prstGeom>
              <a:blipFill rotWithShape="0">
                <a:blip r:embed="rId5"/>
                <a:stretch>
                  <a:fillRect r="-11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Прямоугольник 15"/>
              <p:cNvSpPr/>
              <p:nvPr/>
            </p:nvSpPr>
            <p:spPr>
              <a:xfrm>
                <a:off x="4114800" y="3753353"/>
                <a:ext cx="4572000" cy="133709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0215" algn="r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ru-RU" sz="2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𝑷</m:t>
                    </m:r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𝝆</m:t>
                        </m:r>
                      </m:e>
                    </m:d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𝑲</m:t>
                        </m:r>
                      </m:num>
                      <m:den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𝒏</m:t>
                        </m:r>
                      </m:den>
                    </m:f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u-RU" sz="2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ru-RU" sz="24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2400" b="1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𝝆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ru-RU" sz="24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sz="24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𝝆</m:t>
                                        </m:r>
                                      </m:e>
                                      <m:sub>
                                        <m:r>
                                          <a:rPr lang="ru-RU" sz="2400" b="1" i="1"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𝟎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sup>
                        </m:sSup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ru-RU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	</a:t>
                </a:r>
                <a:r>
                  <a:rPr lang="ru-RU" sz="24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(4)</a:t>
                </a:r>
                <a:endParaRPr lang="ru-RU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753353"/>
                <a:ext cx="4572000" cy="1337097"/>
              </a:xfrm>
              <a:prstGeom prst="rect">
                <a:avLst/>
              </a:prstGeom>
              <a:blipFill rotWithShape="0">
                <a:blip r:embed="rId6"/>
                <a:stretch>
                  <a:fillRect r="-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2970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</a:t>
            </a: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граничные условия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11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0048516"/>
              </p:ext>
            </p:extLst>
          </p:nvPr>
        </p:nvGraphicFramePr>
        <p:xfrm>
          <a:off x="1069975" y="1741488"/>
          <a:ext cx="7015163" cy="1482725"/>
        </p:xfrm>
        <a:graphic>
          <a:graphicData uri="http://schemas.openxmlformats.org/presentationml/2006/ole">
            <p:oleObj spid="_x0000_s3152" name="Уравнение" r:id="rId4" imgW="3530520" imgH="507960" progId="Equation.3">
              <p:embed/>
            </p:oleObj>
          </a:graphicData>
        </a:graphic>
      </p:graphicFrame>
      <p:graphicFrame>
        <p:nvGraphicFramePr>
          <p:cNvPr id="5" name="Object 11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4119180"/>
              </p:ext>
            </p:extLst>
          </p:nvPr>
        </p:nvGraphicFramePr>
        <p:xfrm>
          <a:off x="1995488" y="3805238"/>
          <a:ext cx="5113337" cy="649287"/>
        </p:xfrm>
        <a:graphic>
          <a:graphicData uri="http://schemas.openxmlformats.org/presentationml/2006/ole">
            <p:oleObj spid="_x0000_s3153" name="Уравнение" r:id="rId5" imgW="2019240" imgH="228600" progId="Equation.3">
              <p:embed/>
            </p:oleObj>
          </a:graphicData>
        </a:graphic>
      </p:graphicFrame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2037556" y="1241724"/>
            <a:ext cx="5029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массиве: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1604002" y="3205975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свободных поверхностях: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4002" y="4727984"/>
            <a:ext cx="62083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боковых поверхностях </a:t>
            </a:r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условие </a:t>
            </a:r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полного поглощения.</a:t>
            </a:r>
          </a:p>
          <a:p>
            <a:pPr algn="ctr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5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8797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</a:t>
            </a: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сглаженных частиц </a:t>
            </a:r>
            <a:r>
              <a:rPr lang="en-US" alt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(SPH)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Бессеточный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лагранжевый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: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сетки позволяет рассчитывать любые деформации среды; позволяет естественным образом учитывать формирование разрывов в материале.</a:t>
            </a:r>
          </a:p>
          <a:p>
            <a:pPr algn="just"/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Недостатки: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точное представление границ несколько затруднено; требуются более значительные объемы вычислений, чем при использовании сеточных методов.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6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243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метода </a:t>
            </a:r>
            <a:r>
              <a:rPr lang="ru-RU" alt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alt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одноосного сжатия </a:t>
            </a:r>
            <a:r>
              <a:rPr lang="ru-RU" alt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 с трещиной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39755" y="941874"/>
            <a:ext cx="8229600" cy="5688632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 marL="0" indent="0" algn="ctr">
              <a:buFont typeface="Wingdings" pitchFamily="2" charset="2"/>
              <a:buNone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двумерного расчета разупрочнения образца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трещиной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сжатии методом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экспериментом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расчетами,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получеными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другими методами .</a:t>
            </a: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даннях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трехмерный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– фронтальная плоскость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XOY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боковая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плоскость XOZ.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lum bright="-18000" contrast="42000"/>
          </a:blip>
          <a:srcRect/>
          <a:stretch>
            <a:fillRect/>
          </a:stretch>
        </p:blipFill>
        <p:spPr bwMode="auto">
          <a:xfrm>
            <a:off x="3173208" y="996753"/>
            <a:ext cx="1295400" cy="1562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1296851" y="1020688"/>
            <a:ext cx="1484313" cy="1439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</a:blip>
          <a:srcRect l="6416" t="4132" r="8426" b="4897"/>
          <a:stretch>
            <a:fillRect/>
          </a:stretch>
        </p:blipFill>
        <p:spPr bwMode="auto">
          <a:xfrm>
            <a:off x="4860653" y="1040780"/>
            <a:ext cx="1417637" cy="1439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9440" y="1040780"/>
            <a:ext cx="1501775" cy="1554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7" descr="r_3_4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3786190"/>
            <a:ext cx="1562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r_3_4_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3857628"/>
            <a:ext cx="16017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r_3_4_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3857628"/>
            <a:ext cx="6937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7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7344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метода – </a:t>
            </a:r>
            <a:b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вдавливания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индентора</a:t>
            </a:r>
            <a:endParaRPr lang="ru-RU" u="sng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52022876"/>
              </p:ext>
            </p:extLst>
          </p:nvPr>
        </p:nvGraphicFramePr>
        <p:xfrm>
          <a:off x="467544" y="1556792"/>
          <a:ext cx="8229600" cy="3556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504"/>
                <a:gridCol w="1656184"/>
                <a:gridCol w="1800200"/>
                <a:gridCol w="1676792"/>
                <a:gridCol w="1645920"/>
              </a:tblGrid>
              <a:tr h="355699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Линии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сколь-</a:t>
                      </a:r>
                      <a:r>
                        <a:rPr lang="ru-RU" sz="28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endParaRPr lang="ru-RU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Эксперимент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Аналитическое решение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Л.М.Качанов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Расчет методом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SPH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Бетон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Расчет методом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SPH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Песчаник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5" r="43534"/>
          <a:stretch/>
        </p:blipFill>
        <p:spPr bwMode="auto">
          <a:xfrm>
            <a:off x="1952258" y="2636912"/>
            <a:ext cx="1512168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045"/>
          <a:stretch/>
        </p:blipFill>
        <p:spPr bwMode="auto">
          <a:xfrm>
            <a:off x="3851920" y="2636912"/>
            <a:ext cx="1076130" cy="2088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3"/>
          <a:srcRect l="21655" t="17728" r="22973"/>
          <a:stretch/>
        </p:blipFill>
        <p:spPr bwMode="auto">
          <a:xfrm>
            <a:off x="5500694" y="2708920"/>
            <a:ext cx="1428760" cy="1997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4"/>
          <a:srcRect l="48045" t="20965" r="37698" b="40929"/>
          <a:stretch/>
        </p:blipFill>
        <p:spPr bwMode="auto">
          <a:xfrm>
            <a:off x="7215206" y="2727678"/>
            <a:ext cx="1317234" cy="1997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8</a:t>
            </a:fld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5459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расчетов – 18 </a:t>
            </a:r>
            <a:r>
              <a:rPr lang="ru-RU" altLang="ru-RU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01894-0E65-47AD-80B6-ACF12E776F92}" type="slidenum">
              <a:rPr lang="ru-RU" sz="2400" b="1" smtClean="0"/>
              <a:pPr/>
              <a:t>9</a:t>
            </a:fld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155352"/>
            <a:ext cx="616196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87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7705</TotalTime>
  <Words>375</Words>
  <Application>Microsoft Office PowerPoint</Application>
  <PresentationFormat>Экран (4:3)</PresentationFormat>
  <Paragraphs>76</Paragraphs>
  <Slides>19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Уравнение</vt:lpstr>
      <vt:lpstr> КОМПЬЮТЕРНОЕ МОДЕЛИРОВАНИЕ РАЗРУШЕНИЯ БОРТОВ КАРЬЕРА </vt:lpstr>
      <vt:lpstr>Слайд 2</vt:lpstr>
      <vt:lpstr>Постановка задачи для расчета напряженно-деформированного состояния массива горных пород вблизи бортов карьера</vt:lpstr>
      <vt:lpstr>Слайд 4</vt:lpstr>
      <vt:lpstr>       Начальные и граничные условия</vt:lpstr>
      <vt:lpstr>Mетод сглаженных частиц (SPH)</vt:lpstr>
      <vt:lpstr>Тестирование метода –  расчет одноосного сжатия образцов с трещиной</vt:lpstr>
      <vt:lpstr>Тестирование метода –  расчет вдавливания индентора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ВЫВОДЫ</vt:lpstr>
      <vt:lpstr>Спасибо за внимание!</vt:lpstr>
    </vt:vector>
  </TitlesOfParts>
  <Company>USN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горных работ в Российской Федерации:  состояние, проблемы, решения</dc:title>
  <dc:creator>c400</dc:creator>
  <cp:lastModifiedBy>1</cp:lastModifiedBy>
  <cp:revision>96</cp:revision>
  <dcterms:created xsi:type="dcterms:W3CDTF">2017-11-03T09:19:06Z</dcterms:created>
  <dcterms:modified xsi:type="dcterms:W3CDTF">2019-06-05T21:37:24Z</dcterms:modified>
</cp:coreProperties>
</file>