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5"/>
  </p:notesMasterIdLst>
  <p:sldIdLst>
    <p:sldId id="256" r:id="rId2"/>
    <p:sldId id="328" r:id="rId3"/>
    <p:sldId id="388" r:id="rId4"/>
    <p:sldId id="394" r:id="rId5"/>
    <p:sldId id="391" r:id="rId6"/>
    <p:sldId id="392" r:id="rId7"/>
    <p:sldId id="393" r:id="rId8"/>
    <p:sldId id="360" r:id="rId9"/>
    <p:sldId id="347" r:id="rId10"/>
    <p:sldId id="395" r:id="rId11"/>
    <p:sldId id="346" r:id="rId12"/>
    <p:sldId id="364" r:id="rId13"/>
    <p:sldId id="397" r:id="rId14"/>
    <p:sldId id="396" r:id="rId15"/>
    <p:sldId id="389" r:id="rId16"/>
    <p:sldId id="379" r:id="rId17"/>
    <p:sldId id="352" r:id="rId18"/>
    <p:sldId id="378" r:id="rId19"/>
    <p:sldId id="390" r:id="rId20"/>
    <p:sldId id="384" r:id="rId21"/>
    <p:sldId id="387" r:id="rId22"/>
    <p:sldId id="375" r:id="rId23"/>
    <p:sldId id="398" r:id="rId2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FFCCCC"/>
    <a:srgbClr val="CC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94660"/>
  </p:normalViewPr>
  <p:slideViewPr>
    <p:cSldViewPr>
      <p:cViewPr varScale="1">
        <p:scale>
          <a:sx n="77" d="100"/>
          <a:sy n="77" d="100"/>
        </p:scale>
        <p:origin x="12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11" Type="http://schemas.openxmlformats.org/officeDocument/2006/relationships/image" Target="../media/image69.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1748"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0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30FEF5-8855-44F5-BA22-0B7C31013229}" type="slidenum">
              <a:rPr lang="ja-JP" altLang="ru-RU"/>
              <a:pPr/>
              <a:t>‹#›</a:t>
            </a:fld>
            <a:endParaRPr lang="ru-RU"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3796" name="Номер слайда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1000BE-D0A3-46BF-BAE9-28D4EDD70901}" type="slidenum">
              <a:rPr kumimoji="0" lang="ja-JP" altLang="ru-RU"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5741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7F013C67-9168-4AEE-9EF9-14CBD6885B82}" type="slidenum">
              <a:rPr lang="ja-JP" altLang="ru-RU" smtClean="0"/>
              <a:pPr/>
              <a:t>‹#›</a:t>
            </a:fld>
            <a:endParaRPr lang="ru-RU"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13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C2411F95-6175-4C95-AF6C-02CCE77D1FC0}" type="slidenum">
              <a:rPr lang="ja-JP" altLang="ru-RU" smtClean="0"/>
              <a:pPr/>
              <a:t>‹#›</a:t>
            </a:fld>
            <a:endParaRPr lang="ru-RU" altLang="ja-JP"/>
          </a:p>
        </p:txBody>
      </p:sp>
    </p:spTree>
    <p:extLst>
      <p:ext uri="{BB962C8B-B14F-4D97-AF65-F5344CB8AC3E}">
        <p14:creationId xmlns:p14="http://schemas.microsoft.com/office/powerpoint/2010/main" val="134839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37133B7A-DE39-4CCF-8DDF-54CD637F02CC}" type="slidenum">
              <a:rPr lang="ja-JP" altLang="ru-RU" smtClean="0"/>
              <a:pPr/>
              <a:t>‹#›</a:t>
            </a:fld>
            <a:endParaRPr lang="ru-RU" altLang="ja-JP"/>
          </a:p>
        </p:txBody>
      </p:sp>
    </p:spTree>
    <p:extLst>
      <p:ext uri="{BB962C8B-B14F-4D97-AF65-F5344CB8AC3E}">
        <p14:creationId xmlns:p14="http://schemas.microsoft.com/office/powerpoint/2010/main" val="97888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01C38797-9077-48DC-B5BA-11F054B44637}" type="slidenum">
              <a:rPr lang="ja-JP" altLang="ru-RU"/>
              <a:pPr/>
              <a:t>‹#›</a:t>
            </a:fld>
            <a:endParaRPr lang="ru-RU" altLang="ja-JP"/>
          </a:p>
        </p:txBody>
      </p:sp>
    </p:spTree>
    <p:extLst>
      <p:ext uri="{BB962C8B-B14F-4D97-AF65-F5344CB8AC3E}">
        <p14:creationId xmlns:p14="http://schemas.microsoft.com/office/powerpoint/2010/main" val="184459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5568983-28F6-4082-8D1B-ECA6E163C2A9}" type="slidenum">
              <a:rPr lang="ja-JP" altLang="ru-RU"/>
              <a:pPr/>
              <a:t>‹#›</a:t>
            </a:fld>
            <a:endParaRPr lang="ru-RU" altLang="ja-JP"/>
          </a:p>
        </p:txBody>
      </p:sp>
    </p:spTree>
    <p:extLst>
      <p:ext uri="{BB962C8B-B14F-4D97-AF65-F5344CB8AC3E}">
        <p14:creationId xmlns:p14="http://schemas.microsoft.com/office/powerpoint/2010/main" val="4997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538A41D6-D6FD-482D-82E0-2E8D45AF4712}" type="slidenum">
              <a:rPr lang="ja-JP" altLang="ru-RU" smtClean="0"/>
              <a:pPr/>
              <a:t>‹#›</a:t>
            </a:fld>
            <a:endParaRPr lang="ru-RU" altLang="ja-JP"/>
          </a:p>
        </p:txBody>
      </p:sp>
    </p:spTree>
    <p:extLst>
      <p:ext uri="{BB962C8B-B14F-4D97-AF65-F5344CB8AC3E}">
        <p14:creationId xmlns:p14="http://schemas.microsoft.com/office/powerpoint/2010/main" val="311664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5FAFD441-11A0-4C9C-AD91-E9AB425D65C0}" type="slidenum">
              <a:rPr lang="ja-JP" altLang="ru-RU" smtClean="0"/>
              <a:pPr/>
              <a:t>‹#›</a:t>
            </a:fld>
            <a:endParaRPr lang="ru-RU"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CCF2C19B-A44B-4C93-9E61-79F2CA1644A6}" type="slidenum">
              <a:rPr lang="ja-JP" altLang="ru-RU" smtClean="0"/>
              <a:pPr/>
              <a:t>‹#›</a:t>
            </a:fld>
            <a:endParaRPr lang="ru-RU" altLang="ja-JP"/>
          </a:p>
        </p:txBody>
      </p:sp>
    </p:spTree>
    <p:extLst>
      <p:ext uri="{BB962C8B-B14F-4D97-AF65-F5344CB8AC3E}">
        <p14:creationId xmlns:p14="http://schemas.microsoft.com/office/powerpoint/2010/main" val="403627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fld id="{5640C7A7-2BC8-43BE-9DE2-906BA019C610}" type="slidenum">
              <a:rPr lang="ja-JP" altLang="ru-RU" smtClean="0"/>
              <a:pPr/>
              <a:t>‹#›</a:t>
            </a:fld>
            <a:endParaRPr lang="ru-RU" altLang="ja-JP"/>
          </a:p>
        </p:txBody>
      </p:sp>
    </p:spTree>
    <p:extLst>
      <p:ext uri="{BB962C8B-B14F-4D97-AF65-F5344CB8AC3E}">
        <p14:creationId xmlns:p14="http://schemas.microsoft.com/office/powerpoint/2010/main" val="27364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3D994D70-AA4B-4628-8629-2A45FB87FBB8}" type="slidenum">
              <a:rPr lang="ja-JP" altLang="ru-RU" smtClean="0"/>
              <a:pPr/>
              <a:t>‹#›</a:t>
            </a:fld>
            <a:endParaRPr lang="ru-RU" altLang="ja-JP"/>
          </a:p>
        </p:txBody>
      </p:sp>
    </p:spTree>
    <p:extLst>
      <p:ext uri="{BB962C8B-B14F-4D97-AF65-F5344CB8AC3E}">
        <p14:creationId xmlns:p14="http://schemas.microsoft.com/office/powerpoint/2010/main" val="33588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ru-RU"/>
          </a:p>
        </p:txBody>
      </p:sp>
      <p:sp>
        <p:nvSpPr>
          <p:cNvPr id="9" name="Slide Number Placeholder 8"/>
          <p:cNvSpPr>
            <a:spLocks noGrp="1"/>
          </p:cNvSpPr>
          <p:nvPr>
            <p:ph type="sldNum" sz="quarter" idx="12"/>
          </p:nvPr>
        </p:nvSpPr>
        <p:spPr/>
        <p:txBody>
          <a:bodyPr/>
          <a:lstStyle/>
          <a:p>
            <a:fld id="{4213E82A-F5A7-44AC-95E0-541A28D160D9}" type="slidenum">
              <a:rPr lang="ja-JP" altLang="ru-RU" smtClean="0"/>
              <a:pPr/>
              <a:t>‹#›</a:t>
            </a:fld>
            <a:endParaRPr lang="ru-RU" altLang="ja-JP"/>
          </a:p>
        </p:txBody>
      </p:sp>
    </p:spTree>
    <p:extLst>
      <p:ext uri="{BB962C8B-B14F-4D97-AF65-F5344CB8AC3E}">
        <p14:creationId xmlns:p14="http://schemas.microsoft.com/office/powerpoint/2010/main" val="37322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0074339-B5A4-4E59-914D-9520F2F2F37D}" type="slidenum">
              <a:rPr lang="ja-JP" altLang="ru-RU" smtClean="0"/>
              <a:pPr/>
              <a:t>‹#›</a:t>
            </a:fld>
            <a:endParaRPr lang="ru-RU" altLang="ja-JP"/>
          </a:p>
        </p:txBody>
      </p:sp>
    </p:spTree>
    <p:extLst>
      <p:ext uri="{BB962C8B-B14F-4D97-AF65-F5344CB8AC3E}">
        <p14:creationId xmlns:p14="http://schemas.microsoft.com/office/powerpoint/2010/main" val="53376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694F1F80-B9ED-4E84-8441-62AF75032963}" type="slidenum">
              <a:rPr lang="ja-JP" altLang="ru-RU" smtClean="0"/>
              <a:pPr/>
              <a:t>‹#›</a:t>
            </a:fld>
            <a:endParaRPr lang="ru-RU" altLang="ja-JP"/>
          </a:p>
        </p:txBody>
      </p:sp>
    </p:spTree>
    <p:extLst>
      <p:ext uri="{BB962C8B-B14F-4D97-AF65-F5344CB8AC3E}">
        <p14:creationId xmlns:p14="http://schemas.microsoft.com/office/powerpoint/2010/main" val="344942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B7D94CD-807C-42D0-A15F-7B99A43B5805}" type="slidenum">
              <a:rPr lang="ja-JP" altLang="ru-RU" smtClean="0"/>
              <a:pPr/>
              <a:t>‹#›</a:t>
            </a:fld>
            <a:endParaRPr lang="ru-RU" altLang="ja-JP">
              <a:ea typeface="+mn-ea"/>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5931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9.bin"/><Relationship Id="rId18" Type="http://schemas.openxmlformats.org/officeDocument/2006/relationships/image" Target="../media/image37.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4.wmf"/><Relationship Id="rId17" Type="http://schemas.openxmlformats.org/officeDocument/2006/relationships/oleObject" Target="../embeddings/oleObject21.bin"/><Relationship Id="rId2" Type="http://schemas.openxmlformats.org/officeDocument/2006/relationships/slideLayout" Target="../slideLayouts/slideLayout6.xml"/><Relationship Id="rId16" Type="http://schemas.openxmlformats.org/officeDocument/2006/relationships/image" Target="../media/image36.wmf"/><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7.bin"/><Relationship Id="rId14"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23.bin"/><Relationship Id="rId4" Type="http://schemas.openxmlformats.org/officeDocument/2006/relationships/image" Target="../media/image38.wmf"/></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44.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1.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34.bin"/><Relationship Id="rId18" Type="http://schemas.openxmlformats.org/officeDocument/2006/relationships/image" Target="../media/image52.wmf"/><Relationship Id="rId3" Type="http://schemas.openxmlformats.org/officeDocument/2006/relationships/oleObject" Target="../embeddings/oleObject29.bin"/><Relationship Id="rId21" Type="http://schemas.openxmlformats.org/officeDocument/2006/relationships/oleObject" Target="../embeddings/oleObject38.bin"/><Relationship Id="rId7" Type="http://schemas.openxmlformats.org/officeDocument/2006/relationships/oleObject" Target="../embeddings/oleObject31.bin"/><Relationship Id="rId12" Type="http://schemas.openxmlformats.org/officeDocument/2006/relationships/image" Target="../media/image49.wmf"/><Relationship Id="rId17" Type="http://schemas.openxmlformats.org/officeDocument/2006/relationships/oleObject" Target="../embeddings/oleObject36.bin"/><Relationship Id="rId2" Type="http://schemas.openxmlformats.org/officeDocument/2006/relationships/slideLayout" Target="../slideLayouts/slideLayout6.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vmlDrawing" Target="../drawings/vmlDrawing6.vml"/><Relationship Id="rId6" Type="http://schemas.openxmlformats.org/officeDocument/2006/relationships/image" Target="../media/image46.wmf"/><Relationship Id="rId11" Type="http://schemas.openxmlformats.org/officeDocument/2006/relationships/oleObject" Target="../embeddings/oleObject33.bin"/><Relationship Id="rId24" Type="http://schemas.openxmlformats.org/officeDocument/2006/relationships/image" Target="../media/image55.wmf"/><Relationship Id="rId5" Type="http://schemas.openxmlformats.org/officeDocument/2006/relationships/oleObject" Target="../embeddings/oleObject30.bin"/><Relationship Id="rId15" Type="http://schemas.openxmlformats.org/officeDocument/2006/relationships/oleObject" Target="../embeddings/oleObject35.bin"/><Relationship Id="rId23" Type="http://schemas.openxmlformats.org/officeDocument/2006/relationships/oleObject" Target="../embeddings/oleObject39.bin"/><Relationship Id="rId10" Type="http://schemas.openxmlformats.org/officeDocument/2006/relationships/image" Target="../media/image48.wmf"/><Relationship Id="rId19" Type="http://schemas.openxmlformats.org/officeDocument/2006/relationships/oleObject" Target="../embeddings/oleObject37.bin"/><Relationship Id="rId4" Type="http://schemas.openxmlformats.org/officeDocument/2006/relationships/image" Target="../media/image45.wmf"/><Relationship Id="rId9" Type="http://schemas.openxmlformats.org/officeDocument/2006/relationships/oleObject" Target="../embeddings/oleObject32.bin"/><Relationship Id="rId14" Type="http://schemas.openxmlformats.org/officeDocument/2006/relationships/image" Target="../media/image50.wmf"/><Relationship Id="rId22" Type="http://schemas.openxmlformats.org/officeDocument/2006/relationships/image" Target="../media/image5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57.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41.bin"/><Relationship Id="rId5" Type="http://schemas.openxmlformats.org/officeDocument/2006/relationships/image" Target="../media/image58.png"/><Relationship Id="rId4" Type="http://schemas.openxmlformats.org/officeDocument/2006/relationships/image" Target="../media/image56.wmf"/></Relationships>
</file>

<file path=ppt/slides/_rels/slide15.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7.bin"/><Relationship Id="rId18" Type="http://schemas.openxmlformats.org/officeDocument/2006/relationships/image" Target="../media/image66.w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63.wmf"/><Relationship Id="rId17" Type="http://schemas.openxmlformats.org/officeDocument/2006/relationships/oleObject" Target="../embeddings/oleObject49.bin"/><Relationship Id="rId2" Type="http://schemas.openxmlformats.org/officeDocument/2006/relationships/slideLayout" Target="../slideLayouts/slideLayout7.xml"/><Relationship Id="rId16" Type="http://schemas.openxmlformats.org/officeDocument/2006/relationships/image" Target="../media/image65.wmf"/><Relationship Id="rId20" Type="http://schemas.openxmlformats.org/officeDocument/2006/relationships/image" Target="../media/image67.wmf"/><Relationship Id="rId1" Type="http://schemas.openxmlformats.org/officeDocument/2006/relationships/vmlDrawing" Target="../drawings/vmlDrawing8.vml"/><Relationship Id="rId6" Type="http://schemas.openxmlformats.org/officeDocument/2006/relationships/image" Target="../media/image60.wmf"/><Relationship Id="rId11" Type="http://schemas.openxmlformats.org/officeDocument/2006/relationships/oleObject" Target="../embeddings/oleObject46.bin"/><Relationship Id="rId24" Type="http://schemas.openxmlformats.org/officeDocument/2006/relationships/image" Target="../media/image69.w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10" Type="http://schemas.openxmlformats.org/officeDocument/2006/relationships/image" Target="../media/image62.wmf"/><Relationship Id="rId19" Type="http://schemas.openxmlformats.org/officeDocument/2006/relationships/oleObject" Target="../embeddings/oleObject50.bin"/><Relationship Id="rId4" Type="http://schemas.openxmlformats.org/officeDocument/2006/relationships/image" Target="../media/image59.wmf"/><Relationship Id="rId9" Type="http://schemas.openxmlformats.org/officeDocument/2006/relationships/oleObject" Target="../embeddings/oleObject45.bin"/><Relationship Id="rId14" Type="http://schemas.openxmlformats.org/officeDocument/2006/relationships/image" Target="../media/image64.wmf"/><Relationship Id="rId22" Type="http://schemas.openxmlformats.org/officeDocument/2006/relationships/image" Target="../media/image68.wmf"/></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6.wmf"/><Relationship Id="rId5" Type="http://schemas.openxmlformats.org/officeDocument/2006/relationships/oleObject" Target="../embeddings/oleObject54.bin"/><Relationship Id="rId4" Type="http://schemas.openxmlformats.org/officeDocument/2006/relationships/image" Target="../media/image75.w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3" Type="http://schemas.openxmlformats.org/officeDocument/2006/relationships/image" Target="../media/image21.emf"/><Relationship Id="rId7" Type="http://schemas.openxmlformats.org/officeDocument/2006/relationships/image" Target="../media/image15.wmf"/><Relationship Id="rId12" Type="http://schemas.openxmlformats.org/officeDocument/2006/relationships/oleObject" Target="../embeddings/oleObject5.bin"/><Relationship Id="rId17" Type="http://schemas.openxmlformats.org/officeDocument/2006/relationships/image" Target="../media/image20.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7.wmf"/><Relationship Id="rId3" Type="http://schemas.openxmlformats.org/officeDocument/2006/relationships/oleObject" Target="../embeddings/oleObject8.bin"/><Relationship Id="rId7" Type="http://schemas.openxmlformats.org/officeDocument/2006/relationships/image" Target="../media/image24.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26.wmf"/><Relationship Id="rId5" Type="http://schemas.openxmlformats.org/officeDocument/2006/relationships/image" Target="../media/image29.png"/><Relationship Id="rId15" Type="http://schemas.openxmlformats.org/officeDocument/2006/relationships/image" Target="../media/image28.wmf"/><Relationship Id="rId10" Type="http://schemas.openxmlformats.org/officeDocument/2006/relationships/oleObject" Target="../embeddings/oleObject11.bin"/><Relationship Id="rId4" Type="http://schemas.openxmlformats.org/officeDocument/2006/relationships/image" Target="../media/image23.wmf"/><Relationship Id="rId9" Type="http://schemas.openxmlformats.org/officeDocument/2006/relationships/image" Target="../media/image25.wmf"/><Relationship Id="rId1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56723" y="188640"/>
            <a:ext cx="8353425" cy="1656184"/>
          </a:xfrm>
        </p:spPr>
        <p:txBody>
          <a:bodyPr anchor="t">
            <a:normAutofit fontScale="90000"/>
          </a:bodyPr>
          <a:lstStyle/>
          <a:p>
            <a:pPr lvl="0" algn="ctr" eaLnBrk="1" hangingPunct="1"/>
            <a:r>
              <a:rPr lang="ru-RU" sz="2200" b="1" dirty="0" smtClean="0">
                <a:latin typeface="Calibri" panose="020F0502020204030204" pitchFamily="34" charset="0"/>
              </a:rPr>
              <a:t> </a:t>
            </a:r>
            <a:r>
              <a:rPr lang="ru-RU" sz="2200" b="1" dirty="0">
                <a:latin typeface="Calibri" panose="020F0502020204030204" pitchFamily="34" charset="0"/>
              </a:rPr>
              <a:t>5ая Международная конференция </a:t>
            </a:r>
            <a:r>
              <a:rPr lang="ru-RU" sz="2200" b="1" dirty="0" smtClean="0">
                <a:latin typeface="Calibri" panose="020F0502020204030204" pitchFamily="34" charset="0"/>
              </a:rPr>
              <a:t>«</a:t>
            </a:r>
            <a:r>
              <a:rPr lang="ru-RU" sz="2200" b="1" dirty="0">
                <a:latin typeface="Calibri" panose="020F0502020204030204" pitchFamily="34" charset="0"/>
              </a:rPr>
              <a:t>Триггерные эффекты в </a:t>
            </a:r>
            <a:r>
              <a:rPr lang="ru-RU" sz="2200" b="1" dirty="0" err="1">
                <a:latin typeface="Calibri" panose="020F0502020204030204" pitchFamily="34" charset="0"/>
              </a:rPr>
              <a:t>геосистемах</a:t>
            </a:r>
            <a:r>
              <a:rPr lang="ru-RU" sz="2200" b="1" dirty="0">
                <a:latin typeface="Calibri" panose="020F0502020204030204" pitchFamily="34" charset="0"/>
              </a:rPr>
              <a:t>» </a:t>
            </a:r>
            <a:br>
              <a:rPr lang="ru-RU" sz="2200" b="1" dirty="0">
                <a:latin typeface="Calibri" panose="020F0502020204030204" pitchFamily="34" charset="0"/>
              </a:rPr>
            </a:br>
            <a:r>
              <a:rPr lang="ru-RU" sz="2200" kern="1200" dirty="0">
                <a:solidFill>
                  <a:srgbClr val="000000"/>
                </a:solidFill>
                <a:latin typeface="Calibri" panose="020F0502020204030204" pitchFamily="34" charset="0"/>
                <a:ea typeface="+mn-ea"/>
                <a:cs typeface="+mn-cs"/>
              </a:rPr>
              <a:t>Институт динамики геосфер </a:t>
            </a:r>
            <a:r>
              <a:rPr lang="ru-RU" sz="2200" kern="1200" dirty="0" smtClean="0">
                <a:solidFill>
                  <a:srgbClr val="000000"/>
                </a:solidFill>
                <a:latin typeface="Calibri" panose="020F0502020204030204" pitchFamily="34" charset="0"/>
                <a:ea typeface="+mn-ea"/>
                <a:cs typeface="+mn-cs"/>
              </a:rPr>
              <a:t>РАН, </a:t>
            </a:r>
            <a:r>
              <a:rPr lang="ru-RU" sz="2200" dirty="0" smtClean="0">
                <a:latin typeface="Calibri" panose="020F0502020204030204" pitchFamily="34" charset="0"/>
              </a:rPr>
              <a:t>4-7 </a:t>
            </a:r>
            <a:r>
              <a:rPr lang="ru-RU" sz="2200" dirty="0">
                <a:latin typeface="Calibri" panose="020F0502020204030204" pitchFamily="34" charset="0"/>
              </a:rPr>
              <a:t>июня 2019, Москва, Россия </a:t>
            </a:r>
            <a:r>
              <a:rPr lang="en-US" sz="2200" b="1" dirty="0">
                <a:solidFill>
                  <a:schemeClr val="accent2">
                    <a:lumMod val="75000"/>
                  </a:schemeClr>
                </a:solidFill>
                <a:latin typeface="Times New Roman" pitchFamily="18" charset="0"/>
              </a:rPr>
              <a:t/>
            </a:r>
            <a:br>
              <a:rPr lang="en-US" sz="2200" b="1" dirty="0">
                <a:solidFill>
                  <a:schemeClr val="accent2">
                    <a:lumMod val="75000"/>
                  </a:schemeClr>
                </a:solidFill>
                <a:latin typeface="Times New Roman" pitchFamily="18" charset="0"/>
              </a:rPr>
            </a:br>
            <a:r>
              <a:rPr lang="en-US" sz="2200" b="1" dirty="0" smtClean="0">
                <a:solidFill>
                  <a:schemeClr val="accent2">
                    <a:lumMod val="75000"/>
                  </a:schemeClr>
                </a:solidFill>
                <a:latin typeface="Times New Roman" pitchFamily="18" charset="0"/>
              </a:rPr>
              <a:t/>
            </a:r>
            <a:br>
              <a:rPr lang="en-US" sz="2200" b="1" dirty="0" smtClean="0">
                <a:solidFill>
                  <a:schemeClr val="accent2">
                    <a:lumMod val="75000"/>
                  </a:schemeClr>
                </a:solidFill>
                <a:latin typeface="Times New Roman" pitchFamily="18" charset="0"/>
              </a:rPr>
            </a:br>
            <a:r>
              <a:rPr lang="en-US" sz="2200" b="1" dirty="0" smtClean="0"/>
              <a:t> </a:t>
            </a:r>
            <a:r>
              <a:rPr lang="ru-RU" sz="2700" b="1" dirty="0">
                <a:ea typeface="Calibri" panose="020F0502020204030204" pitchFamily="34" charset="0"/>
                <a:cs typeface="Times New Roman" panose="02020603050405020304" pitchFamily="18" charset="0"/>
              </a:rPr>
              <a:t>Модель генерации геомагнитных вариаций волной цунами</a:t>
            </a:r>
            <a:r>
              <a:rPr lang="ru-RU" sz="2700" b="1" dirty="0" smtClean="0">
                <a:ea typeface="Calibri" panose="020F0502020204030204" pitchFamily="34" charset="0"/>
                <a:cs typeface="Times New Roman" panose="02020603050405020304" pitchFamily="18" charset="0"/>
              </a:rPr>
              <a:t>.</a:t>
            </a:r>
            <a:r>
              <a:rPr lang="en-US" sz="2700" dirty="0"/>
              <a:t/>
            </a:r>
            <a:br>
              <a:rPr lang="en-US" sz="2700" dirty="0"/>
            </a:br>
            <a:r>
              <a:rPr lang="en-US" sz="2700" b="1" dirty="0">
                <a:solidFill>
                  <a:srgbClr val="262673"/>
                </a:solidFill>
              </a:rPr>
              <a:t> </a:t>
            </a:r>
            <a:r>
              <a:rPr lang="en-US" sz="2700" b="1" dirty="0">
                <a:solidFill>
                  <a:srgbClr val="222268"/>
                </a:solidFill>
              </a:rPr>
              <a:t> </a:t>
            </a:r>
            <a:r>
              <a:rPr lang="ru-RU" sz="2700" b="1" dirty="0">
                <a:solidFill>
                  <a:srgbClr val="222268"/>
                </a:solidFill>
              </a:rPr>
              <a:t>В.М. Сорокин, </a:t>
            </a:r>
            <a:r>
              <a:rPr lang="en-US" sz="2700" b="1" dirty="0" smtClean="0">
                <a:solidFill>
                  <a:srgbClr val="222268"/>
                </a:solidFill>
              </a:rPr>
              <a:t>  </a:t>
            </a:r>
            <a:r>
              <a:rPr lang="ru-RU" sz="2700" dirty="0" smtClean="0">
                <a:solidFill>
                  <a:srgbClr val="222268"/>
                </a:solidFill>
              </a:rPr>
              <a:t>А.К</a:t>
            </a:r>
            <a:r>
              <a:rPr lang="ru-RU" sz="2700" dirty="0">
                <a:solidFill>
                  <a:srgbClr val="222268"/>
                </a:solidFill>
              </a:rPr>
              <a:t>. </a:t>
            </a:r>
            <a:r>
              <a:rPr lang="ru-RU" sz="2700" dirty="0" smtClean="0">
                <a:solidFill>
                  <a:srgbClr val="222268"/>
                </a:solidFill>
              </a:rPr>
              <a:t>Ященко</a:t>
            </a:r>
            <a:r>
              <a:rPr lang="en-US" sz="2700" b="1" dirty="0"/>
              <a:t/>
            </a:r>
            <a:br>
              <a:rPr lang="en-US" sz="2700" b="1" dirty="0"/>
            </a:br>
            <a:r>
              <a:rPr lang="en-US" sz="2200" b="1" dirty="0">
                <a:latin typeface="Times New Roman" pitchFamily="18" charset="0"/>
              </a:rPr>
              <a:t/>
            </a:r>
            <a:br>
              <a:rPr lang="en-US" sz="2200" b="1" dirty="0">
                <a:latin typeface="Times New Roman" pitchFamily="18" charset="0"/>
              </a:rPr>
            </a:br>
            <a:r>
              <a:rPr lang="en-US" sz="1400" i="1" dirty="0"/>
              <a:t> </a:t>
            </a:r>
            <a:endParaRPr lang="ru-RU" sz="1400" dirty="0"/>
          </a:p>
        </p:txBody>
      </p:sp>
      <p:pic>
        <p:nvPicPr>
          <p:cNvPr id="2" name="Рисунок 1"/>
          <p:cNvPicPr>
            <a:picLocks noChangeAspect="1"/>
          </p:cNvPicPr>
          <p:nvPr/>
        </p:nvPicPr>
        <p:blipFill>
          <a:blip r:embed="rId2"/>
          <a:stretch>
            <a:fillRect/>
          </a:stretch>
        </p:blipFill>
        <p:spPr>
          <a:xfrm>
            <a:off x="1582831" y="1873239"/>
            <a:ext cx="1274174" cy="774167"/>
          </a:xfrm>
          <a:prstGeom prst="rect">
            <a:avLst/>
          </a:prstGeom>
        </p:spPr>
      </p:pic>
      <p:sp>
        <p:nvSpPr>
          <p:cNvPr id="4" name="Прямоугольник 3">
            <a:extLst>
              <a:ext uri="{FF2B5EF4-FFF2-40B4-BE49-F238E27FC236}">
                <a16:creationId xmlns:a16="http://schemas.microsoft.com/office/drawing/2014/main" id="{E5DF4AE8-126B-4ACE-9880-2A26612F7BA7}"/>
              </a:ext>
            </a:extLst>
          </p:cNvPr>
          <p:cNvSpPr/>
          <p:nvPr/>
        </p:nvSpPr>
        <p:spPr>
          <a:xfrm>
            <a:off x="1168833" y="2996952"/>
            <a:ext cx="7560839" cy="2862322"/>
          </a:xfrm>
          <a:prstGeom prst="rect">
            <a:avLst/>
          </a:prstGeom>
        </p:spPr>
        <p:txBody>
          <a:bodyPr wrap="square">
            <a:spAutoFit/>
          </a:bodyPr>
          <a:lstStyle/>
          <a:p>
            <a:r>
              <a:rPr lang="ru-RU" sz="2000" dirty="0">
                <a:latin typeface="Times New Roman" panose="02020603050405020304" pitchFamily="18" charset="0"/>
                <a:ea typeface="Calibri" panose="020F0502020204030204" pitchFamily="34" charset="0"/>
              </a:rPr>
              <a:t>Рассмотрен механизм генерации возмущения геомагнитного поля, сопровождающего распространение волны цунами. Источником возмущения являются электрические токи в морской среде и в ионосфере. Ток в морской среде возникает в результате ее движения в волне цунами, а ток в ионосфере возникает в результате падения на нее акустико-гравитационной волны, распространяющейся из атмосферы. Её источником является вертикальное смещение поверхности морской среды во время распространения в ней волны цунами. </a:t>
            </a:r>
            <a:endParaRPr lang="ru-RU" sz="2000" dirty="0"/>
          </a:p>
        </p:txBody>
      </p:sp>
      <p:sp>
        <p:nvSpPr>
          <p:cNvPr id="8" name="Прямоугольник 7"/>
          <p:cNvSpPr/>
          <p:nvPr/>
        </p:nvSpPr>
        <p:spPr>
          <a:xfrm>
            <a:off x="3601363" y="1816409"/>
            <a:ext cx="5112568" cy="830997"/>
          </a:xfrm>
          <a:prstGeom prst="rect">
            <a:avLst/>
          </a:prstGeom>
        </p:spPr>
        <p:txBody>
          <a:bodyPr wrap="square">
            <a:spAutoFit/>
          </a:bodyPr>
          <a:lstStyle/>
          <a:p>
            <a:pPr>
              <a:spcAft>
                <a:spcPts val="1000"/>
              </a:spcAft>
            </a:pPr>
            <a:r>
              <a:rPr lang="ru-RU" sz="1600" i="1" dirty="0">
                <a:solidFill>
                  <a:srgbClr val="000000"/>
                </a:solidFill>
                <a:ea typeface="Calibri" panose="020F0502020204030204" pitchFamily="34" charset="0"/>
                <a:cs typeface="Times New Roman" panose="02020603050405020304" pitchFamily="18" charset="0"/>
              </a:rPr>
              <a:t>Институт земного магнетизма, ионосферы и распространения </a:t>
            </a:r>
            <a:r>
              <a:rPr lang="ru-RU" sz="1600" i="1" dirty="0" smtClean="0">
                <a:solidFill>
                  <a:srgbClr val="000000"/>
                </a:solidFill>
                <a:ea typeface="Calibri" panose="020F0502020204030204" pitchFamily="34" charset="0"/>
                <a:cs typeface="Times New Roman" panose="02020603050405020304" pitchFamily="18" charset="0"/>
              </a:rPr>
              <a:t>радиоволн </a:t>
            </a:r>
            <a:r>
              <a:rPr lang="ru-RU" sz="1600" i="1" dirty="0" smtClean="0">
                <a:solidFill>
                  <a:srgbClr val="000000"/>
                </a:solidFill>
                <a:latin typeface="Times New Roman" panose="02020603050405020304" pitchFamily="18" charset="0"/>
                <a:ea typeface="Calibri" panose="020F0502020204030204" pitchFamily="34" charset="0"/>
              </a:rPr>
              <a:t>им</a:t>
            </a:r>
            <a:r>
              <a:rPr lang="ru-RU" sz="1600" i="1" dirty="0">
                <a:solidFill>
                  <a:srgbClr val="000000"/>
                </a:solidFill>
                <a:latin typeface="Times New Roman" panose="02020603050405020304" pitchFamily="18" charset="0"/>
                <a:ea typeface="Calibri" panose="020F0502020204030204" pitchFamily="34" charset="0"/>
              </a:rPr>
              <a:t>. Н.В. Пушкова РАН (ИЗМИРАН), г. Москва, г. Троицк</a:t>
            </a:r>
            <a:endParaRPr lang="ru-RU"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185F9-0C37-43F1-A5B5-35BD4FC7E4E3}"/>
              </a:ext>
            </a:extLst>
          </p:cNvPr>
          <p:cNvSpPr>
            <a:spLocks noGrp="1"/>
          </p:cNvSpPr>
          <p:nvPr>
            <p:ph type="title"/>
          </p:nvPr>
        </p:nvSpPr>
        <p:spPr>
          <a:xfrm>
            <a:off x="3131839" y="-14570"/>
            <a:ext cx="2880320" cy="634082"/>
          </a:xfrm>
        </p:spPr>
        <p:txBody>
          <a:bodyPr>
            <a:normAutofit/>
          </a:bodyPr>
          <a:lstStyle/>
          <a:p>
            <a:r>
              <a:rPr lang="ru-RU" sz="2400" b="1" dirty="0">
                <a:solidFill>
                  <a:schemeClr val="accent2">
                    <a:lumMod val="75000"/>
                  </a:schemeClr>
                </a:solidFill>
              </a:rPr>
              <a:t>Граничные условия</a:t>
            </a:r>
          </a:p>
        </p:txBody>
      </p:sp>
      <p:graphicFrame>
        <p:nvGraphicFramePr>
          <p:cNvPr id="3" name="Объект 2">
            <a:extLst>
              <a:ext uri="{FF2B5EF4-FFF2-40B4-BE49-F238E27FC236}">
                <a16:creationId xmlns:a16="http://schemas.microsoft.com/office/drawing/2014/main" id="{D657A58C-F7FF-4EDE-837E-281C3CF68F72}"/>
              </a:ext>
            </a:extLst>
          </p:cNvPr>
          <p:cNvGraphicFramePr>
            <a:graphicFrameLocks noChangeAspect="1"/>
          </p:cNvGraphicFramePr>
          <p:nvPr>
            <p:extLst>
              <p:ext uri="{D42A27DB-BD31-4B8C-83A1-F6EECF244321}">
                <p14:modId xmlns:p14="http://schemas.microsoft.com/office/powerpoint/2010/main" val="4205644731"/>
              </p:ext>
            </p:extLst>
          </p:nvPr>
        </p:nvGraphicFramePr>
        <p:xfrm>
          <a:off x="1377118" y="4509120"/>
          <a:ext cx="6389763" cy="2016187"/>
        </p:xfrm>
        <a:graphic>
          <a:graphicData uri="http://schemas.openxmlformats.org/presentationml/2006/ole">
            <mc:AlternateContent xmlns:mc="http://schemas.openxmlformats.org/markup-compatibility/2006">
              <mc:Choice xmlns:v="urn:schemas-microsoft-com:vml" Requires="v">
                <p:oleObj spid="_x0000_s18586" name="Equation" r:id="rId3" imgW="3911600" imgH="1244600" progId="Equation.DSMT4">
                  <p:embed/>
                </p:oleObj>
              </mc:Choice>
              <mc:Fallback>
                <p:oleObj name="Equation" r:id="rId3" imgW="3911600" imgH="1244600" progId="Equation.DSMT4">
                  <p:embed/>
                  <p:pic>
                    <p:nvPicPr>
                      <p:cNvPr id="8" name="Объект 7">
                        <a:extLst>
                          <a:ext uri="{FF2B5EF4-FFF2-40B4-BE49-F238E27FC236}">
                            <a16:creationId xmlns:a16="http://schemas.microsoft.com/office/drawing/2014/main" id="{826016C2-F816-45BA-ADC7-A8DADC77E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118" y="4509120"/>
                        <a:ext cx="6389763" cy="2016187"/>
                      </a:xfrm>
                      <a:prstGeom prst="rect">
                        <a:avLst/>
                      </a:prstGeom>
                      <a:noFill/>
                    </p:spPr>
                  </p:pic>
                </p:oleObj>
              </mc:Fallback>
            </mc:AlternateContent>
          </a:graphicData>
        </a:graphic>
      </p:graphicFrame>
      <p:sp>
        <p:nvSpPr>
          <p:cNvPr id="4" name="Прямоугольник 3">
            <a:extLst>
              <a:ext uri="{FF2B5EF4-FFF2-40B4-BE49-F238E27FC236}">
                <a16:creationId xmlns:a16="http://schemas.microsoft.com/office/drawing/2014/main" id="{89E103E8-1E02-4A0C-B33C-8019BC1E6610}"/>
              </a:ext>
            </a:extLst>
          </p:cNvPr>
          <p:cNvSpPr/>
          <p:nvPr/>
        </p:nvSpPr>
        <p:spPr>
          <a:xfrm>
            <a:off x="467543" y="668799"/>
            <a:ext cx="4776116"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Уравнением непрерывности тока в ионосфере </a:t>
            </a:r>
            <a:endParaRPr lang="ru-RU" dirty="0"/>
          </a:p>
        </p:txBody>
      </p:sp>
      <p:sp>
        <p:nvSpPr>
          <p:cNvPr id="5" name="Rectangle 2">
            <a:extLst>
              <a:ext uri="{FF2B5EF4-FFF2-40B4-BE49-F238E27FC236}">
                <a16:creationId xmlns:a16="http://schemas.microsoft.com/office/drawing/2014/main" id="{E595FD49-50DA-4A95-AF6C-73B19F691B7A}"/>
              </a:ext>
            </a:extLst>
          </p:cNvPr>
          <p:cNvSpPr>
            <a:spLocks noChangeArrowheads="1"/>
          </p:cNvSpPr>
          <p:nvPr/>
        </p:nvSpPr>
        <p:spPr bwMode="auto">
          <a:xfrm>
            <a:off x="6156176" y="17785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57A06580-F622-4054-874C-821B6884CC10}"/>
              </a:ext>
            </a:extLst>
          </p:cNvPr>
          <p:cNvGraphicFramePr>
            <a:graphicFrameLocks noChangeAspect="1"/>
          </p:cNvGraphicFramePr>
          <p:nvPr>
            <p:extLst>
              <p:ext uri="{D42A27DB-BD31-4B8C-83A1-F6EECF244321}">
                <p14:modId xmlns:p14="http://schemas.microsoft.com/office/powerpoint/2010/main" val="2915431922"/>
              </p:ext>
            </p:extLst>
          </p:nvPr>
        </p:nvGraphicFramePr>
        <p:xfrm>
          <a:off x="5472950" y="727215"/>
          <a:ext cx="2609850" cy="363538"/>
        </p:xfrm>
        <a:graphic>
          <a:graphicData uri="http://schemas.openxmlformats.org/presentationml/2006/ole">
            <mc:AlternateContent xmlns:mc="http://schemas.openxmlformats.org/markup-compatibility/2006">
              <mc:Choice xmlns:v="urn:schemas-microsoft-com:vml" Requires="v">
                <p:oleObj spid="_x0000_s18587" name="Equation" r:id="rId5" imgW="1803240" imgH="253800" progId="Equation.DSMT4">
                  <p:embed/>
                </p:oleObj>
              </mc:Choice>
              <mc:Fallback>
                <p:oleObj name="Equation" r:id="rId5" imgW="1803240" imgH="253800" progId="Equation.DSMT4">
                  <p:embed/>
                  <p:pic>
                    <p:nvPicPr>
                      <p:cNvPr id="0" name="Object 1"/>
                      <p:cNvPicPr>
                        <a:picLocks noChangeAspect="1" noChangeArrowheads="1"/>
                      </p:cNvPicPr>
                      <p:nvPr/>
                    </p:nvPicPr>
                    <p:blipFill>
                      <a:blip r:embed="rId6"/>
                      <a:srcRect/>
                      <a:stretch>
                        <a:fillRect/>
                      </a:stretch>
                    </p:blipFill>
                    <p:spPr bwMode="auto">
                      <a:xfrm>
                        <a:off x="5472950" y="727215"/>
                        <a:ext cx="2609850" cy="363538"/>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01F372ED-94F9-40A0-833F-68BD5A99C099}"/>
              </a:ext>
            </a:extLst>
          </p:cNvPr>
          <p:cNvSpPr>
            <a:spLocks noChangeArrowheads="1"/>
          </p:cNvSpPr>
          <p:nvPr/>
        </p:nvSpPr>
        <p:spPr bwMode="auto">
          <a:xfrm flipV="1">
            <a:off x="683568" y="1700807"/>
            <a:ext cx="93415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id="{B473F8F9-426A-40DE-8D8D-88E094CA5DCE}"/>
              </a:ext>
            </a:extLst>
          </p:cNvPr>
          <p:cNvGraphicFramePr>
            <a:graphicFrameLocks noChangeAspect="1"/>
          </p:cNvGraphicFramePr>
          <p:nvPr>
            <p:extLst>
              <p:ext uri="{D42A27DB-BD31-4B8C-83A1-F6EECF244321}">
                <p14:modId xmlns:p14="http://schemas.microsoft.com/office/powerpoint/2010/main" val="1242127276"/>
              </p:ext>
            </p:extLst>
          </p:nvPr>
        </p:nvGraphicFramePr>
        <p:xfrm>
          <a:off x="1048020" y="1120379"/>
          <a:ext cx="6703120" cy="634079"/>
        </p:xfrm>
        <a:graphic>
          <a:graphicData uri="http://schemas.openxmlformats.org/presentationml/2006/ole">
            <mc:AlternateContent xmlns:mc="http://schemas.openxmlformats.org/markup-compatibility/2006">
              <mc:Choice xmlns:v="urn:schemas-microsoft-com:vml" Requires="v">
                <p:oleObj spid="_x0000_s18588" name="Equation" r:id="rId7" imgW="4229100" imgH="393700" progId="Equation.DSMT4">
                  <p:embed/>
                </p:oleObj>
              </mc:Choice>
              <mc:Fallback>
                <p:oleObj name="Equation" r:id="rId7" imgW="4229100" imgH="3937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020" y="1120379"/>
                        <a:ext cx="6703120" cy="634079"/>
                      </a:xfrm>
                      <a:prstGeom prst="rect">
                        <a:avLst/>
                      </a:prstGeom>
                      <a:noFill/>
                    </p:spPr>
                  </p:pic>
                </p:oleObj>
              </mc:Fallback>
            </mc:AlternateContent>
          </a:graphicData>
        </a:graphic>
      </p:graphicFrame>
      <p:sp>
        <p:nvSpPr>
          <p:cNvPr id="9" name="Прямоугольник 8">
            <a:extLst>
              <a:ext uri="{FF2B5EF4-FFF2-40B4-BE49-F238E27FC236}">
                <a16:creationId xmlns:a16="http://schemas.microsoft.com/office/drawing/2014/main" id="{AB8F8C28-C658-4D68-B38D-BC3F2F4C5632}"/>
              </a:ext>
            </a:extLst>
          </p:cNvPr>
          <p:cNvSpPr/>
          <p:nvPr/>
        </p:nvSpPr>
        <p:spPr>
          <a:xfrm>
            <a:off x="1402237" y="1753429"/>
            <a:ext cx="6840760"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 магнитосфере определяется квазистационарным пределом направляемой </a:t>
            </a:r>
            <a:r>
              <a:rPr lang="ru-RU" dirty="0" err="1">
                <a:latin typeface="Times New Roman" panose="02020603050405020304" pitchFamily="18" charset="0"/>
                <a:ea typeface="Calibri" panose="020F0502020204030204" pitchFamily="34" charset="0"/>
              </a:rPr>
              <a:t>альвеновской</a:t>
            </a:r>
            <a:r>
              <a:rPr lang="ru-RU" dirty="0">
                <a:latin typeface="Times New Roman" panose="02020603050405020304" pitchFamily="18" charset="0"/>
                <a:ea typeface="Calibri" panose="020F0502020204030204" pitchFamily="34" charset="0"/>
              </a:rPr>
              <a:t> волны</a:t>
            </a:r>
            <a:endParaRPr lang="ru-RU" dirty="0"/>
          </a:p>
        </p:txBody>
      </p:sp>
      <p:sp>
        <p:nvSpPr>
          <p:cNvPr id="10" name="Rectangle 9">
            <a:extLst>
              <a:ext uri="{FF2B5EF4-FFF2-40B4-BE49-F238E27FC236}">
                <a16:creationId xmlns:a16="http://schemas.microsoft.com/office/drawing/2014/main" id="{30CA8283-34E7-4C1C-A689-C0F598A4E3E2}"/>
              </a:ext>
            </a:extLst>
          </p:cNvPr>
          <p:cNvSpPr>
            <a:spLocks noChangeArrowheads="1"/>
          </p:cNvSpPr>
          <p:nvPr/>
        </p:nvSpPr>
        <p:spPr bwMode="auto">
          <a:xfrm>
            <a:off x="816441" y="22517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id="{02D64746-FB85-43FA-9FEE-5937EC97CFF9}"/>
              </a:ext>
            </a:extLst>
          </p:cNvPr>
          <p:cNvGraphicFramePr>
            <a:graphicFrameLocks noChangeAspect="1"/>
          </p:cNvGraphicFramePr>
          <p:nvPr>
            <p:extLst>
              <p:ext uri="{D42A27DB-BD31-4B8C-83A1-F6EECF244321}">
                <p14:modId xmlns:p14="http://schemas.microsoft.com/office/powerpoint/2010/main" val="773408002"/>
              </p:ext>
            </p:extLst>
          </p:nvPr>
        </p:nvGraphicFramePr>
        <p:xfrm>
          <a:off x="862428" y="1876951"/>
          <a:ext cx="371183" cy="404927"/>
        </p:xfrm>
        <a:graphic>
          <a:graphicData uri="http://schemas.openxmlformats.org/presentationml/2006/ole">
            <mc:AlternateContent xmlns:mc="http://schemas.openxmlformats.org/markup-compatibility/2006">
              <mc:Choice xmlns:v="urn:schemas-microsoft-com:vml" Requires="v">
                <p:oleObj spid="_x0000_s18589" name="Equation" r:id="rId9" imgW="203112" imgH="228501" progId="Equation.DSMT4">
                  <p:embed/>
                </p:oleObj>
              </mc:Choice>
              <mc:Fallback>
                <p:oleObj name="Equation" r:id="rId9" imgW="203112" imgH="228501"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2428" y="1876951"/>
                        <a:ext cx="371183" cy="404927"/>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id="{387044E1-E41B-4E71-B004-44086A85C5E7}"/>
              </a:ext>
            </a:extLst>
          </p:cNvPr>
          <p:cNvSpPr>
            <a:spLocks noChangeArrowheads="1"/>
          </p:cNvSpPr>
          <p:nvPr/>
        </p:nvSpPr>
        <p:spPr bwMode="auto">
          <a:xfrm>
            <a:off x="828207" y="26275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Объект 12">
            <a:extLst>
              <a:ext uri="{FF2B5EF4-FFF2-40B4-BE49-F238E27FC236}">
                <a16:creationId xmlns:a16="http://schemas.microsoft.com/office/drawing/2014/main" id="{9A383707-AAF7-4772-B842-C9A8CCB5E79E}"/>
              </a:ext>
            </a:extLst>
          </p:cNvPr>
          <p:cNvGraphicFramePr>
            <a:graphicFrameLocks noChangeAspect="1"/>
          </p:cNvGraphicFramePr>
          <p:nvPr>
            <p:extLst>
              <p:ext uri="{D42A27DB-BD31-4B8C-83A1-F6EECF244321}">
                <p14:modId xmlns:p14="http://schemas.microsoft.com/office/powerpoint/2010/main" val="1768259099"/>
              </p:ext>
            </p:extLst>
          </p:nvPr>
        </p:nvGraphicFramePr>
        <p:xfrm>
          <a:off x="874194" y="2492750"/>
          <a:ext cx="359417" cy="424766"/>
        </p:xfrm>
        <a:graphic>
          <a:graphicData uri="http://schemas.openxmlformats.org/presentationml/2006/ole">
            <mc:AlternateContent xmlns:mc="http://schemas.openxmlformats.org/markup-compatibility/2006">
              <mc:Choice xmlns:v="urn:schemas-microsoft-com:vml" Requires="v">
                <p:oleObj spid="_x0000_s18590" name="Equation" r:id="rId11" imgW="203112" imgH="241195" progId="Equation.DSMT4">
                  <p:embed/>
                </p:oleObj>
              </mc:Choice>
              <mc:Fallback>
                <p:oleObj name="Equation" r:id="rId11" imgW="203112" imgH="241195"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194" y="2492750"/>
                        <a:ext cx="359417" cy="424766"/>
                      </a:xfrm>
                      <a:prstGeom prst="rect">
                        <a:avLst/>
                      </a:prstGeom>
                      <a:noFill/>
                    </p:spPr>
                  </p:pic>
                </p:oleObj>
              </mc:Fallback>
            </mc:AlternateContent>
          </a:graphicData>
        </a:graphic>
      </p:graphicFrame>
      <p:sp>
        <p:nvSpPr>
          <p:cNvPr id="14" name="Прямоугольник 13">
            <a:extLst>
              <a:ext uri="{FF2B5EF4-FFF2-40B4-BE49-F238E27FC236}">
                <a16:creationId xmlns:a16="http://schemas.microsoft.com/office/drawing/2014/main" id="{60393F18-FCEE-4F7F-B457-88BF3386E45E}"/>
              </a:ext>
            </a:extLst>
          </p:cNvPr>
          <p:cNvSpPr/>
          <p:nvPr/>
        </p:nvSpPr>
        <p:spPr>
          <a:xfrm>
            <a:off x="1444080" y="2396533"/>
            <a:ext cx="6638720"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определяются квазистационарным пределом магнитозвуковой волны. </a:t>
            </a:r>
            <a:endParaRPr lang="ru-RU" dirty="0"/>
          </a:p>
        </p:txBody>
      </p:sp>
      <p:sp>
        <p:nvSpPr>
          <p:cNvPr id="15" name="Прямоугольник 14">
            <a:extLst>
              <a:ext uri="{FF2B5EF4-FFF2-40B4-BE49-F238E27FC236}">
                <a16:creationId xmlns:a16="http://schemas.microsoft.com/office/drawing/2014/main" id="{FFE78780-CB6C-42FC-A24F-FC7CD94E5F89}"/>
              </a:ext>
            </a:extLst>
          </p:cNvPr>
          <p:cNvSpPr/>
          <p:nvPr/>
        </p:nvSpPr>
        <p:spPr>
          <a:xfrm>
            <a:off x="467543" y="2960426"/>
            <a:ext cx="6379419" cy="646331"/>
          </a:xfrm>
          <a:prstGeom prst="rect">
            <a:avLst/>
          </a:prstGeom>
        </p:spPr>
        <p:txBody>
          <a:bodyPr wrap="square">
            <a:spAutoFit/>
          </a:bodyPr>
          <a:lstStyle/>
          <a:p>
            <a:pPr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 сопряженной ионосфере, в которую продольный ток переносится без изменения:</a:t>
            </a:r>
          </a:p>
        </p:txBody>
      </p:sp>
      <p:sp>
        <p:nvSpPr>
          <p:cNvPr id="16" name="Rectangle 13">
            <a:extLst>
              <a:ext uri="{FF2B5EF4-FFF2-40B4-BE49-F238E27FC236}">
                <a16:creationId xmlns:a16="http://schemas.microsoft.com/office/drawing/2014/main" id="{60D5BE58-A498-4A1D-8BF0-CFA23926B0DA}"/>
              </a:ext>
            </a:extLst>
          </p:cNvPr>
          <p:cNvSpPr>
            <a:spLocks noChangeArrowheads="1"/>
          </p:cNvSpPr>
          <p:nvPr/>
        </p:nvSpPr>
        <p:spPr bwMode="auto">
          <a:xfrm>
            <a:off x="6738809" y="31008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Объект 16">
            <a:extLst>
              <a:ext uri="{FF2B5EF4-FFF2-40B4-BE49-F238E27FC236}">
                <a16:creationId xmlns:a16="http://schemas.microsoft.com/office/drawing/2014/main" id="{799F57B1-4053-4519-BF59-59E40109E8C3}"/>
              </a:ext>
            </a:extLst>
          </p:cNvPr>
          <p:cNvGraphicFramePr>
            <a:graphicFrameLocks noChangeAspect="1"/>
          </p:cNvGraphicFramePr>
          <p:nvPr>
            <p:extLst>
              <p:ext uri="{D42A27DB-BD31-4B8C-83A1-F6EECF244321}">
                <p14:modId xmlns:p14="http://schemas.microsoft.com/office/powerpoint/2010/main" val="3867592588"/>
              </p:ext>
            </p:extLst>
          </p:nvPr>
        </p:nvGraphicFramePr>
        <p:xfrm>
          <a:off x="7204721" y="2914175"/>
          <a:ext cx="1270556" cy="592926"/>
        </p:xfrm>
        <a:graphic>
          <a:graphicData uri="http://schemas.openxmlformats.org/presentationml/2006/ole">
            <mc:AlternateContent xmlns:mc="http://schemas.openxmlformats.org/markup-compatibility/2006">
              <mc:Choice xmlns:v="urn:schemas-microsoft-com:vml" Requires="v">
                <p:oleObj spid="_x0000_s18591" name="Equation" r:id="rId13" imgW="850531" imgH="393529" progId="Equation.DSMT4">
                  <p:embed/>
                </p:oleObj>
              </mc:Choice>
              <mc:Fallback>
                <p:oleObj name="Equation" r:id="rId13" imgW="850531" imgH="393529"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721" y="2914175"/>
                        <a:ext cx="1270556" cy="592926"/>
                      </a:xfrm>
                      <a:prstGeom prst="rect">
                        <a:avLst/>
                      </a:prstGeom>
                      <a:noFill/>
                    </p:spPr>
                  </p:pic>
                </p:oleObj>
              </mc:Fallback>
            </mc:AlternateContent>
          </a:graphicData>
        </a:graphic>
      </p:graphicFrame>
      <p:sp>
        <p:nvSpPr>
          <p:cNvPr id="18" name="Rectangle 15">
            <a:extLst>
              <a:ext uri="{FF2B5EF4-FFF2-40B4-BE49-F238E27FC236}">
                <a16:creationId xmlns:a16="http://schemas.microsoft.com/office/drawing/2014/main" id="{27B3DAF1-7E9F-4B2A-B7E9-886F68CB6EF3}"/>
              </a:ext>
            </a:extLst>
          </p:cNvPr>
          <p:cNvSpPr>
            <a:spLocks noChangeArrowheads="1"/>
          </p:cNvSpPr>
          <p:nvPr/>
        </p:nvSpPr>
        <p:spPr bwMode="auto">
          <a:xfrm>
            <a:off x="1025991" y="37085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Объект 18">
            <a:extLst>
              <a:ext uri="{FF2B5EF4-FFF2-40B4-BE49-F238E27FC236}">
                <a16:creationId xmlns:a16="http://schemas.microsoft.com/office/drawing/2014/main" id="{C4200958-8BAD-4758-863D-6E104DB3D2CB}"/>
              </a:ext>
            </a:extLst>
          </p:cNvPr>
          <p:cNvGraphicFramePr>
            <a:graphicFrameLocks noChangeAspect="1"/>
          </p:cNvGraphicFramePr>
          <p:nvPr>
            <p:extLst>
              <p:ext uri="{D42A27DB-BD31-4B8C-83A1-F6EECF244321}">
                <p14:modId xmlns:p14="http://schemas.microsoft.com/office/powerpoint/2010/main" val="898636768"/>
              </p:ext>
            </p:extLst>
          </p:nvPr>
        </p:nvGraphicFramePr>
        <p:xfrm>
          <a:off x="801430" y="3669060"/>
          <a:ext cx="5656985" cy="584767"/>
        </p:xfrm>
        <a:graphic>
          <a:graphicData uri="http://schemas.openxmlformats.org/presentationml/2006/ole">
            <mc:AlternateContent xmlns:mc="http://schemas.openxmlformats.org/markup-compatibility/2006">
              <mc:Choice xmlns:v="urn:schemas-microsoft-com:vml" Requires="v">
                <p:oleObj spid="_x0000_s18592" name="Equation" r:id="rId15" imgW="4229100" imgH="431800" progId="Equation.DSMT4">
                  <p:embed/>
                </p:oleObj>
              </mc:Choice>
              <mc:Fallback>
                <p:oleObj name="Equation" r:id="rId15" imgW="4229100" imgH="43180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1430" y="3669060"/>
                        <a:ext cx="5656985" cy="584767"/>
                      </a:xfrm>
                      <a:prstGeom prst="rect">
                        <a:avLst/>
                      </a:prstGeom>
                      <a:noFill/>
                    </p:spPr>
                  </p:pic>
                </p:oleObj>
              </mc:Fallback>
            </mc:AlternateContent>
          </a:graphicData>
        </a:graphic>
      </p:graphicFrame>
      <p:sp>
        <p:nvSpPr>
          <p:cNvPr id="20" name="Rectangle 17">
            <a:extLst>
              <a:ext uri="{FF2B5EF4-FFF2-40B4-BE49-F238E27FC236}">
                <a16:creationId xmlns:a16="http://schemas.microsoft.com/office/drawing/2014/main" id="{DF730DD8-0050-483A-BC24-324708537B7A}"/>
              </a:ext>
            </a:extLst>
          </p:cNvPr>
          <p:cNvSpPr>
            <a:spLocks noChangeArrowheads="1"/>
          </p:cNvSpPr>
          <p:nvPr/>
        </p:nvSpPr>
        <p:spPr bwMode="auto">
          <a:xfrm>
            <a:off x="11412760" y="38268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 name="Объект 20">
            <a:extLst>
              <a:ext uri="{FF2B5EF4-FFF2-40B4-BE49-F238E27FC236}">
                <a16:creationId xmlns:a16="http://schemas.microsoft.com/office/drawing/2014/main" id="{DE6905FF-9556-4F0E-8C99-6B655BAD1D08}"/>
              </a:ext>
            </a:extLst>
          </p:cNvPr>
          <p:cNvGraphicFramePr>
            <a:graphicFrameLocks noChangeAspect="1"/>
          </p:cNvGraphicFramePr>
          <p:nvPr>
            <p:extLst>
              <p:ext uri="{D42A27DB-BD31-4B8C-83A1-F6EECF244321}">
                <p14:modId xmlns:p14="http://schemas.microsoft.com/office/powerpoint/2010/main" val="1666056269"/>
              </p:ext>
            </p:extLst>
          </p:nvPr>
        </p:nvGraphicFramePr>
        <p:xfrm>
          <a:off x="6631939" y="3671244"/>
          <a:ext cx="1450861" cy="399727"/>
        </p:xfrm>
        <a:graphic>
          <a:graphicData uri="http://schemas.openxmlformats.org/presentationml/2006/ole">
            <mc:AlternateContent xmlns:mc="http://schemas.openxmlformats.org/markup-compatibility/2006">
              <mc:Choice xmlns:v="urn:schemas-microsoft-com:vml" Requires="v">
                <p:oleObj spid="_x0000_s18593" name="Equation" r:id="rId17" imgW="926698" imgH="253890" progId="Equation.DSMT4">
                  <p:embed/>
                </p:oleObj>
              </mc:Choice>
              <mc:Fallback>
                <p:oleObj name="Equation" r:id="rId17" imgW="926698" imgH="253890" progId="Equation.DSMT4">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31939" y="3671244"/>
                        <a:ext cx="1450861" cy="399727"/>
                      </a:xfrm>
                      <a:prstGeom prst="rect">
                        <a:avLst/>
                      </a:prstGeom>
                      <a:noFill/>
                    </p:spPr>
                  </p:pic>
                </p:oleObj>
              </mc:Fallback>
            </mc:AlternateContent>
          </a:graphicData>
        </a:graphic>
      </p:graphicFrame>
    </p:spTree>
    <p:extLst>
      <p:ext uri="{BB962C8B-B14F-4D97-AF65-F5344CB8AC3E}">
        <p14:creationId xmlns:p14="http://schemas.microsoft.com/office/powerpoint/2010/main" val="18722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5"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8"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59"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0" name="Rectangle 21"/>
          <p:cNvSpPr>
            <a:spLocks noChangeArrowheads="1"/>
          </p:cNvSpPr>
          <p:nvPr/>
        </p:nvSpPr>
        <p:spPr bwMode="auto">
          <a:xfrm>
            <a:off x="395536" y="429419"/>
            <a:ext cx="842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defRPr/>
            </a:pPr>
            <a:r>
              <a:rPr lang="ru-RU" sz="2400" b="1" dirty="0">
                <a:solidFill>
                  <a:schemeClr val="accent2">
                    <a:lumMod val="75000"/>
                  </a:schemeClr>
                </a:solidFill>
                <a:latin typeface="Times New Roman" panose="02020603050405020304" pitchFamily="18" charset="0"/>
                <a:ea typeface="Times New Roman" panose="02020603050405020304" pitchFamily="18" charset="0"/>
              </a:rPr>
              <a:t>Компоненты возмущения магнитного поля в атмосфере</a:t>
            </a:r>
            <a:r>
              <a:rPr lang="en-US" sz="2400" b="1" dirty="0">
                <a:solidFill>
                  <a:schemeClr val="accent2">
                    <a:lumMod val="75000"/>
                  </a:schemeClr>
                </a:solidFill>
                <a:latin typeface="Times New Roman" panose="02020603050405020304" pitchFamily="18" charset="0"/>
                <a:ea typeface="Times New Roman" panose="02020603050405020304" pitchFamily="18" charset="0"/>
              </a:rPr>
              <a:t>. </a:t>
            </a:r>
            <a:endParaRPr kumimoji="0" lang="en-US" altLang="ja-JP" sz="2400" b="1" i="0" u="none" strike="noStrike" kern="1200" cap="none" spc="0" normalizeH="0" baseline="0" noProof="0" dirty="0">
              <a:ln>
                <a:noFill/>
              </a:ln>
              <a:solidFill>
                <a:schemeClr val="accent2">
                  <a:lumMod val="75000"/>
                </a:schemeClr>
              </a:solidFill>
              <a:effectLst/>
              <a:uLnTx/>
              <a:uFillTx/>
              <a:ea typeface="MS Mincho" panose="02020609040205080304" pitchFamily="49" charset="-128"/>
              <a:cs typeface="Times New Roman" panose="02020603050405020304" pitchFamily="18" charset="0"/>
            </a:endParaRPr>
          </a:p>
        </p:txBody>
      </p:sp>
      <p:sp>
        <p:nvSpPr>
          <p:cNvPr id="2061"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6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Объект 2">
            <a:extLst>
              <a:ext uri="{FF2B5EF4-FFF2-40B4-BE49-F238E27FC236}">
                <a16:creationId xmlns:a16="http://schemas.microsoft.com/office/drawing/2014/main" id="{BFD489D6-A0BA-48C3-8194-1B6C7A5E83EC}"/>
              </a:ext>
            </a:extLst>
          </p:cNvPr>
          <p:cNvGraphicFramePr>
            <a:graphicFrameLocks noChangeAspect="1"/>
          </p:cNvGraphicFramePr>
          <p:nvPr>
            <p:extLst>
              <p:ext uri="{D42A27DB-BD31-4B8C-83A1-F6EECF244321}">
                <p14:modId xmlns:p14="http://schemas.microsoft.com/office/powerpoint/2010/main" val="3578480509"/>
              </p:ext>
            </p:extLst>
          </p:nvPr>
        </p:nvGraphicFramePr>
        <p:xfrm>
          <a:off x="1043608" y="1243355"/>
          <a:ext cx="6120681" cy="926456"/>
        </p:xfrm>
        <a:graphic>
          <a:graphicData uri="http://schemas.openxmlformats.org/presentationml/2006/ole">
            <mc:AlternateContent xmlns:mc="http://schemas.openxmlformats.org/markup-compatibility/2006">
              <mc:Choice xmlns:v="urn:schemas-microsoft-com:vml" Requires="v">
                <p:oleObj spid="_x0000_s12429" name="Equation" r:id="rId3" imgW="3835400" imgH="584200" progId="Equation.DSMT4">
                  <p:embed/>
                </p:oleObj>
              </mc:Choice>
              <mc:Fallback>
                <p:oleObj name="Equation" r:id="rId3" imgW="3835400" imgH="584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243355"/>
                        <a:ext cx="6120681" cy="926456"/>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49D97056-64A9-44AF-B1D9-F8E797964A35}"/>
              </a:ext>
            </a:extLst>
          </p:cNvPr>
          <p:cNvSpPr>
            <a:spLocks noChangeArrowheads="1"/>
          </p:cNvSpPr>
          <p:nvPr/>
        </p:nvSpPr>
        <p:spPr bwMode="auto">
          <a:xfrm flipV="1">
            <a:off x="755575" y="3309667"/>
            <a:ext cx="9601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1964B378-5914-4902-9034-74B3B2F67303}"/>
              </a:ext>
            </a:extLst>
          </p:cNvPr>
          <p:cNvGraphicFramePr>
            <a:graphicFrameLocks noChangeAspect="1"/>
          </p:cNvGraphicFramePr>
          <p:nvPr>
            <p:extLst>
              <p:ext uri="{D42A27DB-BD31-4B8C-83A1-F6EECF244321}">
                <p14:modId xmlns:p14="http://schemas.microsoft.com/office/powerpoint/2010/main" val="3251192640"/>
              </p:ext>
            </p:extLst>
          </p:nvPr>
        </p:nvGraphicFramePr>
        <p:xfrm>
          <a:off x="850921" y="3103101"/>
          <a:ext cx="7586173" cy="1083739"/>
        </p:xfrm>
        <a:graphic>
          <a:graphicData uri="http://schemas.openxmlformats.org/presentationml/2006/ole">
            <mc:AlternateContent xmlns:mc="http://schemas.openxmlformats.org/markup-compatibility/2006">
              <mc:Choice xmlns:v="urn:schemas-microsoft-com:vml" Requires="v">
                <p:oleObj spid="_x0000_s12430" name="Equation" r:id="rId5" imgW="4787900" imgH="685800" progId="Equation.DSMT4">
                  <p:embed/>
                </p:oleObj>
              </mc:Choice>
              <mc:Fallback>
                <p:oleObj name="Equation" r:id="rId5" imgW="4787900" imgH="685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921" y="3103101"/>
                        <a:ext cx="7586173" cy="1083739"/>
                      </a:xfrm>
                      <a:prstGeom prst="rect">
                        <a:avLst/>
                      </a:prstGeom>
                      <a:noFill/>
                    </p:spPr>
                  </p:pic>
                </p:oleObj>
              </mc:Fallback>
            </mc:AlternateContent>
          </a:graphicData>
        </a:graphic>
      </p:graphicFrame>
      <p:sp>
        <p:nvSpPr>
          <p:cNvPr id="6" name="Rectangle 6">
            <a:extLst>
              <a:ext uri="{FF2B5EF4-FFF2-40B4-BE49-F238E27FC236}">
                <a16:creationId xmlns:a16="http://schemas.microsoft.com/office/drawing/2014/main" id="{AA1E6125-ED05-4944-9330-33D828A045CE}"/>
              </a:ext>
            </a:extLst>
          </p:cNvPr>
          <p:cNvSpPr>
            <a:spLocks noChangeArrowheads="1"/>
          </p:cNvSpPr>
          <p:nvPr/>
        </p:nvSpPr>
        <p:spPr bwMode="auto">
          <a:xfrm>
            <a:off x="1619672" y="47699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a:extLst>
              <a:ext uri="{FF2B5EF4-FFF2-40B4-BE49-F238E27FC236}">
                <a16:creationId xmlns:a16="http://schemas.microsoft.com/office/drawing/2014/main" id="{F3F7C1B3-17EE-43FF-A4FC-D91024FCA9C6}"/>
              </a:ext>
            </a:extLst>
          </p:cNvPr>
          <p:cNvSpPr/>
          <p:nvPr/>
        </p:nvSpPr>
        <p:spPr>
          <a:xfrm>
            <a:off x="935463" y="2503081"/>
            <a:ext cx="2386423" cy="369332"/>
          </a:xfrm>
          <a:prstGeom prst="rect">
            <a:avLst/>
          </a:prstGeom>
        </p:spPr>
        <p:txBody>
          <a:bodyPr wrap="none">
            <a:spAutoFit/>
          </a:bodyPr>
          <a:lstStyle/>
          <a:p>
            <a:r>
              <a:rPr lang="ru-RU" dirty="0">
                <a:latin typeface="Times New Roman" panose="02020603050405020304" pitchFamily="18" charset="0"/>
                <a:ea typeface="Times New Roman" panose="02020603050405020304" pitchFamily="18" charset="0"/>
              </a:rPr>
              <a:t>Введены обозначения</a:t>
            </a:r>
            <a:r>
              <a:rPr lang="en-US" dirty="0">
                <a:latin typeface="Times New Roman" panose="02020603050405020304" pitchFamily="18" charset="0"/>
                <a:ea typeface="Times New Roman" panose="02020603050405020304" pitchFamily="18" charset="0"/>
              </a:rPr>
              <a:t> </a:t>
            </a:r>
            <a:endParaRPr lang="ru-RU" dirty="0"/>
          </a:p>
        </p:txBody>
      </p:sp>
      <p:sp>
        <p:nvSpPr>
          <p:cNvPr id="10" name="Rectangle 44">
            <a:extLst>
              <a:ext uri="{FF2B5EF4-FFF2-40B4-BE49-F238E27FC236}">
                <a16:creationId xmlns:a16="http://schemas.microsoft.com/office/drawing/2014/main" id="{AA7AE0F7-F6E4-4A88-BFC4-1558B702D7BD}"/>
              </a:ext>
            </a:extLst>
          </p:cNvPr>
          <p:cNvSpPr>
            <a:spLocks noChangeArrowheads="1"/>
          </p:cNvSpPr>
          <p:nvPr/>
        </p:nvSpPr>
        <p:spPr bwMode="auto">
          <a:xfrm>
            <a:off x="2483768" y="417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Прямоугольник 11">
            <a:extLst>
              <a:ext uri="{FF2B5EF4-FFF2-40B4-BE49-F238E27FC236}">
                <a16:creationId xmlns:a16="http://schemas.microsoft.com/office/drawing/2014/main" id="{A1865E20-0CAA-4980-96C1-A5E4DB387D7E}"/>
              </a:ext>
            </a:extLst>
          </p:cNvPr>
          <p:cNvSpPr/>
          <p:nvPr/>
        </p:nvSpPr>
        <p:spPr>
          <a:xfrm>
            <a:off x="995403" y="4853381"/>
            <a:ext cx="7115304" cy="1200329"/>
          </a:xfrm>
          <a:prstGeom prst="rect">
            <a:avLst/>
          </a:prstGeom>
        </p:spPr>
        <p:txBody>
          <a:bodyPr wrap="square">
            <a:spAutoFit/>
          </a:bodyPr>
          <a:lstStyle/>
          <a:p>
            <a:pPr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Компоненты возмущения магнитного поля определяются скоростью газа в ионосфере и скоростью морской среды. Параметры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i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и </a:t>
            </a:r>
            <a:r>
              <a:rPr lang="en-US" dirty="0" err="1">
                <a:latin typeface="Times New Roman" panose="02020603050405020304" pitchFamily="18" charset="0"/>
                <a:ea typeface="Calibri" panose="020F0502020204030204" pitchFamily="34" charset="0"/>
                <a:cs typeface="Times New Roman" panose="02020603050405020304" pitchFamily="18" charset="0"/>
              </a:rPr>
              <a:t>C</a:t>
            </a:r>
            <a:r>
              <a:rPr lang="en-US" baseline="-25000" dirty="0" err="1">
                <a:latin typeface="Times New Roman" panose="02020603050405020304" pitchFamily="18" charset="0"/>
                <a:ea typeface="Calibri" panose="020F0502020204030204" pitchFamily="34" charset="0"/>
                <a:cs typeface="Times New Roman" panose="02020603050405020304" pitchFamily="18" charset="0"/>
              </a:rPr>
              <a:t>w</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имеют размерность скорости и представляют собой магнитную вязкость деленную на толщину проводящего слоя.</a:t>
            </a:r>
          </a:p>
        </p:txBody>
      </p:sp>
    </p:spTree>
    <p:extLst>
      <p:ext uri="{BB962C8B-B14F-4D97-AF65-F5344CB8AC3E}">
        <p14:creationId xmlns:p14="http://schemas.microsoft.com/office/powerpoint/2010/main" val="350574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942975" y="214313"/>
            <a:ext cx="7843838"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333399">
                    <a:lumMod val="75000"/>
                  </a:srgbClr>
                </a:solidFill>
                <a:effectLst/>
                <a:uLnTx/>
                <a:uFillTx/>
                <a:latin typeface="Arial" charset="0"/>
                <a:ea typeface="+mn-ea"/>
                <a:cs typeface="+mn-cs"/>
              </a:rPr>
              <a:t>Генерация АГВ</a:t>
            </a:r>
            <a:endParaRPr kumimoji="0" lang="en-US"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2">
            <a:extLst>
              <a:ext uri="{FF2B5EF4-FFF2-40B4-BE49-F238E27FC236}">
                <a16:creationId xmlns:a16="http://schemas.microsoft.com/office/drawing/2014/main" id="{1D1BAEE0-5F8F-4F40-8564-D1D49114213E}"/>
              </a:ext>
            </a:extLst>
          </p:cNvPr>
          <p:cNvSpPr>
            <a:spLocks noChangeArrowheads="1"/>
          </p:cNvSpPr>
          <p:nvPr/>
        </p:nvSpPr>
        <p:spPr bwMode="auto">
          <a:xfrm>
            <a:off x="1403648" y="11247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56C47580-04FB-4FCA-9D07-9A779BFCE8A1}"/>
              </a:ext>
            </a:extLst>
          </p:cNvPr>
          <p:cNvGraphicFramePr>
            <a:graphicFrameLocks noChangeAspect="1"/>
          </p:cNvGraphicFramePr>
          <p:nvPr>
            <p:extLst>
              <p:ext uri="{D42A27DB-BD31-4B8C-83A1-F6EECF244321}">
                <p14:modId xmlns:p14="http://schemas.microsoft.com/office/powerpoint/2010/main" val="2627147631"/>
              </p:ext>
            </p:extLst>
          </p:nvPr>
        </p:nvGraphicFramePr>
        <p:xfrm>
          <a:off x="1048069" y="1041678"/>
          <a:ext cx="4172003" cy="692710"/>
        </p:xfrm>
        <a:graphic>
          <a:graphicData uri="http://schemas.openxmlformats.org/presentationml/2006/ole">
            <mc:AlternateContent xmlns:mc="http://schemas.openxmlformats.org/markup-compatibility/2006">
              <mc:Choice xmlns:v="urn:schemas-microsoft-com:vml" Requires="v">
                <p:oleObj spid="_x0000_s13524" name="Equation" r:id="rId3" imgW="2527300" imgH="419100" progId="Equation.DSMT4">
                  <p:embed/>
                </p:oleObj>
              </mc:Choice>
              <mc:Fallback>
                <p:oleObj name="Equation" r:id="rId3" imgW="25273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069" y="1041678"/>
                        <a:ext cx="4172003" cy="692710"/>
                      </a:xfrm>
                      <a:prstGeom prst="rect">
                        <a:avLst/>
                      </a:prstGeom>
                      <a:noFill/>
                      <a:extLst/>
                    </p:spPr>
                  </p:pic>
                </p:oleObj>
              </mc:Fallback>
            </mc:AlternateContent>
          </a:graphicData>
        </a:graphic>
      </p:graphicFrame>
      <p:graphicFrame>
        <p:nvGraphicFramePr>
          <p:cNvPr id="5" name="Объект 4">
            <a:extLst>
              <a:ext uri="{FF2B5EF4-FFF2-40B4-BE49-F238E27FC236}">
                <a16:creationId xmlns:a16="http://schemas.microsoft.com/office/drawing/2014/main" id="{D63866D7-D389-4D58-8DF6-A973F7451243}"/>
              </a:ext>
            </a:extLst>
          </p:cNvPr>
          <p:cNvGraphicFramePr>
            <a:graphicFrameLocks noChangeAspect="1"/>
          </p:cNvGraphicFramePr>
          <p:nvPr>
            <p:extLst>
              <p:ext uri="{D42A27DB-BD31-4B8C-83A1-F6EECF244321}">
                <p14:modId xmlns:p14="http://schemas.microsoft.com/office/powerpoint/2010/main" val="3227304976"/>
              </p:ext>
            </p:extLst>
          </p:nvPr>
        </p:nvGraphicFramePr>
        <p:xfrm>
          <a:off x="961122" y="1665233"/>
          <a:ext cx="6980315" cy="818587"/>
        </p:xfrm>
        <a:graphic>
          <a:graphicData uri="http://schemas.openxmlformats.org/presentationml/2006/ole">
            <mc:AlternateContent xmlns:mc="http://schemas.openxmlformats.org/markup-compatibility/2006">
              <mc:Choice xmlns:v="urn:schemas-microsoft-com:vml" Requires="v">
                <p:oleObj spid="_x0000_s13525" name="Equation" r:id="rId5" imgW="4470400" imgH="533400" progId="Equation.DSMT4">
                  <p:embed/>
                </p:oleObj>
              </mc:Choice>
              <mc:Fallback>
                <p:oleObj name="Equation" r:id="rId5" imgW="4470400" imgH="533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122" y="1665233"/>
                        <a:ext cx="6980315" cy="818587"/>
                      </a:xfrm>
                      <a:prstGeom prst="rect">
                        <a:avLst/>
                      </a:prstGeom>
                      <a:noFill/>
                      <a:extLst/>
                    </p:spPr>
                  </p:pic>
                </p:oleObj>
              </mc:Fallback>
            </mc:AlternateContent>
          </a:graphicData>
        </a:graphic>
      </p:graphicFrame>
      <p:sp>
        <p:nvSpPr>
          <p:cNvPr id="6" name="Rectangle 8">
            <a:extLst>
              <a:ext uri="{FF2B5EF4-FFF2-40B4-BE49-F238E27FC236}">
                <a16:creationId xmlns:a16="http://schemas.microsoft.com/office/drawing/2014/main" id="{ACD07D9F-686E-4150-934D-31AC679E44D0}"/>
              </a:ext>
            </a:extLst>
          </p:cNvPr>
          <p:cNvSpPr>
            <a:spLocks noChangeArrowheads="1"/>
          </p:cNvSpPr>
          <p:nvPr/>
        </p:nvSpPr>
        <p:spPr bwMode="auto">
          <a:xfrm>
            <a:off x="773506" y="242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13">
            <a:extLst>
              <a:ext uri="{FF2B5EF4-FFF2-40B4-BE49-F238E27FC236}">
                <a16:creationId xmlns:a16="http://schemas.microsoft.com/office/drawing/2014/main" id="{22E884DE-2296-446B-B587-7D9B34A02DD3}"/>
              </a:ext>
            </a:extLst>
          </p:cNvPr>
          <p:cNvSpPr>
            <a:spLocks noChangeArrowheads="1"/>
          </p:cNvSpPr>
          <p:nvPr/>
        </p:nvSpPr>
        <p:spPr bwMode="auto">
          <a:xfrm>
            <a:off x="683568" y="4221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C4A8AF08-B30B-425D-AFEE-064733DA8351}"/>
              </a:ext>
            </a:extLst>
          </p:cNvPr>
          <p:cNvGraphicFramePr>
            <a:graphicFrameLocks noChangeAspect="1"/>
          </p:cNvGraphicFramePr>
          <p:nvPr>
            <p:extLst>
              <p:ext uri="{D42A27DB-BD31-4B8C-83A1-F6EECF244321}">
                <p14:modId xmlns:p14="http://schemas.microsoft.com/office/powerpoint/2010/main" val="1742299265"/>
              </p:ext>
            </p:extLst>
          </p:nvPr>
        </p:nvGraphicFramePr>
        <p:xfrm>
          <a:off x="289909" y="3107375"/>
          <a:ext cx="8792507" cy="1508100"/>
        </p:xfrm>
        <a:graphic>
          <a:graphicData uri="http://schemas.openxmlformats.org/presentationml/2006/ole">
            <mc:AlternateContent xmlns:mc="http://schemas.openxmlformats.org/markup-compatibility/2006">
              <mc:Choice xmlns:v="urn:schemas-microsoft-com:vml" Requires="v">
                <p:oleObj spid="_x0000_s13526" name="Equation" r:id="rId7" imgW="5867400" imgH="1016000" progId="Equation.DSMT4">
                  <p:embed/>
                </p:oleObj>
              </mc:Choice>
              <mc:Fallback>
                <p:oleObj name="Equation" r:id="rId7" imgW="5867400" imgH="10160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909" y="3107375"/>
                        <a:ext cx="8792507" cy="1508100"/>
                      </a:xfrm>
                      <a:prstGeom prst="rect">
                        <a:avLst/>
                      </a:prstGeom>
                      <a:noFill/>
                      <a:extLst/>
                    </p:spPr>
                  </p:pic>
                </p:oleObj>
              </mc:Fallback>
            </mc:AlternateContent>
          </a:graphicData>
        </a:graphic>
      </p:graphicFrame>
      <p:sp>
        <p:nvSpPr>
          <p:cNvPr id="7" name="Прямоугольник 6">
            <a:extLst>
              <a:ext uri="{FF2B5EF4-FFF2-40B4-BE49-F238E27FC236}">
                <a16:creationId xmlns:a16="http://schemas.microsoft.com/office/drawing/2014/main" id="{A9991716-5547-4AD3-A21A-C6DDCCAD0A60}"/>
              </a:ext>
            </a:extLst>
          </p:cNvPr>
          <p:cNvSpPr/>
          <p:nvPr/>
        </p:nvSpPr>
        <p:spPr>
          <a:xfrm>
            <a:off x="1115616" y="694143"/>
            <a:ext cx="3412537"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Уравнение скорости газа в АГВ </a:t>
            </a:r>
            <a:endParaRPr lang="ru-RU" dirty="0"/>
          </a:p>
        </p:txBody>
      </p:sp>
      <p:sp>
        <p:nvSpPr>
          <p:cNvPr id="11" name="Прямоугольник 10">
            <a:extLst>
              <a:ext uri="{FF2B5EF4-FFF2-40B4-BE49-F238E27FC236}">
                <a16:creationId xmlns:a16="http://schemas.microsoft.com/office/drawing/2014/main" id="{B107544C-F11D-4B72-9C14-B0AF1EB5EA2F}"/>
              </a:ext>
            </a:extLst>
          </p:cNvPr>
          <p:cNvSpPr/>
          <p:nvPr/>
        </p:nvSpPr>
        <p:spPr>
          <a:xfrm>
            <a:off x="1252154" y="2593986"/>
            <a:ext cx="2236703"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Решение уравнения </a:t>
            </a:r>
            <a:endParaRPr lang="ru-RU" dirty="0"/>
          </a:p>
        </p:txBody>
      </p:sp>
      <p:sp>
        <p:nvSpPr>
          <p:cNvPr id="8" name="Rectangle 51">
            <a:extLst>
              <a:ext uri="{FF2B5EF4-FFF2-40B4-BE49-F238E27FC236}">
                <a16:creationId xmlns:a16="http://schemas.microsoft.com/office/drawing/2014/main" id="{5D907B1B-772D-4FA9-B566-BD07619DA655}"/>
              </a:ext>
            </a:extLst>
          </p:cNvPr>
          <p:cNvSpPr>
            <a:spLocks noChangeArrowheads="1"/>
          </p:cNvSpPr>
          <p:nvPr/>
        </p:nvSpPr>
        <p:spPr bwMode="auto">
          <a:xfrm>
            <a:off x="3059832" y="4998884"/>
            <a:ext cx="99279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dirty="0">
                <a:latin typeface="Times New Roman" panose="02020603050405020304" pitchFamily="18" charset="0"/>
                <a:ea typeface="Calibri" panose="020F0502020204030204" pitchFamily="34" charset="0"/>
              </a:rPr>
              <a:t>высота однородной атмосферы</a:t>
            </a:r>
            <a:endParaRPr lang="ru-RU" dirty="0"/>
          </a:p>
        </p:txBody>
      </p:sp>
      <p:sp>
        <p:nvSpPr>
          <p:cNvPr id="4" name="Rectangle 125">
            <a:extLst>
              <a:ext uri="{FF2B5EF4-FFF2-40B4-BE49-F238E27FC236}">
                <a16:creationId xmlns:a16="http://schemas.microsoft.com/office/drawing/2014/main" id="{B4554B10-2605-4C63-952D-1D64C801C4A8}"/>
              </a:ext>
            </a:extLst>
          </p:cNvPr>
          <p:cNvSpPr>
            <a:spLocks noChangeArrowheads="1"/>
          </p:cNvSpPr>
          <p:nvPr/>
        </p:nvSpPr>
        <p:spPr bwMode="auto">
          <a:xfrm>
            <a:off x="2771800" y="47595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134">
            <a:extLst>
              <a:ext uri="{FF2B5EF4-FFF2-40B4-BE49-F238E27FC236}">
                <a16:creationId xmlns:a16="http://schemas.microsoft.com/office/drawing/2014/main" id="{EA701EF4-6A45-4CBF-9A5D-3C555B79E368}"/>
              </a:ext>
            </a:extLst>
          </p:cNvPr>
          <p:cNvSpPr>
            <a:spLocks noChangeArrowheads="1"/>
          </p:cNvSpPr>
          <p:nvPr/>
        </p:nvSpPr>
        <p:spPr bwMode="auto">
          <a:xfrm>
            <a:off x="758428" y="44337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a:extLst>
              <a:ext uri="{FF2B5EF4-FFF2-40B4-BE49-F238E27FC236}">
                <a16:creationId xmlns:a16="http://schemas.microsoft.com/office/drawing/2014/main" id="{037975F2-BAEB-48F3-B01F-29BB7C68FEDB}"/>
              </a:ext>
            </a:extLst>
          </p:cNvPr>
          <p:cNvGraphicFramePr>
            <a:graphicFrameLocks noChangeAspect="1"/>
          </p:cNvGraphicFramePr>
          <p:nvPr>
            <p:extLst>
              <p:ext uri="{D42A27DB-BD31-4B8C-83A1-F6EECF244321}">
                <p14:modId xmlns:p14="http://schemas.microsoft.com/office/powerpoint/2010/main" val="3701960079"/>
              </p:ext>
            </p:extLst>
          </p:nvPr>
        </p:nvGraphicFramePr>
        <p:xfrm>
          <a:off x="1283480" y="5040910"/>
          <a:ext cx="1094503" cy="350241"/>
        </p:xfrm>
        <a:graphic>
          <a:graphicData uri="http://schemas.openxmlformats.org/presentationml/2006/ole">
            <mc:AlternateContent xmlns:mc="http://schemas.openxmlformats.org/markup-compatibility/2006">
              <mc:Choice xmlns:v="urn:schemas-microsoft-com:vml" Requires="v">
                <p:oleObj spid="_x0000_s13527" name="Equation" r:id="rId9" imgW="711200" imgH="228600" progId="Equation.DSMT4">
                  <p:embed/>
                </p:oleObj>
              </mc:Choice>
              <mc:Fallback>
                <p:oleObj name="Equation" r:id="rId9" imgW="711200" imgH="228600" progId="Equation.DSMT4">
                  <p:embed/>
                  <p:pic>
                    <p:nvPicPr>
                      <p:cNvPr id="0" name="Object 1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480" y="5040910"/>
                        <a:ext cx="1094503" cy="350241"/>
                      </a:xfrm>
                      <a:prstGeom prst="rect">
                        <a:avLst/>
                      </a:prstGeom>
                      <a:noFill/>
                    </p:spPr>
                  </p:pic>
                </p:oleObj>
              </mc:Fallback>
            </mc:AlternateContent>
          </a:graphicData>
        </a:graphic>
      </p:graphicFrame>
      <p:sp>
        <p:nvSpPr>
          <p:cNvPr id="17" name="Rectangle 136">
            <a:extLst>
              <a:ext uri="{FF2B5EF4-FFF2-40B4-BE49-F238E27FC236}">
                <a16:creationId xmlns:a16="http://schemas.microsoft.com/office/drawing/2014/main" id="{AF458266-4098-4841-ACFD-20076166032B}"/>
              </a:ext>
            </a:extLst>
          </p:cNvPr>
          <p:cNvSpPr>
            <a:spLocks noChangeArrowheads="1"/>
          </p:cNvSpPr>
          <p:nvPr/>
        </p:nvSpPr>
        <p:spPr bwMode="auto">
          <a:xfrm>
            <a:off x="3134070" y="5539159"/>
            <a:ext cx="3104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a:latin typeface="Times New Roman" panose="02020603050405020304" pitchFamily="18" charset="0"/>
                <a:ea typeface="Calibri" panose="020F0502020204030204" pitchFamily="34" charset="0"/>
              </a:rPr>
              <a:t>частота Брента-Вя</a:t>
            </a:r>
            <a:r>
              <a:rPr lang="ru-RU">
                <a:solidFill>
                  <a:srgbClr val="000000"/>
                </a:solidFill>
                <a:latin typeface="Times New Roman" panose="02020603050405020304" pitchFamily="18" charset="0"/>
                <a:ea typeface="Calibri" panose="020F0502020204030204" pitchFamily="34" charset="0"/>
              </a:rPr>
              <a:t>йс</a:t>
            </a:r>
            <a:r>
              <a:rPr lang="ru-RU">
                <a:latin typeface="Times New Roman" panose="02020603050405020304" pitchFamily="18" charset="0"/>
                <a:ea typeface="Calibri" panose="020F0502020204030204" pitchFamily="34" charset="0"/>
              </a:rPr>
              <a:t>яля</a:t>
            </a:r>
            <a:endParaRPr lang="ru-RU"/>
          </a:p>
        </p:txBody>
      </p:sp>
      <p:graphicFrame>
        <p:nvGraphicFramePr>
          <p:cNvPr id="18" name="Объект 17">
            <a:extLst>
              <a:ext uri="{FF2B5EF4-FFF2-40B4-BE49-F238E27FC236}">
                <a16:creationId xmlns:a16="http://schemas.microsoft.com/office/drawing/2014/main" id="{62050699-16ED-469E-A02D-DE32602A3FD0}"/>
              </a:ext>
            </a:extLst>
          </p:cNvPr>
          <p:cNvGraphicFramePr>
            <a:graphicFrameLocks noChangeAspect="1"/>
          </p:cNvGraphicFramePr>
          <p:nvPr>
            <p:extLst>
              <p:ext uri="{D42A27DB-BD31-4B8C-83A1-F6EECF244321}">
                <p14:modId xmlns:p14="http://schemas.microsoft.com/office/powerpoint/2010/main" val="2574939564"/>
              </p:ext>
            </p:extLst>
          </p:nvPr>
        </p:nvGraphicFramePr>
        <p:xfrm>
          <a:off x="1115616" y="5578858"/>
          <a:ext cx="1761729" cy="426669"/>
        </p:xfrm>
        <a:graphic>
          <a:graphicData uri="http://schemas.openxmlformats.org/presentationml/2006/ole">
            <mc:AlternateContent xmlns:mc="http://schemas.openxmlformats.org/markup-compatibility/2006">
              <mc:Choice xmlns:v="urn:schemas-microsoft-com:vml" Requires="v">
                <p:oleObj spid="_x0000_s13528" name="Equation" r:id="rId11" imgW="1218671" imgH="291973" progId="Equation.DSMT4">
                  <p:embed/>
                </p:oleObj>
              </mc:Choice>
              <mc:Fallback>
                <p:oleObj name="Equation" r:id="rId11" imgW="1218671" imgH="291973" progId="Equation.DSMT4">
                  <p:embed/>
                  <p:pic>
                    <p:nvPicPr>
                      <p:cNvPr id="0" name="Object 1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5578858"/>
                        <a:ext cx="1761729" cy="426669"/>
                      </a:xfrm>
                      <a:prstGeom prst="rect">
                        <a:avLst/>
                      </a:prstGeom>
                      <a:noFill/>
                    </p:spPr>
                  </p:pic>
                </p:oleObj>
              </mc:Fallback>
            </mc:AlternateContent>
          </a:graphicData>
        </a:graphic>
      </p:graphicFrame>
    </p:spTree>
    <p:extLst>
      <p:ext uri="{BB962C8B-B14F-4D97-AF65-F5344CB8AC3E}">
        <p14:creationId xmlns:p14="http://schemas.microsoft.com/office/powerpoint/2010/main" val="109190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7B72A-811A-4FD2-8A06-3B782F3D606D}"/>
              </a:ext>
            </a:extLst>
          </p:cNvPr>
          <p:cNvSpPr>
            <a:spLocks noGrp="1"/>
          </p:cNvSpPr>
          <p:nvPr>
            <p:ph type="title"/>
          </p:nvPr>
        </p:nvSpPr>
        <p:spPr>
          <a:xfrm>
            <a:off x="1074440" y="404970"/>
            <a:ext cx="2530624" cy="562074"/>
          </a:xfrm>
        </p:spPr>
        <p:txBody>
          <a:bodyPr>
            <a:normAutofit fontScale="90000"/>
          </a:bodyPr>
          <a:lstStyle/>
          <a:p>
            <a:r>
              <a:rPr lang="ru-RU" sz="2400" b="1" dirty="0">
                <a:solidFill>
                  <a:schemeClr val="accent2">
                    <a:lumMod val="75000"/>
                  </a:schemeClr>
                </a:solidFill>
              </a:rPr>
              <a:t>Волна цунами. </a:t>
            </a:r>
            <a:br>
              <a:rPr lang="ru-RU" sz="2400" b="1" dirty="0">
                <a:solidFill>
                  <a:schemeClr val="accent2">
                    <a:lumMod val="75000"/>
                  </a:schemeClr>
                </a:solidFill>
              </a:rPr>
            </a:br>
            <a:r>
              <a:rPr lang="ru-RU" sz="2000" dirty="0">
                <a:solidFill>
                  <a:schemeClr val="tx1"/>
                </a:solidFill>
                <a:latin typeface="Times New Roman" panose="02020603050405020304" pitchFamily="18" charset="0"/>
                <a:cs typeface="Times New Roman" panose="02020603050405020304" pitchFamily="18" charset="0"/>
              </a:rPr>
              <a:t>Дисперсия</a:t>
            </a:r>
          </a:p>
        </p:txBody>
      </p:sp>
      <p:graphicFrame>
        <p:nvGraphicFramePr>
          <p:cNvPr id="3" name="Объект 2">
            <a:extLst>
              <a:ext uri="{FF2B5EF4-FFF2-40B4-BE49-F238E27FC236}">
                <a16:creationId xmlns:a16="http://schemas.microsoft.com/office/drawing/2014/main" id="{2B1E805A-322B-40A6-83AF-55FC888DEC04}"/>
              </a:ext>
            </a:extLst>
          </p:cNvPr>
          <p:cNvGraphicFramePr>
            <a:graphicFrameLocks noChangeAspect="1"/>
          </p:cNvGraphicFramePr>
          <p:nvPr>
            <p:extLst>
              <p:ext uri="{D42A27DB-BD31-4B8C-83A1-F6EECF244321}">
                <p14:modId xmlns:p14="http://schemas.microsoft.com/office/powerpoint/2010/main" val="2285154085"/>
              </p:ext>
            </p:extLst>
          </p:nvPr>
        </p:nvGraphicFramePr>
        <p:xfrm>
          <a:off x="3923928" y="303646"/>
          <a:ext cx="3675164" cy="875039"/>
        </p:xfrm>
        <a:graphic>
          <a:graphicData uri="http://schemas.openxmlformats.org/presentationml/2006/ole">
            <mc:AlternateContent xmlns:mc="http://schemas.openxmlformats.org/markup-compatibility/2006">
              <mc:Choice xmlns:v="urn:schemas-microsoft-com:vml" Requires="v">
                <p:oleObj spid="_x0000_s20644" name="Equation" r:id="rId3" imgW="2133360" imgH="507960" progId="Equation.DSMT4">
                  <p:embed/>
                </p:oleObj>
              </mc:Choice>
              <mc:Fallback>
                <p:oleObj name="Equation" r:id="rId3" imgW="2133360" imgH="507960" progId="Equation.DSMT4">
                  <p:embed/>
                  <p:pic>
                    <p:nvPicPr>
                      <p:cNvPr id="3" name="Объект 2">
                        <a:extLst>
                          <a:ext uri="{FF2B5EF4-FFF2-40B4-BE49-F238E27FC236}">
                            <a16:creationId xmlns:a16="http://schemas.microsoft.com/office/drawing/2014/main" id="{7B6C1933-3F42-4A56-8218-4D15A771E283}"/>
                          </a:ext>
                        </a:extLst>
                      </p:cNvPr>
                      <p:cNvPicPr/>
                      <p:nvPr/>
                    </p:nvPicPr>
                    <p:blipFill>
                      <a:blip r:embed="rId4"/>
                      <a:stretch>
                        <a:fillRect/>
                      </a:stretch>
                    </p:blipFill>
                    <p:spPr>
                      <a:xfrm>
                        <a:off x="3923928" y="303646"/>
                        <a:ext cx="3675164" cy="875039"/>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B49D8F82-081E-406E-84AB-E4DB050AAD55}"/>
              </a:ext>
            </a:extLst>
          </p:cNvPr>
          <p:cNvSpPr>
            <a:spLocks noChangeArrowheads="1"/>
          </p:cNvSpPr>
          <p:nvPr/>
        </p:nvSpPr>
        <p:spPr bwMode="auto">
          <a:xfrm>
            <a:off x="539552" y="1340767"/>
            <a:ext cx="13042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id="{0F0069B8-E753-493D-9DFF-D2A5FB3F2EDE}"/>
              </a:ext>
            </a:extLst>
          </p:cNvPr>
          <p:cNvGraphicFramePr>
            <a:graphicFrameLocks noChangeAspect="1"/>
          </p:cNvGraphicFramePr>
          <p:nvPr>
            <p:extLst>
              <p:ext uri="{D42A27DB-BD31-4B8C-83A1-F6EECF244321}">
                <p14:modId xmlns:p14="http://schemas.microsoft.com/office/powerpoint/2010/main" val="29463081"/>
              </p:ext>
            </p:extLst>
          </p:nvPr>
        </p:nvGraphicFramePr>
        <p:xfrm>
          <a:off x="114127" y="1330345"/>
          <a:ext cx="848094" cy="432048"/>
        </p:xfrm>
        <a:graphic>
          <a:graphicData uri="http://schemas.openxmlformats.org/presentationml/2006/ole">
            <mc:AlternateContent xmlns:mc="http://schemas.openxmlformats.org/markup-compatibility/2006">
              <mc:Choice xmlns:v="urn:schemas-microsoft-com:vml" Requires="v">
                <p:oleObj spid="_x0000_s20645" name="Equation" r:id="rId5" imgW="507780" imgH="253890" progId="Equation.DSMT4">
                  <p:embed/>
                </p:oleObj>
              </mc:Choice>
              <mc:Fallback>
                <p:oleObj name="Equation" r:id="rId5" imgW="507780" imgH="25389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27" y="1330345"/>
                        <a:ext cx="848094" cy="432048"/>
                      </a:xfrm>
                      <a:prstGeom prst="rect">
                        <a:avLst/>
                      </a:prstGeom>
                      <a:noFill/>
                    </p:spPr>
                  </p:pic>
                </p:oleObj>
              </mc:Fallback>
            </mc:AlternateContent>
          </a:graphicData>
        </a:graphic>
      </p:graphicFrame>
      <p:sp>
        <p:nvSpPr>
          <p:cNvPr id="6" name="Прямоугольник 5">
            <a:extLst>
              <a:ext uri="{FF2B5EF4-FFF2-40B4-BE49-F238E27FC236}">
                <a16:creationId xmlns:a16="http://schemas.microsoft.com/office/drawing/2014/main" id="{68A2ADAE-E570-4A11-8C8B-2BC4E3654A15}"/>
              </a:ext>
            </a:extLst>
          </p:cNvPr>
          <p:cNvSpPr/>
          <p:nvPr/>
        </p:nvSpPr>
        <p:spPr>
          <a:xfrm>
            <a:off x="1074440" y="1340766"/>
            <a:ext cx="4073624"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Смещение поверхности в волне цунами</a:t>
            </a:r>
            <a:endParaRPr lang="ru-RU" dirty="0"/>
          </a:p>
        </p:txBody>
      </p:sp>
      <p:sp>
        <p:nvSpPr>
          <p:cNvPr id="7" name="Rectangle 4">
            <a:extLst>
              <a:ext uri="{FF2B5EF4-FFF2-40B4-BE49-F238E27FC236}">
                <a16:creationId xmlns:a16="http://schemas.microsoft.com/office/drawing/2014/main" id="{778BBB5B-1362-41A5-955F-42D1BBE2A66A}"/>
              </a:ext>
            </a:extLst>
          </p:cNvPr>
          <p:cNvSpPr>
            <a:spLocks noChangeArrowheads="1"/>
          </p:cNvSpPr>
          <p:nvPr/>
        </p:nvSpPr>
        <p:spPr bwMode="auto">
          <a:xfrm flipV="1">
            <a:off x="5212719" y="1402916"/>
            <a:ext cx="11412582" cy="5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id="{52DF62D2-51CF-404D-893A-5AA8425FBBD3}"/>
              </a:ext>
            </a:extLst>
          </p:cNvPr>
          <p:cNvGraphicFramePr>
            <a:graphicFrameLocks noChangeAspect="1"/>
          </p:cNvGraphicFramePr>
          <p:nvPr>
            <p:extLst>
              <p:ext uri="{D42A27DB-BD31-4B8C-83A1-F6EECF244321}">
                <p14:modId xmlns:p14="http://schemas.microsoft.com/office/powerpoint/2010/main" val="1966244005"/>
              </p:ext>
            </p:extLst>
          </p:nvPr>
        </p:nvGraphicFramePr>
        <p:xfrm>
          <a:off x="5478081" y="1356250"/>
          <a:ext cx="2752786" cy="386356"/>
        </p:xfrm>
        <a:graphic>
          <a:graphicData uri="http://schemas.openxmlformats.org/presentationml/2006/ole">
            <mc:AlternateContent xmlns:mc="http://schemas.openxmlformats.org/markup-compatibility/2006">
              <mc:Choice xmlns:v="urn:schemas-microsoft-com:vml" Requires="v">
                <p:oleObj spid="_x0000_s20646" name="Equation" r:id="rId7" imgW="1625600" imgH="228600" progId="Equation.DSMT4">
                  <p:embed/>
                </p:oleObj>
              </mc:Choice>
              <mc:Fallback>
                <p:oleObj name="Equation" r:id="rId7" imgW="1625600" imgH="228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081" y="1356250"/>
                        <a:ext cx="2752786" cy="386356"/>
                      </a:xfrm>
                      <a:prstGeom prst="rect">
                        <a:avLst/>
                      </a:prstGeom>
                      <a:noFill/>
                    </p:spPr>
                  </p:pic>
                </p:oleObj>
              </mc:Fallback>
            </mc:AlternateContent>
          </a:graphicData>
        </a:graphic>
      </p:graphicFrame>
      <p:sp>
        <p:nvSpPr>
          <p:cNvPr id="9" name="Rectangle 12">
            <a:extLst>
              <a:ext uri="{FF2B5EF4-FFF2-40B4-BE49-F238E27FC236}">
                <a16:creationId xmlns:a16="http://schemas.microsoft.com/office/drawing/2014/main" id="{713FFEC5-C594-405A-B0F5-DD8FA7B5A417}"/>
              </a:ext>
            </a:extLst>
          </p:cNvPr>
          <p:cNvSpPr>
            <a:spLocks noChangeArrowheads="1"/>
          </p:cNvSpPr>
          <p:nvPr/>
        </p:nvSpPr>
        <p:spPr bwMode="auto">
          <a:xfrm flipV="1">
            <a:off x="3070414" y="2420887"/>
            <a:ext cx="11156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23DFB43F-7C3C-4B2E-AF3D-4416FB2B1A60}"/>
              </a:ext>
            </a:extLst>
          </p:cNvPr>
          <p:cNvGraphicFramePr>
            <a:graphicFrameLocks noChangeAspect="1"/>
          </p:cNvGraphicFramePr>
          <p:nvPr>
            <p:extLst>
              <p:ext uri="{D42A27DB-BD31-4B8C-83A1-F6EECF244321}">
                <p14:modId xmlns:p14="http://schemas.microsoft.com/office/powerpoint/2010/main" val="4092798342"/>
              </p:ext>
            </p:extLst>
          </p:nvPr>
        </p:nvGraphicFramePr>
        <p:xfrm>
          <a:off x="2428875" y="2292350"/>
          <a:ext cx="3486150" cy="385763"/>
        </p:xfrm>
        <a:graphic>
          <a:graphicData uri="http://schemas.openxmlformats.org/presentationml/2006/ole">
            <mc:AlternateContent xmlns:mc="http://schemas.openxmlformats.org/markup-compatibility/2006">
              <mc:Choice xmlns:v="urn:schemas-microsoft-com:vml" Requires="v">
                <p:oleObj spid="_x0000_s20647" name="Equation" r:id="rId9" imgW="2311200" imgH="253800" progId="Equation.DSMT4">
                  <p:embed/>
                </p:oleObj>
              </mc:Choice>
              <mc:Fallback>
                <p:oleObj name="Equation" r:id="rId9" imgW="2311200" imgH="253800" progId="Equation.DSMT4">
                  <p:embed/>
                  <p:pic>
                    <p:nvPicPr>
                      <p:cNvPr id="0" name="Object 11"/>
                      <p:cNvPicPr>
                        <a:picLocks noChangeAspect="1" noChangeArrowheads="1"/>
                      </p:cNvPicPr>
                      <p:nvPr/>
                    </p:nvPicPr>
                    <p:blipFill>
                      <a:blip r:embed="rId10"/>
                      <a:srcRect/>
                      <a:stretch>
                        <a:fillRect/>
                      </a:stretch>
                    </p:blipFill>
                    <p:spPr bwMode="auto">
                      <a:xfrm>
                        <a:off x="2428875" y="2292350"/>
                        <a:ext cx="3486150" cy="385763"/>
                      </a:xfrm>
                      <a:prstGeom prst="rect">
                        <a:avLst/>
                      </a:prstGeom>
                      <a:noFill/>
                    </p:spPr>
                  </p:pic>
                </p:oleObj>
              </mc:Fallback>
            </mc:AlternateContent>
          </a:graphicData>
        </a:graphic>
      </p:graphicFrame>
      <p:sp>
        <p:nvSpPr>
          <p:cNvPr id="11" name="Прямоугольник 10">
            <a:extLst>
              <a:ext uri="{FF2B5EF4-FFF2-40B4-BE49-F238E27FC236}">
                <a16:creationId xmlns:a16="http://schemas.microsoft.com/office/drawing/2014/main" id="{F02CEDAC-D556-4000-9B2A-912C6280B3AD}"/>
              </a:ext>
            </a:extLst>
          </p:cNvPr>
          <p:cNvSpPr/>
          <p:nvPr/>
        </p:nvSpPr>
        <p:spPr>
          <a:xfrm>
            <a:off x="552232" y="1749805"/>
            <a:ext cx="8208912" cy="923330"/>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Вертикальная компонента скорости в АГВ на поверхности морской среды совпадает с вертикальной компонентой скорости жидкости на этой поверхности в волне цунами</a:t>
            </a:r>
            <a:endParaRPr lang="ru-RU" dirty="0"/>
          </a:p>
        </p:txBody>
      </p:sp>
      <p:sp>
        <p:nvSpPr>
          <p:cNvPr id="12" name="Прямоугольник 11">
            <a:extLst>
              <a:ext uri="{FF2B5EF4-FFF2-40B4-BE49-F238E27FC236}">
                <a16:creationId xmlns:a16="http://schemas.microsoft.com/office/drawing/2014/main" id="{81DF1B22-2E9F-4C87-B4AF-A487CAF07FE4}"/>
              </a:ext>
            </a:extLst>
          </p:cNvPr>
          <p:cNvSpPr/>
          <p:nvPr/>
        </p:nvSpPr>
        <p:spPr>
          <a:xfrm>
            <a:off x="179511" y="2852936"/>
            <a:ext cx="2748415"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Условие не сжимаемости </a:t>
            </a:r>
            <a:endParaRPr lang="ru-RU" dirty="0"/>
          </a:p>
        </p:txBody>
      </p:sp>
      <p:sp>
        <p:nvSpPr>
          <p:cNvPr id="13" name="Rectangle 14">
            <a:extLst>
              <a:ext uri="{FF2B5EF4-FFF2-40B4-BE49-F238E27FC236}">
                <a16:creationId xmlns:a16="http://schemas.microsoft.com/office/drawing/2014/main" id="{0F7D06B4-6E26-4E5F-A616-83D15D887D0A}"/>
              </a:ext>
            </a:extLst>
          </p:cNvPr>
          <p:cNvSpPr>
            <a:spLocks noChangeArrowheads="1"/>
          </p:cNvSpPr>
          <p:nvPr/>
        </p:nvSpPr>
        <p:spPr bwMode="auto">
          <a:xfrm flipV="1">
            <a:off x="2195736" y="2936118"/>
            <a:ext cx="103691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id="{72FB387F-5939-47DD-98CE-81CAC2DF3C39}"/>
              </a:ext>
            </a:extLst>
          </p:cNvPr>
          <p:cNvGraphicFramePr>
            <a:graphicFrameLocks noChangeAspect="1"/>
          </p:cNvGraphicFramePr>
          <p:nvPr>
            <p:extLst>
              <p:ext uri="{D42A27DB-BD31-4B8C-83A1-F6EECF244321}">
                <p14:modId xmlns:p14="http://schemas.microsoft.com/office/powerpoint/2010/main" val="3899678368"/>
              </p:ext>
            </p:extLst>
          </p:nvPr>
        </p:nvGraphicFramePr>
        <p:xfrm>
          <a:off x="3082752" y="2931601"/>
          <a:ext cx="834183" cy="264158"/>
        </p:xfrm>
        <a:graphic>
          <a:graphicData uri="http://schemas.openxmlformats.org/presentationml/2006/ole">
            <mc:AlternateContent xmlns:mc="http://schemas.openxmlformats.org/markup-compatibility/2006">
              <mc:Choice xmlns:v="urn:schemas-microsoft-com:vml" Requires="v">
                <p:oleObj spid="_x0000_s20648" name="Equation" r:id="rId11" imgW="571004" imgH="177646" progId="Equation.DSMT4">
                  <p:embed/>
                </p:oleObj>
              </mc:Choice>
              <mc:Fallback>
                <p:oleObj name="Equation" r:id="rId11" imgW="571004" imgH="177646"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752" y="2931601"/>
                        <a:ext cx="834183" cy="264158"/>
                      </a:xfrm>
                      <a:prstGeom prst="rect">
                        <a:avLst/>
                      </a:prstGeom>
                      <a:noFill/>
                    </p:spPr>
                  </p:pic>
                </p:oleObj>
              </mc:Fallback>
            </mc:AlternateContent>
          </a:graphicData>
        </a:graphic>
      </p:graphicFrame>
      <p:sp>
        <p:nvSpPr>
          <p:cNvPr id="15" name="Rectangle 16">
            <a:extLst>
              <a:ext uri="{FF2B5EF4-FFF2-40B4-BE49-F238E27FC236}">
                <a16:creationId xmlns:a16="http://schemas.microsoft.com/office/drawing/2014/main" id="{37836D08-FA41-4C55-95BA-81C2D3EB129D}"/>
              </a:ext>
            </a:extLst>
          </p:cNvPr>
          <p:cNvSpPr>
            <a:spLocks noChangeArrowheads="1"/>
          </p:cNvSpPr>
          <p:nvPr/>
        </p:nvSpPr>
        <p:spPr bwMode="auto">
          <a:xfrm flipV="1">
            <a:off x="4060643" y="2814404"/>
            <a:ext cx="96161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6" name="Объект 15">
            <a:extLst>
              <a:ext uri="{FF2B5EF4-FFF2-40B4-BE49-F238E27FC236}">
                <a16:creationId xmlns:a16="http://schemas.microsoft.com/office/drawing/2014/main" id="{CF1D51D1-B9D5-4265-9090-4833B40CCF32}"/>
              </a:ext>
            </a:extLst>
          </p:cNvPr>
          <p:cNvGraphicFramePr>
            <a:graphicFrameLocks noChangeAspect="1"/>
          </p:cNvGraphicFramePr>
          <p:nvPr>
            <p:extLst>
              <p:ext uri="{D42A27DB-BD31-4B8C-83A1-F6EECF244321}">
                <p14:modId xmlns:p14="http://schemas.microsoft.com/office/powerpoint/2010/main" val="3892347260"/>
              </p:ext>
            </p:extLst>
          </p:nvPr>
        </p:nvGraphicFramePr>
        <p:xfrm>
          <a:off x="4570939" y="2900502"/>
          <a:ext cx="3159016" cy="369836"/>
        </p:xfrm>
        <a:graphic>
          <a:graphicData uri="http://schemas.openxmlformats.org/presentationml/2006/ole">
            <mc:AlternateContent xmlns:mc="http://schemas.openxmlformats.org/markup-compatibility/2006">
              <mc:Choice xmlns:v="urn:schemas-microsoft-com:vml" Requires="v">
                <p:oleObj spid="_x0000_s20649" name="Equation" r:id="rId13" imgW="1955800" imgH="228600" progId="Equation.DSMT4">
                  <p:embed/>
                </p:oleObj>
              </mc:Choice>
              <mc:Fallback>
                <p:oleObj name="Equation" r:id="rId13" imgW="1955800" imgH="22860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0939" y="2900502"/>
                        <a:ext cx="3159016" cy="369836"/>
                      </a:xfrm>
                      <a:prstGeom prst="rect">
                        <a:avLst/>
                      </a:prstGeom>
                      <a:noFill/>
                    </p:spPr>
                  </p:pic>
                </p:oleObj>
              </mc:Fallback>
            </mc:AlternateContent>
          </a:graphicData>
        </a:graphic>
      </p:graphicFrame>
      <p:sp>
        <p:nvSpPr>
          <p:cNvPr id="17" name="Прямоугольник 16">
            <a:extLst>
              <a:ext uri="{FF2B5EF4-FFF2-40B4-BE49-F238E27FC236}">
                <a16:creationId xmlns:a16="http://schemas.microsoft.com/office/drawing/2014/main" id="{2A415171-31F6-4643-90E8-060D7BEAD2D6}"/>
              </a:ext>
            </a:extLst>
          </p:cNvPr>
          <p:cNvSpPr/>
          <p:nvPr/>
        </p:nvSpPr>
        <p:spPr>
          <a:xfrm>
            <a:off x="369238" y="3307051"/>
            <a:ext cx="2456185" cy="307777"/>
          </a:xfrm>
          <a:prstGeom prst="rect">
            <a:avLst/>
          </a:prstGeom>
        </p:spPr>
        <p:txBody>
          <a:bodyPr wrap="none">
            <a:spAutoFit/>
          </a:bodyPr>
          <a:lstStyle/>
          <a:p>
            <a:r>
              <a:rPr lang="ru-RU" sz="1400" dirty="0">
                <a:latin typeface="Times New Roman" panose="02020603050405020304" pitchFamily="18" charset="0"/>
                <a:ea typeface="Calibri" panose="020F0502020204030204" pitchFamily="34" charset="0"/>
              </a:rPr>
              <a:t>В приближении мелкой воды </a:t>
            </a:r>
            <a:endParaRPr lang="ru-RU" sz="1400" dirty="0"/>
          </a:p>
        </p:txBody>
      </p:sp>
      <p:sp>
        <p:nvSpPr>
          <p:cNvPr id="18" name="Rectangle 18">
            <a:extLst>
              <a:ext uri="{FF2B5EF4-FFF2-40B4-BE49-F238E27FC236}">
                <a16:creationId xmlns:a16="http://schemas.microsoft.com/office/drawing/2014/main" id="{EB07312F-FF23-49A3-8CD8-74393B57682B}"/>
              </a:ext>
            </a:extLst>
          </p:cNvPr>
          <p:cNvSpPr>
            <a:spLocks noChangeArrowheads="1"/>
          </p:cNvSpPr>
          <p:nvPr/>
        </p:nvSpPr>
        <p:spPr bwMode="auto">
          <a:xfrm>
            <a:off x="2563193" y="337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Объект 18">
            <a:extLst>
              <a:ext uri="{FF2B5EF4-FFF2-40B4-BE49-F238E27FC236}">
                <a16:creationId xmlns:a16="http://schemas.microsoft.com/office/drawing/2014/main" id="{1DF564D7-0D18-49DE-8CAD-9D64FE07DAC8}"/>
              </a:ext>
            </a:extLst>
          </p:cNvPr>
          <p:cNvGraphicFramePr>
            <a:graphicFrameLocks noChangeAspect="1"/>
          </p:cNvGraphicFramePr>
          <p:nvPr>
            <p:extLst>
              <p:ext uri="{D42A27DB-BD31-4B8C-83A1-F6EECF244321}">
                <p14:modId xmlns:p14="http://schemas.microsoft.com/office/powerpoint/2010/main" val="2245825529"/>
              </p:ext>
            </p:extLst>
          </p:nvPr>
        </p:nvGraphicFramePr>
        <p:xfrm>
          <a:off x="2882117" y="3275137"/>
          <a:ext cx="856457" cy="332096"/>
        </p:xfrm>
        <a:graphic>
          <a:graphicData uri="http://schemas.openxmlformats.org/presentationml/2006/ole">
            <mc:AlternateContent xmlns:mc="http://schemas.openxmlformats.org/markup-compatibility/2006">
              <mc:Choice xmlns:v="urn:schemas-microsoft-com:vml" Requires="v">
                <p:oleObj spid="_x0000_s20650" name="Equation" r:id="rId15" imgW="469696" imgH="177723" progId="Equation.DSMT4">
                  <p:embed/>
                </p:oleObj>
              </mc:Choice>
              <mc:Fallback>
                <p:oleObj name="Equation" r:id="rId15" imgW="469696" imgH="177723"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2117" y="3275137"/>
                        <a:ext cx="856457" cy="332096"/>
                      </a:xfrm>
                      <a:prstGeom prst="rect">
                        <a:avLst/>
                      </a:prstGeom>
                      <a:noFill/>
                      <a:extLst/>
                    </p:spPr>
                  </p:pic>
                </p:oleObj>
              </mc:Fallback>
            </mc:AlternateContent>
          </a:graphicData>
        </a:graphic>
      </p:graphicFrame>
      <p:sp>
        <p:nvSpPr>
          <p:cNvPr id="20" name="Прямоугольник 19">
            <a:extLst>
              <a:ext uri="{FF2B5EF4-FFF2-40B4-BE49-F238E27FC236}">
                <a16:creationId xmlns:a16="http://schemas.microsoft.com/office/drawing/2014/main" id="{1EB49152-9523-43C5-B332-363154071C8D}"/>
              </a:ext>
            </a:extLst>
          </p:cNvPr>
          <p:cNvSpPr/>
          <p:nvPr/>
        </p:nvSpPr>
        <p:spPr>
          <a:xfrm>
            <a:off x="3857700" y="3291781"/>
            <a:ext cx="2710037" cy="307777"/>
          </a:xfrm>
          <a:prstGeom prst="rect">
            <a:avLst/>
          </a:prstGeom>
        </p:spPr>
        <p:txBody>
          <a:bodyPr wrap="none">
            <a:spAutoFit/>
          </a:bodyPr>
          <a:lstStyle/>
          <a:p>
            <a:r>
              <a:rPr lang="ru-RU" sz="1400" dirty="0">
                <a:latin typeface="Times New Roman" panose="02020603050405020304" pitchFamily="18" charset="0"/>
                <a:ea typeface="Calibri" panose="020F0502020204030204" pitchFamily="34" charset="0"/>
              </a:rPr>
              <a:t>и малых смещений поверхности </a:t>
            </a:r>
            <a:endParaRPr lang="ru-RU" sz="1400" dirty="0"/>
          </a:p>
        </p:txBody>
      </p:sp>
      <p:sp>
        <p:nvSpPr>
          <p:cNvPr id="21" name="Rectangle 20">
            <a:extLst>
              <a:ext uri="{FF2B5EF4-FFF2-40B4-BE49-F238E27FC236}">
                <a16:creationId xmlns:a16="http://schemas.microsoft.com/office/drawing/2014/main" id="{E5D7927B-87AA-49C8-8738-8CC887E1B73C}"/>
              </a:ext>
            </a:extLst>
          </p:cNvPr>
          <p:cNvSpPr>
            <a:spLocks noChangeArrowheads="1"/>
          </p:cNvSpPr>
          <p:nvPr/>
        </p:nvSpPr>
        <p:spPr bwMode="auto">
          <a:xfrm>
            <a:off x="5847127" y="32674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a:extLst>
              <a:ext uri="{FF2B5EF4-FFF2-40B4-BE49-F238E27FC236}">
                <a16:creationId xmlns:a16="http://schemas.microsoft.com/office/drawing/2014/main" id="{FB841AF2-AB27-40F7-9FB2-A77367F54636}"/>
              </a:ext>
            </a:extLst>
          </p:cNvPr>
          <p:cNvGraphicFramePr>
            <a:graphicFrameLocks noChangeAspect="1"/>
          </p:cNvGraphicFramePr>
          <p:nvPr>
            <p:extLst>
              <p:ext uri="{D42A27DB-BD31-4B8C-83A1-F6EECF244321}">
                <p14:modId xmlns:p14="http://schemas.microsoft.com/office/powerpoint/2010/main" val="2739908638"/>
              </p:ext>
            </p:extLst>
          </p:nvPr>
        </p:nvGraphicFramePr>
        <p:xfrm>
          <a:off x="6819416" y="3267462"/>
          <a:ext cx="996288" cy="332096"/>
        </p:xfrm>
        <a:graphic>
          <a:graphicData uri="http://schemas.openxmlformats.org/presentationml/2006/ole">
            <mc:AlternateContent xmlns:mc="http://schemas.openxmlformats.org/markup-compatibility/2006">
              <mc:Choice xmlns:v="urn:schemas-microsoft-com:vml" Requires="v">
                <p:oleObj spid="_x0000_s20651" name="Equation" r:id="rId17" imgW="596641" imgH="203112" progId="Equation.DSMT4">
                  <p:embed/>
                </p:oleObj>
              </mc:Choice>
              <mc:Fallback>
                <p:oleObj name="Equation" r:id="rId17" imgW="596641" imgH="203112" progId="Equation.DSMT4">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19416" y="3267462"/>
                        <a:ext cx="996288" cy="332096"/>
                      </a:xfrm>
                      <a:prstGeom prst="rect">
                        <a:avLst/>
                      </a:prstGeom>
                      <a:noFill/>
                      <a:extLst/>
                    </p:spPr>
                  </p:pic>
                </p:oleObj>
              </mc:Fallback>
            </mc:AlternateContent>
          </a:graphicData>
        </a:graphic>
      </p:graphicFrame>
      <p:sp>
        <p:nvSpPr>
          <p:cNvPr id="23" name="Прямоугольник 22">
            <a:extLst>
              <a:ext uri="{FF2B5EF4-FFF2-40B4-BE49-F238E27FC236}">
                <a16:creationId xmlns:a16="http://schemas.microsoft.com/office/drawing/2014/main" id="{7DE60C13-A0D9-439C-90C8-A58559F8E0CF}"/>
              </a:ext>
            </a:extLst>
          </p:cNvPr>
          <p:cNvSpPr/>
          <p:nvPr/>
        </p:nvSpPr>
        <p:spPr>
          <a:xfrm>
            <a:off x="454176" y="3630899"/>
            <a:ext cx="7580895"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горизонтальная компонента скорости в волне цунами не меняется с глубиной (</a:t>
            </a:r>
            <a:r>
              <a:rPr lang="ru-RU" dirty="0" err="1">
                <a:latin typeface="Times New Roman" panose="02020603050405020304" pitchFamily="18" charset="0"/>
                <a:ea typeface="Calibri" panose="020F0502020204030204" pitchFamily="34" charset="0"/>
              </a:rPr>
              <a:t>Pelinovsky</a:t>
            </a:r>
            <a:r>
              <a:rPr lang="ru-RU" dirty="0">
                <a:latin typeface="Times New Roman" panose="02020603050405020304" pitchFamily="18" charset="0"/>
                <a:ea typeface="Calibri" panose="020F0502020204030204" pitchFamily="34" charset="0"/>
              </a:rPr>
              <a:t>, 2006)</a:t>
            </a:r>
            <a:endParaRPr lang="ru-RU" dirty="0"/>
          </a:p>
        </p:txBody>
      </p:sp>
      <p:sp>
        <p:nvSpPr>
          <p:cNvPr id="24" name="Rectangle 38">
            <a:extLst>
              <a:ext uri="{FF2B5EF4-FFF2-40B4-BE49-F238E27FC236}">
                <a16:creationId xmlns:a16="http://schemas.microsoft.com/office/drawing/2014/main" id="{64E862A1-A84E-4A66-9063-ADC6C3E2C38C}"/>
              </a:ext>
            </a:extLst>
          </p:cNvPr>
          <p:cNvSpPr>
            <a:spLocks noChangeArrowheads="1"/>
          </p:cNvSpPr>
          <p:nvPr/>
        </p:nvSpPr>
        <p:spPr bwMode="auto">
          <a:xfrm>
            <a:off x="2195735" y="46111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5" name="Объект 24">
            <a:extLst>
              <a:ext uri="{FF2B5EF4-FFF2-40B4-BE49-F238E27FC236}">
                <a16:creationId xmlns:a16="http://schemas.microsoft.com/office/drawing/2014/main" id="{D1E284B4-A205-4E8A-8D7E-999D3DFF5806}"/>
              </a:ext>
            </a:extLst>
          </p:cNvPr>
          <p:cNvGraphicFramePr>
            <a:graphicFrameLocks noChangeAspect="1"/>
          </p:cNvGraphicFramePr>
          <p:nvPr>
            <p:extLst>
              <p:ext uri="{D42A27DB-BD31-4B8C-83A1-F6EECF244321}">
                <p14:modId xmlns:p14="http://schemas.microsoft.com/office/powerpoint/2010/main" val="3802229956"/>
              </p:ext>
            </p:extLst>
          </p:nvPr>
        </p:nvGraphicFramePr>
        <p:xfrm>
          <a:off x="1382892" y="4456315"/>
          <a:ext cx="5678139" cy="408010"/>
        </p:xfrm>
        <a:graphic>
          <a:graphicData uri="http://schemas.openxmlformats.org/presentationml/2006/ole">
            <mc:AlternateContent xmlns:mc="http://schemas.openxmlformats.org/markup-compatibility/2006">
              <mc:Choice xmlns:v="urn:schemas-microsoft-com:vml" Requires="v">
                <p:oleObj spid="_x0000_s20652" name="Equation" r:id="rId19" imgW="3187700" imgH="228600" progId="Equation.DSMT4">
                  <p:embed/>
                </p:oleObj>
              </mc:Choice>
              <mc:Fallback>
                <p:oleObj name="Equation" r:id="rId19" imgW="3187700" imgH="228600" progId="Equation.DSMT4">
                  <p:embed/>
                  <p:pic>
                    <p:nvPicPr>
                      <p:cNvPr id="0"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82892" y="4456315"/>
                        <a:ext cx="5678139" cy="408010"/>
                      </a:xfrm>
                      <a:prstGeom prst="rect">
                        <a:avLst/>
                      </a:prstGeom>
                      <a:noFill/>
                    </p:spPr>
                  </p:pic>
                </p:oleObj>
              </mc:Fallback>
            </mc:AlternateContent>
          </a:graphicData>
        </a:graphic>
      </p:graphicFrame>
      <p:sp>
        <p:nvSpPr>
          <p:cNvPr id="26" name="Прямоугольник 25">
            <a:extLst>
              <a:ext uri="{FF2B5EF4-FFF2-40B4-BE49-F238E27FC236}">
                <a16:creationId xmlns:a16="http://schemas.microsoft.com/office/drawing/2014/main" id="{3FF00F2C-64F9-49EF-AA6B-3FE89ADF3BA3}"/>
              </a:ext>
            </a:extLst>
          </p:cNvPr>
          <p:cNvSpPr/>
          <p:nvPr/>
        </p:nvSpPr>
        <p:spPr>
          <a:xfrm>
            <a:off x="434456" y="4997645"/>
            <a:ext cx="6214650"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Вертикальное смещение поверхности морской среды в волне</a:t>
            </a:r>
            <a:endParaRPr lang="ru-RU" dirty="0"/>
          </a:p>
        </p:txBody>
      </p:sp>
      <p:sp>
        <p:nvSpPr>
          <p:cNvPr id="27" name="Rectangle 40">
            <a:extLst>
              <a:ext uri="{FF2B5EF4-FFF2-40B4-BE49-F238E27FC236}">
                <a16:creationId xmlns:a16="http://schemas.microsoft.com/office/drawing/2014/main" id="{C2F2A8D7-6802-4D3D-A396-FA894E8B86B5}"/>
              </a:ext>
            </a:extLst>
          </p:cNvPr>
          <p:cNvSpPr>
            <a:spLocks noChangeArrowheads="1"/>
          </p:cNvSpPr>
          <p:nvPr/>
        </p:nvSpPr>
        <p:spPr bwMode="auto">
          <a:xfrm>
            <a:off x="3203848" y="5431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 name="Объект 27">
            <a:extLst>
              <a:ext uri="{FF2B5EF4-FFF2-40B4-BE49-F238E27FC236}">
                <a16:creationId xmlns:a16="http://schemas.microsoft.com/office/drawing/2014/main" id="{DA7CC444-9672-4FC5-9344-A80BB90386F8}"/>
              </a:ext>
            </a:extLst>
          </p:cNvPr>
          <p:cNvGraphicFramePr>
            <a:graphicFrameLocks noChangeAspect="1"/>
          </p:cNvGraphicFramePr>
          <p:nvPr>
            <p:extLst>
              <p:ext uri="{D42A27DB-BD31-4B8C-83A1-F6EECF244321}">
                <p14:modId xmlns:p14="http://schemas.microsoft.com/office/powerpoint/2010/main" val="4235597841"/>
              </p:ext>
            </p:extLst>
          </p:nvPr>
        </p:nvGraphicFramePr>
        <p:xfrm>
          <a:off x="2882117" y="5305189"/>
          <a:ext cx="3428584" cy="674241"/>
        </p:xfrm>
        <a:graphic>
          <a:graphicData uri="http://schemas.openxmlformats.org/presentationml/2006/ole">
            <mc:AlternateContent xmlns:mc="http://schemas.openxmlformats.org/markup-compatibility/2006">
              <mc:Choice xmlns:v="urn:schemas-microsoft-com:vml" Requires="v">
                <p:oleObj spid="_x0000_s20653" name="Equation" r:id="rId21" imgW="2286000" imgH="444500" progId="Equation.DSMT4">
                  <p:embed/>
                </p:oleObj>
              </mc:Choice>
              <mc:Fallback>
                <p:oleObj name="Equation" r:id="rId21" imgW="2286000" imgH="444500" progId="Equation.DSMT4">
                  <p:embed/>
                  <p:pic>
                    <p:nvPicPr>
                      <p:cNvPr id="0" name="Object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82117" y="5305189"/>
                        <a:ext cx="3428584" cy="674241"/>
                      </a:xfrm>
                      <a:prstGeom prst="rect">
                        <a:avLst/>
                      </a:prstGeom>
                      <a:noFill/>
                    </p:spPr>
                  </p:pic>
                </p:oleObj>
              </mc:Fallback>
            </mc:AlternateContent>
          </a:graphicData>
        </a:graphic>
      </p:graphicFrame>
      <p:sp>
        <p:nvSpPr>
          <p:cNvPr id="29" name="Rectangle 42">
            <a:extLst>
              <a:ext uri="{FF2B5EF4-FFF2-40B4-BE49-F238E27FC236}">
                <a16:creationId xmlns:a16="http://schemas.microsoft.com/office/drawing/2014/main" id="{4077CE74-D5EB-4E6F-9750-B1F5E2CE1837}"/>
              </a:ext>
            </a:extLst>
          </p:cNvPr>
          <p:cNvSpPr>
            <a:spLocks noChangeArrowheads="1"/>
          </p:cNvSpPr>
          <p:nvPr/>
        </p:nvSpPr>
        <p:spPr bwMode="auto">
          <a:xfrm>
            <a:off x="2586384" y="61052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 name="Объект 29">
            <a:extLst>
              <a:ext uri="{FF2B5EF4-FFF2-40B4-BE49-F238E27FC236}">
                <a16:creationId xmlns:a16="http://schemas.microsoft.com/office/drawing/2014/main" id="{828E682A-E514-4DB3-9507-65AB53828F9B}"/>
              </a:ext>
            </a:extLst>
          </p:cNvPr>
          <p:cNvGraphicFramePr>
            <a:graphicFrameLocks noChangeAspect="1"/>
          </p:cNvGraphicFramePr>
          <p:nvPr>
            <p:extLst>
              <p:ext uri="{D42A27DB-BD31-4B8C-83A1-F6EECF244321}">
                <p14:modId xmlns:p14="http://schemas.microsoft.com/office/powerpoint/2010/main" val="2357985481"/>
              </p:ext>
            </p:extLst>
          </p:nvPr>
        </p:nvGraphicFramePr>
        <p:xfrm>
          <a:off x="1597330" y="5954911"/>
          <a:ext cx="5781122" cy="696156"/>
        </p:xfrm>
        <a:graphic>
          <a:graphicData uri="http://schemas.openxmlformats.org/presentationml/2006/ole">
            <mc:AlternateContent xmlns:mc="http://schemas.openxmlformats.org/markup-compatibility/2006">
              <mc:Choice xmlns:v="urn:schemas-microsoft-com:vml" Requires="v">
                <p:oleObj spid="_x0000_s20654" name="Equation" r:id="rId23" imgW="3644900" imgH="444500" progId="Equation.DSMT4">
                  <p:embed/>
                </p:oleObj>
              </mc:Choice>
              <mc:Fallback>
                <p:oleObj name="Equation" r:id="rId23" imgW="3644900" imgH="444500" progId="Equation.DSMT4">
                  <p:embed/>
                  <p:pic>
                    <p:nvPicPr>
                      <p:cNvPr id="0" name="Object 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97330" y="5954911"/>
                        <a:ext cx="5781122" cy="696156"/>
                      </a:xfrm>
                      <a:prstGeom prst="rect">
                        <a:avLst/>
                      </a:prstGeom>
                      <a:noFill/>
                    </p:spPr>
                  </p:pic>
                </p:oleObj>
              </mc:Fallback>
            </mc:AlternateContent>
          </a:graphicData>
        </a:graphic>
      </p:graphicFrame>
    </p:spTree>
    <p:extLst>
      <p:ext uri="{BB962C8B-B14F-4D97-AF65-F5344CB8AC3E}">
        <p14:creationId xmlns:p14="http://schemas.microsoft.com/office/powerpoint/2010/main" val="361972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BFF1A2-57BD-4D0E-90C0-133BDC8C0682}"/>
              </a:ext>
            </a:extLst>
          </p:cNvPr>
          <p:cNvSpPr>
            <a:spLocks noGrp="1"/>
          </p:cNvSpPr>
          <p:nvPr>
            <p:ph type="title"/>
          </p:nvPr>
        </p:nvSpPr>
        <p:spPr>
          <a:xfrm>
            <a:off x="620" y="117793"/>
            <a:ext cx="9036496" cy="490066"/>
          </a:xfrm>
        </p:spPr>
        <p:txBody>
          <a:bodyPr>
            <a:noAutofit/>
          </a:bodyPr>
          <a:lstStyle/>
          <a:p>
            <a:r>
              <a:rPr lang="ru-RU" sz="2400" b="1" dirty="0" err="1">
                <a:solidFill>
                  <a:schemeClr val="accent2">
                    <a:lumMod val="75000"/>
                  </a:schemeClr>
                </a:solidFill>
                <a:latin typeface="Times New Roman" panose="02020603050405020304" pitchFamily="18" charset="0"/>
                <a:ea typeface="Calibri" panose="020F0502020204030204" pitchFamily="34" charset="0"/>
              </a:rPr>
              <a:t>Пространственно</a:t>
            </a:r>
            <a:r>
              <a:rPr lang="ru-RU" sz="2400" b="1" dirty="0">
                <a:solidFill>
                  <a:schemeClr val="accent2">
                    <a:lumMod val="75000"/>
                  </a:schemeClr>
                </a:solidFill>
                <a:latin typeface="Times New Roman" panose="02020603050405020304" pitchFamily="18" charset="0"/>
                <a:ea typeface="Calibri" panose="020F0502020204030204" pitchFamily="34" charset="0"/>
              </a:rPr>
              <a:t> – временное распределение скорости газа в АГВ</a:t>
            </a:r>
            <a:endParaRPr lang="ru-RU" sz="2400" b="1" dirty="0">
              <a:solidFill>
                <a:schemeClr val="accent2">
                  <a:lumMod val="75000"/>
                </a:schemeClr>
              </a:solidFill>
            </a:endParaRPr>
          </a:p>
        </p:txBody>
      </p:sp>
      <p:graphicFrame>
        <p:nvGraphicFramePr>
          <p:cNvPr id="3" name="Объект 2">
            <a:extLst>
              <a:ext uri="{FF2B5EF4-FFF2-40B4-BE49-F238E27FC236}">
                <a16:creationId xmlns:a16="http://schemas.microsoft.com/office/drawing/2014/main" id="{A3DD1F58-2B3B-40EA-9968-949FFE4F11F3}"/>
              </a:ext>
            </a:extLst>
          </p:cNvPr>
          <p:cNvGraphicFramePr>
            <a:graphicFrameLocks noChangeAspect="1"/>
          </p:cNvGraphicFramePr>
          <p:nvPr>
            <p:extLst>
              <p:ext uri="{D42A27DB-BD31-4B8C-83A1-F6EECF244321}">
                <p14:modId xmlns:p14="http://schemas.microsoft.com/office/powerpoint/2010/main" val="4202701335"/>
              </p:ext>
            </p:extLst>
          </p:nvPr>
        </p:nvGraphicFramePr>
        <p:xfrm>
          <a:off x="683568" y="476672"/>
          <a:ext cx="8166103" cy="1652898"/>
        </p:xfrm>
        <a:graphic>
          <a:graphicData uri="http://schemas.openxmlformats.org/presentationml/2006/ole">
            <mc:AlternateContent xmlns:mc="http://schemas.openxmlformats.org/markup-compatibility/2006">
              <mc:Choice xmlns:v="urn:schemas-microsoft-com:vml" Requires="v">
                <p:oleObj spid="_x0000_s19487" name="Equation" r:id="rId3" imgW="5270400" imgH="1066680" progId="Equation.DSMT4">
                  <p:embed/>
                </p:oleObj>
              </mc:Choice>
              <mc:Fallback>
                <p:oleObj name="Equation" r:id="rId3" imgW="5270400" imgH="1066680" progId="Equation.DSMT4">
                  <p:embed/>
                  <p:pic>
                    <p:nvPicPr>
                      <p:cNvPr id="14" name="Объект 13">
                        <a:extLst>
                          <a:ext uri="{FF2B5EF4-FFF2-40B4-BE49-F238E27FC236}">
                            <a16:creationId xmlns:a16="http://schemas.microsoft.com/office/drawing/2014/main" id="{64D40358-E4E5-4D2E-9EED-9301CC5D3AAE}"/>
                          </a:ext>
                        </a:extLst>
                      </p:cNvPr>
                      <p:cNvPicPr>
                        <a:picLocks noChangeAspect="1" noChangeArrowheads="1"/>
                      </p:cNvPicPr>
                      <p:nvPr/>
                    </p:nvPicPr>
                    <p:blipFill>
                      <a:blip r:embed="rId4"/>
                      <a:srcRect/>
                      <a:stretch>
                        <a:fillRect/>
                      </a:stretch>
                    </p:blipFill>
                    <p:spPr bwMode="auto">
                      <a:xfrm>
                        <a:off x="683568" y="476672"/>
                        <a:ext cx="8166103" cy="1652898"/>
                      </a:xfrm>
                      <a:prstGeom prst="rect">
                        <a:avLst/>
                      </a:prstGeom>
                      <a:noFill/>
                    </p:spPr>
                  </p:pic>
                </p:oleObj>
              </mc:Fallback>
            </mc:AlternateContent>
          </a:graphicData>
        </a:graphic>
      </p:graphicFrame>
      <p:pic>
        <p:nvPicPr>
          <p:cNvPr id="4" name="Рисунок 3">
            <a:extLst>
              <a:ext uri="{FF2B5EF4-FFF2-40B4-BE49-F238E27FC236}">
                <a16:creationId xmlns:a16="http://schemas.microsoft.com/office/drawing/2014/main" id="{C36F7EB6-D779-4B78-A1D9-58E423F17CEE}"/>
              </a:ext>
            </a:extLst>
          </p:cNvPr>
          <p:cNvPicPr/>
          <p:nvPr/>
        </p:nvPicPr>
        <p:blipFill>
          <a:blip r:embed="rId5" cstate="print"/>
          <a:srcRect/>
          <a:stretch>
            <a:fillRect/>
          </a:stretch>
        </p:blipFill>
        <p:spPr bwMode="auto">
          <a:xfrm>
            <a:off x="1691679" y="2166965"/>
            <a:ext cx="4442360" cy="3953922"/>
          </a:xfrm>
          <a:prstGeom prst="rect">
            <a:avLst/>
          </a:prstGeom>
          <a:noFill/>
          <a:ln w="9525">
            <a:noFill/>
            <a:miter lim="800000"/>
            <a:headEnd/>
            <a:tailEnd/>
          </a:ln>
        </p:spPr>
      </p:pic>
      <p:sp>
        <p:nvSpPr>
          <p:cNvPr id="6" name="Rectangle 8">
            <a:extLst>
              <a:ext uri="{FF2B5EF4-FFF2-40B4-BE49-F238E27FC236}">
                <a16:creationId xmlns:a16="http://schemas.microsoft.com/office/drawing/2014/main" id="{5FC867E5-FE94-4232-A4E5-186BEA9C0B07}"/>
              </a:ext>
            </a:extLst>
          </p:cNvPr>
          <p:cNvSpPr>
            <a:spLocks noChangeArrowheads="1"/>
          </p:cNvSpPr>
          <p:nvPr/>
        </p:nvSpPr>
        <p:spPr bwMode="auto">
          <a:xfrm flipV="1">
            <a:off x="1691679" y="6348927"/>
            <a:ext cx="99736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7" name="Объект 6">
            <a:extLst>
              <a:ext uri="{FF2B5EF4-FFF2-40B4-BE49-F238E27FC236}">
                <a16:creationId xmlns:a16="http://schemas.microsoft.com/office/drawing/2014/main" id="{D090B13A-3B14-41F4-99A8-12D55C63DF7E}"/>
              </a:ext>
            </a:extLst>
          </p:cNvPr>
          <p:cNvGraphicFramePr>
            <a:graphicFrameLocks noChangeAspect="1"/>
          </p:cNvGraphicFramePr>
          <p:nvPr>
            <p:extLst>
              <p:ext uri="{D42A27DB-BD31-4B8C-83A1-F6EECF244321}">
                <p14:modId xmlns:p14="http://schemas.microsoft.com/office/powerpoint/2010/main" val="3500976567"/>
              </p:ext>
            </p:extLst>
          </p:nvPr>
        </p:nvGraphicFramePr>
        <p:xfrm>
          <a:off x="1691679" y="6215258"/>
          <a:ext cx="4930775" cy="358775"/>
        </p:xfrm>
        <a:graphic>
          <a:graphicData uri="http://schemas.openxmlformats.org/presentationml/2006/ole">
            <mc:AlternateContent xmlns:mc="http://schemas.openxmlformats.org/markup-compatibility/2006">
              <mc:Choice xmlns:v="urn:schemas-microsoft-com:vml" Requires="v">
                <p:oleObj spid="_x0000_s19488" name="Equation" r:id="rId6" imgW="3403440" imgH="253800" progId="Equation.DSMT4">
                  <p:embed/>
                </p:oleObj>
              </mc:Choice>
              <mc:Fallback>
                <p:oleObj name="Equation" r:id="rId6" imgW="3403440" imgH="253800" progId="Equation.DSMT4">
                  <p:embed/>
                  <p:pic>
                    <p:nvPicPr>
                      <p:cNvPr id="0" name="Object 7"/>
                      <p:cNvPicPr>
                        <a:picLocks noChangeAspect="1" noChangeArrowheads="1"/>
                      </p:cNvPicPr>
                      <p:nvPr/>
                    </p:nvPicPr>
                    <p:blipFill>
                      <a:blip r:embed="rId7"/>
                      <a:srcRect/>
                      <a:stretch>
                        <a:fillRect/>
                      </a:stretch>
                    </p:blipFill>
                    <p:spPr bwMode="auto">
                      <a:xfrm>
                        <a:off x="1691679" y="6215258"/>
                        <a:ext cx="4930775" cy="358775"/>
                      </a:xfrm>
                      <a:prstGeom prst="rect">
                        <a:avLst/>
                      </a:prstGeom>
                      <a:noFill/>
                    </p:spPr>
                  </p:pic>
                </p:oleObj>
              </mc:Fallback>
            </mc:AlternateContent>
          </a:graphicData>
        </a:graphic>
      </p:graphicFrame>
    </p:spTree>
    <p:extLst>
      <p:ext uri="{BB962C8B-B14F-4D97-AF65-F5344CB8AC3E}">
        <p14:creationId xmlns:p14="http://schemas.microsoft.com/office/powerpoint/2010/main" val="302933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DEE330-CA15-41CD-A6B8-A92AEE3FCDC6}"/>
              </a:ext>
            </a:extLst>
          </p:cNvPr>
          <p:cNvSpPr/>
          <p:nvPr/>
        </p:nvSpPr>
        <p:spPr>
          <a:xfrm>
            <a:off x="157915" y="28749"/>
            <a:ext cx="8512572" cy="830997"/>
          </a:xfrm>
          <a:prstGeom prst="rect">
            <a:avLst/>
          </a:prstGeom>
        </p:spPr>
        <p:txBody>
          <a:bodyPr wrap="square">
            <a:spAutoFit/>
          </a:bodyPr>
          <a:lstStyle/>
          <a:p>
            <a:pPr algn="ctr">
              <a:spcAft>
                <a:spcPts val="0"/>
              </a:spcAft>
              <a:tabLst>
                <a:tab pos="3238500" algn="ctr"/>
                <a:tab pos="6477000" algn="r"/>
              </a:tabLst>
            </a:pPr>
            <a:r>
              <a:rPr lang="ru-RU" sz="2400" b="1" dirty="0">
                <a:solidFill>
                  <a:schemeClr val="accent2">
                    <a:lumMod val="75000"/>
                  </a:schemeClr>
                </a:solidFill>
                <a:latin typeface="Times New Roman" panose="02020603050405020304" pitchFamily="18" charset="0"/>
                <a:ea typeface="Times New Roman" panose="02020603050405020304" pitchFamily="18" charset="0"/>
              </a:rPr>
              <a:t>Расчет горизонтального распределения возмущения магнитного поля</a:t>
            </a:r>
          </a:p>
        </p:txBody>
      </p:sp>
      <p:sp>
        <p:nvSpPr>
          <p:cNvPr id="4" name="Rectangle 2">
            <a:extLst>
              <a:ext uri="{FF2B5EF4-FFF2-40B4-BE49-F238E27FC236}">
                <a16:creationId xmlns:a16="http://schemas.microsoft.com/office/drawing/2014/main" id="{7D241221-9550-4871-BAAA-C0079AD69D8B}"/>
              </a:ext>
            </a:extLst>
          </p:cNvPr>
          <p:cNvSpPr>
            <a:spLocks noChangeArrowheads="1"/>
          </p:cNvSpPr>
          <p:nvPr/>
        </p:nvSpPr>
        <p:spPr bwMode="auto">
          <a:xfrm>
            <a:off x="5220072" y="8949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6">
            <a:extLst>
              <a:ext uri="{FF2B5EF4-FFF2-40B4-BE49-F238E27FC236}">
                <a16:creationId xmlns:a16="http://schemas.microsoft.com/office/drawing/2014/main" id="{3C7101CD-4844-4E13-80C9-456FE19DD886}"/>
              </a:ext>
            </a:extLst>
          </p:cNvPr>
          <p:cNvSpPr>
            <a:spLocks noChangeArrowheads="1"/>
          </p:cNvSpPr>
          <p:nvPr/>
        </p:nvSpPr>
        <p:spPr bwMode="auto">
          <a:xfrm>
            <a:off x="899592" y="1576209"/>
            <a:ext cx="107191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Объект 8">
            <a:extLst>
              <a:ext uri="{FF2B5EF4-FFF2-40B4-BE49-F238E27FC236}">
                <a16:creationId xmlns:a16="http://schemas.microsoft.com/office/drawing/2014/main" id="{10D69649-FF47-4594-8E68-B6CE0908F93E}"/>
              </a:ext>
            </a:extLst>
          </p:cNvPr>
          <p:cNvGraphicFramePr>
            <a:graphicFrameLocks noChangeAspect="1"/>
          </p:cNvGraphicFramePr>
          <p:nvPr>
            <p:extLst>
              <p:ext uri="{D42A27DB-BD31-4B8C-83A1-F6EECF244321}">
                <p14:modId xmlns:p14="http://schemas.microsoft.com/office/powerpoint/2010/main" val="2301434971"/>
              </p:ext>
            </p:extLst>
          </p:nvPr>
        </p:nvGraphicFramePr>
        <p:xfrm>
          <a:off x="1331639" y="947814"/>
          <a:ext cx="4934379" cy="1014983"/>
        </p:xfrm>
        <a:graphic>
          <a:graphicData uri="http://schemas.openxmlformats.org/presentationml/2006/ole">
            <mc:AlternateContent xmlns:mc="http://schemas.openxmlformats.org/markup-compatibility/2006">
              <mc:Choice xmlns:v="urn:schemas-microsoft-com:vml" Requires="v">
                <p:oleObj spid="_x0000_s14751" name="Equation" r:id="rId3" imgW="3009900" imgH="622300" progId="Equation.DSMT4">
                  <p:embed/>
                </p:oleObj>
              </mc:Choice>
              <mc:Fallback>
                <p:oleObj name="Equation" r:id="rId3" imgW="3009900" imgH="622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39" y="947814"/>
                        <a:ext cx="4934379" cy="1014983"/>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F36EB94A-40CD-481B-BFFD-09EFA042E119}"/>
              </a:ext>
            </a:extLst>
          </p:cNvPr>
          <p:cNvSpPr>
            <a:spLocks noChangeArrowheads="1"/>
          </p:cNvSpPr>
          <p:nvPr/>
        </p:nvSpPr>
        <p:spPr bwMode="auto">
          <a:xfrm>
            <a:off x="971599" y="2780927"/>
            <a:ext cx="10559805" cy="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2" name="Rectangle 13">
            <a:extLst>
              <a:ext uri="{FF2B5EF4-FFF2-40B4-BE49-F238E27FC236}">
                <a16:creationId xmlns:a16="http://schemas.microsoft.com/office/drawing/2014/main" id="{DF606E09-63F3-4C38-A372-B2389B389F78}"/>
              </a:ext>
            </a:extLst>
          </p:cNvPr>
          <p:cNvSpPr>
            <a:spLocks noChangeArrowheads="1"/>
          </p:cNvSpPr>
          <p:nvPr/>
        </p:nvSpPr>
        <p:spPr bwMode="auto">
          <a:xfrm flipV="1">
            <a:off x="1115616" y="5589239"/>
            <a:ext cx="134883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4" name="Прямоугольник 13">
            <a:extLst>
              <a:ext uri="{FF2B5EF4-FFF2-40B4-BE49-F238E27FC236}">
                <a16:creationId xmlns:a16="http://schemas.microsoft.com/office/drawing/2014/main" id="{F5A7DA0A-AE04-42A9-90CE-B422C17FFF79}"/>
              </a:ext>
            </a:extLst>
          </p:cNvPr>
          <p:cNvSpPr/>
          <p:nvPr/>
        </p:nvSpPr>
        <p:spPr>
          <a:xfrm>
            <a:off x="870470" y="5366270"/>
            <a:ext cx="2573116"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Выбраны параметры</a:t>
            </a:r>
            <a:r>
              <a:rPr lang="en-US" dirty="0">
                <a:latin typeface="Times New Roman" panose="02020603050405020304" pitchFamily="18" charset="0"/>
                <a:ea typeface="Calibri" panose="020F0502020204030204" pitchFamily="34" charset="0"/>
              </a:rPr>
              <a:t>:</a:t>
            </a:r>
            <a:endParaRPr lang="ru-RU" dirty="0"/>
          </a:p>
        </p:txBody>
      </p:sp>
      <p:sp>
        <p:nvSpPr>
          <p:cNvPr id="15" name="Rectangle 18">
            <a:extLst>
              <a:ext uri="{FF2B5EF4-FFF2-40B4-BE49-F238E27FC236}">
                <a16:creationId xmlns:a16="http://schemas.microsoft.com/office/drawing/2014/main" id="{2B4F469D-6959-400F-8926-862D214E3CEE}"/>
              </a:ext>
            </a:extLst>
          </p:cNvPr>
          <p:cNvSpPr>
            <a:spLocks noChangeArrowheads="1"/>
          </p:cNvSpPr>
          <p:nvPr/>
        </p:nvSpPr>
        <p:spPr bwMode="auto">
          <a:xfrm>
            <a:off x="451916" y="58988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20">
            <a:extLst>
              <a:ext uri="{FF2B5EF4-FFF2-40B4-BE49-F238E27FC236}">
                <a16:creationId xmlns:a16="http://schemas.microsoft.com/office/drawing/2014/main" id="{6EB747B8-2DDA-4CC6-9B33-2D0FDAD1D5C0}"/>
              </a:ext>
            </a:extLst>
          </p:cNvPr>
          <p:cNvSpPr>
            <a:spLocks noChangeArrowheads="1"/>
          </p:cNvSpPr>
          <p:nvPr/>
        </p:nvSpPr>
        <p:spPr bwMode="auto">
          <a:xfrm>
            <a:off x="9334764" y="117714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22">
            <a:extLst>
              <a:ext uri="{FF2B5EF4-FFF2-40B4-BE49-F238E27FC236}">
                <a16:creationId xmlns:a16="http://schemas.microsoft.com/office/drawing/2014/main" id="{B208A8F1-B229-4278-BB50-CF01A02BE182}"/>
              </a:ext>
            </a:extLst>
          </p:cNvPr>
          <p:cNvSpPr>
            <a:spLocks noChangeArrowheads="1"/>
          </p:cNvSpPr>
          <p:nvPr/>
        </p:nvSpPr>
        <p:spPr bwMode="auto">
          <a:xfrm>
            <a:off x="9144000" y="113182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24">
            <a:extLst>
              <a:ext uri="{FF2B5EF4-FFF2-40B4-BE49-F238E27FC236}">
                <a16:creationId xmlns:a16="http://schemas.microsoft.com/office/drawing/2014/main" id="{664DC565-72D1-47A4-BEB7-F9EC6F5FCB9A}"/>
              </a:ext>
            </a:extLst>
          </p:cNvPr>
          <p:cNvSpPr>
            <a:spLocks noChangeArrowheads="1"/>
          </p:cNvSpPr>
          <p:nvPr/>
        </p:nvSpPr>
        <p:spPr bwMode="auto">
          <a:xfrm>
            <a:off x="3672355" y="58563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3" name="Rectangle 26">
            <a:extLst>
              <a:ext uri="{FF2B5EF4-FFF2-40B4-BE49-F238E27FC236}">
                <a16:creationId xmlns:a16="http://schemas.microsoft.com/office/drawing/2014/main" id="{8FC22BA9-5266-4E08-A069-2B4D94FDF117}"/>
              </a:ext>
            </a:extLst>
          </p:cNvPr>
          <p:cNvSpPr>
            <a:spLocks noChangeArrowheads="1"/>
          </p:cNvSpPr>
          <p:nvPr/>
        </p:nvSpPr>
        <p:spPr bwMode="auto">
          <a:xfrm>
            <a:off x="10050018" y="111385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5" name="Rectangle 28">
            <a:extLst>
              <a:ext uri="{FF2B5EF4-FFF2-40B4-BE49-F238E27FC236}">
                <a16:creationId xmlns:a16="http://schemas.microsoft.com/office/drawing/2014/main" id="{9DEC9926-36C9-4300-BC2F-69F9F14457DA}"/>
              </a:ext>
            </a:extLst>
          </p:cNvPr>
          <p:cNvSpPr>
            <a:spLocks noChangeArrowheads="1"/>
          </p:cNvSpPr>
          <p:nvPr/>
        </p:nvSpPr>
        <p:spPr bwMode="auto">
          <a:xfrm>
            <a:off x="6516216" y="55255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7" name="Rectangle 30">
            <a:extLst>
              <a:ext uri="{FF2B5EF4-FFF2-40B4-BE49-F238E27FC236}">
                <a16:creationId xmlns:a16="http://schemas.microsoft.com/office/drawing/2014/main" id="{3492953B-C1F2-4BAD-9F7E-20B2DE81C7E3}"/>
              </a:ext>
            </a:extLst>
          </p:cNvPr>
          <p:cNvSpPr>
            <a:spLocks noChangeArrowheads="1"/>
          </p:cNvSpPr>
          <p:nvPr/>
        </p:nvSpPr>
        <p:spPr bwMode="auto">
          <a:xfrm>
            <a:off x="7787100" y="58596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252">
            <a:extLst>
              <a:ext uri="{FF2B5EF4-FFF2-40B4-BE49-F238E27FC236}">
                <a16:creationId xmlns:a16="http://schemas.microsoft.com/office/drawing/2014/main" id="{05705A00-857C-482A-BAAB-AC4AEB4355F8}"/>
              </a:ext>
            </a:extLst>
          </p:cNvPr>
          <p:cNvSpPr>
            <a:spLocks noChangeArrowheads="1"/>
          </p:cNvSpPr>
          <p:nvPr/>
        </p:nvSpPr>
        <p:spPr bwMode="auto">
          <a:xfrm flipV="1">
            <a:off x="1114210" y="2042227"/>
            <a:ext cx="104477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7" name="Объект 6">
            <a:extLst>
              <a:ext uri="{FF2B5EF4-FFF2-40B4-BE49-F238E27FC236}">
                <a16:creationId xmlns:a16="http://schemas.microsoft.com/office/drawing/2014/main" id="{D795AA4C-C790-4DC7-B35C-9497103F1EB3}"/>
              </a:ext>
            </a:extLst>
          </p:cNvPr>
          <p:cNvGraphicFramePr>
            <a:graphicFrameLocks noChangeAspect="1"/>
          </p:cNvGraphicFramePr>
          <p:nvPr>
            <p:extLst>
              <p:ext uri="{D42A27DB-BD31-4B8C-83A1-F6EECF244321}">
                <p14:modId xmlns:p14="http://schemas.microsoft.com/office/powerpoint/2010/main" val="1166353052"/>
              </p:ext>
            </p:extLst>
          </p:nvPr>
        </p:nvGraphicFramePr>
        <p:xfrm>
          <a:off x="978230" y="2059333"/>
          <a:ext cx="7133950" cy="1969411"/>
        </p:xfrm>
        <a:graphic>
          <a:graphicData uri="http://schemas.openxmlformats.org/presentationml/2006/ole">
            <mc:AlternateContent xmlns:mc="http://schemas.openxmlformats.org/markup-compatibility/2006">
              <mc:Choice xmlns:v="urn:schemas-microsoft-com:vml" Requires="v">
                <p:oleObj spid="_x0000_s14752" name="Equation" r:id="rId5" imgW="4940300" imgH="1358900" progId="Equation.DSMT4">
                  <p:embed/>
                </p:oleObj>
              </mc:Choice>
              <mc:Fallback>
                <p:oleObj name="Equation" r:id="rId5" imgW="4940300" imgH="1358900" progId="Equation.DSMT4">
                  <p:embed/>
                  <p:pic>
                    <p:nvPicPr>
                      <p:cNvPr id="0" name="Object 2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230" y="2059333"/>
                        <a:ext cx="7133950" cy="1969411"/>
                      </a:xfrm>
                      <a:prstGeom prst="rect">
                        <a:avLst/>
                      </a:prstGeom>
                      <a:noFill/>
                    </p:spPr>
                  </p:pic>
                </p:oleObj>
              </mc:Fallback>
            </mc:AlternateContent>
          </a:graphicData>
        </a:graphic>
      </p:graphicFrame>
      <p:sp>
        <p:nvSpPr>
          <p:cNvPr id="13" name="Rectangle 254">
            <a:extLst>
              <a:ext uri="{FF2B5EF4-FFF2-40B4-BE49-F238E27FC236}">
                <a16:creationId xmlns:a16="http://schemas.microsoft.com/office/drawing/2014/main" id="{466E5B2F-DACD-402B-8AA1-80A3B8EE4EB4}"/>
              </a:ext>
            </a:extLst>
          </p:cNvPr>
          <p:cNvSpPr>
            <a:spLocks noChangeArrowheads="1"/>
          </p:cNvSpPr>
          <p:nvPr/>
        </p:nvSpPr>
        <p:spPr bwMode="auto">
          <a:xfrm flipV="1">
            <a:off x="7708969" y="850841"/>
            <a:ext cx="116629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9" name="Объект 28">
            <a:extLst>
              <a:ext uri="{FF2B5EF4-FFF2-40B4-BE49-F238E27FC236}">
                <a16:creationId xmlns:a16="http://schemas.microsoft.com/office/drawing/2014/main" id="{51A9E809-9748-4608-AC1A-C3465AD9D4EF}"/>
              </a:ext>
            </a:extLst>
          </p:cNvPr>
          <p:cNvGraphicFramePr>
            <a:graphicFrameLocks noChangeAspect="1"/>
          </p:cNvGraphicFramePr>
          <p:nvPr>
            <p:extLst>
              <p:ext uri="{D42A27DB-BD31-4B8C-83A1-F6EECF244321}">
                <p14:modId xmlns:p14="http://schemas.microsoft.com/office/powerpoint/2010/main" val="885672851"/>
              </p:ext>
            </p:extLst>
          </p:nvPr>
        </p:nvGraphicFramePr>
        <p:xfrm>
          <a:off x="6506263" y="1469337"/>
          <a:ext cx="751462" cy="360702"/>
        </p:xfrm>
        <a:graphic>
          <a:graphicData uri="http://schemas.openxmlformats.org/presentationml/2006/ole">
            <mc:AlternateContent xmlns:mc="http://schemas.openxmlformats.org/markup-compatibility/2006">
              <mc:Choice xmlns:v="urn:schemas-microsoft-com:vml" Requires="v">
                <p:oleObj spid="_x0000_s14753" name="Equation" r:id="rId7" imgW="469900" imgH="228600" progId="Equation.DSMT4">
                  <p:embed/>
                </p:oleObj>
              </mc:Choice>
              <mc:Fallback>
                <p:oleObj name="Equation" r:id="rId7" imgW="469900" imgH="228600" progId="Equation.DSMT4">
                  <p:embed/>
                  <p:pic>
                    <p:nvPicPr>
                      <p:cNvPr id="0" name="Object 2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6263" y="1469337"/>
                        <a:ext cx="751462" cy="360702"/>
                      </a:xfrm>
                      <a:prstGeom prst="rect">
                        <a:avLst/>
                      </a:prstGeom>
                      <a:noFill/>
                    </p:spPr>
                  </p:pic>
                </p:oleObj>
              </mc:Fallback>
            </mc:AlternateContent>
          </a:graphicData>
        </a:graphic>
      </p:graphicFrame>
      <p:sp>
        <p:nvSpPr>
          <p:cNvPr id="30" name="Rectangle 256">
            <a:extLst>
              <a:ext uri="{FF2B5EF4-FFF2-40B4-BE49-F238E27FC236}">
                <a16:creationId xmlns:a16="http://schemas.microsoft.com/office/drawing/2014/main" id="{7E3CA2E7-3849-487E-91ED-F5477C883E8B}"/>
              </a:ext>
            </a:extLst>
          </p:cNvPr>
          <p:cNvSpPr>
            <a:spLocks noChangeArrowheads="1"/>
          </p:cNvSpPr>
          <p:nvPr/>
        </p:nvSpPr>
        <p:spPr bwMode="auto">
          <a:xfrm flipV="1">
            <a:off x="1331639" y="3669736"/>
            <a:ext cx="146634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32" name="Rectangle 258">
            <a:extLst>
              <a:ext uri="{FF2B5EF4-FFF2-40B4-BE49-F238E27FC236}">
                <a16:creationId xmlns:a16="http://schemas.microsoft.com/office/drawing/2014/main" id="{25FB16EE-1711-4A9F-BF64-304C3AE5F7B4}"/>
              </a:ext>
            </a:extLst>
          </p:cNvPr>
          <p:cNvSpPr>
            <a:spLocks noChangeArrowheads="1"/>
          </p:cNvSpPr>
          <p:nvPr/>
        </p:nvSpPr>
        <p:spPr bwMode="auto">
          <a:xfrm>
            <a:off x="2411760" y="344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3" name="Объект 32">
            <a:extLst>
              <a:ext uri="{FF2B5EF4-FFF2-40B4-BE49-F238E27FC236}">
                <a16:creationId xmlns:a16="http://schemas.microsoft.com/office/drawing/2014/main" id="{A8C46404-BDC7-44D9-974F-6C84BE0644D0}"/>
              </a:ext>
            </a:extLst>
          </p:cNvPr>
          <p:cNvGraphicFramePr>
            <a:graphicFrameLocks noChangeAspect="1"/>
          </p:cNvGraphicFramePr>
          <p:nvPr>
            <p:extLst>
              <p:ext uri="{D42A27DB-BD31-4B8C-83A1-F6EECF244321}">
                <p14:modId xmlns:p14="http://schemas.microsoft.com/office/powerpoint/2010/main" val="2417855335"/>
              </p:ext>
            </p:extLst>
          </p:nvPr>
        </p:nvGraphicFramePr>
        <p:xfrm>
          <a:off x="2859844" y="4165334"/>
          <a:ext cx="2798763" cy="698500"/>
        </p:xfrm>
        <a:graphic>
          <a:graphicData uri="http://schemas.openxmlformats.org/presentationml/2006/ole">
            <mc:AlternateContent xmlns:mc="http://schemas.openxmlformats.org/markup-compatibility/2006">
              <mc:Choice xmlns:v="urn:schemas-microsoft-com:vml" Requires="v">
                <p:oleObj spid="_x0000_s14754" name="Equation" r:id="rId9" imgW="1955520" imgH="482400" progId="Equation.DSMT4">
                  <p:embed/>
                </p:oleObj>
              </mc:Choice>
              <mc:Fallback>
                <p:oleObj name="Equation" r:id="rId9" imgW="1955520" imgH="482400" progId="Equation.DSMT4">
                  <p:embed/>
                  <p:pic>
                    <p:nvPicPr>
                      <p:cNvPr id="0" name="Object 257"/>
                      <p:cNvPicPr>
                        <a:picLocks noChangeAspect="1" noChangeArrowheads="1"/>
                      </p:cNvPicPr>
                      <p:nvPr/>
                    </p:nvPicPr>
                    <p:blipFill>
                      <a:blip r:embed="rId10"/>
                      <a:srcRect/>
                      <a:stretch>
                        <a:fillRect/>
                      </a:stretch>
                    </p:blipFill>
                    <p:spPr bwMode="auto">
                      <a:xfrm>
                        <a:off x="2859844" y="4165334"/>
                        <a:ext cx="2798763" cy="698500"/>
                      </a:xfrm>
                      <a:prstGeom prst="rect">
                        <a:avLst/>
                      </a:prstGeom>
                      <a:noFill/>
                    </p:spPr>
                  </p:pic>
                </p:oleObj>
              </mc:Fallback>
            </mc:AlternateContent>
          </a:graphicData>
        </a:graphic>
      </p:graphicFrame>
      <p:sp>
        <p:nvSpPr>
          <p:cNvPr id="34" name="Rectangle 270">
            <a:extLst>
              <a:ext uri="{FF2B5EF4-FFF2-40B4-BE49-F238E27FC236}">
                <a16:creationId xmlns:a16="http://schemas.microsoft.com/office/drawing/2014/main" id="{6D92FCEF-56DD-4BE6-B13A-B0390EAAD29C}"/>
              </a:ext>
            </a:extLst>
          </p:cNvPr>
          <p:cNvSpPr>
            <a:spLocks noChangeArrowheads="1"/>
          </p:cNvSpPr>
          <p:nvPr/>
        </p:nvSpPr>
        <p:spPr bwMode="auto">
          <a:xfrm>
            <a:off x="3176647" y="61342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5" name="Объект 34">
            <a:extLst>
              <a:ext uri="{FF2B5EF4-FFF2-40B4-BE49-F238E27FC236}">
                <a16:creationId xmlns:a16="http://schemas.microsoft.com/office/drawing/2014/main" id="{E0F75271-F83F-45DB-AAE4-A71D298A8BB7}"/>
              </a:ext>
            </a:extLst>
          </p:cNvPr>
          <p:cNvGraphicFramePr>
            <a:graphicFrameLocks noChangeAspect="1"/>
          </p:cNvGraphicFramePr>
          <p:nvPr>
            <p:extLst>
              <p:ext uri="{D42A27DB-BD31-4B8C-83A1-F6EECF244321}">
                <p14:modId xmlns:p14="http://schemas.microsoft.com/office/powerpoint/2010/main" val="2551878921"/>
              </p:ext>
            </p:extLst>
          </p:nvPr>
        </p:nvGraphicFramePr>
        <p:xfrm>
          <a:off x="7277800" y="5314617"/>
          <a:ext cx="904409" cy="319203"/>
        </p:xfrm>
        <a:graphic>
          <a:graphicData uri="http://schemas.openxmlformats.org/presentationml/2006/ole">
            <mc:AlternateContent xmlns:mc="http://schemas.openxmlformats.org/markup-compatibility/2006">
              <mc:Choice xmlns:v="urn:schemas-microsoft-com:vml" Requires="v">
                <p:oleObj spid="_x0000_s14755" name="Equation" r:id="rId11" imgW="495000" imgH="177480" progId="Equation.DSMT4">
                  <p:embed/>
                </p:oleObj>
              </mc:Choice>
              <mc:Fallback>
                <p:oleObj name="Equation" r:id="rId11" imgW="495000" imgH="177480" progId="Equation.DSMT4">
                  <p:embed/>
                  <p:pic>
                    <p:nvPicPr>
                      <p:cNvPr id="0" name="Object 269"/>
                      <p:cNvPicPr>
                        <a:picLocks noChangeAspect="1" noChangeArrowheads="1"/>
                      </p:cNvPicPr>
                      <p:nvPr/>
                    </p:nvPicPr>
                    <p:blipFill>
                      <a:blip r:embed="rId12"/>
                      <a:srcRect/>
                      <a:stretch>
                        <a:fillRect/>
                      </a:stretch>
                    </p:blipFill>
                    <p:spPr bwMode="auto">
                      <a:xfrm>
                        <a:off x="7277800" y="5314617"/>
                        <a:ext cx="904409" cy="319203"/>
                      </a:xfrm>
                      <a:prstGeom prst="rect">
                        <a:avLst/>
                      </a:prstGeom>
                      <a:noFill/>
                    </p:spPr>
                  </p:pic>
                </p:oleObj>
              </mc:Fallback>
            </mc:AlternateContent>
          </a:graphicData>
        </a:graphic>
      </p:graphicFrame>
      <p:sp>
        <p:nvSpPr>
          <p:cNvPr id="36" name="Rectangle 272">
            <a:extLst>
              <a:ext uri="{FF2B5EF4-FFF2-40B4-BE49-F238E27FC236}">
                <a16:creationId xmlns:a16="http://schemas.microsoft.com/office/drawing/2014/main" id="{710D6E14-6E0D-4488-AA90-530AC21ED42A}"/>
              </a:ext>
            </a:extLst>
          </p:cNvPr>
          <p:cNvSpPr>
            <a:spLocks noChangeArrowheads="1"/>
          </p:cNvSpPr>
          <p:nvPr/>
        </p:nvSpPr>
        <p:spPr bwMode="auto">
          <a:xfrm>
            <a:off x="7380312" y="51306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 name="Объект 36">
            <a:extLst>
              <a:ext uri="{FF2B5EF4-FFF2-40B4-BE49-F238E27FC236}">
                <a16:creationId xmlns:a16="http://schemas.microsoft.com/office/drawing/2014/main" id="{7DA3DBED-765C-4A6C-913E-25612BF5952F}"/>
              </a:ext>
            </a:extLst>
          </p:cNvPr>
          <p:cNvGraphicFramePr>
            <a:graphicFrameLocks noChangeAspect="1"/>
          </p:cNvGraphicFramePr>
          <p:nvPr>
            <p:extLst>
              <p:ext uri="{D42A27DB-BD31-4B8C-83A1-F6EECF244321}">
                <p14:modId xmlns:p14="http://schemas.microsoft.com/office/powerpoint/2010/main" val="331746925"/>
              </p:ext>
            </p:extLst>
          </p:nvPr>
        </p:nvGraphicFramePr>
        <p:xfrm>
          <a:off x="3506556" y="5869845"/>
          <a:ext cx="1145628" cy="386347"/>
        </p:xfrm>
        <a:graphic>
          <a:graphicData uri="http://schemas.openxmlformats.org/presentationml/2006/ole">
            <mc:AlternateContent xmlns:mc="http://schemas.openxmlformats.org/markup-compatibility/2006">
              <mc:Choice xmlns:v="urn:schemas-microsoft-com:vml" Requires="v">
                <p:oleObj spid="_x0000_s14756" name="Equation" r:id="rId13" imgW="685800" imgH="228600" progId="Equation.DSMT4">
                  <p:embed/>
                </p:oleObj>
              </mc:Choice>
              <mc:Fallback>
                <p:oleObj name="Equation" r:id="rId13" imgW="685800" imgH="228600" progId="Equation.DSMT4">
                  <p:embed/>
                  <p:pic>
                    <p:nvPicPr>
                      <p:cNvPr id="0" name="Object 271"/>
                      <p:cNvPicPr>
                        <a:picLocks noChangeAspect="1" noChangeArrowheads="1"/>
                      </p:cNvPicPr>
                      <p:nvPr/>
                    </p:nvPicPr>
                    <p:blipFill>
                      <a:blip r:embed="rId14"/>
                      <a:srcRect/>
                      <a:stretch>
                        <a:fillRect/>
                      </a:stretch>
                    </p:blipFill>
                    <p:spPr bwMode="auto">
                      <a:xfrm>
                        <a:off x="3506556" y="5869845"/>
                        <a:ext cx="1145628" cy="386347"/>
                      </a:xfrm>
                      <a:prstGeom prst="rect">
                        <a:avLst/>
                      </a:prstGeom>
                      <a:noFill/>
                    </p:spPr>
                  </p:pic>
                </p:oleObj>
              </mc:Fallback>
            </mc:AlternateContent>
          </a:graphicData>
        </a:graphic>
      </p:graphicFrame>
      <p:sp>
        <p:nvSpPr>
          <p:cNvPr id="38" name="Rectangle 274">
            <a:extLst>
              <a:ext uri="{FF2B5EF4-FFF2-40B4-BE49-F238E27FC236}">
                <a16:creationId xmlns:a16="http://schemas.microsoft.com/office/drawing/2014/main" id="{3784A9B5-0E52-4690-98A7-5669330E773E}"/>
              </a:ext>
            </a:extLst>
          </p:cNvPr>
          <p:cNvSpPr>
            <a:spLocks noChangeArrowheads="1"/>
          </p:cNvSpPr>
          <p:nvPr/>
        </p:nvSpPr>
        <p:spPr bwMode="auto">
          <a:xfrm>
            <a:off x="5306196" y="55074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9" name="Объект 38">
            <a:extLst>
              <a:ext uri="{FF2B5EF4-FFF2-40B4-BE49-F238E27FC236}">
                <a16:creationId xmlns:a16="http://schemas.microsoft.com/office/drawing/2014/main" id="{6BBDDAF8-5312-4AD7-A420-60B5266180AF}"/>
              </a:ext>
            </a:extLst>
          </p:cNvPr>
          <p:cNvGraphicFramePr>
            <a:graphicFrameLocks noChangeAspect="1"/>
          </p:cNvGraphicFramePr>
          <p:nvPr>
            <p:extLst>
              <p:ext uri="{D42A27DB-BD31-4B8C-83A1-F6EECF244321}">
                <p14:modId xmlns:p14="http://schemas.microsoft.com/office/powerpoint/2010/main" val="1272590555"/>
              </p:ext>
            </p:extLst>
          </p:nvPr>
        </p:nvGraphicFramePr>
        <p:xfrm>
          <a:off x="1230627" y="5836680"/>
          <a:ext cx="1784193" cy="392850"/>
        </p:xfrm>
        <a:graphic>
          <a:graphicData uri="http://schemas.openxmlformats.org/presentationml/2006/ole">
            <mc:AlternateContent xmlns:mc="http://schemas.openxmlformats.org/markup-compatibility/2006">
              <mc:Choice xmlns:v="urn:schemas-microsoft-com:vml" Requires="v">
                <p:oleObj spid="_x0000_s14757" name="Equation" r:id="rId15" imgW="1041120" imgH="228600" progId="Equation.DSMT4">
                  <p:embed/>
                </p:oleObj>
              </mc:Choice>
              <mc:Fallback>
                <p:oleObj name="Equation" r:id="rId15" imgW="1041120" imgH="228600" progId="Equation.DSMT4">
                  <p:embed/>
                  <p:pic>
                    <p:nvPicPr>
                      <p:cNvPr id="0" name="Object 273"/>
                      <p:cNvPicPr>
                        <a:picLocks noChangeAspect="1" noChangeArrowheads="1"/>
                      </p:cNvPicPr>
                      <p:nvPr/>
                    </p:nvPicPr>
                    <p:blipFill>
                      <a:blip r:embed="rId16"/>
                      <a:srcRect/>
                      <a:stretch>
                        <a:fillRect/>
                      </a:stretch>
                    </p:blipFill>
                    <p:spPr bwMode="auto">
                      <a:xfrm>
                        <a:off x="1230627" y="5836680"/>
                        <a:ext cx="1784193" cy="392850"/>
                      </a:xfrm>
                      <a:prstGeom prst="rect">
                        <a:avLst/>
                      </a:prstGeom>
                      <a:noFill/>
                    </p:spPr>
                  </p:pic>
                </p:oleObj>
              </mc:Fallback>
            </mc:AlternateContent>
          </a:graphicData>
        </a:graphic>
      </p:graphicFrame>
      <p:sp>
        <p:nvSpPr>
          <p:cNvPr id="40" name="Rectangle 276">
            <a:extLst>
              <a:ext uri="{FF2B5EF4-FFF2-40B4-BE49-F238E27FC236}">
                <a16:creationId xmlns:a16="http://schemas.microsoft.com/office/drawing/2014/main" id="{C9BEEA97-C239-42C5-8DBE-F86831D580EC}"/>
              </a:ext>
            </a:extLst>
          </p:cNvPr>
          <p:cNvSpPr>
            <a:spLocks noChangeArrowheads="1"/>
          </p:cNvSpPr>
          <p:nvPr/>
        </p:nvSpPr>
        <p:spPr bwMode="auto">
          <a:xfrm>
            <a:off x="4154488" y="62601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 name="Объект 40">
            <a:extLst>
              <a:ext uri="{FF2B5EF4-FFF2-40B4-BE49-F238E27FC236}">
                <a16:creationId xmlns:a16="http://schemas.microsoft.com/office/drawing/2014/main" id="{1E4F5E3E-D153-4832-8412-58788313A350}"/>
              </a:ext>
            </a:extLst>
          </p:cNvPr>
          <p:cNvGraphicFramePr>
            <a:graphicFrameLocks noChangeAspect="1"/>
          </p:cNvGraphicFramePr>
          <p:nvPr>
            <p:extLst>
              <p:ext uri="{D42A27DB-BD31-4B8C-83A1-F6EECF244321}">
                <p14:modId xmlns:p14="http://schemas.microsoft.com/office/powerpoint/2010/main" val="2070664221"/>
              </p:ext>
            </p:extLst>
          </p:nvPr>
        </p:nvGraphicFramePr>
        <p:xfrm>
          <a:off x="7277800" y="5763030"/>
          <a:ext cx="1271146" cy="414129"/>
        </p:xfrm>
        <a:graphic>
          <a:graphicData uri="http://schemas.openxmlformats.org/presentationml/2006/ole">
            <mc:AlternateContent xmlns:mc="http://schemas.openxmlformats.org/markup-compatibility/2006">
              <mc:Choice xmlns:v="urn:schemas-microsoft-com:vml" Requires="v">
                <p:oleObj spid="_x0000_s14758" name="Equation" r:id="rId17" imgW="698400" imgH="228600" progId="Equation.DSMT4">
                  <p:embed/>
                </p:oleObj>
              </mc:Choice>
              <mc:Fallback>
                <p:oleObj name="Equation" r:id="rId17" imgW="698400" imgH="228600" progId="Equation.DSMT4">
                  <p:embed/>
                  <p:pic>
                    <p:nvPicPr>
                      <p:cNvPr id="0" name="Object 275"/>
                      <p:cNvPicPr>
                        <a:picLocks noChangeAspect="1" noChangeArrowheads="1"/>
                      </p:cNvPicPr>
                      <p:nvPr/>
                    </p:nvPicPr>
                    <p:blipFill>
                      <a:blip r:embed="rId18"/>
                      <a:srcRect/>
                      <a:stretch>
                        <a:fillRect/>
                      </a:stretch>
                    </p:blipFill>
                    <p:spPr bwMode="auto">
                      <a:xfrm>
                        <a:off x="7277800" y="5763030"/>
                        <a:ext cx="1271146" cy="414129"/>
                      </a:xfrm>
                      <a:prstGeom prst="rect">
                        <a:avLst/>
                      </a:prstGeom>
                      <a:noFill/>
                    </p:spPr>
                  </p:pic>
                </p:oleObj>
              </mc:Fallback>
            </mc:AlternateContent>
          </a:graphicData>
        </a:graphic>
      </p:graphicFrame>
      <p:sp>
        <p:nvSpPr>
          <p:cNvPr id="42" name="Rectangle 278">
            <a:extLst>
              <a:ext uri="{FF2B5EF4-FFF2-40B4-BE49-F238E27FC236}">
                <a16:creationId xmlns:a16="http://schemas.microsoft.com/office/drawing/2014/main" id="{521FDE45-E957-4EA3-9698-5EA3541C3EEB}"/>
              </a:ext>
            </a:extLst>
          </p:cNvPr>
          <p:cNvSpPr>
            <a:spLocks noChangeArrowheads="1"/>
          </p:cNvSpPr>
          <p:nvPr/>
        </p:nvSpPr>
        <p:spPr bwMode="auto">
          <a:xfrm>
            <a:off x="1644650" y="64533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3" name="Объект 42">
            <a:extLst>
              <a:ext uri="{FF2B5EF4-FFF2-40B4-BE49-F238E27FC236}">
                <a16:creationId xmlns:a16="http://schemas.microsoft.com/office/drawing/2014/main" id="{0ECBFBA8-002F-48B9-8863-C32E2E9ABD7D}"/>
              </a:ext>
            </a:extLst>
          </p:cNvPr>
          <p:cNvGraphicFramePr>
            <a:graphicFrameLocks noChangeAspect="1"/>
          </p:cNvGraphicFramePr>
          <p:nvPr>
            <p:extLst>
              <p:ext uri="{D42A27DB-BD31-4B8C-83A1-F6EECF244321}">
                <p14:modId xmlns:p14="http://schemas.microsoft.com/office/powerpoint/2010/main" val="894917393"/>
              </p:ext>
            </p:extLst>
          </p:nvPr>
        </p:nvGraphicFramePr>
        <p:xfrm>
          <a:off x="5339052" y="5805212"/>
          <a:ext cx="1504949" cy="395461"/>
        </p:xfrm>
        <a:graphic>
          <a:graphicData uri="http://schemas.openxmlformats.org/presentationml/2006/ole">
            <mc:AlternateContent xmlns:mc="http://schemas.openxmlformats.org/markup-compatibility/2006">
              <mc:Choice xmlns:v="urn:schemas-microsoft-com:vml" Requires="v">
                <p:oleObj spid="_x0000_s14759" name="Equation" r:id="rId19" imgW="863280" imgH="228600" progId="Equation.DSMT4">
                  <p:embed/>
                </p:oleObj>
              </mc:Choice>
              <mc:Fallback>
                <p:oleObj name="Equation" r:id="rId19" imgW="863280" imgH="228600" progId="Equation.DSMT4">
                  <p:embed/>
                  <p:pic>
                    <p:nvPicPr>
                      <p:cNvPr id="0" name="Object 277"/>
                      <p:cNvPicPr>
                        <a:picLocks noChangeAspect="1" noChangeArrowheads="1"/>
                      </p:cNvPicPr>
                      <p:nvPr/>
                    </p:nvPicPr>
                    <p:blipFill>
                      <a:blip r:embed="rId20"/>
                      <a:srcRect/>
                      <a:stretch>
                        <a:fillRect/>
                      </a:stretch>
                    </p:blipFill>
                    <p:spPr bwMode="auto">
                      <a:xfrm>
                        <a:off x="5339052" y="5805212"/>
                        <a:ext cx="1504949" cy="395461"/>
                      </a:xfrm>
                      <a:prstGeom prst="rect">
                        <a:avLst/>
                      </a:prstGeom>
                      <a:noFill/>
                    </p:spPr>
                  </p:pic>
                </p:oleObj>
              </mc:Fallback>
            </mc:AlternateContent>
          </a:graphicData>
        </a:graphic>
      </p:graphicFrame>
      <p:sp>
        <p:nvSpPr>
          <p:cNvPr id="44" name="Rectangle 280">
            <a:extLst>
              <a:ext uri="{FF2B5EF4-FFF2-40B4-BE49-F238E27FC236}">
                <a16:creationId xmlns:a16="http://schemas.microsoft.com/office/drawing/2014/main" id="{CCD01733-F64E-4090-A026-A57B01511736}"/>
              </a:ext>
            </a:extLst>
          </p:cNvPr>
          <p:cNvSpPr>
            <a:spLocks noChangeArrowheads="1"/>
          </p:cNvSpPr>
          <p:nvPr/>
        </p:nvSpPr>
        <p:spPr bwMode="auto">
          <a:xfrm>
            <a:off x="235231" y="54836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5" name="Объект 44">
            <a:extLst>
              <a:ext uri="{FF2B5EF4-FFF2-40B4-BE49-F238E27FC236}">
                <a16:creationId xmlns:a16="http://schemas.microsoft.com/office/drawing/2014/main" id="{539A8889-225C-4EBC-9BC8-BBFF99934766}"/>
              </a:ext>
            </a:extLst>
          </p:cNvPr>
          <p:cNvGraphicFramePr>
            <a:graphicFrameLocks noChangeAspect="1"/>
          </p:cNvGraphicFramePr>
          <p:nvPr>
            <p:extLst>
              <p:ext uri="{D42A27DB-BD31-4B8C-83A1-F6EECF244321}">
                <p14:modId xmlns:p14="http://schemas.microsoft.com/office/powerpoint/2010/main" val="2928699378"/>
              </p:ext>
            </p:extLst>
          </p:nvPr>
        </p:nvGraphicFramePr>
        <p:xfrm>
          <a:off x="3508535" y="5398449"/>
          <a:ext cx="1501382" cy="375989"/>
        </p:xfrm>
        <a:graphic>
          <a:graphicData uri="http://schemas.openxmlformats.org/presentationml/2006/ole">
            <mc:AlternateContent xmlns:mc="http://schemas.openxmlformats.org/markup-compatibility/2006">
              <mc:Choice xmlns:v="urn:schemas-microsoft-com:vml" Requires="v">
                <p:oleObj spid="_x0000_s14760" name="Equation" r:id="rId21" imgW="939600" imgH="241200" progId="Equation.DSMT4">
                  <p:embed/>
                </p:oleObj>
              </mc:Choice>
              <mc:Fallback>
                <p:oleObj name="Equation" r:id="rId21" imgW="939600" imgH="241200" progId="Equation.DSMT4">
                  <p:embed/>
                  <p:pic>
                    <p:nvPicPr>
                      <p:cNvPr id="0" name="Object 279"/>
                      <p:cNvPicPr>
                        <a:picLocks noChangeAspect="1" noChangeArrowheads="1"/>
                      </p:cNvPicPr>
                      <p:nvPr/>
                    </p:nvPicPr>
                    <p:blipFill>
                      <a:blip r:embed="rId22"/>
                      <a:srcRect/>
                      <a:stretch>
                        <a:fillRect/>
                      </a:stretch>
                    </p:blipFill>
                    <p:spPr bwMode="auto">
                      <a:xfrm>
                        <a:off x="3508535" y="5398449"/>
                        <a:ext cx="1501382" cy="375989"/>
                      </a:xfrm>
                      <a:prstGeom prst="rect">
                        <a:avLst/>
                      </a:prstGeom>
                      <a:noFill/>
                    </p:spPr>
                  </p:pic>
                </p:oleObj>
              </mc:Fallback>
            </mc:AlternateContent>
          </a:graphicData>
        </a:graphic>
      </p:graphicFrame>
      <p:sp>
        <p:nvSpPr>
          <p:cNvPr id="46" name="Rectangle 282">
            <a:extLst>
              <a:ext uri="{FF2B5EF4-FFF2-40B4-BE49-F238E27FC236}">
                <a16:creationId xmlns:a16="http://schemas.microsoft.com/office/drawing/2014/main" id="{5157A01D-166E-4481-A347-98940AAA55AD}"/>
              </a:ext>
            </a:extLst>
          </p:cNvPr>
          <p:cNvSpPr>
            <a:spLocks noChangeArrowheads="1"/>
          </p:cNvSpPr>
          <p:nvPr/>
        </p:nvSpPr>
        <p:spPr bwMode="auto">
          <a:xfrm>
            <a:off x="6876256" y="60365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7" name="Объект 46">
            <a:extLst>
              <a:ext uri="{FF2B5EF4-FFF2-40B4-BE49-F238E27FC236}">
                <a16:creationId xmlns:a16="http://schemas.microsoft.com/office/drawing/2014/main" id="{C5BD0D25-8CA2-4ECD-BEB9-431E1A974C93}"/>
              </a:ext>
            </a:extLst>
          </p:cNvPr>
          <p:cNvGraphicFramePr>
            <a:graphicFrameLocks noChangeAspect="1"/>
          </p:cNvGraphicFramePr>
          <p:nvPr>
            <p:extLst>
              <p:ext uri="{D42A27DB-BD31-4B8C-83A1-F6EECF244321}">
                <p14:modId xmlns:p14="http://schemas.microsoft.com/office/powerpoint/2010/main" val="1649483431"/>
              </p:ext>
            </p:extLst>
          </p:nvPr>
        </p:nvGraphicFramePr>
        <p:xfrm>
          <a:off x="5436095" y="5386884"/>
          <a:ext cx="1310862" cy="294944"/>
        </p:xfrm>
        <a:graphic>
          <a:graphicData uri="http://schemas.openxmlformats.org/presentationml/2006/ole">
            <mc:AlternateContent xmlns:mc="http://schemas.openxmlformats.org/markup-compatibility/2006">
              <mc:Choice xmlns:v="urn:schemas-microsoft-com:vml" Requires="v">
                <p:oleObj spid="_x0000_s14761" name="Equation" r:id="rId23" imgW="774360" imgH="177480" progId="Equation.DSMT4">
                  <p:embed/>
                </p:oleObj>
              </mc:Choice>
              <mc:Fallback>
                <p:oleObj name="Equation" r:id="rId23" imgW="774360" imgH="177480" progId="Equation.DSMT4">
                  <p:embed/>
                  <p:pic>
                    <p:nvPicPr>
                      <p:cNvPr id="0" name="Object 281"/>
                      <p:cNvPicPr>
                        <a:picLocks noChangeAspect="1" noChangeArrowheads="1"/>
                      </p:cNvPicPr>
                      <p:nvPr/>
                    </p:nvPicPr>
                    <p:blipFill>
                      <a:blip r:embed="rId24"/>
                      <a:srcRect/>
                      <a:stretch>
                        <a:fillRect/>
                      </a:stretch>
                    </p:blipFill>
                    <p:spPr bwMode="auto">
                      <a:xfrm>
                        <a:off x="5436095" y="5386884"/>
                        <a:ext cx="1310862" cy="294944"/>
                      </a:xfrm>
                      <a:prstGeom prst="rect">
                        <a:avLst/>
                      </a:prstGeom>
                      <a:noFill/>
                    </p:spPr>
                  </p:pic>
                </p:oleObj>
              </mc:Fallback>
            </mc:AlternateContent>
          </a:graphicData>
        </a:graphic>
      </p:graphicFrame>
    </p:spTree>
    <p:extLst>
      <p:ext uri="{BB962C8B-B14F-4D97-AF65-F5344CB8AC3E}">
        <p14:creationId xmlns:p14="http://schemas.microsoft.com/office/powerpoint/2010/main" val="88151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942A928-EDF4-461A-807C-3344533A92ED}"/>
              </a:ext>
            </a:extLst>
          </p:cNvPr>
          <p:cNvPicPr>
            <a:picLocks noChangeAspect="1"/>
          </p:cNvPicPr>
          <p:nvPr/>
        </p:nvPicPr>
        <p:blipFill>
          <a:blip r:embed="rId2"/>
          <a:stretch>
            <a:fillRect/>
          </a:stretch>
        </p:blipFill>
        <p:spPr>
          <a:xfrm>
            <a:off x="430369" y="1456462"/>
            <a:ext cx="5714286" cy="2466667"/>
          </a:xfrm>
          <a:prstGeom prst="rect">
            <a:avLst/>
          </a:prstGeom>
        </p:spPr>
      </p:pic>
      <p:pic>
        <p:nvPicPr>
          <p:cNvPr id="7" name="Рисунок 6">
            <a:extLst>
              <a:ext uri="{FF2B5EF4-FFF2-40B4-BE49-F238E27FC236}">
                <a16:creationId xmlns:a16="http://schemas.microsoft.com/office/drawing/2014/main" id="{C3564692-EA65-431E-87F8-09BAC9EB31A8}"/>
              </a:ext>
            </a:extLst>
          </p:cNvPr>
          <p:cNvPicPr>
            <a:picLocks noChangeAspect="1"/>
          </p:cNvPicPr>
          <p:nvPr/>
        </p:nvPicPr>
        <p:blipFill>
          <a:blip r:embed="rId3"/>
          <a:stretch>
            <a:fillRect/>
          </a:stretch>
        </p:blipFill>
        <p:spPr>
          <a:xfrm>
            <a:off x="398454" y="3809976"/>
            <a:ext cx="5685714" cy="2495238"/>
          </a:xfrm>
          <a:prstGeom prst="rect">
            <a:avLst/>
          </a:prstGeom>
        </p:spPr>
      </p:pic>
      <p:sp>
        <p:nvSpPr>
          <p:cNvPr id="8" name="Прямоугольник 7">
            <a:extLst>
              <a:ext uri="{FF2B5EF4-FFF2-40B4-BE49-F238E27FC236}">
                <a16:creationId xmlns:a16="http://schemas.microsoft.com/office/drawing/2014/main" id="{3E86CFF2-E53A-4CBB-8F6C-2F159FD33C25}"/>
              </a:ext>
            </a:extLst>
          </p:cNvPr>
          <p:cNvSpPr/>
          <p:nvPr/>
        </p:nvSpPr>
        <p:spPr>
          <a:xfrm>
            <a:off x="179512" y="223381"/>
            <a:ext cx="8784976" cy="1569660"/>
          </a:xfrm>
          <a:prstGeom prst="rect">
            <a:avLst/>
          </a:prstGeom>
        </p:spPr>
        <p:txBody>
          <a:bodyPr wrap="square">
            <a:spAutoFit/>
          </a:bodyPr>
          <a:lstStyle/>
          <a:p>
            <a:pPr algn="ctr"/>
            <a:r>
              <a:rPr lang="ru-RU" sz="2400" b="1" dirty="0">
                <a:solidFill>
                  <a:schemeClr val="accent2">
                    <a:lumMod val="75000"/>
                  </a:schemeClr>
                </a:solidFill>
                <a:latin typeface="Times New Roman" panose="02020603050405020304" pitchFamily="18" charset="0"/>
                <a:ea typeface="Calibri" panose="020F0502020204030204" pitchFamily="34" charset="0"/>
              </a:rPr>
              <a:t>Возмущение магнитного поля на поверхности морской среды</a:t>
            </a:r>
            <a:endParaRPr lang="en-US" sz="2400" b="1" dirty="0">
              <a:solidFill>
                <a:schemeClr val="accent2">
                  <a:lumMod val="75000"/>
                </a:schemeClr>
              </a:solidFill>
              <a:latin typeface="Times New Roman" panose="02020603050405020304" pitchFamily="18" charset="0"/>
              <a:ea typeface="Calibri" panose="020F0502020204030204" pitchFamily="34" charset="0"/>
            </a:endParaRPr>
          </a:p>
          <a:p>
            <a:r>
              <a:rPr lang="ru-RU" dirty="0">
                <a:latin typeface="Times New Roman" panose="02020603050405020304" pitchFamily="18" charset="0"/>
                <a:ea typeface="Calibri" panose="020F0502020204030204" pitchFamily="34" charset="0"/>
              </a:rPr>
              <a:t>Появление тока в ионосфере сохраняет характер зависимости амплитуд компонент возмущения геомагнитного поля от времени на поверхности морской среды. Однако, с ростом горизонтального масштаба волны цунами и глубины морской среды ток в ионосфере увеличивает амплитуду возмущения в пять раз. </a:t>
            </a:r>
            <a:r>
              <a:rPr lang="en-US" dirty="0">
                <a:solidFill>
                  <a:schemeClr val="accent2">
                    <a:lumMod val="75000"/>
                  </a:schemeClr>
                </a:solidFill>
                <a:latin typeface="Times New Roman" panose="02020603050405020304" pitchFamily="18" charset="0"/>
                <a:ea typeface="Calibri" panose="020F0502020204030204" pitchFamily="34" charset="0"/>
              </a:rPr>
              <a:t> </a:t>
            </a:r>
            <a:endParaRPr lang="ru-RU" dirty="0">
              <a:solidFill>
                <a:schemeClr val="accent2">
                  <a:lumMod val="75000"/>
                </a:schemeClr>
              </a:solidFill>
            </a:endParaRPr>
          </a:p>
        </p:txBody>
      </p:sp>
      <p:sp>
        <p:nvSpPr>
          <p:cNvPr id="2" name="Прямоугольник 1">
            <a:extLst>
              <a:ext uri="{FF2B5EF4-FFF2-40B4-BE49-F238E27FC236}">
                <a16:creationId xmlns:a16="http://schemas.microsoft.com/office/drawing/2014/main" id="{CD5C8202-27E8-4C88-97FB-BB3CA138E66A}"/>
              </a:ext>
            </a:extLst>
          </p:cNvPr>
          <p:cNvSpPr/>
          <p:nvPr/>
        </p:nvSpPr>
        <p:spPr>
          <a:xfrm>
            <a:off x="827584" y="6121841"/>
            <a:ext cx="6797352" cy="584775"/>
          </a:xfrm>
          <a:prstGeom prst="rect">
            <a:avLst/>
          </a:prstGeom>
        </p:spPr>
        <p:txBody>
          <a:bodyPr wrap="square">
            <a:spAutoFit/>
          </a:bodyPr>
          <a:lstStyle/>
          <a:p>
            <a:r>
              <a:rPr lang="en-US" sz="1600" dirty="0">
                <a:solidFill>
                  <a:srgbClr val="000000"/>
                </a:solidFill>
                <a:latin typeface="Times New Roman" panose="02020603050405020304" pitchFamily="18" charset="0"/>
                <a:ea typeface="Calibri" panose="020F0502020204030204" pitchFamily="34" charset="0"/>
              </a:rPr>
              <a:t>Dotted line – magnetic field of electric current in the sea only. </a:t>
            </a:r>
          </a:p>
          <a:p>
            <a:r>
              <a:rPr lang="en-US" sz="1600" dirty="0">
                <a:solidFill>
                  <a:srgbClr val="000000"/>
                </a:solidFill>
                <a:latin typeface="Times New Roman" panose="02020603050405020304" pitchFamily="18" charset="0"/>
                <a:ea typeface="Calibri" panose="020F0502020204030204" pitchFamily="34" charset="0"/>
              </a:rPr>
              <a:t>Solid line – magnetic field of electric currents in the sea and in the ionosphere. </a:t>
            </a:r>
          </a:p>
        </p:txBody>
      </p:sp>
      <p:sp>
        <p:nvSpPr>
          <p:cNvPr id="3" name="Прямоугольник 2">
            <a:extLst>
              <a:ext uri="{FF2B5EF4-FFF2-40B4-BE49-F238E27FC236}">
                <a16:creationId xmlns:a16="http://schemas.microsoft.com/office/drawing/2014/main" id="{72EFDD78-3989-4922-B351-849CD162CADA}"/>
              </a:ext>
            </a:extLst>
          </p:cNvPr>
          <p:cNvSpPr/>
          <p:nvPr/>
        </p:nvSpPr>
        <p:spPr>
          <a:xfrm>
            <a:off x="6012160" y="1949931"/>
            <a:ext cx="2292651" cy="830997"/>
          </a:xfrm>
          <a:prstGeom prst="rect">
            <a:avLst/>
          </a:prstGeom>
        </p:spPr>
        <p:txBody>
          <a:bodyPr wrap="square">
            <a:spAutoFit/>
          </a:bodyPr>
          <a:lstStyle/>
          <a:p>
            <a:pPr lvl="0">
              <a:defRPr/>
            </a:pPr>
            <a:r>
              <a:rPr lang="en-US" sz="1600" dirty="0">
                <a:solidFill>
                  <a:srgbClr val="000000"/>
                </a:solidFill>
                <a:latin typeface="Times New Roman" panose="02020603050405020304" pitchFamily="18" charset="0"/>
                <a:ea typeface="Calibri" panose="020F0502020204030204" pitchFamily="34" charset="0"/>
              </a:rPr>
              <a:t>Upper panel: scale of tsunami – 100 km; depths of the sea – 1 km. </a:t>
            </a:r>
            <a:endParaRPr lang="ru-RU" sz="1600" dirty="0">
              <a:solidFill>
                <a:srgbClr val="000000"/>
              </a:solidFill>
            </a:endParaRPr>
          </a:p>
        </p:txBody>
      </p:sp>
      <p:sp>
        <p:nvSpPr>
          <p:cNvPr id="6" name="Прямоугольник 5">
            <a:extLst>
              <a:ext uri="{FF2B5EF4-FFF2-40B4-BE49-F238E27FC236}">
                <a16:creationId xmlns:a16="http://schemas.microsoft.com/office/drawing/2014/main" id="{778B4811-FA46-4172-AF3E-85D22C0E78ED}"/>
              </a:ext>
            </a:extLst>
          </p:cNvPr>
          <p:cNvSpPr/>
          <p:nvPr/>
        </p:nvSpPr>
        <p:spPr>
          <a:xfrm>
            <a:off x="6144655" y="4125735"/>
            <a:ext cx="2361741" cy="830997"/>
          </a:xfrm>
          <a:prstGeom prst="rect">
            <a:avLst/>
          </a:prstGeom>
        </p:spPr>
        <p:txBody>
          <a:bodyPr wrap="square">
            <a:spAutoFit/>
          </a:bodyPr>
          <a:lstStyle/>
          <a:p>
            <a:pPr lvl="0">
              <a:defRPr/>
            </a:pPr>
            <a:r>
              <a:rPr lang="en-US" sz="1600" dirty="0">
                <a:solidFill>
                  <a:srgbClr val="000000"/>
                </a:solidFill>
                <a:latin typeface="Times New Roman" panose="02020603050405020304" pitchFamily="18" charset="0"/>
                <a:ea typeface="Calibri" panose="020F0502020204030204" pitchFamily="34" charset="0"/>
              </a:rPr>
              <a:t>Low panel: scale of  tsunami – 300 km; depths of the sea – 3 km.</a:t>
            </a:r>
            <a:endParaRPr lang="ru-RU" sz="16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215106" y="215542"/>
            <a:ext cx="8713788" cy="1659359"/>
          </a:xfrm>
        </p:spPr>
        <p:txBody>
          <a:bodyPr>
            <a:normAutofit fontScale="90000"/>
          </a:bodyPr>
          <a:lstStyle/>
          <a:p>
            <a:pPr lvl="0" algn="l" eaLnBrk="1" hangingPunct="1"/>
            <a:r>
              <a:rPr lang="ru-RU" sz="2400" b="1" dirty="0">
                <a:solidFill>
                  <a:schemeClr val="accent2">
                    <a:lumMod val="75000"/>
                  </a:schemeClr>
                </a:solidFill>
                <a:latin typeface="Times New Roman" panose="02020603050405020304" pitchFamily="18" charset="0"/>
                <a:ea typeface="Calibri" panose="020F0502020204030204" pitchFamily="34" charset="0"/>
              </a:rPr>
              <a:t>Возмущение магнитного поля в ионосфере на высоте 120 км</a:t>
            </a:r>
            <a:br>
              <a:rPr lang="ru-RU" sz="2400" b="1" dirty="0">
                <a:solidFill>
                  <a:schemeClr val="accent2">
                    <a:lumMod val="75000"/>
                  </a:schemeClr>
                </a:solidFill>
                <a:latin typeface="Times New Roman" panose="02020603050405020304" pitchFamily="18" charset="0"/>
                <a:ea typeface="Calibri" panose="020F0502020204030204" pitchFamily="34" charset="0"/>
              </a:rPr>
            </a:br>
            <a:r>
              <a:rPr lang="ru-RU" sz="2000" dirty="0">
                <a:solidFill>
                  <a:schemeClr val="tx1"/>
                </a:solidFill>
                <a:latin typeface="Times New Roman" panose="02020603050405020304" pitchFamily="18" charset="0"/>
                <a:ea typeface="Calibri" panose="020F0502020204030204" pitchFamily="34" charset="0"/>
              </a:rPr>
              <a:t>У</a:t>
            </a:r>
            <a:r>
              <a:rPr lang="ru-RU" sz="2000" dirty="0">
                <a:latin typeface="Times New Roman" panose="02020603050405020304" pitchFamily="18" charset="0"/>
                <a:ea typeface="Calibri" panose="020F0502020204030204" pitchFamily="34" charset="0"/>
              </a:rPr>
              <a:t>чет тока в ионосфере приводит к увеличению амплитуды сигнала в четыре – пять раз. С уменьшением </a:t>
            </a:r>
            <a:r>
              <a:rPr lang="ru-RU" sz="2000" dirty="0">
                <a:solidFill>
                  <a:srgbClr val="000000"/>
                </a:solidFill>
                <a:latin typeface="Times New Roman" panose="02020603050405020304" pitchFamily="18" charset="0"/>
                <a:ea typeface="Calibri" panose="020F0502020204030204" pitchFamily="34" charset="0"/>
              </a:rPr>
              <a:t>горизонтального масштаба и глубины морской среды </a:t>
            </a:r>
            <a:r>
              <a:rPr lang="ru-RU" sz="2000" dirty="0">
                <a:latin typeface="Times New Roman" panose="02020603050405020304" pitchFamily="18" charset="0"/>
                <a:ea typeface="Calibri" panose="020F0502020204030204" pitchFamily="34" charset="0"/>
              </a:rPr>
              <a:t>происходит качественное изменение временных характеристик сигналов. Именно, учет тока в ионосфере приводит к перемене знака горизонтальной компоненты возмущения геомагнитного поля по сравнению с однополярной временной зависимостью, в то время как вертикальная компонента возмущения становится однополярной</a:t>
            </a:r>
            <a:r>
              <a:rPr lang="ru-RU" sz="2000" dirty="0">
                <a:solidFill>
                  <a:schemeClr val="accent2">
                    <a:lumMod val="75000"/>
                  </a:schemeClr>
                </a:solidFill>
                <a:latin typeface="Times New Roman" panose="02020603050405020304" pitchFamily="18" charset="0"/>
                <a:ea typeface="Calibri" panose="020F0502020204030204" pitchFamily="34" charset="0"/>
              </a:rPr>
              <a:t> </a:t>
            </a:r>
            <a:endParaRPr lang="ru-RU" sz="2000" dirty="0">
              <a:solidFill>
                <a:schemeClr val="accent2">
                  <a:lumMod val="75000"/>
                </a:schemeClr>
              </a:solidFill>
            </a:endParaRPr>
          </a:p>
        </p:txBody>
      </p:sp>
      <p:sp>
        <p:nvSpPr>
          <p:cNvPr id="153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pic>
        <p:nvPicPr>
          <p:cNvPr id="4" name="Рисунок 3">
            <a:extLst>
              <a:ext uri="{FF2B5EF4-FFF2-40B4-BE49-F238E27FC236}">
                <a16:creationId xmlns:a16="http://schemas.microsoft.com/office/drawing/2014/main" id="{E6C3531B-1391-4123-99F6-DF6FA8F2644E}"/>
              </a:ext>
            </a:extLst>
          </p:cNvPr>
          <p:cNvPicPr>
            <a:picLocks noChangeAspect="1"/>
          </p:cNvPicPr>
          <p:nvPr/>
        </p:nvPicPr>
        <p:blipFill>
          <a:blip r:embed="rId2"/>
          <a:stretch>
            <a:fillRect/>
          </a:stretch>
        </p:blipFill>
        <p:spPr>
          <a:xfrm>
            <a:off x="611560" y="1648702"/>
            <a:ext cx="5647619" cy="2323809"/>
          </a:xfrm>
          <a:prstGeom prst="rect">
            <a:avLst/>
          </a:prstGeom>
        </p:spPr>
      </p:pic>
      <p:pic>
        <p:nvPicPr>
          <p:cNvPr id="5" name="Рисунок 4">
            <a:extLst>
              <a:ext uri="{FF2B5EF4-FFF2-40B4-BE49-F238E27FC236}">
                <a16:creationId xmlns:a16="http://schemas.microsoft.com/office/drawing/2014/main" id="{2F02D7C6-A004-4190-A337-12862959C455}"/>
              </a:ext>
            </a:extLst>
          </p:cNvPr>
          <p:cNvPicPr>
            <a:picLocks noChangeAspect="1"/>
          </p:cNvPicPr>
          <p:nvPr/>
        </p:nvPicPr>
        <p:blipFill>
          <a:blip r:embed="rId3"/>
          <a:stretch>
            <a:fillRect/>
          </a:stretch>
        </p:blipFill>
        <p:spPr>
          <a:xfrm>
            <a:off x="611560" y="3672399"/>
            <a:ext cx="5657143" cy="2533333"/>
          </a:xfrm>
          <a:prstGeom prst="rect">
            <a:avLst/>
          </a:prstGeom>
        </p:spPr>
      </p:pic>
      <p:sp>
        <p:nvSpPr>
          <p:cNvPr id="3" name="Прямоугольник 2">
            <a:extLst>
              <a:ext uri="{FF2B5EF4-FFF2-40B4-BE49-F238E27FC236}">
                <a16:creationId xmlns:a16="http://schemas.microsoft.com/office/drawing/2014/main" id="{73B29E7F-DC41-4D8E-AC55-238DBEBFAA6F}"/>
              </a:ext>
            </a:extLst>
          </p:cNvPr>
          <p:cNvSpPr/>
          <p:nvPr/>
        </p:nvSpPr>
        <p:spPr>
          <a:xfrm>
            <a:off x="941585" y="6112915"/>
            <a:ext cx="6768752" cy="584775"/>
          </a:xfrm>
          <a:prstGeom prst="rect">
            <a:avLst/>
          </a:prstGeom>
        </p:spPr>
        <p:txBody>
          <a:bodyPr wrap="square">
            <a:spAutoFit/>
          </a:bodyPr>
          <a:lstStyle/>
          <a:p>
            <a:pPr lvl="0"/>
            <a:r>
              <a:rPr lang="en-US" sz="1600" dirty="0">
                <a:solidFill>
                  <a:srgbClr val="000000"/>
                </a:solidFill>
                <a:latin typeface="Times New Roman" panose="02020603050405020304" pitchFamily="18" charset="0"/>
                <a:ea typeface="Calibri" panose="020F0502020204030204" pitchFamily="34" charset="0"/>
              </a:rPr>
              <a:t>Dotted line – magnetic field of electric current in the sea only. </a:t>
            </a:r>
          </a:p>
          <a:p>
            <a:pPr lvl="0"/>
            <a:r>
              <a:rPr lang="en-US" sz="1600" dirty="0">
                <a:solidFill>
                  <a:srgbClr val="000000"/>
                </a:solidFill>
                <a:latin typeface="Times New Roman" panose="02020603050405020304" pitchFamily="18" charset="0"/>
                <a:ea typeface="Calibri" panose="020F0502020204030204" pitchFamily="34" charset="0"/>
              </a:rPr>
              <a:t>Solid line – magnetic field of electric currents in the sea and in the ionosphere. </a:t>
            </a:r>
          </a:p>
        </p:txBody>
      </p:sp>
      <p:sp>
        <p:nvSpPr>
          <p:cNvPr id="7" name="Прямоугольник 6">
            <a:extLst>
              <a:ext uri="{FF2B5EF4-FFF2-40B4-BE49-F238E27FC236}">
                <a16:creationId xmlns:a16="http://schemas.microsoft.com/office/drawing/2014/main" id="{7D07B2AE-FAD3-4856-8023-CBC34EC3633D}"/>
              </a:ext>
            </a:extLst>
          </p:cNvPr>
          <p:cNvSpPr/>
          <p:nvPr/>
        </p:nvSpPr>
        <p:spPr>
          <a:xfrm>
            <a:off x="6270205" y="2186699"/>
            <a:ext cx="2292651" cy="830997"/>
          </a:xfrm>
          <a:prstGeom prst="rect">
            <a:avLst/>
          </a:prstGeom>
        </p:spPr>
        <p:txBody>
          <a:bodyPr wrap="square">
            <a:spAutoFit/>
          </a:bodyPr>
          <a:lstStyle/>
          <a:p>
            <a:pPr lvl="0">
              <a:defRPr/>
            </a:pPr>
            <a:r>
              <a:rPr lang="en-US" sz="1600" dirty="0">
                <a:solidFill>
                  <a:srgbClr val="000000"/>
                </a:solidFill>
                <a:latin typeface="Times New Roman" panose="02020603050405020304" pitchFamily="18" charset="0"/>
                <a:ea typeface="Calibri" panose="020F0502020204030204" pitchFamily="34" charset="0"/>
              </a:rPr>
              <a:t>Upper panel: scale of tsunami – 100 km; depths of the sea – 1 km. </a:t>
            </a:r>
            <a:endParaRPr lang="ru-RU" sz="1600" dirty="0">
              <a:solidFill>
                <a:srgbClr val="000000"/>
              </a:solidFill>
            </a:endParaRPr>
          </a:p>
        </p:txBody>
      </p:sp>
      <p:sp>
        <p:nvSpPr>
          <p:cNvPr id="8" name="Прямоугольник 7">
            <a:extLst>
              <a:ext uri="{FF2B5EF4-FFF2-40B4-BE49-F238E27FC236}">
                <a16:creationId xmlns:a16="http://schemas.microsoft.com/office/drawing/2014/main" id="{2B81D9C4-E220-4AEB-8718-2F712EF9A745}"/>
              </a:ext>
            </a:extLst>
          </p:cNvPr>
          <p:cNvSpPr/>
          <p:nvPr/>
        </p:nvSpPr>
        <p:spPr>
          <a:xfrm>
            <a:off x="6494922" y="4190138"/>
            <a:ext cx="2361741" cy="830997"/>
          </a:xfrm>
          <a:prstGeom prst="rect">
            <a:avLst/>
          </a:prstGeom>
        </p:spPr>
        <p:txBody>
          <a:bodyPr wrap="square">
            <a:spAutoFit/>
          </a:bodyPr>
          <a:lstStyle/>
          <a:p>
            <a:pPr lvl="0">
              <a:defRPr/>
            </a:pPr>
            <a:r>
              <a:rPr lang="en-US" sz="1600" dirty="0">
                <a:solidFill>
                  <a:srgbClr val="000000"/>
                </a:solidFill>
                <a:latin typeface="Times New Roman" panose="02020603050405020304" pitchFamily="18" charset="0"/>
                <a:ea typeface="Calibri" panose="020F0502020204030204" pitchFamily="34" charset="0"/>
              </a:rPr>
              <a:t>Low panel: scale of  tsunami – 300 km; depths of the sea – 3 km.</a:t>
            </a:r>
            <a:endParaRPr lang="ru-RU" sz="16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F5228F9-F933-40A5-829A-375A02C7A420}"/>
              </a:ext>
            </a:extLst>
          </p:cNvPr>
          <p:cNvPicPr>
            <a:picLocks noChangeAspect="1"/>
          </p:cNvPicPr>
          <p:nvPr/>
        </p:nvPicPr>
        <p:blipFill>
          <a:blip r:embed="rId2"/>
          <a:stretch>
            <a:fillRect/>
          </a:stretch>
        </p:blipFill>
        <p:spPr>
          <a:xfrm>
            <a:off x="179512" y="2027749"/>
            <a:ext cx="4950550" cy="4750171"/>
          </a:xfrm>
          <a:prstGeom prst="rect">
            <a:avLst/>
          </a:prstGeom>
        </p:spPr>
      </p:pic>
      <p:sp>
        <p:nvSpPr>
          <p:cNvPr id="20" name="Прямоугольник 19">
            <a:extLst>
              <a:ext uri="{FF2B5EF4-FFF2-40B4-BE49-F238E27FC236}">
                <a16:creationId xmlns:a16="http://schemas.microsoft.com/office/drawing/2014/main" id="{8558FC8C-8BB2-4890-AA87-15417FB1FC7D}"/>
              </a:ext>
            </a:extLst>
          </p:cNvPr>
          <p:cNvSpPr/>
          <p:nvPr/>
        </p:nvSpPr>
        <p:spPr>
          <a:xfrm>
            <a:off x="827584" y="-68330"/>
            <a:ext cx="7851973" cy="196977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Возмущение магнитного поля в вертикальной плоскости слоя Земля - ионосфера</a:t>
            </a:r>
            <a:r>
              <a:rPr kumimoji="0" lang="en-US" sz="24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 </a:t>
            </a:r>
            <a:endParaRPr kumimoji="0" lang="ru-RU" sz="24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endParaRPr>
          </a:p>
          <a:p>
            <a:pPr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Учет тока в ионосфере приводит к принципиальному изменению высотной зависимости амплитуды возмущения в слое Земля – ионосфера. Ее величина достигает значения (1-10) нТл и не убывает с высотой.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mn-cs"/>
            </a:endParaRPr>
          </a:p>
        </p:txBody>
      </p:sp>
      <p:sp>
        <p:nvSpPr>
          <p:cNvPr id="21" name="Rectangle 16">
            <a:extLst>
              <a:ext uri="{FF2B5EF4-FFF2-40B4-BE49-F238E27FC236}">
                <a16:creationId xmlns:a16="http://schemas.microsoft.com/office/drawing/2014/main" id="{2981EA06-F446-4619-A98A-4295FB4AC9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18">
            <a:extLst>
              <a:ext uri="{FF2B5EF4-FFF2-40B4-BE49-F238E27FC236}">
                <a16:creationId xmlns:a16="http://schemas.microsoft.com/office/drawing/2014/main" id="{8EF2CA81-8CF5-428B-83E7-ED72DEA3C2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Прямоугольник 24">
            <a:extLst>
              <a:ext uri="{FF2B5EF4-FFF2-40B4-BE49-F238E27FC236}">
                <a16:creationId xmlns:a16="http://schemas.microsoft.com/office/drawing/2014/main" id="{325402B9-4A53-4837-9537-B4C04CD09015}"/>
              </a:ext>
            </a:extLst>
          </p:cNvPr>
          <p:cNvSpPr/>
          <p:nvPr/>
        </p:nvSpPr>
        <p:spPr>
          <a:xfrm>
            <a:off x="5437773" y="5373216"/>
            <a:ext cx="267806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Scale of the tsunami – 300 km; Depths of the sea – 3 km. </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Прямоугольник 2">
            <a:extLst>
              <a:ext uri="{FF2B5EF4-FFF2-40B4-BE49-F238E27FC236}">
                <a16:creationId xmlns:a16="http://schemas.microsoft.com/office/drawing/2014/main" id="{413CCA38-4550-4D51-BE28-6D7437BF3076}"/>
              </a:ext>
            </a:extLst>
          </p:cNvPr>
          <p:cNvSpPr/>
          <p:nvPr/>
        </p:nvSpPr>
        <p:spPr>
          <a:xfrm>
            <a:off x="5257753" y="2198881"/>
            <a:ext cx="3222104" cy="584775"/>
          </a:xfrm>
          <a:prstGeom prst="rect">
            <a:avLst/>
          </a:prstGeom>
        </p:spPr>
        <p:txBody>
          <a:bodyPr wrap="square">
            <a:spAutoFit/>
          </a:bodyPr>
          <a:lstStyle/>
          <a:p>
            <a:pPr lvl="0">
              <a:defRPr/>
            </a:pPr>
            <a:r>
              <a:rPr lang="en-US" sz="1600" dirty="0">
                <a:solidFill>
                  <a:srgbClr val="000000"/>
                </a:solidFill>
                <a:latin typeface="Times New Roman" panose="02020603050405020304" pitchFamily="18" charset="0"/>
                <a:ea typeface="Calibri" panose="020F0502020204030204" pitchFamily="34" charset="0"/>
              </a:rPr>
              <a:t>Upper panel - magnetic field of electric current in the sea layer only.</a:t>
            </a:r>
            <a:r>
              <a:rPr lang="ru-RU" sz="1600" dirty="0">
                <a:solidFill>
                  <a:srgbClr val="000000"/>
                </a:solidFill>
                <a:latin typeface="Times New Roman" panose="02020603050405020304" pitchFamily="18" charset="0"/>
                <a:ea typeface="Calibri" panose="020F0502020204030204" pitchFamily="34" charset="0"/>
              </a:rPr>
              <a:t> </a:t>
            </a:r>
          </a:p>
        </p:txBody>
      </p:sp>
      <p:sp>
        <p:nvSpPr>
          <p:cNvPr id="4" name="Прямоугольник 3">
            <a:extLst>
              <a:ext uri="{FF2B5EF4-FFF2-40B4-BE49-F238E27FC236}">
                <a16:creationId xmlns:a16="http://schemas.microsoft.com/office/drawing/2014/main" id="{A2351812-497E-4D06-9AE0-FEC91A75E887}"/>
              </a:ext>
            </a:extLst>
          </p:cNvPr>
          <p:cNvSpPr/>
          <p:nvPr/>
        </p:nvSpPr>
        <p:spPr>
          <a:xfrm>
            <a:off x="5437773" y="4143418"/>
            <a:ext cx="2862064" cy="830997"/>
          </a:xfrm>
          <a:prstGeom prst="rect">
            <a:avLst/>
          </a:prstGeom>
        </p:spPr>
        <p:txBody>
          <a:bodyPr wrap="square">
            <a:spAutoFit/>
          </a:bodyPr>
          <a:lstStyle/>
          <a:p>
            <a:pPr lvl="0">
              <a:defRPr/>
            </a:pPr>
            <a:r>
              <a:rPr lang="en-US" sz="1600" dirty="0">
                <a:solidFill>
                  <a:srgbClr val="000000"/>
                </a:solidFill>
                <a:latin typeface="Times New Roman" panose="02020603050405020304" pitchFamily="18" charset="0"/>
                <a:ea typeface="Calibri" panose="020F0502020204030204" pitchFamily="34" charset="0"/>
              </a:rPr>
              <a:t>Low panel - magnetic field of electric currents in the sea layer and in the ionosphere</a:t>
            </a:r>
            <a:r>
              <a:rPr lang="ru-RU" sz="1600"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94377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4E17822-DBCF-42DA-BF8D-C80EB1D05525}"/>
              </a:ext>
            </a:extLst>
          </p:cNvPr>
          <p:cNvSpPr/>
          <p:nvPr/>
        </p:nvSpPr>
        <p:spPr>
          <a:xfrm>
            <a:off x="179512" y="260648"/>
            <a:ext cx="8856984" cy="830997"/>
          </a:xfrm>
          <a:prstGeom prst="rect">
            <a:avLst/>
          </a:prstGeom>
        </p:spPr>
        <p:txBody>
          <a:bodyPr wrap="square">
            <a:spAutoFit/>
          </a:bodyPr>
          <a:lstStyle/>
          <a:p>
            <a:r>
              <a:rPr lang="ru-RU" sz="2400" b="1" dirty="0">
                <a:solidFill>
                  <a:schemeClr val="accent2">
                    <a:lumMod val="75000"/>
                  </a:schemeClr>
                </a:solidFill>
                <a:latin typeface="Times New Roman" panose="02020603050405020304" pitchFamily="18" charset="0"/>
                <a:ea typeface="Calibri" panose="020F0502020204030204" pitchFamily="34" charset="0"/>
              </a:rPr>
              <a:t>Продольный ток и возмущение магнитного поля в верхней ионосфере и магнитосфере</a:t>
            </a:r>
            <a:r>
              <a:rPr lang="en-US" sz="2400" b="1" dirty="0">
                <a:solidFill>
                  <a:schemeClr val="accent2">
                    <a:lumMod val="75000"/>
                  </a:schemeClr>
                </a:solidFill>
                <a:latin typeface="Times New Roman" panose="02020603050405020304" pitchFamily="18" charset="0"/>
                <a:ea typeface="Calibri" panose="020F0502020204030204" pitchFamily="34" charset="0"/>
              </a:rPr>
              <a:t> </a:t>
            </a:r>
            <a:r>
              <a:rPr lang="ru-RU" sz="2400" b="1" dirty="0">
                <a:solidFill>
                  <a:schemeClr val="accent2">
                    <a:lumMod val="75000"/>
                  </a:schemeClr>
                </a:solidFill>
                <a:latin typeface="Times New Roman" panose="02020603050405020304" pitchFamily="18" charset="0"/>
                <a:ea typeface="Calibri" panose="020F0502020204030204" pitchFamily="34" charset="0"/>
              </a:rPr>
              <a:t> </a:t>
            </a:r>
            <a:endParaRPr lang="ru-RU" sz="2400" b="1" dirty="0">
              <a:solidFill>
                <a:schemeClr val="accent2">
                  <a:lumMod val="75000"/>
                </a:schemeClr>
              </a:solidFill>
            </a:endParaRPr>
          </a:p>
        </p:txBody>
      </p:sp>
      <p:sp>
        <p:nvSpPr>
          <p:cNvPr id="3" name="Rectangle 2">
            <a:extLst>
              <a:ext uri="{FF2B5EF4-FFF2-40B4-BE49-F238E27FC236}">
                <a16:creationId xmlns:a16="http://schemas.microsoft.com/office/drawing/2014/main" id="{9D637DA8-E271-4D7A-961F-D620BE60382C}"/>
              </a:ext>
            </a:extLst>
          </p:cNvPr>
          <p:cNvSpPr>
            <a:spLocks noChangeArrowheads="1"/>
          </p:cNvSpPr>
          <p:nvPr/>
        </p:nvSpPr>
        <p:spPr bwMode="auto">
          <a:xfrm>
            <a:off x="1403648" y="11247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a:extLst>
              <a:ext uri="{FF2B5EF4-FFF2-40B4-BE49-F238E27FC236}">
                <a16:creationId xmlns:a16="http://schemas.microsoft.com/office/drawing/2014/main" id="{CF7CE4E8-EA95-44BB-811B-8BB169916E7F}"/>
              </a:ext>
            </a:extLst>
          </p:cNvPr>
          <p:cNvSpPr>
            <a:spLocks noChangeArrowheads="1"/>
          </p:cNvSpPr>
          <p:nvPr/>
        </p:nvSpPr>
        <p:spPr bwMode="auto">
          <a:xfrm>
            <a:off x="1691680" y="1886373"/>
            <a:ext cx="104451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FFCB85DE-FB68-48F2-ACCC-E5314CCC4A4C}"/>
              </a:ext>
            </a:extLst>
          </p:cNvPr>
          <p:cNvGraphicFramePr>
            <a:graphicFrameLocks noChangeAspect="1"/>
          </p:cNvGraphicFramePr>
          <p:nvPr>
            <p:extLst>
              <p:ext uri="{D42A27DB-BD31-4B8C-83A1-F6EECF244321}">
                <p14:modId xmlns:p14="http://schemas.microsoft.com/office/powerpoint/2010/main" val="1955024351"/>
              </p:ext>
            </p:extLst>
          </p:nvPr>
        </p:nvGraphicFramePr>
        <p:xfrm>
          <a:off x="1688480" y="1439485"/>
          <a:ext cx="6349587" cy="2825915"/>
        </p:xfrm>
        <a:graphic>
          <a:graphicData uri="http://schemas.openxmlformats.org/presentationml/2006/ole">
            <mc:AlternateContent xmlns:mc="http://schemas.openxmlformats.org/markup-compatibility/2006">
              <mc:Choice xmlns:v="urn:schemas-microsoft-com:vml" Requires="v">
                <p:oleObj spid="_x0000_s15436" name="Equation" r:id="rId3" imgW="3467100" imgH="1549400" progId="Equation.DSMT4">
                  <p:embed/>
                </p:oleObj>
              </mc:Choice>
              <mc:Fallback>
                <p:oleObj name="Equation" r:id="rId3" imgW="3467100" imgH="1549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480" y="1439485"/>
                        <a:ext cx="6349587" cy="2825915"/>
                      </a:xfrm>
                      <a:prstGeom prst="rect">
                        <a:avLst/>
                      </a:prstGeom>
                      <a:noFill/>
                    </p:spPr>
                  </p:pic>
                </p:oleObj>
              </mc:Fallback>
            </mc:AlternateContent>
          </a:graphicData>
        </a:graphic>
      </p:graphicFrame>
      <p:sp>
        <p:nvSpPr>
          <p:cNvPr id="7" name="Прямоугольник 6">
            <a:extLst>
              <a:ext uri="{FF2B5EF4-FFF2-40B4-BE49-F238E27FC236}">
                <a16:creationId xmlns:a16="http://schemas.microsoft.com/office/drawing/2014/main" id="{AF1239F9-75B4-4D31-879C-09D8A7CC1C57}"/>
              </a:ext>
            </a:extLst>
          </p:cNvPr>
          <p:cNvSpPr/>
          <p:nvPr/>
        </p:nvSpPr>
        <p:spPr>
          <a:xfrm>
            <a:off x="1097614" y="4780267"/>
            <a:ext cx="6660740" cy="707886"/>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rPr>
              <a:t>Increase of sea depth results in growth of the horizontal scale of field-align current and magnetic field. </a:t>
            </a:r>
            <a:r>
              <a:rPr lang="ru-RU" sz="2000" dirty="0">
                <a:latin typeface="Times New Roman" panose="02020603050405020304" pitchFamily="18" charset="0"/>
                <a:ea typeface="Calibri" panose="020F0502020204030204" pitchFamily="34" charset="0"/>
              </a:rPr>
              <a:t> </a:t>
            </a:r>
            <a:endParaRPr lang="ru-RU" sz="2000" dirty="0"/>
          </a:p>
        </p:txBody>
      </p:sp>
      <p:sp>
        <p:nvSpPr>
          <p:cNvPr id="8" name="Прямоугольник 7">
            <a:extLst>
              <a:ext uri="{FF2B5EF4-FFF2-40B4-BE49-F238E27FC236}">
                <a16:creationId xmlns:a16="http://schemas.microsoft.com/office/drawing/2014/main" id="{513A4334-75BA-4E84-9CFE-67011C447FDE}"/>
              </a:ext>
            </a:extLst>
          </p:cNvPr>
          <p:cNvSpPr/>
          <p:nvPr/>
        </p:nvSpPr>
        <p:spPr>
          <a:xfrm>
            <a:off x="2483768" y="5656711"/>
            <a:ext cx="3888432" cy="400110"/>
          </a:xfrm>
          <a:prstGeom prst="rect">
            <a:avLst/>
          </a:prstGeom>
        </p:spPr>
        <p:txBody>
          <a:bodyPr wrap="square">
            <a:spAutoFit/>
          </a:bodyPr>
          <a:lstStyle/>
          <a:p>
            <a:r>
              <a:rPr lang="en-US" sz="2000" kern="0" dirty="0">
                <a:solidFill>
                  <a:srgbClr val="333399">
                    <a:lumMod val="75000"/>
                  </a:srgbClr>
                </a:solidFill>
                <a:latin typeface="Times New Roman" panose="02020603050405020304" pitchFamily="18" charset="0"/>
                <a:ea typeface="Calibri" panose="020F0502020204030204" pitchFamily="34" charset="0"/>
                <a:cs typeface="Times New Roman" panose="02020603050405020304" pitchFamily="18" charset="0"/>
              </a:rPr>
              <a:t>The amplitude can reach values: </a:t>
            </a:r>
            <a:endParaRPr lang="ru-RU" sz="2000" dirty="0"/>
          </a:p>
        </p:txBody>
      </p:sp>
      <p:sp>
        <p:nvSpPr>
          <p:cNvPr id="9" name="Rectangle 9">
            <a:extLst>
              <a:ext uri="{FF2B5EF4-FFF2-40B4-BE49-F238E27FC236}">
                <a16:creationId xmlns:a16="http://schemas.microsoft.com/office/drawing/2014/main" id="{78809872-B6F5-4280-B280-0C13528D3EF8}"/>
              </a:ext>
            </a:extLst>
          </p:cNvPr>
          <p:cNvSpPr>
            <a:spLocks noChangeArrowheads="1"/>
          </p:cNvSpPr>
          <p:nvPr/>
        </p:nvSpPr>
        <p:spPr bwMode="auto">
          <a:xfrm flipV="1">
            <a:off x="4427984" y="5465294"/>
            <a:ext cx="102956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803D9759-5AA4-40B8-89C0-3A6E35F427F6}"/>
              </a:ext>
            </a:extLst>
          </p:cNvPr>
          <p:cNvGraphicFramePr>
            <a:graphicFrameLocks noChangeAspect="1"/>
          </p:cNvGraphicFramePr>
          <p:nvPr>
            <p:extLst>
              <p:ext uri="{D42A27DB-BD31-4B8C-83A1-F6EECF244321}">
                <p14:modId xmlns:p14="http://schemas.microsoft.com/office/powerpoint/2010/main" val="814455057"/>
              </p:ext>
            </p:extLst>
          </p:nvPr>
        </p:nvGraphicFramePr>
        <p:xfrm>
          <a:off x="1187624" y="6129612"/>
          <a:ext cx="6164899" cy="568395"/>
        </p:xfrm>
        <a:graphic>
          <a:graphicData uri="http://schemas.openxmlformats.org/presentationml/2006/ole">
            <mc:AlternateContent xmlns:mc="http://schemas.openxmlformats.org/markup-compatibility/2006">
              <mc:Choice xmlns:v="urn:schemas-microsoft-com:vml" Requires="v">
                <p:oleObj spid="_x0000_s15437" name="Equation" r:id="rId5" imgW="2692400" imgH="254000" progId="Equation.DSMT4">
                  <p:embed/>
                </p:oleObj>
              </mc:Choice>
              <mc:Fallback>
                <p:oleObj name="Equation" r:id="rId5" imgW="2692400" imgH="2540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6129612"/>
                        <a:ext cx="6164899" cy="568395"/>
                      </a:xfrm>
                      <a:prstGeom prst="rect">
                        <a:avLst/>
                      </a:prstGeom>
                      <a:noFill/>
                    </p:spPr>
                  </p:pic>
                </p:oleObj>
              </mc:Fallback>
            </mc:AlternateContent>
          </a:graphicData>
        </a:graphic>
      </p:graphicFrame>
    </p:spTree>
    <p:extLst>
      <p:ext uri="{BB962C8B-B14F-4D97-AF65-F5344CB8AC3E}">
        <p14:creationId xmlns:p14="http://schemas.microsoft.com/office/powerpoint/2010/main" val="193880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07256" y="192598"/>
            <a:ext cx="7329488" cy="428625"/>
          </a:xfrm>
        </p:spPr>
        <p:txBody>
          <a:bodyPr>
            <a:normAutofit/>
          </a:bodyPr>
          <a:lstStyle/>
          <a:p>
            <a:pPr algn="ctr" eaLnBrk="1" hangingPunct="1"/>
            <a:r>
              <a:rPr lang="ru-RU" altLang="ru-RU" sz="2400" b="1" dirty="0" smtClean="0">
                <a:solidFill>
                  <a:srgbClr val="222268"/>
                </a:solidFill>
              </a:rPr>
              <a:t>Геомагнитные </a:t>
            </a:r>
            <a:r>
              <a:rPr lang="ru-RU" altLang="ru-RU" sz="2400" b="1" dirty="0">
                <a:solidFill>
                  <a:srgbClr val="222268"/>
                </a:solidFill>
              </a:rPr>
              <a:t>вариации волны цунами</a:t>
            </a:r>
            <a:endParaRPr lang="ru-RU" altLang="ja-JP" sz="2400" b="1" dirty="0">
              <a:solidFill>
                <a:srgbClr val="222268"/>
              </a:solidFill>
            </a:endParaRPr>
          </a:p>
        </p:txBody>
      </p:sp>
      <p:pic>
        <p:nvPicPr>
          <p:cNvPr id="2" name="Рисунок 1">
            <a:extLst>
              <a:ext uri="{FF2B5EF4-FFF2-40B4-BE49-F238E27FC236}">
                <a16:creationId xmlns:a16="http://schemas.microsoft.com/office/drawing/2014/main" id="{5F8D8855-638A-440B-BC71-B84AC7C2675A}"/>
              </a:ext>
            </a:extLst>
          </p:cNvPr>
          <p:cNvPicPr>
            <a:picLocks noChangeAspect="1"/>
          </p:cNvPicPr>
          <p:nvPr/>
        </p:nvPicPr>
        <p:blipFill>
          <a:blip r:embed="rId2"/>
          <a:stretch>
            <a:fillRect/>
          </a:stretch>
        </p:blipFill>
        <p:spPr>
          <a:xfrm>
            <a:off x="683568" y="646923"/>
            <a:ext cx="3557048" cy="3606202"/>
          </a:xfrm>
          <a:prstGeom prst="rect">
            <a:avLst/>
          </a:prstGeom>
        </p:spPr>
      </p:pic>
      <p:pic>
        <p:nvPicPr>
          <p:cNvPr id="3" name="Рисунок 2">
            <a:extLst>
              <a:ext uri="{FF2B5EF4-FFF2-40B4-BE49-F238E27FC236}">
                <a16:creationId xmlns:a16="http://schemas.microsoft.com/office/drawing/2014/main" id="{088F8C55-1B84-4503-B4C7-2DFC4639D0F6}"/>
              </a:ext>
            </a:extLst>
          </p:cNvPr>
          <p:cNvPicPr>
            <a:picLocks noChangeAspect="1"/>
          </p:cNvPicPr>
          <p:nvPr/>
        </p:nvPicPr>
        <p:blipFill>
          <a:blip r:embed="rId3"/>
          <a:stretch>
            <a:fillRect/>
          </a:stretch>
        </p:blipFill>
        <p:spPr>
          <a:xfrm>
            <a:off x="251520" y="4234229"/>
            <a:ext cx="5242158" cy="2266240"/>
          </a:xfrm>
          <a:prstGeom prst="rect">
            <a:avLst/>
          </a:prstGeom>
        </p:spPr>
      </p:pic>
      <p:sp>
        <p:nvSpPr>
          <p:cNvPr id="4" name="Прямоугольник 3">
            <a:extLst>
              <a:ext uri="{FF2B5EF4-FFF2-40B4-BE49-F238E27FC236}">
                <a16:creationId xmlns:a16="http://schemas.microsoft.com/office/drawing/2014/main" id="{536001E1-ACF1-433E-9451-84E7CB6E9DE2}"/>
              </a:ext>
            </a:extLst>
          </p:cNvPr>
          <p:cNvSpPr/>
          <p:nvPr/>
        </p:nvSpPr>
        <p:spPr>
          <a:xfrm>
            <a:off x="4854551" y="596713"/>
            <a:ext cx="3744423" cy="417422"/>
          </a:xfrm>
          <a:prstGeom prst="rect">
            <a:avLst/>
          </a:prstGeom>
        </p:spPr>
        <p:txBody>
          <a:bodyPr wrap="none">
            <a:spAutoFit/>
          </a:bodyPr>
          <a:lstStyle/>
          <a:p>
            <a:pPr algn="just">
              <a:lnSpc>
                <a:spcPct val="150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H. Sugioka et al., S</a:t>
            </a: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cientific reports, 2014</a:t>
            </a:r>
            <a:endParaRPr lang="ru-RU" sz="1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5910EF8C-959D-4121-B98D-F6E68D3E7B68}"/>
              </a:ext>
            </a:extLst>
          </p:cNvPr>
          <p:cNvSpPr/>
          <p:nvPr/>
        </p:nvSpPr>
        <p:spPr>
          <a:xfrm>
            <a:off x="5756176" y="4021251"/>
            <a:ext cx="3203848" cy="2308324"/>
          </a:xfrm>
          <a:prstGeom prst="rect">
            <a:avLst/>
          </a:prstGeom>
        </p:spPr>
        <p:txBody>
          <a:bodyPr wrap="square">
            <a:spAutoFit/>
          </a:bodyPr>
          <a:lstStyle/>
          <a:p>
            <a:pPr>
              <a:spcAft>
                <a:spcPts val="0"/>
              </a:spcAft>
            </a:pPr>
            <a:r>
              <a:rPr lang="en-US" sz="1600" dirty="0">
                <a:latin typeface="Times New Roman" panose="02020603050405020304" pitchFamily="18" charset="0"/>
                <a:cs typeface="Times New Roman" panose="02020603050405020304" pitchFamily="18" charset="0"/>
              </a:rPr>
              <a:t>Observed vertical magnetic field perturbations (black) and sea bottom pressures (red) induced by the tsunami at a depth of 4800 m at Site 8 of the seafloor array network.</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magnetic field perturbation and the seafloor pressure change associated with the tsunami were 0.5 </a:t>
            </a:r>
            <a:r>
              <a:rPr lang="en-US" sz="1600" dirty="0" err="1">
                <a:latin typeface="Times New Roman" panose="02020603050405020304" pitchFamily="18" charset="0"/>
                <a:cs typeface="Times New Roman" panose="02020603050405020304" pitchFamily="18" charset="0"/>
              </a:rPr>
              <a:t>nT</a:t>
            </a:r>
            <a:r>
              <a:rPr lang="en-US" sz="1600" dirty="0">
                <a:latin typeface="Times New Roman" panose="02020603050405020304" pitchFamily="18" charset="0"/>
                <a:cs typeface="Times New Roman" panose="02020603050405020304" pitchFamily="18" charset="0"/>
              </a:rPr>
              <a:t> and 1200 Pa respectively.</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06DEF37-0ED9-4FB5-BFA1-254316ADA675}"/>
              </a:ext>
            </a:extLst>
          </p:cNvPr>
          <p:cNvSpPr/>
          <p:nvPr/>
        </p:nvSpPr>
        <p:spPr>
          <a:xfrm>
            <a:off x="4503114" y="1243300"/>
            <a:ext cx="3995936" cy="2554545"/>
          </a:xfrm>
          <a:prstGeom prst="rect">
            <a:avLst/>
          </a:prstGeom>
        </p:spPr>
        <p:txBody>
          <a:bodyPr wrap="square">
            <a:spAutoFit/>
          </a:bodyPr>
          <a:lstStyle/>
          <a:p>
            <a:pPr algn="just">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Tsunami wave fronts associated with the Chilean earthquake (06:34 on 27 February, 2010) inferred from arrival times at the seafloor magnetometer array network.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White lines and white arrows show the estimated positions of the tsunami wave front and the tsunami propagation vectors, respectively. Red arrows show the propagation vectors inferred from the electromagnetic data.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EEA8430-2723-4CDF-A402-80EBE6E0BEBA}"/>
              </a:ext>
            </a:extLst>
          </p:cNvPr>
          <p:cNvPicPr>
            <a:picLocks noChangeAspect="1"/>
          </p:cNvPicPr>
          <p:nvPr/>
        </p:nvPicPr>
        <p:blipFill>
          <a:blip r:embed="rId2"/>
          <a:stretch>
            <a:fillRect/>
          </a:stretch>
        </p:blipFill>
        <p:spPr>
          <a:xfrm>
            <a:off x="-324544" y="1885708"/>
            <a:ext cx="6552728" cy="5035038"/>
          </a:xfrm>
          <a:prstGeom prst="rect">
            <a:avLst/>
          </a:prstGeom>
        </p:spPr>
      </p:pic>
      <p:sp>
        <p:nvSpPr>
          <p:cNvPr id="6" name="Прямоугольник 5">
            <a:extLst>
              <a:ext uri="{FF2B5EF4-FFF2-40B4-BE49-F238E27FC236}">
                <a16:creationId xmlns:a16="http://schemas.microsoft.com/office/drawing/2014/main" id="{1A3B3282-A652-4467-B094-D241F9CA6FD4}"/>
              </a:ext>
            </a:extLst>
          </p:cNvPr>
          <p:cNvSpPr/>
          <p:nvPr/>
        </p:nvSpPr>
        <p:spPr>
          <a:xfrm>
            <a:off x="0" y="362692"/>
            <a:ext cx="9144000" cy="166199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Горизонтальное распределение возмущения магнитного поля и продольного тока в верхней ионосфере и магнитосфере</a:t>
            </a:r>
          </a:p>
          <a:p>
            <a:pPr lvl="0">
              <a:defRPr/>
            </a:pPr>
            <a:r>
              <a:rPr lang="ru-RU" dirty="0">
                <a:latin typeface="Times New Roman" panose="02020603050405020304" pitchFamily="18" charset="0"/>
                <a:ea typeface="Calibri" panose="020F0502020204030204" pitchFamily="34" charset="0"/>
              </a:rPr>
              <a:t>Увеличение глубины морской среды приводит к росту горизонтального масштаба продольного тока и его магнитного поля. Амплитуда магнитного поля может достигать значений порядка 10 нТл, а амплитуда продольного тока достигает 10</a:t>
            </a:r>
            <a:r>
              <a:rPr lang="ru-RU" baseline="30000" dirty="0">
                <a:latin typeface="Times New Roman" panose="02020603050405020304" pitchFamily="18" charset="0"/>
                <a:ea typeface="Calibri" panose="020F0502020204030204" pitchFamily="34" charset="0"/>
              </a:rPr>
              <a:t>-8</a:t>
            </a:r>
            <a:r>
              <a:rPr lang="ru-RU" dirty="0">
                <a:latin typeface="Times New Roman" panose="02020603050405020304" pitchFamily="18" charset="0"/>
                <a:ea typeface="Calibri" panose="020F0502020204030204" pitchFamily="34" charset="0"/>
              </a:rPr>
              <a:t> А/м</a:t>
            </a:r>
            <a:r>
              <a:rPr lang="ru-RU" baseline="30000" dirty="0">
                <a:latin typeface="Times New Roman" panose="02020603050405020304" pitchFamily="18" charset="0"/>
                <a:ea typeface="Calibri" panose="020F0502020204030204" pitchFamily="34" charset="0"/>
              </a:rPr>
              <a:t>2</a:t>
            </a:r>
            <a:endParaRPr kumimoji="0" lang="ru-RU" b="0" i="0" u="none" strike="noStrike" kern="1200" cap="none" spc="0" normalizeH="0" baseline="0" noProof="0" dirty="0">
              <a:ln>
                <a:noFill/>
              </a:ln>
              <a:solidFill>
                <a:srgbClr val="333399">
                  <a:lumMod val="75000"/>
                </a:srgbClr>
              </a:solidFill>
              <a:effectLst/>
              <a:uLnTx/>
              <a:uFillTx/>
              <a:latin typeface="Arial" panose="020B0604020202020204" pitchFamily="34" charset="0"/>
            </a:endParaRPr>
          </a:p>
        </p:txBody>
      </p:sp>
      <p:sp>
        <p:nvSpPr>
          <p:cNvPr id="2" name="Прямоугольник 1">
            <a:extLst>
              <a:ext uri="{FF2B5EF4-FFF2-40B4-BE49-F238E27FC236}">
                <a16:creationId xmlns:a16="http://schemas.microsoft.com/office/drawing/2014/main" id="{F6578ADD-E842-4DCA-9403-4E7184DAFBD6}"/>
              </a:ext>
            </a:extLst>
          </p:cNvPr>
          <p:cNvSpPr/>
          <p:nvPr/>
        </p:nvSpPr>
        <p:spPr>
          <a:xfrm>
            <a:off x="6249422" y="4256630"/>
            <a:ext cx="2535818" cy="92333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Solid line – tsunami scale 100 km; Dotted line – tsunami scale 300 km. </a:t>
            </a:r>
            <a:endParaRPr kumimoji="0" lang="ru-RU" b="0" i="0" u="none" strike="noStrike" kern="1200" cap="none" spc="0" normalizeH="0" baseline="0" noProof="0" dirty="0">
              <a:ln>
                <a:noFill/>
              </a:ln>
              <a:solidFill>
                <a:srgbClr val="000000"/>
              </a:solidFill>
              <a:effectLst/>
              <a:uLnTx/>
              <a:uFillTx/>
              <a:latin typeface="Arial" panose="020B0604020202020204" pitchFamily="34" charset="0"/>
              <a:cs typeface="+mn-cs"/>
            </a:endParaRPr>
          </a:p>
        </p:txBody>
      </p:sp>
      <p:sp>
        <p:nvSpPr>
          <p:cNvPr id="3" name="Прямоугольник 2">
            <a:extLst>
              <a:ext uri="{FF2B5EF4-FFF2-40B4-BE49-F238E27FC236}">
                <a16:creationId xmlns:a16="http://schemas.microsoft.com/office/drawing/2014/main" id="{4938AEF4-6117-43B0-84D3-C02B8D76044D}"/>
              </a:ext>
            </a:extLst>
          </p:cNvPr>
          <p:cNvSpPr/>
          <p:nvPr/>
        </p:nvSpPr>
        <p:spPr>
          <a:xfrm>
            <a:off x="6255518" y="2375909"/>
            <a:ext cx="2173119" cy="646331"/>
          </a:xfrm>
          <a:prstGeom prst="rect">
            <a:avLst/>
          </a:prstGeom>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Left panel – depth of the sea 1 km</a:t>
            </a:r>
            <a:endParaRPr lang="ru-RU" dirty="0"/>
          </a:p>
        </p:txBody>
      </p:sp>
      <p:sp>
        <p:nvSpPr>
          <p:cNvPr id="4" name="Прямоугольник 3">
            <a:extLst>
              <a:ext uri="{FF2B5EF4-FFF2-40B4-BE49-F238E27FC236}">
                <a16:creationId xmlns:a16="http://schemas.microsoft.com/office/drawing/2014/main" id="{AC9FBE43-A155-4B17-A194-0819380843C7}"/>
              </a:ext>
            </a:extLst>
          </p:cNvPr>
          <p:cNvSpPr/>
          <p:nvPr/>
        </p:nvSpPr>
        <p:spPr>
          <a:xfrm>
            <a:off x="6255518" y="3310198"/>
            <a:ext cx="2116965" cy="646331"/>
          </a:xfrm>
          <a:prstGeom prst="rect">
            <a:avLst/>
          </a:prstGeom>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Right panel – depth of the sea 3 km</a:t>
            </a:r>
            <a:r>
              <a:rPr lang="ru-RU" dirty="0">
                <a:solidFill>
                  <a:srgbClr val="000000"/>
                </a:solidFill>
                <a:latin typeface="Times New Roman" panose="02020603050405020304" pitchFamily="18" charset="0"/>
                <a:ea typeface="Calibri" panose="020F0502020204030204" pitchFamily="34" charset="0"/>
              </a:rPr>
              <a:t>. </a:t>
            </a:r>
            <a:endParaRPr lang="ru-RU" dirty="0"/>
          </a:p>
        </p:txBody>
      </p:sp>
    </p:spTree>
    <p:extLst>
      <p:ext uri="{BB962C8B-B14F-4D97-AF65-F5344CB8AC3E}">
        <p14:creationId xmlns:p14="http://schemas.microsoft.com/office/powerpoint/2010/main" val="75554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Pdc\Baumanec\картинки\34001.JPG">
            <a:extLst>
              <a:ext uri="{FF2B5EF4-FFF2-40B4-BE49-F238E27FC236}">
                <a16:creationId xmlns:a16="http://schemas.microsoft.com/office/drawing/2014/main" id="{56226CF5-51F4-43F7-AEFD-637DD3F64B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25" y="2198664"/>
            <a:ext cx="5801458" cy="38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5">
            <a:extLst>
              <a:ext uri="{FF2B5EF4-FFF2-40B4-BE49-F238E27FC236}">
                <a16:creationId xmlns:a16="http://schemas.microsoft.com/office/drawing/2014/main" id="{8C8EA6C2-AD6E-4CE1-BA1E-963B351B8FE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0389">
            <a:off x="2242044" y="2429647"/>
            <a:ext cx="1042526" cy="11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
            <a:extLst>
              <a:ext uri="{FF2B5EF4-FFF2-40B4-BE49-F238E27FC236}">
                <a16:creationId xmlns:a16="http://schemas.microsoft.com/office/drawing/2014/main" id="{1EF65EF4-5783-4924-9ADD-7A6190D87BF7}"/>
              </a:ext>
            </a:extLst>
          </p:cNvPr>
          <p:cNvSpPr>
            <a:spLocks/>
          </p:cNvSpPr>
          <p:nvPr/>
        </p:nvSpPr>
        <p:spPr bwMode="auto">
          <a:xfrm>
            <a:off x="1115616" y="2373024"/>
            <a:ext cx="5297402" cy="2952329"/>
          </a:xfrm>
          <a:custGeom>
            <a:avLst/>
            <a:gdLst>
              <a:gd name="T0" fmla="*/ 0 w 8970"/>
              <a:gd name="T1" fmla="*/ 0 h 5370"/>
              <a:gd name="T2" fmla="*/ 2147483647 w 8970"/>
              <a:gd name="T3" fmla="*/ 2147483647 h 5370"/>
              <a:gd name="T4" fmla="*/ 2147483647 w 8970"/>
              <a:gd name="T5" fmla="*/ 2147483647 h 5370"/>
              <a:gd name="T6" fmla="*/ 2147483647 w 8970"/>
              <a:gd name="T7" fmla="*/ 2147483647 h 5370"/>
              <a:gd name="T8" fmla="*/ 2147483647 w 8970"/>
              <a:gd name="T9" fmla="*/ 2147483647 h 5370"/>
              <a:gd name="T10" fmla="*/ 0 60000 65536"/>
              <a:gd name="T11" fmla="*/ 0 60000 65536"/>
              <a:gd name="T12" fmla="*/ 0 60000 65536"/>
              <a:gd name="T13" fmla="*/ 0 60000 65536"/>
              <a:gd name="T14" fmla="*/ 0 60000 65536"/>
              <a:gd name="T15" fmla="*/ 0 w 8970"/>
              <a:gd name="T16" fmla="*/ 0 h 5370"/>
              <a:gd name="T17" fmla="*/ 8970 w 8970"/>
              <a:gd name="T18" fmla="*/ 5370 h 5370"/>
            </a:gdLst>
            <a:ahLst/>
            <a:cxnLst>
              <a:cxn ang="T10">
                <a:pos x="T0" y="T1"/>
              </a:cxn>
              <a:cxn ang="T11">
                <a:pos x="T2" y="T3"/>
              </a:cxn>
              <a:cxn ang="T12">
                <a:pos x="T4" y="T5"/>
              </a:cxn>
              <a:cxn ang="T13">
                <a:pos x="T6" y="T7"/>
              </a:cxn>
              <a:cxn ang="T14">
                <a:pos x="T8" y="T9"/>
              </a:cxn>
            </a:cxnLst>
            <a:rect l="T15" t="T16" r="T17" b="T18"/>
            <a:pathLst>
              <a:path w="8970" h="5370">
                <a:moveTo>
                  <a:pt x="0" y="0"/>
                </a:moveTo>
                <a:cubicBezTo>
                  <a:pt x="439" y="148"/>
                  <a:pt x="1759" y="521"/>
                  <a:pt x="2632" y="886"/>
                </a:cubicBezTo>
                <a:cubicBezTo>
                  <a:pt x="3505" y="1251"/>
                  <a:pt x="4414" y="1670"/>
                  <a:pt x="5240" y="2190"/>
                </a:cubicBezTo>
                <a:cubicBezTo>
                  <a:pt x="6066" y="2710"/>
                  <a:pt x="6966" y="3475"/>
                  <a:pt x="7588" y="4005"/>
                </a:cubicBezTo>
                <a:cubicBezTo>
                  <a:pt x="8210" y="4535"/>
                  <a:pt x="8682" y="5086"/>
                  <a:pt x="8970" y="5370"/>
                </a:cubicBezTo>
              </a:path>
            </a:pathLst>
          </a:custGeom>
          <a:noFill/>
          <a:ln w="952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defTabSz="844083"/>
            <a:endParaRPr lang="ru-RU" sz="1662">
              <a:solidFill>
                <a:srgbClr val="000000"/>
              </a:solidFill>
              <a:cs typeface="Arial" panose="020B0604020202020204" pitchFamily="34" charset="0"/>
            </a:endParaRPr>
          </a:p>
        </p:txBody>
      </p:sp>
      <p:sp>
        <p:nvSpPr>
          <p:cNvPr id="5" name="Стрелка: вниз 4">
            <a:extLst>
              <a:ext uri="{FF2B5EF4-FFF2-40B4-BE49-F238E27FC236}">
                <a16:creationId xmlns:a16="http://schemas.microsoft.com/office/drawing/2014/main" id="{32C81A71-4556-4CB4-9BDE-EA4588B5C33D}"/>
              </a:ext>
            </a:extLst>
          </p:cNvPr>
          <p:cNvSpPr/>
          <p:nvPr/>
        </p:nvSpPr>
        <p:spPr>
          <a:xfrm rot="1362284">
            <a:off x="3746543" y="3448605"/>
            <a:ext cx="309351" cy="911192"/>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FFFFF"/>
              </a:solidFill>
              <a:effectLst/>
              <a:uLnTx/>
              <a:uFillTx/>
              <a:latin typeface="Arial"/>
              <a:ea typeface="+mn-ea"/>
              <a:cs typeface="Arial"/>
            </a:endParaRPr>
          </a:p>
        </p:txBody>
      </p:sp>
      <p:sp>
        <p:nvSpPr>
          <p:cNvPr id="6" name="Стрелка: вверх 5">
            <a:extLst>
              <a:ext uri="{FF2B5EF4-FFF2-40B4-BE49-F238E27FC236}">
                <a16:creationId xmlns:a16="http://schemas.microsoft.com/office/drawing/2014/main" id="{E925E962-811E-4E9B-AA6D-B642D8763926}"/>
              </a:ext>
            </a:extLst>
          </p:cNvPr>
          <p:cNvSpPr/>
          <p:nvPr/>
        </p:nvSpPr>
        <p:spPr>
          <a:xfrm rot="1373185">
            <a:off x="3402658" y="3170665"/>
            <a:ext cx="360040" cy="1019877"/>
          </a:xfrm>
          <a:prstGeom prst="up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Arial"/>
            </a:endParaRPr>
          </a:p>
        </p:txBody>
      </p:sp>
      <p:cxnSp>
        <p:nvCxnSpPr>
          <p:cNvPr id="7" name="Прямая со стрелкой 6">
            <a:extLst>
              <a:ext uri="{FF2B5EF4-FFF2-40B4-BE49-F238E27FC236}">
                <a16:creationId xmlns:a16="http://schemas.microsoft.com/office/drawing/2014/main" id="{433924B1-B5A3-4CED-B03C-A4337D254DDC}"/>
              </a:ext>
            </a:extLst>
          </p:cNvPr>
          <p:cNvCxnSpPr>
            <a:cxnSpLocks/>
          </p:cNvCxnSpPr>
          <p:nvPr/>
        </p:nvCxnSpPr>
        <p:spPr>
          <a:xfrm flipV="1">
            <a:off x="3946845" y="3189045"/>
            <a:ext cx="1064692" cy="216024"/>
          </a:xfrm>
          <a:prstGeom prst="straightConnector1">
            <a:avLst/>
          </a:prstGeom>
          <a:noFill/>
          <a:ln w="50800" cap="flat" cmpd="sng" algn="ctr">
            <a:solidFill>
              <a:srgbClr val="FFFFFF">
                <a:lumMod val="85000"/>
              </a:srgbClr>
            </a:solidFill>
            <a:prstDash val="solid"/>
            <a:tailEnd type="triangle"/>
          </a:ln>
          <a:effectLst/>
        </p:spPr>
      </p:cxnSp>
      <p:cxnSp>
        <p:nvCxnSpPr>
          <p:cNvPr id="8" name="AutoShape 8">
            <a:extLst>
              <a:ext uri="{FF2B5EF4-FFF2-40B4-BE49-F238E27FC236}">
                <a16:creationId xmlns:a16="http://schemas.microsoft.com/office/drawing/2014/main" id="{8CCBA140-3442-4B30-A89C-F9254EECDC9C}"/>
              </a:ext>
            </a:extLst>
          </p:cNvPr>
          <p:cNvCxnSpPr>
            <a:cxnSpLocks noChangeShapeType="1"/>
          </p:cNvCxnSpPr>
          <p:nvPr/>
        </p:nvCxnSpPr>
        <p:spPr bwMode="auto">
          <a:xfrm>
            <a:off x="3994879" y="3433792"/>
            <a:ext cx="726332" cy="278447"/>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9" name="Прямоугольник 8">
            <a:extLst>
              <a:ext uri="{FF2B5EF4-FFF2-40B4-BE49-F238E27FC236}">
                <a16:creationId xmlns:a16="http://schemas.microsoft.com/office/drawing/2014/main" id="{20AE9BB7-1494-4C1C-B755-76C52A17A2F1}"/>
              </a:ext>
            </a:extLst>
          </p:cNvPr>
          <p:cNvSpPr/>
          <p:nvPr/>
        </p:nvSpPr>
        <p:spPr>
          <a:xfrm>
            <a:off x="1058698" y="431275"/>
            <a:ext cx="7344816"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2000" i="0" u="none" strike="noStrike" kern="0" cap="none" spc="0" normalizeH="0" baseline="0" noProof="0" dirty="0">
                <a:ln>
                  <a:noFill/>
                </a:ln>
                <a:solidFill>
                  <a:srgbClr val="333399"/>
                </a:solidFill>
                <a:effectLst/>
                <a:uLnTx/>
                <a:uFillTx/>
                <a:latin typeface="Arial"/>
                <a:ea typeface="+mj-ea"/>
                <a:cs typeface="Arial"/>
              </a:rPr>
              <a:t>Спутник пересекает продольный ток над районом цунами</a:t>
            </a:r>
            <a:r>
              <a:rPr kumimoji="0" lang="en-US" altLang="ru-RU" sz="2000" i="0" u="none" strike="noStrike" kern="0" cap="none" spc="0" normalizeH="0" baseline="0" noProof="0" dirty="0">
                <a:ln>
                  <a:noFill/>
                </a:ln>
                <a:solidFill>
                  <a:srgbClr val="333399"/>
                </a:solidFill>
                <a:effectLst/>
                <a:uLnTx/>
                <a:uFillTx/>
                <a:latin typeface="Arial"/>
                <a:ea typeface="+mj-ea"/>
                <a:cs typeface="Arial"/>
              </a:rPr>
              <a:t>. </a:t>
            </a:r>
            <a:r>
              <a:rPr kumimoji="0" lang="ru-RU" altLang="ru-RU" sz="2000" i="0" u="none" strike="noStrike" kern="0" cap="none" spc="0" normalizeH="0" baseline="0" noProof="0" dirty="0">
                <a:ln>
                  <a:noFill/>
                </a:ln>
                <a:solidFill>
                  <a:srgbClr val="333399"/>
                </a:solidFill>
                <a:effectLst/>
                <a:uLnTx/>
                <a:uFillTx/>
                <a:latin typeface="Arial"/>
                <a:ea typeface="+mj-ea"/>
                <a:cs typeface="Arial"/>
              </a:rPr>
              <a:t>Продольный ток возникает в результате взаимодействия АГВ и ионосферы. </a:t>
            </a:r>
            <a:r>
              <a:rPr lang="ru-RU" altLang="ru-RU" sz="2000" kern="0" dirty="0">
                <a:solidFill>
                  <a:srgbClr val="333399"/>
                </a:solidFill>
                <a:latin typeface="Arial"/>
                <a:ea typeface="+mj-ea"/>
                <a:cs typeface="Arial"/>
              </a:rPr>
              <a:t>Регистрируются поперечные компоненты магнитного и электрического поля.</a:t>
            </a:r>
            <a:r>
              <a:rPr lang="en-US" altLang="ru-RU" sz="2000" kern="0" dirty="0">
                <a:solidFill>
                  <a:srgbClr val="333399"/>
                </a:solidFill>
                <a:latin typeface="Arial"/>
                <a:cs typeface="Arial"/>
              </a:rPr>
              <a:t> </a:t>
            </a:r>
            <a:endParaRPr kumimoji="0" lang="ru-RU" sz="2000" i="0" u="none" strike="noStrike" kern="0" cap="none" spc="0" normalizeH="0" baseline="0" noProof="0" dirty="0">
              <a:ln>
                <a:noFill/>
              </a:ln>
              <a:solidFill>
                <a:sysClr val="windowText" lastClr="000000"/>
              </a:solidFill>
              <a:effectLst/>
              <a:uLnTx/>
              <a:uFillTx/>
            </a:endParaRPr>
          </a:p>
        </p:txBody>
      </p:sp>
      <p:sp>
        <p:nvSpPr>
          <p:cNvPr id="10" name="Месяц 9">
            <a:extLst>
              <a:ext uri="{FF2B5EF4-FFF2-40B4-BE49-F238E27FC236}">
                <a16:creationId xmlns:a16="http://schemas.microsoft.com/office/drawing/2014/main" id="{E0E94D48-289C-4A1D-9E53-7CB3E73907E7}"/>
              </a:ext>
            </a:extLst>
          </p:cNvPr>
          <p:cNvSpPr/>
          <p:nvPr/>
        </p:nvSpPr>
        <p:spPr>
          <a:xfrm rot="7182628">
            <a:off x="2994674" y="4445270"/>
            <a:ext cx="332047" cy="1168504"/>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Месяц 10">
            <a:extLst>
              <a:ext uri="{FF2B5EF4-FFF2-40B4-BE49-F238E27FC236}">
                <a16:creationId xmlns:a16="http://schemas.microsoft.com/office/drawing/2014/main" id="{84C084F0-2A26-4B4C-A706-BFA297BF9E2B}"/>
              </a:ext>
            </a:extLst>
          </p:cNvPr>
          <p:cNvSpPr/>
          <p:nvPr/>
        </p:nvSpPr>
        <p:spPr>
          <a:xfrm rot="7370363">
            <a:off x="3287337" y="4373971"/>
            <a:ext cx="210296" cy="792672"/>
          </a:xfrm>
          <a:prstGeom prst="mo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C8306E2F-8044-4021-935A-E80521A07E51}"/>
              </a:ext>
            </a:extLst>
          </p:cNvPr>
          <p:cNvSpPr/>
          <p:nvPr/>
        </p:nvSpPr>
        <p:spPr>
          <a:xfrm rot="1650603">
            <a:off x="1123288" y="5050478"/>
            <a:ext cx="275009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C6EF1E8F-F501-4B4E-A9CE-4DE153C104B6}"/>
              </a:ext>
            </a:extLst>
          </p:cNvPr>
          <p:cNvSpPr/>
          <p:nvPr/>
        </p:nvSpPr>
        <p:spPr>
          <a:xfrm>
            <a:off x="6842739" y="2348606"/>
            <a:ext cx="1329661" cy="923330"/>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Field-align current</a:t>
            </a:r>
          </a:p>
          <a:p>
            <a:r>
              <a:rPr lang="en-US" dirty="0">
                <a:latin typeface="Times New Roman" panose="02020603050405020304" pitchFamily="18" charset="0"/>
                <a:ea typeface="Calibri" panose="020F0502020204030204" pitchFamily="34" charset="0"/>
              </a:rPr>
              <a:t>10</a:t>
            </a:r>
            <a:r>
              <a:rPr lang="ru-RU" baseline="30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baseline="30000" dirty="0">
                <a:latin typeface="Times New Roman" panose="02020603050405020304" pitchFamily="18" charset="0"/>
                <a:ea typeface="Calibri" panose="020F0502020204030204" pitchFamily="34" charset="0"/>
              </a:rPr>
              <a:t>8</a:t>
            </a:r>
            <a:r>
              <a:rPr lang="en-US" dirty="0">
                <a:latin typeface="Times New Roman" panose="02020603050405020304" pitchFamily="18" charset="0"/>
                <a:ea typeface="Calibri" panose="020F0502020204030204" pitchFamily="34" charset="0"/>
              </a:rPr>
              <a:t> A/m</a:t>
            </a:r>
            <a:r>
              <a:rPr lang="en-US" baseline="30000" dirty="0">
                <a:latin typeface="Times New Roman" panose="02020603050405020304" pitchFamily="18" charset="0"/>
                <a:ea typeface="Calibri" panose="020F0502020204030204" pitchFamily="34" charset="0"/>
              </a:rPr>
              <a:t>2</a:t>
            </a:r>
            <a:endParaRPr lang="ru-RU" dirty="0"/>
          </a:p>
        </p:txBody>
      </p:sp>
      <p:sp>
        <p:nvSpPr>
          <p:cNvPr id="15" name="Прямоугольник 14">
            <a:extLst>
              <a:ext uri="{FF2B5EF4-FFF2-40B4-BE49-F238E27FC236}">
                <a16:creationId xmlns:a16="http://schemas.microsoft.com/office/drawing/2014/main" id="{033EA789-EC44-48DE-9095-F7ECAC53C989}"/>
              </a:ext>
            </a:extLst>
          </p:cNvPr>
          <p:cNvSpPr/>
          <p:nvPr/>
        </p:nvSpPr>
        <p:spPr>
          <a:xfrm>
            <a:off x="6844153" y="3820065"/>
            <a:ext cx="1546922"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Magnetic field</a:t>
            </a:r>
          </a:p>
          <a:p>
            <a:r>
              <a:rPr lang="en-US" dirty="0">
                <a:latin typeface="Times New Roman" panose="02020603050405020304" pitchFamily="18" charset="0"/>
                <a:ea typeface="Calibri" panose="020F0502020204030204" pitchFamily="34" charset="0"/>
              </a:rPr>
              <a:t> 10 </a:t>
            </a:r>
            <a:r>
              <a:rPr lang="en-US" dirty="0" err="1">
                <a:latin typeface="Times New Roman" panose="02020603050405020304" pitchFamily="18" charset="0"/>
                <a:ea typeface="Calibri" panose="020F0502020204030204" pitchFamily="34" charset="0"/>
              </a:rPr>
              <a:t>nT</a:t>
            </a:r>
            <a:r>
              <a:rPr lang="en-US" dirty="0">
                <a:latin typeface="Times New Roman" panose="02020603050405020304" pitchFamily="18" charset="0"/>
                <a:ea typeface="Calibri" panose="020F0502020204030204" pitchFamily="34" charset="0"/>
              </a:rPr>
              <a:t> </a:t>
            </a:r>
            <a:endParaRPr lang="ru-RU" dirty="0"/>
          </a:p>
        </p:txBody>
      </p:sp>
      <p:sp>
        <p:nvSpPr>
          <p:cNvPr id="16" name="Прямоугольник 15">
            <a:extLst>
              <a:ext uri="{FF2B5EF4-FFF2-40B4-BE49-F238E27FC236}">
                <a16:creationId xmlns:a16="http://schemas.microsoft.com/office/drawing/2014/main" id="{028C29A6-28EF-407F-A8DD-94FC06FF4018}"/>
              </a:ext>
            </a:extLst>
          </p:cNvPr>
          <p:cNvSpPr/>
          <p:nvPr/>
        </p:nvSpPr>
        <p:spPr>
          <a:xfrm>
            <a:off x="6983560" y="5112610"/>
            <a:ext cx="1692896"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Electric field </a:t>
            </a:r>
          </a:p>
          <a:p>
            <a:r>
              <a:rPr lang="en-US" dirty="0">
                <a:latin typeface="Times New Roman" panose="02020603050405020304" pitchFamily="18" charset="0"/>
                <a:ea typeface="Calibri" panose="020F0502020204030204" pitchFamily="34" charset="0"/>
              </a:rPr>
              <a:t>10 mV/m </a:t>
            </a:r>
            <a:endParaRPr lang="ru-RU" dirty="0"/>
          </a:p>
        </p:txBody>
      </p:sp>
    </p:spTree>
    <p:extLst>
      <p:ext uri="{BB962C8B-B14F-4D97-AF65-F5344CB8AC3E}">
        <p14:creationId xmlns:p14="http://schemas.microsoft.com/office/powerpoint/2010/main" val="231805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body" sz="half" idx="4294967295"/>
          </p:nvPr>
        </p:nvSpPr>
        <p:spPr>
          <a:xfrm>
            <a:off x="395536" y="994569"/>
            <a:ext cx="7786687" cy="4732338"/>
          </a:xfrm>
        </p:spPr>
        <p:txBody>
          <a:bodyPr>
            <a:normAutofit fontScale="70000" lnSpcReduction="20000"/>
          </a:bodyPr>
          <a:lstStyle/>
          <a:p>
            <a:pPr algn="ctr" eaLnBrk="1" hangingPunct="1">
              <a:lnSpc>
                <a:spcPct val="80000"/>
              </a:lnSpc>
              <a:buFontTx/>
              <a:buNone/>
            </a:pPr>
            <a:r>
              <a:rPr lang="ru-RU" altLang="ru-RU" sz="3400" b="1" dirty="0">
                <a:solidFill>
                  <a:schemeClr val="accent2"/>
                </a:solidFill>
              </a:rPr>
              <a:t>Заключение </a:t>
            </a:r>
            <a:r>
              <a:rPr lang="en-US" altLang="ru-RU" sz="3400" b="1" dirty="0">
                <a:solidFill>
                  <a:schemeClr val="accent2"/>
                </a:solidFill>
              </a:rPr>
              <a:t> </a:t>
            </a:r>
            <a:endParaRPr lang="ru-RU" altLang="ru-RU" sz="3400" b="1" dirty="0">
              <a:solidFill>
                <a:schemeClr val="accent2"/>
              </a:solidFill>
            </a:endParaRPr>
          </a:p>
          <a:p>
            <a:pPr algn="ctr" eaLnBrk="1" hangingPunct="1">
              <a:lnSpc>
                <a:spcPct val="80000"/>
              </a:lnSpc>
              <a:buFontTx/>
              <a:buNone/>
            </a:pPr>
            <a:endParaRPr lang="en-US" altLang="ru-RU" sz="2400" dirty="0">
              <a:solidFill>
                <a:srgbClr val="222268"/>
              </a:solidFill>
              <a:latin typeface="Times New Roman" panose="02020603050405020304" pitchFamily="18" charset="0"/>
            </a:endParaRPr>
          </a:p>
          <a:p>
            <a:pPr eaLnBrk="1" hangingPunct="1">
              <a:lnSpc>
                <a:spcPct val="80000"/>
              </a:lnSpc>
            </a:pPr>
            <a:r>
              <a:rPr lang="ru-RU" altLang="ru-RU" sz="3100" dirty="0">
                <a:solidFill>
                  <a:schemeClr val="accent2">
                    <a:lumMod val="75000"/>
                  </a:schemeClr>
                </a:solidFill>
                <a:latin typeface="Times New Roman" panose="02020603050405020304" pitchFamily="18" charset="0"/>
              </a:rPr>
              <a:t>Смещение поверхности моря в волне цунами составляет </a:t>
            </a:r>
            <a:r>
              <a:rPr lang="en-US" altLang="ru-RU" sz="3100" dirty="0">
                <a:solidFill>
                  <a:schemeClr val="accent2">
                    <a:lumMod val="75000"/>
                  </a:schemeClr>
                </a:solidFill>
                <a:latin typeface="Times New Roman" panose="02020603050405020304" pitchFamily="18" charset="0"/>
              </a:rPr>
              <a:t>(0.1 – 1) </a:t>
            </a:r>
            <a:r>
              <a:rPr lang="ru-RU" altLang="ru-RU" sz="3100" dirty="0">
                <a:solidFill>
                  <a:schemeClr val="accent2">
                    <a:lumMod val="75000"/>
                  </a:schemeClr>
                </a:solidFill>
                <a:latin typeface="Times New Roman" panose="02020603050405020304" pitchFamily="18" charset="0"/>
              </a:rPr>
              <a:t>м, а возмущение магнитного поля достигает 1 нТл</a:t>
            </a:r>
            <a:r>
              <a:rPr lang="en-US" altLang="ru-RU" sz="3100" dirty="0">
                <a:solidFill>
                  <a:schemeClr val="accent2">
                    <a:lumMod val="75000"/>
                  </a:schemeClr>
                </a:solidFill>
                <a:latin typeface="Times New Roman" panose="02020603050405020304" pitchFamily="18" charset="0"/>
              </a:rPr>
              <a:t>.</a:t>
            </a:r>
          </a:p>
          <a:p>
            <a:pPr eaLnBrk="1" hangingPunct="1">
              <a:lnSpc>
                <a:spcPct val="80000"/>
              </a:lnSpc>
            </a:pP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Представленная модель основана на предположении, что источником магнитного поля является электрический ток в морской среде и в ионосфере</a:t>
            </a:r>
            <a:r>
              <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eaLnBrk="1" hangingPunct="1">
              <a:lnSpc>
                <a:spcPct val="80000"/>
              </a:lnSpc>
            </a:pP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Ток в ионосфере возникает в результате распространения в ней АГВ, генерируемой смещением поверхности моря волной цунами. </a:t>
            </a:r>
            <a:endPar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Ток в ионосфере замыкается с сопряженной ионосферой продольным током, который  формирует поперечные компоненты магнитного и электрического поля. </a:t>
            </a:r>
            <a:endPar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Их амплитуды достигают значений </a:t>
            </a:r>
            <a:r>
              <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10 </a:t>
            </a: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нТл</a:t>
            </a:r>
            <a:r>
              <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10 </a:t>
            </a: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мВ/м и </a:t>
            </a:r>
            <a:r>
              <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ru-RU" sz="31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31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a:t>
            </a: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м</a:t>
            </a:r>
            <a:r>
              <a:rPr lang="en-US" sz="31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ru-RU" sz="3100" baseline="30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соответственно. </a:t>
            </a:r>
            <a:endParaRPr lang="en-US"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80000"/>
              </a:lnSpc>
            </a:pPr>
            <a:r>
              <a:rPr lang="ru-RU" sz="31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Оценки показали возможность электромагнитного мониторинга цунами спутниковыми методами. </a:t>
            </a:r>
          </a:p>
        </p:txBody>
      </p:sp>
      <p:sp>
        <p:nvSpPr>
          <p:cNvPr id="30723" name="Rectangle 4"/>
          <p:cNvSpPr>
            <a:spLocks noChangeArrowheads="1"/>
          </p:cNvSpPr>
          <p:nvPr/>
        </p:nvSpPr>
        <p:spPr bwMode="auto">
          <a:xfrm>
            <a:off x="0" y="3032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30724" name="Rectangle 6"/>
          <p:cNvSpPr>
            <a:spLocks noChangeArrowheads="1"/>
          </p:cNvSpPr>
          <p:nvPr/>
        </p:nvSpPr>
        <p:spPr bwMode="auto">
          <a:xfrm>
            <a:off x="0" y="2994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sp>
        <p:nvSpPr>
          <p:cNvPr id="30725" name="Rectangle 8"/>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ja-JP" altLang="en-US">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0B647E-B5B3-4F4B-806F-E4ED2568C368}"/>
              </a:ext>
            </a:extLst>
          </p:cNvPr>
          <p:cNvSpPr>
            <a:spLocks noGrp="1"/>
          </p:cNvSpPr>
          <p:nvPr>
            <p:ph type="title"/>
          </p:nvPr>
        </p:nvSpPr>
        <p:spPr>
          <a:xfrm>
            <a:off x="2483768" y="2276872"/>
            <a:ext cx="3600400" cy="1143000"/>
          </a:xfrm>
        </p:spPr>
        <p:txBody>
          <a:bodyPr>
            <a:normAutofit/>
          </a:bodyPr>
          <a:lstStyle/>
          <a:p>
            <a:r>
              <a:rPr lang="ru-RU" sz="2800" b="1" dirty="0">
                <a:solidFill>
                  <a:schemeClr val="accent2">
                    <a:lumMod val="75000"/>
                  </a:schemeClr>
                </a:solidFill>
              </a:rPr>
              <a:t>Спасибо за внимание!</a:t>
            </a:r>
          </a:p>
        </p:txBody>
      </p:sp>
    </p:spTree>
    <p:extLst>
      <p:ext uri="{BB962C8B-B14F-4D97-AF65-F5344CB8AC3E}">
        <p14:creationId xmlns:p14="http://schemas.microsoft.com/office/powerpoint/2010/main" val="71322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BD0FA2C-961D-413E-928C-B3AA3E800FB5}"/>
              </a:ext>
            </a:extLst>
          </p:cNvPr>
          <p:cNvPicPr>
            <a:picLocks noChangeAspect="1"/>
          </p:cNvPicPr>
          <p:nvPr/>
        </p:nvPicPr>
        <p:blipFill>
          <a:blip r:embed="rId2"/>
          <a:stretch>
            <a:fillRect/>
          </a:stretch>
        </p:blipFill>
        <p:spPr>
          <a:xfrm>
            <a:off x="843985" y="1316905"/>
            <a:ext cx="3012295" cy="2154713"/>
          </a:xfrm>
          <a:prstGeom prst="rect">
            <a:avLst/>
          </a:prstGeom>
        </p:spPr>
      </p:pic>
      <p:pic>
        <p:nvPicPr>
          <p:cNvPr id="4" name="Рисунок 3">
            <a:extLst>
              <a:ext uri="{FF2B5EF4-FFF2-40B4-BE49-F238E27FC236}">
                <a16:creationId xmlns:a16="http://schemas.microsoft.com/office/drawing/2014/main" id="{47D5C2D1-3B3B-4649-9F02-C69A69BF47F5}"/>
              </a:ext>
            </a:extLst>
          </p:cNvPr>
          <p:cNvPicPr>
            <a:picLocks noChangeAspect="1"/>
          </p:cNvPicPr>
          <p:nvPr/>
        </p:nvPicPr>
        <p:blipFill>
          <a:blip r:embed="rId3"/>
          <a:stretch>
            <a:fillRect/>
          </a:stretch>
        </p:blipFill>
        <p:spPr>
          <a:xfrm>
            <a:off x="5273751" y="1137510"/>
            <a:ext cx="3312368" cy="2513502"/>
          </a:xfrm>
          <a:prstGeom prst="rect">
            <a:avLst/>
          </a:prstGeom>
        </p:spPr>
      </p:pic>
      <p:pic>
        <p:nvPicPr>
          <p:cNvPr id="5" name="Рисунок 4">
            <a:extLst>
              <a:ext uri="{FF2B5EF4-FFF2-40B4-BE49-F238E27FC236}">
                <a16:creationId xmlns:a16="http://schemas.microsoft.com/office/drawing/2014/main" id="{F5302A67-8E40-43D2-901D-1E6A3F5D445F}"/>
              </a:ext>
            </a:extLst>
          </p:cNvPr>
          <p:cNvPicPr>
            <a:picLocks noChangeAspect="1"/>
          </p:cNvPicPr>
          <p:nvPr/>
        </p:nvPicPr>
        <p:blipFill>
          <a:blip r:embed="rId4"/>
          <a:stretch>
            <a:fillRect/>
          </a:stretch>
        </p:blipFill>
        <p:spPr>
          <a:xfrm>
            <a:off x="843984" y="3793646"/>
            <a:ext cx="3439984" cy="2901828"/>
          </a:xfrm>
          <a:prstGeom prst="rect">
            <a:avLst/>
          </a:prstGeom>
        </p:spPr>
      </p:pic>
      <p:sp>
        <p:nvSpPr>
          <p:cNvPr id="6" name="Прямоугольник 5">
            <a:extLst>
              <a:ext uri="{FF2B5EF4-FFF2-40B4-BE49-F238E27FC236}">
                <a16:creationId xmlns:a16="http://schemas.microsoft.com/office/drawing/2014/main" id="{F1BAB828-9FF9-4E8D-93BE-DC0EA1242FAC}"/>
              </a:ext>
            </a:extLst>
          </p:cNvPr>
          <p:cNvSpPr/>
          <p:nvPr/>
        </p:nvSpPr>
        <p:spPr>
          <a:xfrm>
            <a:off x="1043608" y="737336"/>
            <a:ext cx="3731663" cy="376834"/>
          </a:xfrm>
          <a:prstGeom prst="rect">
            <a:avLst/>
          </a:prstGeom>
        </p:spPr>
        <p:txBody>
          <a:bodyPr wrap="none">
            <a:spAutoFit/>
          </a:bodyPr>
          <a:lstStyle/>
          <a:p>
            <a:pPr>
              <a:lnSpc>
                <a:spcPct val="150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Tatehata</a:t>
            </a:r>
            <a:r>
              <a:rPr lang="en-US" sz="1400" b="1" dirty="0">
                <a:latin typeface="Times New Roman" panose="02020603050405020304" pitchFamily="18" charset="0"/>
                <a:ea typeface="Calibri" panose="020F0502020204030204" pitchFamily="34" charset="0"/>
                <a:cs typeface="Times New Roman" panose="02020603050405020304" pitchFamily="18" charset="0"/>
              </a:rPr>
              <a:t> et al. Earth, Planets and Space, 2015.</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37BCFF3-6A03-4DCA-BDEA-39116E84DD52}"/>
              </a:ext>
            </a:extLst>
          </p:cNvPr>
          <p:cNvSpPr/>
          <p:nvPr/>
        </p:nvSpPr>
        <p:spPr>
          <a:xfrm>
            <a:off x="1043608" y="21946"/>
            <a:ext cx="7542511" cy="707886"/>
          </a:xfrm>
          <a:prstGeom prst="rect">
            <a:avLst/>
          </a:prstGeom>
        </p:spPr>
        <p:txBody>
          <a:bodyPr wrap="square">
            <a:spAutoFit/>
          </a:bodyPr>
          <a:lstStyle/>
          <a:p>
            <a:pPr>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Tsunami-induced magnetic fields detected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Chichijima</a:t>
            </a:r>
            <a:r>
              <a:rPr lang="en-US" sz="2000" dirty="0">
                <a:latin typeface="Times New Roman" panose="02020603050405020304" pitchFamily="18" charset="0"/>
                <a:ea typeface="Calibri" panose="020F0502020204030204" pitchFamily="34" charset="0"/>
                <a:cs typeface="Times New Roman" panose="02020603050405020304" pitchFamily="18" charset="0"/>
              </a:rPr>
              <a:t> Island before the arrival of </a:t>
            </a:r>
            <a:r>
              <a:rPr lang="ru-RU" sz="2000" dirty="0" err="1">
                <a:latin typeface="Times New Roman" panose="02020603050405020304" pitchFamily="18" charset="0"/>
                <a:ea typeface="Calibri" panose="020F0502020204030204" pitchFamily="34" charset="0"/>
                <a:cs typeface="Times New Roman" panose="02020603050405020304" pitchFamily="18" charset="0"/>
              </a:rPr>
              <a:t>the</a:t>
            </a:r>
            <a:r>
              <a:rPr lang="ru-RU" sz="2000" dirty="0">
                <a:latin typeface="Times New Roman" panose="02020603050405020304" pitchFamily="18" charset="0"/>
                <a:ea typeface="Calibri" panose="020F0502020204030204" pitchFamily="34" charset="0"/>
                <a:cs typeface="Times New Roman" panose="02020603050405020304" pitchFamily="18" charset="0"/>
              </a:rPr>
              <a:t> 2011 </a:t>
            </a:r>
            <a:r>
              <a:rPr lang="ru-RU" sz="2000" dirty="0" err="1">
                <a:latin typeface="Times New Roman" panose="02020603050405020304" pitchFamily="18" charset="0"/>
                <a:ea typeface="Calibri" panose="020F0502020204030204" pitchFamily="34" charset="0"/>
                <a:cs typeface="Times New Roman" panose="02020603050405020304" pitchFamily="18" charset="0"/>
              </a:rPr>
              <a:t>Tohoku</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earthquake</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tsunami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DE81EE1F-3A29-4397-9EE8-60B740E27633}"/>
              </a:ext>
            </a:extLst>
          </p:cNvPr>
          <p:cNvSpPr/>
          <p:nvPr/>
        </p:nvSpPr>
        <p:spPr>
          <a:xfrm>
            <a:off x="4427984" y="3789040"/>
            <a:ext cx="4572000" cy="1323439"/>
          </a:xfrm>
          <a:prstGeom prst="rect">
            <a:avLst/>
          </a:prstGeom>
        </p:spPr>
        <p:txBody>
          <a:bodyPr>
            <a:spAutoFit/>
          </a:bodyPr>
          <a:lstStyle/>
          <a:p>
            <a:pPr>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Magnetic field observations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Kanoya</a:t>
            </a:r>
            <a:r>
              <a:rPr lang="en-US" sz="1600" dirty="0">
                <a:latin typeface="Times New Roman" panose="02020603050405020304" pitchFamily="18" charset="0"/>
                <a:ea typeface="Calibri" panose="020F0502020204030204" pitchFamily="34" charset="0"/>
                <a:cs typeface="Times New Roman" panose="02020603050405020304" pitchFamily="18" charset="0"/>
              </a:rPr>
              <a:t> (KNY) and b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Chichijima</a:t>
            </a:r>
            <a:r>
              <a:rPr lang="en-US" sz="1600" dirty="0">
                <a:latin typeface="Times New Roman" panose="02020603050405020304" pitchFamily="18" charset="0"/>
                <a:ea typeface="Calibri" panose="020F0502020204030204" pitchFamily="34" charset="0"/>
                <a:cs typeface="Times New Roman" panose="02020603050405020304" pitchFamily="18" charset="0"/>
              </a:rPr>
              <a:t> (CBI). The blue line is the horizontal component H and the red line is the vertical component Z. The red arrow indicates the arrival of the anomalous signal associated with the tsunami</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CA34E170-AB12-4B9B-966B-3C79ACC9AA57}"/>
              </a:ext>
            </a:extLst>
          </p:cNvPr>
          <p:cNvSpPr/>
          <p:nvPr/>
        </p:nvSpPr>
        <p:spPr>
          <a:xfrm>
            <a:off x="4427984" y="5519995"/>
            <a:ext cx="4572000" cy="1077218"/>
          </a:xfrm>
          <a:prstGeom prst="rect">
            <a:avLst/>
          </a:prstGeom>
        </p:spPr>
        <p:txBody>
          <a:bodyPr>
            <a:spAutoFit/>
          </a:bodyPr>
          <a:lstStyle/>
          <a:p>
            <a:pPr>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Tide gauge record and b Z record observed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Chichijima</a:t>
            </a:r>
            <a:r>
              <a:rPr lang="en-US" sz="1600" dirty="0">
                <a:latin typeface="Times New Roman" panose="02020603050405020304" pitchFamily="18" charset="0"/>
                <a:ea typeface="Calibri" panose="020F0502020204030204" pitchFamily="34" charset="0"/>
                <a:cs typeface="Times New Roman" panose="02020603050405020304" pitchFamily="18" charset="0"/>
              </a:rPr>
              <a:t> Island on 11 March 2011 (UTC). Triangles indicate the arrivals of the tsunami and the magnetic signal; peaks are indicated by small circles</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03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5A7A1B25-6165-4147-BBED-090071AC513B}"/>
              </a:ext>
            </a:extLst>
          </p:cNvPr>
          <p:cNvSpPr txBox="1">
            <a:spLocks/>
          </p:cNvSpPr>
          <p:nvPr/>
        </p:nvSpPr>
        <p:spPr bwMode="auto">
          <a:xfrm>
            <a:off x="2015716" y="404664"/>
            <a:ext cx="6084676" cy="3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2400" b="1" kern="0" dirty="0">
                <a:solidFill>
                  <a:schemeClr val="accent2">
                    <a:lumMod val="75000"/>
                  </a:schemeClr>
                </a:solidFill>
                <a:latin typeface="Times New Roman" panose="02020603050405020304" pitchFamily="18" charset="0"/>
                <a:cs typeface="Times New Roman" panose="02020603050405020304" pitchFamily="18" charset="0"/>
              </a:rPr>
              <a:t>Модели вариаций магнитного поля.</a:t>
            </a:r>
          </a:p>
        </p:txBody>
      </p:sp>
      <p:sp>
        <p:nvSpPr>
          <p:cNvPr id="5" name="Прямоугольник 4">
            <a:extLst>
              <a:ext uri="{FF2B5EF4-FFF2-40B4-BE49-F238E27FC236}">
                <a16:creationId xmlns:a16="http://schemas.microsoft.com/office/drawing/2014/main" id="{9B51F5A6-D90D-4CA7-9059-27031B419C02}"/>
              </a:ext>
            </a:extLst>
          </p:cNvPr>
          <p:cNvSpPr/>
          <p:nvPr/>
        </p:nvSpPr>
        <p:spPr>
          <a:xfrm>
            <a:off x="1748230" y="881488"/>
            <a:ext cx="6712201"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Space–time </a:t>
            </a:r>
            <a:r>
              <a:rPr lang="en-US" sz="1600" dirty="0" err="1">
                <a:latin typeface="Times New Roman" panose="02020603050405020304" pitchFamily="18" charset="0"/>
                <a:cs typeface="Times New Roman" panose="02020603050405020304" pitchFamily="18" charset="0"/>
              </a:rPr>
              <a:t>behaviour</a:t>
            </a:r>
            <a:r>
              <a:rPr lang="en-US" sz="1600" dirty="0">
                <a:latin typeface="Times New Roman" panose="02020603050405020304" pitchFamily="18" charset="0"/>
                <a:cs typeface="Times New Roman" panose="02020603050405020304" pitchFamily="18" charset="0"/>
              </a:rPr>
              <a:t> of</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magnetic anomalies</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induced</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by tsunami waves in open</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ocean</a:t>
            </a:r>
            <a:r>
              <a:rPr lang="ru-RU" sz="1600" dirty="0">
                <a:latin typeface="Times New Roman" panose="02020603050405020304" pitchFamily="18" charset="0"/>
                <a:cs typeface="Times New Roman" panose="02020603050405020304" pitchFamily="18" charset="0"/>
              </a:rPr>
              <a:t>. </a:t>
            </a:r>
            <a:r>
              <a:rPr lang="en-US" sz="1600" b="1" kern="0" dirty="0">
                <a:solidFill>
                  <a:srgbClr val="000000"/>
                </a:solidFill>
                <a:latin typeface="Times New Roman" panose="02020603050405020304" pitchFamily="18" charset="0"/>
                <a:ea typeface="+mj-ea"/>
                <a:cs typeface="Times New Roman" panose="02020603050405020304" pitchFamily="18" charset="0"/>
              </a:rPr>
              <a:t>Wang and Liu</a:t>
            </a:r>
            <a:r>
              <a:rPr lang="en-US" sz="1600" kern="0" dirty="0">
                <a:solidFill>
                  <a:srgbClr val="000000"/>
                </a:solidFill>
                <a:latin typeface="Times New Roman" panose="02020603050405020304" pitchFamily="18" charset="0"/>
                <a:ea typeface="+mj-ea"/>
                <a:cs typeface="Times New Roman" panose="02020603050405020304" pitchFamily="18" charset="0"/>
              </a:rPr>
              <a:t>, Proc. Roy. Soc. 2013</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05486FF-6B6E-4631-8A65-B55E548CAE5B}"/>
              </a:ext>
            </a:extLst>
          </p:cNvPr>
          <p:cNvSpPr/>
          <p:nvPr/>
        </p:nvSpPr>
        <p:spPr>
          <a:xfrm>
            <a:off x="1823372" y="1597037"/>
            <a:ext cx="6561916"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Three-dimensional</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simulation of the electromagnetic fields</a:t>
            </a:r>
          </a:p>
          <a:p>
            <a:pPr lvl="0"/>
            <a:r>
              <a:rPr lang="en-US" sz="1600" dirty="0">
                <a:latin typeface="Times New Roman" panose="02020603050405020304" pitchFamily="18" charset="0"/>
                <a:cs typeface="Times New Roman" panose="02020603050405020304" pitchFamily="18" charset="0"/>
              </a:rPr>
              <a:t>induced by the 2011 Tohoku tsunami</a:t>
            </a:r>
            <a:r>
              <a:rPr lang="ru-RU" sz="1600" dirty="0">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Zhanget</a:t>
            </a:r>
            <a:r>
              <a:rPr lang="en-US" sz="1600" b="1" dirty="0">
                <a:solidFill>
                  <a:srgbClr val="000000"/>
                </a:solidFill>
                <a:latin typeface="Times New Roman" panose="02020603050405020304" pitchFamily="18" charset="0"/>
                <a:cs typeface="Times New Roman" panose="02020603050405020304" pitchFamily="18" charset="0"/>
              </a:rPr>
              <a:t> al.</a:t>
            </a:r>
            <a:r>
              <a:rPr lang="en-US" sz="1600" dirty="0">
                <a:solidFill>
                  <a:srgbClr val="000000"/>
                </a:solidFill>
                <a:latin typeface="Times New Roman" panose="02020603050405020304" pitchFamily="18" charset="0"/>
                <a:cs typeface="Times New Roman" panose="02020603050405020304" pitchFamily="18" charset="0"/>
              </a:rPr>
              <a:t>, J. </a:t>
            </a:r>
            <a:r>
              <a:rPr lang="en-US" sz="1600" dirty="0" err="1">
                <a:solidFill>
                  <a:srgbClr val="000000"/>
                </a:solidFill>
                <a:latin typeface="Times New Roman" panose="02020603050405020304" pitchFamily="18" charset="0"/>
                <a:cs typeface="Times New Roman" panose="02020603050405020304" pitchFamily="18" charset="0"/>
              </a:rPr>
              <a:t>Geophys</a:t>
            </a:r>
            <a:r>
              <a:rPr lang="en-US" sz="1600" dirty="0">
                <a:solidFill>
                  <a:srgbClr val="000000"/>
                </a:solidFill>
                <a:latin typeface="Times New Roman" panose="02020603050405020304" pitchFamily="18" charset="0"/>
                <a:cs typeface="Times New Roman" panose="02020603050405020304" pitchFamily="18" charset="0"/>
              </a:rPr>
              <a:t>. Res. 2014</a:t>
            </a:r>
            <a:endParaRPr lang="ru-RU" sz="16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E8D10C2E-15FF-49B8-BDC8-28AD58A3392A}"/>
              </a:ext>
            </a:extLst>
          </p:cNvPr>
          <p:cNvPicPr>
            <a:picLocks noChangeAspect="1"/>
          </p:cNvPicPr>
          <p:nvPr/>
        </p:nvPicPr>
        <p:blipFill>
          <a:blip r:embed="rId2"/>
          <a:stretch>
            <a:fillRect/>
          </a:stretch>
        </p:blipFill>
        <p:spPr>
          <a:xfrm>
            <a:off x="2709399" y="4509120"/>
            <a:ext cx="4789861" cy="1360756"/>
          </a:xfrm>
          <a:prstGeom prst="rect">
            <a:avLst/>
          </a:prstGeom>
        </p:spPr>
      </p:pic>
      <p:pic>
        <p:nvPicPr>
          <p:cNvPr id="8" name="Рисунок 7">
            <a:extLst>
              <a:ext uri="{FF2B5EF4-FFF2-40B4-BE49-F238E27FC236}">
                <a16:creationId xmlns:a16="http://schemas.microsoft.com/office/drawing/2014/main" id="{13C5D27A-E917-4FD0-9773-3FF1EB0D88C0}"/>
              </a:ext>
            </a:extLst>
          </p:cNvPr>
          <p:cNvPicPr>
            <a:picLocks noChangeAspect="1"/>
          </p:cNvPicPr>
          <p:nvPr/>
        </p:nvPicPr>
        <p:blipFill>
          <a:blip r:embed="rId3"/>
          <a:stretch>
            <a:fillRect/>
          </a:stretch>
        </p:blipFill>
        <p:spPr>
          <a:xfrm>
            <a:off x="3473832" y="5869876"/>
            <a:ext cx="3564048" cy="594008"/>
          </a:xfrm>
          <a:prstGeom prst="rect">
            <a:avLst/>
          </a:prstGeom>
        </p:spPr>
      </p:pic>
      <p:pic>
        <p:nvPicPr>
          <p:cNvPr id="9" name="Рисунок 8">
            <a:extLst>
              <a:ext uri="{FF2B5EF4-FFF2-40B4-BE49-F238E27FC236}">
                <a16:creationId xmlns:a16="http://schemas.microsoft.com/office/drawing/2014/main" id="{7782BB00-7E4D-425F-AA21-4BDD81129033}"/>
              </a:ext>
            </a:extLst>
          </p:cNvPr>
          <p:cNvPicPr>
            <a:picLocks noChangeAspect="1"/>
          </p:cNvPicPr>
          <p:nvPr/>
        </p:nvPicPr>
        <p:blipFill>
          <a:blip r:embed="rId4"/>
          <a:stretch>
            <a:fillRect/>
          </a:stretch>
        </p:blipFill>
        <p:spPr>
          <a:xfrm>
            <a:off x="1638246" y="2348880"/>
            <a:ext cx="6029470" cy="2160240"/>
          </a:xfrm>
          <a:prstGeom prst="rect">
            <a:avLst/>
          </a:prstGeom>
        </p:spPr>
      </p:pic>
    </p:spTree>
    <p:extLst>
      <p:ext uri="{BB962C8B-B14F-4D97-AF65-F5344CB8AC3E}">
        <p14:creationId xmlns:p14="http://schemas.microsoft.com/office/powerpoint/2010/main" val="361643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4EE852-7B49-4E10-BEC7-D70CEBAA2DCB}"/>
              </a:ext>
            </a:extLst>
          </p:cNvPr>
          <p:cNvSpPr>
            <a:spLocks noGrp="1"/>
          </p:cNvSpPr>
          <p:nvPr>
            <p:ph type="title"/>
          </p:nvPr>
        </p:nvSpPr>
        <p:spPr>
          <a:xfrm>
            <a:off x="395536" y="404664"/>
            <a:ext cx="8496944" cy="504056"/>
          </a:xfrm>
        </p:spPr>
        <p:txBody>
          <a:bodyPr>
            <a:noAutofit/>
          </a:bodyPr>
          <a:lstStyle/>
          <a:p>
            <a:r>
              <a:rPr lang="ru-RU" sz="2400" b="1" dirty="0">
                <a:solidFill>
                  <a:schemeClr val="accent2">
                    <a:lumMod val="75000"/>
                  </a:schemeClr>
                </a:solidFill>
              </a:rPr>
              <a:t>Вариации магнитного поля, генерируемые цунами в прибрежной зоне </a:t>
            </a:r>
            <a:r>
              <a:rPr lang="ru-RU" sz="2400" b="1" dirty="0">
                <a:solidFill>
                  <a:srgbClr val="FF0000"/>
                </a:solidFill>
              </a:rPr>
              <a:t>на суше.</a:t>
            </a:r>
            <a:endParaRPr lang="ru-RU" sz="2400" dirty="0">
              <a:solidFill>
                <a:srgbClr val="FF0000"/>
              </a:solidFill>
            </a:endParaRPr>
          </a:p>
        </p:txBody>
      </p:sp>
      <p:pic>
        <p:nvPicPr>
          <p:cNvPr id="4" name="Рисунок 3">
            <a:extLst>
              <a:ext uri="{FF2B5EF4-FFF2-40B4-BE49-F238E27FC236}">
                <a16:creationId xmlns:a16="http://schemas.microsoft.com/office/drawing/2014/main" id="{2975F474-F96F-4CD2-885D-C4BE78284EDA}"/>
              </a:ext>
            </a:extLst>
          </p:cNvPr>
          <p:cNvPicPr>
            <a:picLocks noChangeAspect="1"/>
          </p:cNvPicPr>
          <p:nvPr/>
        </p:nvPicPr>
        <p:blipFill>
          <a:blip r:embed="rId2"/>
          <a:stretch>
            <a:fillRect/>
          </a:stretch>
        </p:blipFill>
        <p:spPr>
          <a:xfrm>
            <a:off x="683568" y="1268760"/>
            <a:ext cx="2810325" cy="3039588"/>
          </a:xfrm>
          <a:prstGeom prst="rect">
            <a:avLst/>
          </a:prstGeom>
        </p:spPr>
      </p:pic>
      <p:pic>
        <p:nvPicPr>
          <p:cNvPr id="5" name="Рисунок 4">
            <a:extLst>
              <a:ext uri="{FF2B5EF4-FFF2-40B4-BE49-F238E27FC236}">
                <a16:creationId xmlns:a16="http://schemas.microsoft.com/office/drawing/2014/main" id="{1A1C6818-2ED6-41F5-9EE0-B1DC42005DCB}"/>
              </a:ext>
            </a:extLst>
          </p:cNvPr>
          <p:cNvPicPr>
            <a:picLocks noChangeAspect="1"/>
          </p:cNvPicPr>
          <p:nvPr/>
        </p:nvPicPr>
        <p:blipFill>
          <a:blip r:embed="rId3"/>
          <a:stretch>
            <a:fillRect/>
          </a:stretch>
        </p:blipFill>
        <p:spPr>
          <a:xfrm>
            <a:off x="4211960" y="1237336"/>
            <a:ext cx="3609753" cy="3102436"/>
          </a:xfrm>
          <a:prstGeom prst="rect">
            <a:avLst/>
          </a:prstGeom>
        </p:spPr>
      </p:pic>
      <p:sp>
        <p:nvSpPr>
          <p:cNvPr id="3" name="Прямоугольник 2">
            <a:extLst>
              <a:ext uri="{FF2B5EF4-FFF2-40B4-BE49-F238E27FC236}">
                <a16:creationId xmlns:a16="http://schemas.microsoft.com/office/drawing/2014/main" id="{1016D729-7743-4B4F-B810-C748A70C6493}"/>
              </a:ext>
            </a:extLst>
          </p:cNvPr>
          <p:cNvSpPr/>
          <p:nvPr/>
        </p:nvSpPr>
        <p:spPr>
          <a:xfrm>
            <a:off x="683568" y="4686425"/>
            <a:ext cx="7992888"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Землетрясение 11.03.2011 с амплитудой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в 05:46:24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UT</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Величина вариаций магнитного поля 6–12 нТл на расстоянии ~30 км на суше от берега на расстоянии 130 км от эпицентра. Сейсмический сигнал приходит на 1 мин раньше вариации магнитного поля. Наблюдаются вариации с периодом 30-40 с. Такие вариации сейсмического поля отсутствуют. Стрелкой указан момент прихода волны цунами к береговой линии (</a:t>
            </a:r>
            <a:r>
              <a:rPr kumimoji="0" lang="en-US" sz="16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Kopytenko</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et al., 2017</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081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3CD454-0D80-4C52-A4CD-A106EFD8F80A}"/>
              </a:ext>
            </a:extLst>
          </p:cNvPr>
          <p:cNvSpPr>
            <a:spLocks noGrp="1"/>
          </p:cNvSpPr>
          <p:nvPr>
            <p:ph type="title"/>
          </p:nvPr>
        </p:nvSpPr>
        <p:spPr>
          <a:xfrm>
            <a:off x="2411760" y="188212"/>
            <a:ext cx="4536504" cy="341378"/>
          </a:xfrm>
        </p:spPr>
        <p:txBody>
          <a:bodyPr>
            <a:normAutofit fontScale="90000"/>
          </a:bodyPr>
          <a:lstStyle/>
          <a:p>
            <a:r>
              <a:rPr lang="ru-RU" sz="1400" i="1" dirty="0"/>
              <a:t/>
            </a:r>
            <a:br>
              <a:rPr lang="ru-RU" sz="1400" i="1" dirty="0"/>
            </a:br>
            <a:r>
              <a:rPr lang="ru-RU" sz="1400" i="1" dirty="0"/>
              <a:t/>
            </a:r>
            <a:br>
              <a:rPr lang="ru-RU" sz="1400" i="1" dirty="0"/>
            </a:br>
            <a:r>
              <a:rPr lang="ru-RU" sz="1400" i="1" dirty="0"/>
              <a:t/>
            </a:r>
            <a:br>
              <a:rPr lang="ru-RU" sz="1400" i="1" dirty="0"/>
            </a:br>
            <a:r>
              <a:rPr lang="ru-RU" sz="2000" dirty="0">
                <a:solidFill>
                  <a:srgbClr val="002060"/>
                </a:solidFill>
                <a:latin typeface="Arial" panose="020B0604020202020204" pitchFamily="34" charset="0"/>
                <a:cs typeface="Arial" panose="020B0604020202020204" pitchFamily="34" charset="0"/>
              </a:rPr>
              <a:t>Воздействие волны цунами на </a:t>
            </a:r>
            <a:r>
              <a:rPr lang="ru-RU" sz="2000" dirty="0" smtClean="0">
                <a:solidFill>
                  <a:srgbClr val="002060"/>
                </a:solidFill>
                <a:latin typeface="Arial" panose="020B0604020202020204" pitchFamily="34" charset="0"/>
                <a:cs typeface="Arial" panose="020B0604020202020204" pitchFamily="34" charset="0"/>
              </a:rPr>
              <a:t>ионосферу</a:t>
            </a:r>
            <a:endParaRPr lang="ru-RU"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F723650B-623F-4D85-B2A8-C78B017C18AA}"/>
              </a:ext>
            </a:extLst>
          </p:cNvPr>
          <p:cNvPicPr>
            <a:picLocks noChangeAspect="1"/>
          </p:cNvPicPr>
          <p:nvPr/>
        </p:nvPicPr>
        <p:blipFill>
          <a:blip r:embed="rId2"/>
          <a:stretch>
            <a:fillRect/>
          </a:stretch>
        </p:blipFill>
        <p:spPr>
          <a:xfrm>
            <a:off x="1826545" y="2543345"/>
            <a:ext cx="5277377" cy="2715948"/>
          </a:xfrm>
          <a:prstGeom prst="rect">
            <a:avLst/>
          </a:prstGeom>
        </p:spPr>
      </p:pic>
      <p:sp>
        <p:nvSpPr>
          <p:cNvPr id="4" name="Прямоугольник 3">
            <a:extLst>
              <a:ext uri="{FF2B5EF4-FFF2-40B4-BE49-F238E27FC236}">
                <a16:creationId xmlns:a16="http://schemas.microsoft.com/office/drawing/2014/main" id="{7E235C82-4663-4CCF-A958-8FF1D46A8F3C}"/>
              </a:ext>
            </a:extLst>
          </p:cNvPr>
          <p:cNvSpPr/>
          <p:nvPr/>
        </p:nvSpPr>
        <p:spPr>
          <a:xfrm>
            <a:off x="1115025" y="626071"/>
            <a:ext cx="6844431"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Acoustic-gravity waves in the atmosphere generated by </a:t>
            </a:r>
            <a:r>
              <a:rPr lang="en-US" sz="1600" dirty="0" err="1">
                <a:latin typeface="Times New Roman" panose="02020603050405020304" pitchFamily="18" charset="0"/>
                <a:cs typeface="Times New Roman" panose="02020603050405020304" pitchFamily="18" charset="0"/>
              </a:rPr>
              <a:t>infragravity</a:t>
            </a:r>
            <a:r>
              <a:rPr lang="en-US" sz="1600" dirty="0">
                <a:latin typeface="Times New Roman" panose="02020603050405020304" pitchFamily="18" charset="0"/>
                <a:cs typeface="Times New Roman" panose="02020603050405020304" pitchFamily="18" charset="0"/>
              </a:rPr>
              <a:t> waves in the ocean. </a:t>
            </a:r>
            <a:r>
              <a:rPr lang="en-US" sz="1600" b="1" dirty="0">
                <a:solidFill>
                  <a:srgbClr val="000000"/>
                </a:solidFill>
                <a:latin typeface="Times New Roman" panose="02020603050405020304" pitchFamily="18" charset="0"/>
                <a:cs typeface="Times New Roman" panose="02020603050405020304" pitchFamily="18" charset="0"/>
              </a:rPr>
              <a:t>Godin et al., </a:t>
            </a:r>
            <a:r>
              <a:rPr lang="en-US" sz="1600" dirty="0">
                <a:latin typeface="Times New Roman" panose="02020603050405020304" pitchFamily="18" charset="0"/>
                <a:cs typeface="Times New Roman" panose="02020603050405020304" pitchFamily="18" charset="0"/>
              </a:rPr>
              <a:t>Earth, Planets and Space. 2015</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366D46D7-EBA4-483D-A640-F91B1C3464A6}"/>
              </a:ext>
            </a:extLst>
          </p:cNvPr>
          <p:cNvSpPr/>
          <p:nvPr/>
        </p:nvSpPr>
        <p:spPr>
          <a:xfrm>
            <a:off x="974024" y="1523516"/>
            <a:ext cx="6988447" cy="830997"/>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First tsunami gravity wave detection in ionospheric radio occultation data: TSUNAMI DETECTION USING RADIO OCCULTATION. </a:t>
            </a:r>
            <a:r>
              <a:rPr lang="en-US" sz="1600" b="1" dirty="0" err="1">
                <a:latin typeface="Times New Roman" panose="02020603050405020304" pitchFamily="18" charset="0"/>
                <a:ea typeface="Calibri" panose="020F0502020204030204" pitchFamily="34" charset="0"/>
              </a:rPr>
              <a:t>Coisson</a:t>
            </a:r>
            <a:r>
              <a:rPr lang="en-US" sz="1600" b="1" dirty="0">
                <a:latin typeface="Times New Roman" panose="02020603050405020304" pitchFamily="18" charset="0"/>
                <a:ea typeface="Calibri" panose="020F0502020204030204" pitchFamily="34" charset="0"/>
              </a:rPr>
              <a:t> et al., </a:t>
            </a:r>
            <a:r>
              <a:rPr lang="en-US" sz="1600" dirty="0">
                <a:latin typeface="Times New Roman" panose="02020603050405020304" pitchFamily="18" charset="0"/>
                <a:ea typeface="Calibri" panose="020F0502020204030204" pitchFamily="34" charset="0"/>
              </a:rPr>
              <a:t>Earth and </a:t>
            </a:r>
            <a:r>
              <a:rPr lang="en-US" sz="1600" dirty="0" err="1">
                <a:latin typeface="Times New Roman" panose="02020603050405020304" pitchFamily="18" charset="0"/>
                <a:ea typeface="Calibri" panose="020F0502020204030204" pitchFamily="34" charset="0"/>
              </a:rPr>
              <a:t>Spase</a:t>
            </a:r>
            <a:r>
              <a:rPr lang="en-US" sz="1600" dirty="0">
                <a:latin typeface="Times New Roman" panose="02020603050405020304" pitchFamily="18" charset="0"/>
                <a:ea typeface="Calibri" panose="020F0502020204030204" pitchFamily="34" charset="0"/>
              </a:rPr>
              <a:t> Science, 2015</a:t>
            </a:r>
            <a:endParaRPr lang="ru-RU" sz="1600" dirty="0"/>
          </a:p>
        </p:txBody>
      </p:sp>
      <p:sp>
        <p:nvSpPr>
          <p:cNvPr id="9" name="Прямоугольник 8">
            <a:extLst>
              <a:ext uri="{FF2B5EF4-FFF2-40B4-BE49-F238E27FC236}">
                <a16:creationId xmlns:a16="http://schemas.microsoft.com/office/drawing/2014/main" id="{C4E7E985-7B3E-4F30-AEFF-1F997596A99E}"/>
              </a:ext>
            </a:extLst>
          </p:cNvPr>
          <p:cNvSpPr/>
          <p:nvPr/>
        </p:nvSpPr>
        <p:spPr>
          <a:xfrm>
            <a:off x="540798" y="5448126"/>
            <a:ext cx="7848872" cy="1077218"/>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Cross section of the modeled tsunami-induced gravity wave. (top) Total displacement of the air parcels</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bottom) Modeled tsunami water displacement. This section is oriented along a radial direction from the earthquake epicenter at 135◦ azimuth, between (28</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76◦N, 153</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84◦E) and (22</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40◦N, 160</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09◦E). The tsunami propagation is from left to right.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13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55D07A5-66D8-4A87-B455-960E8601FEA3}"/>
              </a:ext>
            </a:extLst>
          </p:cNvPr>
          <p:cNvPicPr>
            <a:picLocks noChangeAspect="1"/>
          </p:cNvPicPr>
          <p:nvPr/>
        </p:nvPicPr>
        <p:blipFill>
          <a:blip r:embed="rId3"/>
          <a:stretch>
            <a:fillRect/>
          </a:stretch>
        </p:blipFill>
        <p:spPr>
          <a:xfrm>
            <a:off x="737816" y="3429000"/>
            <a:ext cx="3834184" cy="1932936"/>
          </a:xfrm>
          <a:prstGeom prst="rect">
            <a:avLst/>
          </a:prstGeom>
        </p:spPr>
      </p:pic>
      <p:graphicFrame>
        <p:nvGraphicFramePr>
          <p:cNvPr id="3" name="Объект 2">
            <a:extLst>
              <a:ext uri="{FF2B5EF4-FFF2-40B4-BE49-F238E27FC236}">
                <a16:creationId xmlns:a16="http://schemas.microsoft.com/office/drawing/2014/main" id="{72CC6B23-7E67-4B82-B697-2AC24E14CE8A}"/>
              </a:ext>
            </a:extLst>
          </p:cNvPr>
          <p:cNvGraphicFramePr>
            <a:graphicFrameLocks noChangeAspect="1"/>
          </p:cNvGraphicFramePr>
          <p:nvPr>
            <p:extLst>
              <p:ext uri="{D42A27DB-BD31-4B8C-83A1-F6EECF244321}">
                <p14:modId xmlns:p14="http://schemas.microsoft.com/office/powerpoint/2010/main" val="4049725528"/>
              </p:ext>
            </p:extLst>
          </p:nvPr>
        </p:nvGraphicFramePr>
        <p:xfrm>
          <a:off x="5051391" y="3607580"/>
          <a:ext cx="1470025" cy="371475"/>
        </p:xfrm>
        <a:graphic>
          <a:graphicData uri="http://schemas.openxmlformats.org/presentationml/2006/ole">
            <mc:AlternateContent xmlns:mc="http://schemas.openxmlformats.org/markup-compatibility/2006">
              <mc:Choice xmlns:v="urn:schemas-microsoft-com:vml" Requires="v">
                <p:oleObj spid="_x0000_s16550" name="Equation" r:id="rId4" imgW="901440" imgH="228600" progId="Equation.DSMT4">
                  <p:embed/>
                </p:oleObj>
              </mc:Choice>
              <mc:Fallback>
                <p:oleObj name="Equation" r:id="rId4" imgW="901440" imgH="228600" progId="Equation.DSMT4">
                  <p:embed/>
                  <p:pic>
                    <p:nvPicPr>
                      <p:cNvPr id="0" name=""/>
                      <p:cNvPicPr/>
                      <p:nvPr/>
                    </p:nvPicPr>
                    <p:blipFill>
                      <a:blip r:embed="rId5"/>
                      <a:stretch>
                        <a:fillRect/>
                      </a:stretch>
                    </p:blipFill>
                    <p:spPr>
                      <a:xfrm>
                        <a:off x="5051391" y="3607580"/>
                        <a:ext cx="1470025" cy="371475"/>
                      </a:xfrm>
                      <a:prstGeom prst="rect">
                        <a:avLst/>
                      </a:prstGeom>
                    </p:spPr>
                  </p:pic>
                </p:oleObj>
              </mc:Fallback>
            </mc:AlternateContent>
          </a:graphicData>
        </a:graphic>
      </p:graphicFrame>
      <p:graphicFrame>
        <p:nvGraphicFramePr>
          <p:cNvPr id="4" name="Объект 3">
            <a:extLst>
              <a:ext uri="{FF2B5EF4-FFF2-40B4-BE49-F238E27FC236}">
                <a16:creationId xmlns:a16="http://schemas.microsoft.com/office/drawing/2014/main" id="{B58499BA-D492-4EF1-A37E-7C7FF54C6101}"/>
              </a:ext>
            </a:extLst>
          </p:cNvPr>
          <p:cNvGraphicFramePr>
            <a:graphicFrameLocks noChangeAspect="1"/>
          </p:cNvGraphicFramePr>
          <p:nvPr>
            <p:extLst>
              <p:ext uri="{D42A27DB-BD31-4B8C-83A1-F6EECF244321}">
                <p14:modId xmlns:p14="http://schemas.microsoft.com/office/powerpoint/2010/main" val="3130800489"/>
              </p:ext>
            </p:extLst>
          </p:nvPr>
        </p:nvGraphicFramePr>
        <p:xfrm>
          <a:off x="7000807" y="3581976"/>
          <a:ext cx="1655762" cy="373063"/>
        </p:xfrm>
        <a:graphic>
          <a:graphicData uri="http://schemas.openxmlformats.org/presentationml/2006/ole">
            <mc:AlternateContent xmlns:mc="http://schemas.openxmlformats.org/markup-compatibility/2006">
              <mc:Choice xmlns:v="urn:schemas-microsoft-com:vml" Requires="v">
                <p:oleObj spid="_x0000_s16551" name="Equation" r:id="rId6" imgW="1015920" imgH="228600" progId="Equation.DSMT4">
                  <p:embed/>
                </p:oleObj>
              </mc:Choice>
              <mc:Fallback>
                <p:oleObj name="Equation" r:id="rId6" imgW="1015920" imgH="228600" progId="Equation.DSMT4">
                  <p:embed/>
                  <p:pic>
                    <p:nvPicPr>
                      <p:cNvPr id="3" name="Объект 2">
                        <a:extLst>
                          <a:ext uri="{FF2B5EF4-FFF2-40B4-BE49-F238E27FC236}">
                            <a16:creationId xmlns:a16="http://schemas.microsoft.com/office/drawing/2014/main" id="{72CC6B23-7E67-4B82-B697-2AC24E14CE8A}"/>
                          </a:ext>
                        </a:extLst>
                      </p:cNvPr>
                      <p:cNvPicPr/>
                      <p:nvPr/>
                    </p:nvPicPr>
                    <p:blipFill>
                      <a:blip r:embed="rId7"/>
                      <a:stretch>
                        <a:fillRect/>
                      </a:stretch>
                    </p:blipFill>
                    <p:spPr>
                      <a:xfrm>
                        <a:off x="7000807" y="3581976"/>
                        <a:ext cx="1655762" cy="373063"/>
                      </a:xfrm>
                      <a:prstGeom prst="rect">
                        <a:avLst/>
                      </a:prstGeom>
                    </p:spPr>
                  </p:pic>
                </p:oleObj>
              </mc:Fallback>
            </mc:AlternateContent>
          </a:graphicData>
        </a:graphic>
      </p:graphicFrame>
      <p:graphicFrame>
        <p:nvGraphicFramePr>
          <p:cNvPr id="5" name="Объект 4">
            <a:extLst>
              <a:ext uri="{FF2B5EF4-FFF2-40B4-BE49-F238E27FC236}">
                <a16:creationId xmlns:a16="http://schemas.microsoft.com/office/drawing/2014/main" id="{4FFDC851-77B5-4CCF-9D04-5C07574C82F1}"/>
              </a:ext>
            </a:extLst>
          </p:cNvPr>
          <p:cNvGraphicFramePr>
            <a:graphicFrameLocks noChangeAspect="1"/>
          </p:cNvGraphicFramePr>
          <p:nvPr>
            <p:extLst>
              <p:ext uri="{D42A27DB-BD31-4B8C-83A1-F6EECF244321}">
                <p14:modId xmlns:p14="http://schemas.microsoft.com/office/powerpoint/2010/main" val="3599779123"/>
              </p:ext>
            </p:extLst>
          </p:nvPr>
        </p:nvGraphicFramePr>
        <p:xfrm>
          <a:off x="3163887" y="5589240"/>
          <a:ext cx="2816225" cy="722313"/>
        </p:xfrm>
        <a:graphic>
          <a:graphicData uri="http://schemas.openxmlformats.org/presentationml/2006/ole">
            <mc:AlternateContent xmlns:mc="http://schemas.openxmlformats.org/markup-compatibility/2006">
              <mc:Choice xmlns:v="urn:schemas-microsoft-com:vml" Requires="v">
                <p:oleObj spid="_x0000_s16552" name="Equation" r:id="rId8" imgW="1726920" imgH="444240" progId="Equation.DSMT4">
                  <p:embed/>
                </p:oleObj>
              </mc:Choice>
              <mc:Fallback>
                <p:oleObj name="Equation" r:id="rId8" imgW="1726920" imgH="444240" progId="Equation.DSMT4">
                  <p:embed/>
                  <p:pic>
                    <p:nvPicPr>
                      <p:cNvPr id="3" name="Объект 2">
                        <a:extLst>
                          <a:ext uri="{FF2B5EF4-FFF2-40B4-BE49-F238E27FC236}">
                            <a16:creationId xmlns:a16="http://schemas.microsoft.com/office/drawing/2014/main" id="{72CC6B23-7E67-4B82-B697-2AC24E14CE8A}"/>
                          </a:ext>
                        </a:extLst>
                      </p:cNvPr>
                      <p:cNvPicPr/>
                      <p:nvPr/>
                    </p:nvPicPr>
                    <p:blipFill>
                      <a:blip r:embed="rId9"/>
                      <a:stretch>
                        <a:fillRect/>
                      </a:stretch>
                    </p:blipFill>
                    <p:spPr>
                      <a:xfrm>
                        <a:off x="3163887" y="5589240"/>
                        <a:ext cx="2816225" cy="722313"/>
                      </a:xfrm>
                      <a:prstGeom prst="rect">
                        <a:avLst/>
                      </a:prstGeom>
                    </p:spPr>
                  </p:pic>
                </p:oleObj>
              </mc:Fallback>
            </mc:AlternateContent>
          </a:graphicData>
        </a:graphic>
      </p:graphicFrame>
      <p:graphicFrame>
        <p:nvGraphicFramePr>
          <p:cNvPr id="6" name="Объект 5">
            <a:extLst>
              <a:ext uri="{FF2B5EF4-FFF2-40B4-BE49-F238E27FC236}">
                <a16:creationId xmlns:a16="http://schemas.microsoft.com/office/drawing/2014/main" id="{170DD788-D3ED-4C89-BA92-C616C206DF8F}"/>
              </a:ext>
            </a:extLst>
          </p:cNvPr>
          <p:cNvGraphicFramePr>
            <a:graphicFrameLocks noChangeAspect="1"/>
          </p:cNvGraphicFramePr>
          <p:nvPr>
            <p:extLst>
              <p:ext uri="{D42A27DB-BD31-4B8C-83A1-F6EECF244321}">
                <p14:modId xmlns:p14="http://schemas.microsoft.com/office/powerpoint/2010/main" val="2571926433"/>
              </p:ext>
            </p:extLst>
          </p:nvPr>
        </p:nvGraphicFramePr>
        <p:xfrm>
          <a:off x="5292080" y="4077072"/>
          <a:ext cx="2713038" cy="1155700"/>
        </p:xfrm>
        <a:graphic>
          <a:graphicData uri="http://schemas.openxmlformats.org/presentationml/2006/ole">
            <mc:AlternateContent xmlns:mc="http://schemas.openxmlformats.org/markup-compatibility/2006">
              <mc:Choice xmlns:v="urn:schemas-microsoft-com:vml" Requires="v">
                <p:oleObj spid="_x0000_s16553" name="Equation" r:id="rId10" imgW="1663560" imgH="711000" progId="Equation.DSMT4">
                  <p:embed/>
                </p:oleObj>
              </mc:Choice>
              <mc:Fallback>
                <p:oleObj name="Equation" r:id="rId10" imgW="1663560" imgH="711000" progId="Equation.DSMT4">
                  <p:embed/>
                  <p:pic>
                    <p:nvPicPr>
                      <p:cNvPr id="3" name="Объект 2">
                        <a:extLst>
                          <a:ext uri="{FF2B5EF4-FFF2-40B4-BE49-F238E27FC236}">
                            <a16:creationId xmlns:a16="http://schemas.microsoft.com/office/drawing/2014/main" id="{72CC6B23-7E67-4B82-B697-2AC24E14CE8A}"/>
                          </a:ext>
                        </a:extLst>
                      </p:cNvPr>
                      <p:cNvPicPr/>
                      <p:nvPr/>
                    </p:nvPicPr>
                    <p:blipFill>
                      <a:blip r:embed="rId11"/>
                      <a:stretch>
                        <a:fillRect/>
                      </a:stretch>
                    </p:blipFill>
                    <p:spPr>
                      <a:xfrm>
                        <a:off x="5292080" y="4077072"/>
                        <a:ext cx="2713038" cy="1155700"/>
                      </a:xfrm>
                      <a:prstGeom prst="rect">
                        <a:avLst/>
                      </a:prstGeom>
                    </p:spPr>
                  </p:pic>
                </p:oleObj>
              </mc:Fallback>
            </mc:AlternateContent>
          </a:graphicData>
        </a:graphic>
      </p:graphicFrame>
      <p:sp>
        <p:nvSpPr>
          <p:cNvPr id="7" name="Rectangle 9">
            <a:extLst>
              <a:ext uri="{FF2B5EF4-FFF2-40B4-BE49-F238E27FC236}">
                <a16:creationId xmlns:a16="http://schemas.microsoft.com/office/drawing/2014/main" id="{AEF8A679-5062-49CF-BC55-1A087431FD4F}"/>
              </a:ext>
            </a:extLst>
          </p:cNvPr>
          <p:cNvSpPr>
            <a:spLocks noChangeArrowheads="1"/>
          </p:cNvSpPr>
          <p:nvPr/>
        </p:nvSpPr>
        <p:spPr bwMode="auto">
          <a:xfrm flipV="1">
            <a:off x="899592" y="2636911"/>
            <a:ext cx="125191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id="{916991EE-E4C9-418E-91EB-5498EC921864}"/>
              </a:ext>
            </a:extLst>
          </p:cNvPr>
          <p:cNvGraphicFramePr>
            <a:graphicFrameLocks noChangeAspect="1"/>
          </p:cNvGraphicFramePr>
          <p:nvPr>
            <p:extLst>
              <p:ext uri="{D42A27DB-BD31-4B8C-83A1-F6EECF244321}">
                <p14:modId xmlns:p14="http://schemas.microsoft.com/office/powerpoint/2010/main" val="2814373236"/>
              </p:ext>
            </p:extLst>
          </p:nvPr>
        </p:nvGraphicFramePr>
        <p:xfrm>
          <a:off x="2339752" y="2669878"/>
          <a:ext cx="2403475" cy="401638"/>
        </p:xfrm>
        <a:graphic>
          <a:graphicData uri="http://schemas.openxmlformats.org/presentationml/2006/ole">
            <mc:AlternateContent xmlns:mc="http://schemas.openxmlformats.org/markup-compatibility/2006">
              <mc:Choice xmlns:v="urn:schemas-microsoft-com:vml" Requires="v">
                <p:oleObj spid="_x0000_s16554" name="Equation" r:id="rId12" imgW="1574640" imgH="266400" progId="Equation.DSMT4">
                  <p:embed/>
                </p:oleObj>
              </mc:Choice>
              <mc:Fallback>
                <p:oleObj name="Equation" r:id="rId12" imgW="1574640" imgH="266400" progId="Equation.DSMT4">
                  <p:embed/>
                  <p:pic>
                    <p:nvPicPr>
                      <p:cNvPr id="0" name="Object 8"/>
                      <p:cNvPicPr>
                        <a:picLocks noChangeAspect="1" noChangeArrowheads="1"/>
                      </p:cNvPicPr>
                      <p:nvPr/>
                    </p:nvPicPr>
                    <p:blipFill>
                      <a:blip r:embed="rId13"/>
                      <a:srcRect/>
                      <a:stretch>
                        <a:fillRect/>
                      </a:stretch>
                    </p:blipFill>
                    <p:spPr bwMode="auto">
                      <a:xfrm>
                        <a:off x="2339752" y="2669878"/>
                        <a:ext cx="2403475" cy="401638"/>
                      </a:xfrm>
                      <a:prstGeom prst="rect">
                        <a:avLst/>
                      </a:prstGeom>
                      <a:noFill/>
                    </p:spPr>
                  </p:pic>
                </p:oleObj>
              </mc:Fallback>
            </mc:AlternateContent>
          </a:graphicData>
        </a:graphic>
      </p:graphicFrame>
      <p:sp>
        <p:nvSpPr>
          <p:cNvPr id="9" name="Rectangle 11">
            <a:extLst>
              <a:ext uri="{FF2B5EF4-FFF2-40B4-BE49-F238E27FC236}">
                <a16:creationId xmlns:a16="http://schemas.microsoft.com/office/drawing/2014/main" id="{23E8A857-9A56-40FA-9F75-F8A8235F3522}"/>
              </a:ext>
            </a:extLst>
          </p:cNvPr>
          <p:cNvSpPr>
            <a:spLocks noChangeArrowheads="1"/>
          </p:cNvSpPr>
          <p:nvPr/>
        </p:nvSpPr>
        <p:spPr bwMode="auto">
          <a:xfrm flipV="1">
            <a:off x="1233053" y="1365297"/>
            <a:ext cx="112533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628D9137-3291-4438-BFBF-1A974EF95927}"/>
              </a:ext>
            </a:extLst>
          </p:cNvPr>
          <p:cNvGraphicFramePr>
            <a:graphicFrameLocks noChangeAspect="1"/>
          </p:cNvGraphicFramePr>
          <p:nvPr>
            <p:extLst>
              <p:ext uri="{D42A27DB-BD31-4B8C-83A1-F6EECF244321}">
                <p14:modId xmlns:p14="http://schemas.microsoft.com/office/powerpoint/2010/main" val="2267736015"/>
              </p:ext>
            </p:extLst>
          </p:nvPr>
        </p:nvGraphicFramePr>
        <p:xfrm>
          <a:off x="592736" y="2725931"/>
          <a:ext cx="1240814" cy="329884"/>
        </p:xfrm>
        <a:graphic>
          <a:graphicData uri="http://schemas.openxmlformats.org/presentationml/2006/ole">
            <mc:AlternateContent xmlns:mc="http://schemas.openxmlformats.org/markup-compatibility/2006">
              <mc:Choice xmlns:v="urn:schemas-microsoft-com:vml" Requires="v">
                <p:oleObj spid="_x0000_s16555" name="Equation" r:id="rId14" imgW="672840" imgH="177480" progId="Equation.DSMT4">
                  <p:embed/>
                </p:oleObj>
              </mc:Choice>
              <mc:Fallback>
                <p:oleObj name="Equation" r:id="rId14" imgW="672840" imgH="177480" progId="Equation.DSMT4">
                  <p:embed/>
                  <p:pic>
                    <p:nvPicPr>
                      <p:cNvPr id="0" name="Object 10"/>
                      <p:cNvPicPr>
                        <a:picLocks noChangeAspect="1" noChangeArrowheads="1"/>
                      </p:cNvPicPr>
                      <p:nvPr/>
                    </p:nvPicPr>
                    <p:blipFill>
                      <a:blip r:embed="rId15"/>
                      <a:srcRect/>
                      <a:stretch>
                        <a:fillRect/>
                      </a:stretch>
                    </p:blipFill>
                    <p:spPr bwMode="auto">
                      <a:xfrm>
                        <a:off x="592736" y="2725931"/>
                        <a:ext cx="1240814" cy="329884"/>
                      </a:xfrm>
                      <a:prstGeom prst="rect">
                        <a:avLst/>
                      </a:prstGeom>
                      <a:noFill/>
                    </p:spPr>
                  </p:pic>
                </p:oleObj>
              </mc:Fallback>
            </mc:AlternateContent>
          </a:graphicData>
        </a:graphic>
      </p:graphicFrame>
      <p:graphicFrame>
        <p:nvGraphicFramePr>
          <p:cNvPr id="11" name="Объект 10">
            <a:extLst>
              <a:ext uri="{FF2B5EF4-FFF2-40B4-BE49-F238E27FC236}">
                <a16:creationId xmlns:a16="http://schemas.microsoft.com/office/drawing/2014/main" id="{00875EB7-D3D9-4CDB-942F-95C9E1FE07B5}"/>
              </a:ext>
            </a:extLst>
          </p:cNvPr>
          <p:cNvGraphicFramePr>
            <a:graphicFrameLocks noChangeAspect="1"/>
          </p:cNvGraphicFramePr>
          <p:nvPr>
            <p:extLst>
              <p:ext uri="{D42A27DB-BD31-4B8C-83A1-F6EECF244321}">
                <p14:modId xmlns:p14="http://schemas.microsoft.com/office/powerpoint/2010/main" val="587921806"/>
              </p:ext>
            </p:extLst>
          </p:nvPr>
        </p:nvGraphicFramePr>
        <p:xfrm>
          <a:off x="5689550" y="2660293"/>
          <a:ext cx="2249487" cy="401638"/>
        </p:xfrm>
        <a:graphic>
          <a:graphicData uri="http://schemas.openxmlformats.org/presentationml/2006/ole">
            <mc:AlternateContent xmlns:mc="http://schemas.openxmlformats.org/markup-compatibility/2006">
              <mc:Choice xmlns:v="urn:schemas-microsoft-com:vml" Requires="v">
                <p:oleObj spid="_x0000_s16556" name="Equation" r:id="rId16" imgW="1473120" imgH="266400" progId="Equation.DSMT4">
                  <p:embed/>
                </p:oleObj>
              </mc:Choice>
              <mc:Fallback>
                <p:oleObj name="Equation" r:id="rId16" imgW="1473120" imgH="266400" progId="Equation.DSMT4">
                  <p:embed/>
                  <p:pic>
                    <p:nvPicPr>
                      <p:cNvPr id="8" name="Объект 7">
                        <a:extLst>
                          <a:ext uri="{FF2B5EF4-FFF2-40B4-BE49-F238E27FC236}">
                            <a16:creationId xmlns:a16="http://schemas.microsoft.com/office/drawing/2014/main" id="{916991EE-E4C9-418E-91EB-5498EC921864}"/>
                          </a:ext>
                        </a:extLst>
                      </p:cNvPr>
                      <p:cNvPicPr>
                        <a:picLocks noChangeAspect="1" noChangeArrowheads="1"/>
                      </p:cNvPicPr>
                      <p:nvPr/>
                    </p:nvPicPr>
                    <p:blipFill>
                      <a:blip r:embed="rId17"/>
                      <a:srcRect/>
                      <a:stretch>
                        <a:fillRect/>
                      </a:stretch>
                    </p:blipFill>
                    <p:spPr bwMode="auto">
                      <a:xfrm>
                        <a:off x="5689550" y="2660293"/>
                        <a:ext cx="2249487" cy="401638"/>
                      </a:xfrm>
                      <a:prstGeom prst="rect">
                        <a:avLst/>
                      </a:prstGeom>
                      <a:noFill/>
                    </p:spPr>
                  </p:pic>
                </p:oleObj>
              </mc:Fallback>
            </mc:AlternateContent>
          </a:graphicData>
        </a:graphic>
      </p:graphicFrame>
      <p:sp>
        <p:nvSpPr>
          <p:cNvPr id="12" name="Прямоугольник 11">
            <a:extLst>
              <a:ext uri="{FF2B5EF4-FFF2-40B4-BE49-F238E27FC236}">
                <a16:creationId xmlns:a16="http://schemas.microsoft.com/office/drawing/2014/main" id="{BBCBC885-655E-4E22-BC8E-0AF319C97922}"/>
              </a:ext>
            </a:extLst>
          </p:cNvPr>
          <p:cNvSpPr/>
          <p:nvPr/>
        </p:nvSpPr>
        <p:spPr>
          <a:xfrm>
            <a:off x="2267744" y="350156"/>
            <a:ext cx="5538247" cy="461665"/>
          </a:xfrm>
          <a:prstGeom prst="rect">
            <a:avLst/>
          </a:prstGeom>
        </p:spPr>
        <p:txBody>
          <a:bodyPr wrap="none">
            <a:spAutoFit/>
          </a:bodyPr>
          <a:lstStyle/>
          <a:p>
            <a:pPr lvl="0">
              <a:defRPr/>
            </a:pPr>
            <a:r>
              <a:rPr lang="ru-RU" sz="2400" dirty="0">
                <a:solidFill>
                  <a:srgbClr val="333399">
                    <a:lumMod val="75000"/>
                  </a:srgbClr>
                </a:solidFill>
                <a:latin typeface="Times New Roman" panose="02020603050405020304" pitchFamily="18" charset="0"/>
                <a:ea typeface="Calibri" panose="020F0502020204030204" pitchFamily="34" charset="0"/>
              </a:rPr>
              <a:t>Оценка магнитного эффекта ионосферы</a:t>
            </a:r>
            <a:r>
              <a:rPr lang="en-US" sz="2400" dirty="0">
                <a:solidFill>
                  <a:srgbClr val="333399">
                    <a:lumMod val="75000"/>
                  </a:srgbClr>
                </a:solidFill>
                <a:latin typeface="Times New Roman" panose="02020603050405020304" pitchFamily="18" charset="0"/>
                <a:ea typeface="Calibri" panose="020F0502020204030204" pitchFamily="34" charset="0"/>
              </a:rPr>
              <a:t> </a:t>
            </a:r>
            <a:endParaRPr lang="ru-RU" sz="2400" dirty="0">
              <a:solidFill>
                <a:srgbClr val="333399">
                  <a:lumMod val="75000"/>
                </a:srgbClr>
              </a:solidFill>
            </a:endParaRPr>
          </a:p>
        </p:txBody>
      </p:sp>
      <p:sp>
        <p:nvSpPr>
          <p:cNvPr id="13" name="Прямоугольник 12">
            <a:extLst>
              <a:ext uri="{FF2B5EF4-FFF2-40B4-BE49-F238E27FC236}">
                <a16:creationId xmlns:a16="http://schemas.microsoft.com/office/drawing/2014/main" id="{9097946D-DF6B-4544-A03F-8CD429F74685}"/>
              </a:ext>
            </a:extLst>
          </p:cNvPr>
          <p:cNvSpPr/>
          <p:nvPr/>
        </p:nvSpPr>
        <p:spPr>
          <a:xfrm>
            <a:off x="395536" y="853394"/>
            <a:ext cx="8261033" cy="1815882"/>
          </a:xfrm>
          <a:prstGeom prst="rect">
            <a:avLst/>
          </a:prstGeom>
        </p:spPr>
        <p:txBody>
          <a:bodyPr wrap="square">
            <a:spAutoFit/>
          </a:bodyPr>
          <a:lstStyle/>
          <a:p>
            <a:pPr marL="457200" lvl="0" indent="-457200">
              <a:buAutoNum type="arabicPeriod"/>
              <a:defRPr/>
            </a:pPr>
            <a:r>
              <a:rPr lang="ru-RU" sz="2000" dirty="0">
                <a:latin typeface="Times New Roman" panose="02020603050405020304" pitchFamily="18" charset="0"/>
                <a:ea typeface="Calibri" panose="020F0502020204030204" pitchFamily="34" charset="0"/>
              </a:rPr>
              <a:t>Волна цунами приводит к возмущениям ионосферы </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err="1">
                <a:latin typeface="Times New Roman" panose="02020603050405020304" pitchFamily="18" charset="0"/>
                <a:ea typeface="Calibri" panose="020F0502020204030204" pitchFamily="34" charset="0"/>
                <a:cs typeface="Times New Roman" panose="02020603050405020304" pitchFamily="18" charset="0"/>
              </a:rPr>
              <a:t>Rolland</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et</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al</a:t>
            </a:r>
            <a:r>
              <a:rPr lang="ru-RU" sz="1600" dirty="0">
                <a:latin typeface="Times New Roman" panose="02020603050405020304" pitchFamily="18" charset="0"/>
                <a:ea typeface="Calibri" panose="020F0502020204030204" pitchFamily="34" charset="0"/>
                <a:cs typeface="Times New Roman" panose="02020603050405020304" pitchFamily="18" charset="0"/>
              </a:rPr>
              <a:t>., 2010</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kern="0" dirty="0">
                <a:solidFill>
                  <a:srgbClr val="000000"/>
                </a:solidFill>
                <a:latin typeface="Times New Roman" panose="02020603050405020304" pitchFamily="18" charset="0"/>
                <a:ea typeface="+mj-ea"/>
                <a:cs typeface="Times New Roman" panose="02020603050405020304" pitchFamily="18" charset="0"/>
              </a:rPr>
              <a:t>Wang and Liu, 2013; </a:t>
            </a:r>
            <a:r>
              <a:rPr lang="en-US" sz="1600" dirty="0" err="1">
                <a:solidFill>
                  <a:srgbClr val="000000"/>
                </a:solidFill>
                <a:latin typeface="Times New Roman" panose="02020603050405020304" pitchFamily="18" charset="0"/>
                <a:cs typeface="Times New Roman" panose="02020603050405020304" pitchFamily="18" charset="0"/>
              </a:rPr>
              <a:t>Coisson</a:t>
            </a:r>
            <a:r>
              <a:rPr lang="en-US" sz="1600" dirty="0">
                <a:solidFill>
                  <a:srgbClr val="000000"/>
                </a:solidFill>
                <a:latin typeface="Times New Roman" panose="02020603050405020304" pitchFamily="18" charset="0"/>
                <a:cs typeface="Times New Roman" panose="02020603050405020304" pitchFamily="18" charset="0"/>
              </a:rPr>
              <a:t> et al., 2015)</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buAutoNum type="arabicPeriod"/>
              <a:defRPr/>
            </a:pPr>
            <a:r>
              <a:rPr lang="ru-RU" sz="2000" dirty="0">
                <a:latin typeface="Times New Roman" panose="02020603050405020304" pitchFamily="18" charset="0"/>
              </a:rPr>
              <a:t>Возмущения ионосферы генерируют вариации геомагнитного поля </a:t>
            </a:r>
            <a:r>
              <a:rPr lang="ru-RU" sz="1600" dirty="0">
                <a:latin typeface="Times New Roman" panose="02020603050405020304" pitchFamily="18" charset="0"/>
              </a:rPr>
              <a:t>(Сорокин и Федорович, 1982).</a:t>
            </a:r>
          </a:p>
          <a:p>
            <a:pPr marL="457200" lvl="0" indent="-457200">
              <a:buAutoNum type="arabicPeriod"/>
              <a:defRPr/>
            </a:pPr>
            <a:r>
              <a:rPr lang="ru-RU" sz="2000" dirty="0">
                <a:latin typeface="Times New Roman" panose="02020603050405020304" pitchFamily="18" charset="0"/>
              </a:rPr>
              <a:t>Вариации геомагнитного поля наблюдаются на суше </a:t>
            </a:r>
            <a:r>
              <a:rPr lang="ru-RU" sz="1600" dirty="0">
                <a:latin typeface="Times New Roman" panose="02020603050405020304" pitchFamily="18" charset="0"/>
              </a:rPr>
              <a:t>(Копытенко и др., 2017) </a:t>
            </a:r>
          </a:p>
        </p:txBody>
      </p:sp>
    </p:spTree>
    <p:extLst>
      <p:ext uri="{BB962C8B-B14F-4D97-AF65-F5344CB8AC3E}">
        <p14:creationId xmlns:p14="http://schemas.microsoft.com/office/powerpoint/2010/main" val="239039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D92C1ED-4104-4DBE-93DF-FACAEA02BF7A}"/>
              </a:ext>
            </a:extLst>
          </p:cNvPr>
          <p:cNvPicPr>
            <a:picLocks noChangeAspect="1"/>
          </p:cNvPicPr>
          <p:nvPr/>
        </p:nvPicPr>
        <p:blipFill>
          <a:blip r:embed="rId3"/>
          <a:stretch>
            <a:fillRect/>
          </a:stretch>
        </p:blipFill>
        <p:spPr>
          <a:xfrm>
            <a:off x="1799692" y="1966821"/>
            <a:ext cx="5400600" cy="3262379"/>
          </a:xfrm>
          <a:prstGeom prst="rect">
            <a:avLst/>
          </a:prstGeom>
        </p:spPr>
      </p:pic>
      <p:sp>
        <p:nvSpPr>
          <p:cNvPr id="3" name="Прямоугольник 2">
            <a:extLst>
              <a:ext uri="{FF2B5EF4-FFF2-40B4-BE49-F238E27FC236}">
                <a16:creationId xmlns:a16="http://schemas.microsoft.com/office/drawing/2014/main" id="{B5354B27-81BE-4B82-BBE3-49DBEF1F22F9}"/>
              </a:ext>
            </a:extLst>
          </p:cNvPr>
          <p:cNvSpPr/>
          <p:nvPr/>
        </p:nvSpPr>
        <p:spPr>
          <a:xfrm>
            <a:off x="1055882" y="24160"/>
            <a:ext cx="762753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Схема протекания электрического тока в нашей модели</a:t>
            </a:r>
            <a:r>
              <a:rPr kumimoji="0" lang="en-US" sz="2400" b="0" i="0" u="none" strike="noStrike" kern="1200" cap="none" spc="0" normalizeH="0" baseline="0" noProof="0" dirty="0">
                <a:ln>
                  <a:noFill/>
                </a:ln>
                <a:solidFill>
                  <a:srgbClr val="333399">
                    <a:lumMod val="75000"/>
                  </a:srgbClr>
                </a:solidFill>
                <a:effectLst/>
                <a:uLnTx/>
                <a:uFillTx/>
                <a:latin typeface="Times New Roman" panose="02020603050405020304" pitchFamily="18" charset="0"/>
                <a:ea typeface="Calibri" panose="020F0502020204030204" pitchFamily="34" charset="0"/>
                <a:cs typeface="+mn-cs"/>
              </a:rPr>
              <a:t>. </a:t>
            </a:r>
            <a:endParaRPr kumimoji="0" lang="ru-RU" sz="2400" b="0" i="0" u="none" strike="noStrike" kern="1200" cap="none" spc="0" normalizeH="0" baseline="0" noProof="0" dirty="0">
              <a:ln>
                <a:noFill/>
              </a:ln>
              <a:solidFill>
                <a:srgbClr val="333399">
                  <a:lumMod val="75000"/>
                </a:srgbClr>
              </a:solidFill>
              <a:effectLst/>
              <a:uLnTx/>
              <a:uFillTx/>
              <a:latin typeface="Arial" panose="020B0604020202020204" pitchFamily="34" charset="0"/>
              <a:cs typeface="+mn-cs"/>
            </a:endParaRPr>
          </a:p>
        </p:txBody>
      </p:sp>
      <p:sp>
        <p:nvSpPr>
          <p:cNvPr id="5" name="Прямоугольник 4">
            <a:extLst>
              <a:ext uri="{FF2B5EF4-FFF2-40B4-BE49-F238E27FC236}">
                <a16:creationId xmlns:a16="http://schemas.microsoft.com/office/drawing/2014/main" id="{5621CB7B-44C9-4582-83D1-175E6386D551}"/>
              </a:ext>
            </a:extLst>
          </p:cNvPr>
          <p:cNvSpPr/>
          <p:nvPr/>
        </p:nvSpPr>
        <p:spPr>
          <a:xfrm>
            <a:off x="935596" y="5301208"/>
            <a:ext cx="7272808" cy="1323439"/>
          </a:xfrm>
          <a:prstGeom prst="rect">
            <a:avLst/>
          </a:prstGeom>
        </p:spPr>
        <p:txBody>
          <a:bodyPr wrap="square">
            <a:spAutoFit/>
          </a:bodyPr>
          <a:lstStyle/>
          <a:p>
            <a:pPr marL="0" marR="0" lvl="0" indent="449580" algn="just" defTabSz="914400" rtl="0" eaLnBrk="1" fontAlgn="base"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Проводящий слой ионосферы; 2. Проводящий слой сопряженной ионосферы; 3. Проводящий морской слой; 4. Волна цунами; 5. АГВ; 6. Электрический ток в морской среде; 7. Возмущение ионосферы; 8. Продольный ток в верхней ионосфере и магнитосфере; 9. Электрический ток в ионосфере и сопряженной ионосфере; 10. Траектория спутника.</a:t>
            </a:r>
          </a:p>
        </p:txBody>
      </p:sp>
      <p:sp>
        <p:nvSpPr>
          <p:cNvPr id="4" name="Прямоугольник 3">
            <a:extLst>
              <a:ext uri="{FF2B5EF4-FFF2-40B4-BE49-F238E27FC236}">
                <a16:creationId xmlns:a16="http://schemas.microsoft.com/office/drawing/2014/main" id="{39DCB34A-CD44-4CD8-932D-FBCFFC480615}"/>
              </a:ext>
            </a:extLst>
          </p:cNvPr>
          <p:cNvSpPr/>
          <p:nvPr/>
        </p:nvSpPr>
        <p:spPr>
          <a:xfrm>
            <a:off x="323528" y="485825"/>
            <a:ext cx="8352928"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АГВ излучается в атмосферу в результате вертикального смещения поверхности воды в волне цунами</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Хотя проводимость ионосферы значительно меньше проводимости воды, ток в ионосфере может быть больше чем ток в воде из-за экспоненциального роста амплитуды распространяющейся вверх АГВ.</a:t>
            </a:r>
            <a:endParaRPr kumimoji="0" lang="en-US" sz="1800" b="1" i="0" u="none" strike="noStrike" kern="1200" cap="none" spc="0" normalizeH="0" baseline="0" noProof="0" dirty="0">
              <a:ln>
                <a:noFill/>
              </a:ln>
              <a:solidFill>
                <a:srgbClr val="333399"/>
              </a:solidFill>
              <a:effectLst/>
              <a:uLnTx/>
              <a:uFillTx/>
              <a:latin typeface="Arial" charset="0"/>
              <a:ea typeface="+mn-ea"/>
              <a:cs typeface="+mn-cs"/>
            </a:endParaRPr>
          </a:p>
        </p:txBody>
      </p:sp>
    </p:spTree>
    <p:extLst>
      <p:ext uri="{BB962C8B-B14F-4D97-AF65-F5344CB8AC3E}">
        <p14:creationId xmlns:p14="http://schemas.microsoft.com/office/powerpoint/2010/main" val="8924137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1"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2"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3"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14" name="Rectangle 21"/>
          <p:cNvSpPr>
            <a:spLocks noChangeArrowheads="1"/>
          </p:cNvSpPr>
          <p:nvPr/>
        </p:nvSpPr>
        <p:spPr bwMode="auto">
          <a:xfrm>
            <a:off x="34652" y="78076"/>
            <a:ext cx="8892480" cy="461665"/>
          </a:xfrm>
          <a:prstGeom prst="rect">
            <a:avLst/>
          </a:prstGeom>
          <a:no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333399"/>
                </a:solidFill>
                <a:effectLst/>
                <a:uLnTx/>
                <a:uFillTx/>
                <a:latin typeface="Arial" charset="0"/>
                <a:ea typeface="+mn-ea"/>
                <a:cs typeface="+mn-cs"/>
              </a:rPr>
              <a:t>Квазистационарные </a:t>
            </a:r>
            <a:r>
              <a:rPr kumimoji="0" lang="ru-RU" sz="2400" b="1" i="0" u="none" strike="noStrike" kern="1200" cap="none" spc="0" normalizeH="0" baseline="0" noProof="0" dirty="0" smtClean="0">
                <a:ln>
                  <a:noFill/>
                </a:ln>
                <a:solidFill>
                  <a:srgbClr val="333399"/>
                </a:solidFill>
                <a:effectLst/>
                <a:uLnTx/>
                <a:uFillTx/>
                <a:latin typeface="Arial" charset="0"/>
                <a:ea typeface="+mn-ea"/>
                <a:cs typeface="+mn-cs"/>
              </a:rPr>
              <a:t>уравнения электромагнитного </a:t>
            </a:r>
            <a:r>
              <a:rPr kumimoji="0" lang="ru-RU" sz="2400" b="1" i="0" u="none" strike="noStrike" kern="1200" cap="none" spc="0" normalizeH="0" baseline="0" noProof="0" dirty="0">
                <a:ln>
                  <a:noFill/>
                </a:ln>
                <a:solidFill>
                  <a:srgbClr val="333399"/>
                </a:solidFill>
                <a:effectLst/>
                <a:uLnTx/>
                <a:uFillTx/>
                <a:latin typeface="Arial" charset="0"/>
                <a:ea typeface="+mn-ea"/>
                <a:cs typeface="+mn-cs"/>
              </a:rPr>
              <a:t>поля</a:t>
            </a:r>
            <a:r>
              <a:rPr kumimoji="0" lang="en-US" sz="2400" b="1" i="0" u="none" strike="noStrike" kern="1200" cap="none" spc="0" normalizeH="0" baseline="0" noProof="0" dirty="0">
                <a:ln>
                  <a:noFill/>
                </a:ln>
                <a:solidFill>
                  <a:srgbClr val="333399"/>
                </a:solidFill>
                <a:effectLst/>
                <a:uLnTx/>
                <a:uFillTx/>
                <a:latin typeface="Arial" charset="0"/>
                <a:ea typeface="+mn-ea"/>
                <a:cs typeface="+mn-cs"/>
              </a:rPr>
              <a:t>.</a:t>
            </a:r>
          </a:p>
        </p:txBody>
      </p:sp>
      <p:sp>
        <p:nvSpPr>
          <p:cNvPr id="1036"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9"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1"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2"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3"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5" name="Rectangle 2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6"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7" name="Прямоугольник 34"/>
          <p:cNvSpPr>
            <a:spLocks noChangeArrowheads="1"/>
          </p:cNvSpPr>
          <p:nvPr/>
        </p:nvSpPr>
        <p:spPr bwMode="auto">
          <a:xfrm>
            <a:off x="996565" y="3234295"/>
            <a:ext cx="73916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Так как скин-слой в море и в ионосфере гораздо больше чем их поперечные размеры, то уравнения можно заменить граничными условиями на двух слоях с интегральными проводимостями.</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Интегрируя по </a:t>
            </a:r>
            <a:r>
              <a:rPr lang="en-US" dirty="0">
                <a:latin typeface="Times New Roman" panose="02020603050405020304" pitchFamily="18" charset="0"/>
                <a:ea typeface="Times New Roman" panose="02020603050405020304" pitchFamily="18" charset="0"/>
                <a:cs typeface="Times New Roman" panose="02020603050405020304" pitchFamily="18" charset="0"/>
              </a:rPr>
              <a:t>z</a:t>
            </a:r>
            <a:r>
              <a:rPr lang="ru-RU" dirty="0">
                <a:latin typeface="Times New Roman" panose="02020603050405020304" pitchFamily="18" charset="0"/>
                <a:ea typeface="Times New Roman" panose="02020603050405020304" pitchFamily="18" charset="0"/>
                <a:cs typeface="Times New Roman" panose="02020603050405020304" pitchFamily="18" charset="0"/>
              </a:rPr>
              <a:t>, получим: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DA62A485-65E0-46D4-AF1F-1D3D48BD5623}"/>
              </a:ext>
            </a:extLst>
          </p:cNvPr>
          <p:cNvSpPr>
            <a:spLocks noChangeArrowheads="1"/>
          </p:cNvSpPr>
          <p:nvPr/>
        </p:nvSpPr>
        <p:spPr bwMode="auto">
          <a:xfrm flipV="1">
            <a:off x="1115616" y="1556791"/>
            <a:ext cx="10097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ECB65424-73F3-4243-B396-F679D51D0F73}"/>
              </a:ext>
            </a:extLst>
          </p:cNvPr>
          <p:cNvGraphicFramePr>
            <a:graphicFrameLocks noChangeAspect="1"/>
          </p:cNvGraphicFramePr>
          <p:nvPr>
            <p:extLst>
              <p:ext uri="{D42A27DB-BD31-4B8C-83A1-F6EECF244321}">
                <p14:modId xmlns:p14="http://schemas.microsoft.com/office/powerpoint/2010/main" val="2641114872"/>
              </p:ext>
            </p:extLst>
          </p:nvPr>
        </p:nvGraphicFramePr>
        <p:xfrm>
          <a:off x="2054060" y="817168"/>
          <a:ext cx="4453172" cy="700499"/>
        </p:xfrm>
        <a:graphic>
          <a:graphicData uri="http://schemas.openxmlformats.org/presentationml/2006/ole">
            <mc:AlternateContent xmlns:mc="http://schemas.openxmlformats.org/markup-compatibility/2006">
              <mc:Choice xmlns:v="urn:schemas-microsoft-com:vml" Requires="v">
                <p:oleObj spid="_x0000_s11482" name="Equation" r:id="rId3" imgW="2527300" imgH="393700" progId="Equation.DSMT4">
                  <p:embed/>
                </p:oleObj>
              </mc:Choice>
              <mc:Fallback>
                <p:oleObj name="Equation" r:id="rId3" imgW="25273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060" y="817168"/>
                        <a:ext cx="4453172" cy="700499"/>
                      </a:xfrm>
                      <a:prstGeom prst="rect">
                        <a:avLst/>
                      </a:prstGeom>
                      <a:noFill/>
                    </p:spPr>
                  </p:pic>
                </p:oleObj>
              </mc:Fallback>
            </mc:AlternateContent>
          </a:graphicData>
        </a:graphic>
      </p:graphicFrame>
      <p:pic>
        <p:nvPicPr>
          <p:cNvPr id="4" name="Рисунок 3">
            <a:extLst>
              <a:ext uri="{FF2B5EF4-FFF2-40B4-BE49-F238E27FC236}">
                <a16:creationId xmlns:a16="http://schemas.microsoft.com/office/drawing/2014/main" id="{6AB452A2-BC34-4273-8F0B-C3B52D7B2580}"/>
              </a:ext>
            </a:extLst>
          </p:cNvPr>
          <p:cNvPicPr>
            <a:picLocks noChangeAspect="1"/>
          </p:cNvPicPr>
          <p:nvPr/>
        </p:nvPicPr>
        <p:blipFill>
          <a:blip r:embed="rId5"/>
          <a:stretch>
            <a:fillRect/>
          </a:stretch>
        </p:blipFill>
        <p:spPr>
          <a:xfrm>
            <a:off x="4788024" y="1688705"/>
            <a:ext cx="2063255" cy="438645"/>
          </a:xfrm>
          <a:prstGeom prst="rect">
            <a:avLst/>
          </a:prstGeom>
        </p:spPr>
      </p:pic>
      <p:sp>
        <p:nvSpPr>
          <p:cNvPr id="5" name="Rectangle 4">
            <a:extLst>
              <a:ext uri="{FF2B5EF4-FFF2-40B4-BE49-F238E27FC236}">
                <a16:creationId xmlns:a16="http://schemas.microsoft.com/office/drawing/2014/main" id="{C6ABA24C-A508-4243-9B76-2D44E4BB942A}"/>
              </a:ext>
            </a:extLst>
          </p:cNvPr>
          <p:cNvSpPr>
            <a:spLocks noChangeArrowheads="1"/>
          </p:cNvSpPr>
          <p:nvPr/>
        </p:nvSpPr>
        <p:spPr bwMode="auto">
          <a:xfrm>
            <a:off x="539551" y="2792607"/>
            <a:ext cx="99464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id="{466C8C59-1AE5-47F7-B489-C65FBAB610AE}"/>
              </a:ext>
            </a:extLst>
          </p:cNvPr>
          <p:cNvGraphicFramePr>
            <a:graphicFrameLocks noChangeAspect="1"/>
          </p:cNvGraphicFramePr>
          <p:nvPr>
            <p:extLst>
              <p:ext uri="{D42A27DB-BD31-4B8C-83A1-F6EECF244321}">
                <p14:modId xmlns:p14="http://schemas.microsoft.com/office/powerpoint/2010/main" val="1862038817"/>
              </p:ext>
            </p:extLst>
          </p:nvPr>
        </p:nvGraphicFramePr>
        <p:xfrm>
          <a:off x="4072274" y="2069476"/>
          <a:ext cx="4146922" cy="1118774"/>
        </p:xfrm>
        <a:graphic>
          <a:graphicData uri="http://schemas.openxmlformats.org/presentationml/2006/ole">
            <mc:AlternateContent xmlns:mc="http://schemas.openxmlformats.org/markup-compatibility/2006">
              <mc:Choice xmlns:v="urn:schemas-microsoft-com:vml" Requires="v">
                <p:oleObj spid="_x0000_s11483" name="Equation" r:id="rId6" imgW="2641600" imgH="711200" progId="Equation.DSMT4">
                  <p:embed/>
                </p:oleObj>
              </mc:Choice>
              <mc:Fallback>
                <p:oleObj name="Equation" r:id="rId6" imgW="2641600" imgH="71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2274" y="2069476"/>
                        <a:ext cx="4146922" cy="1118774"/>
                      </a:xfrm>
                      <a:prstGeom prst="rect">
                        <a:avLst/>
                      </a:prstGeom>
                      <a:noFill/>
                    </p:spPr>
                  </p:pic>
                </p:oleObj>
              </mc:Fallback>
            </mc:AlternateContent>
          </a:graphicData>
        </a:graphic>
      </p:graphicFrame>
      <p:sp>
        <p:nvSpPr>
          <p:cNvPr id="7" name="Rectangle 8">
            <a:extLst>
              <a:ext uri="{FF2B5EF4-FFF2-40B4-BE49-F238E27FC236}">
                <a16:creationId xmlns:a16="http://schemas.microsoft.com/office/drawing/2014/main" id="{AD87B11A-1E8C-4790-B2D1-F19595889D62}"/>
              </a:ext>
            </a:extLst>
          </p:cNvPr>
          <p:cNvSpPr>
            <a:spLocks noChangeArrowheads="1"/>
          </p:cNvSpPr>
          <p:nvPr/>
        </p:nvSpPr>
        <p:spPr bwMode="auto">
          <a:xfrm>
            <a:off x="899592" y="4941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7" name="Прямоугольник 34">
            <a:extLst>
              <a:ext uri="{FF2B5EF4-FFF2-40B4-BE49-F238E27FC236}">
                <a16:creationId xmlns:a16="http://schemas.microsoft.com/office/drawing/2014/main" id="{18EFF162-74CF-4C1A-8CDA-3A8AE48C78B1}"/>
              </a:ext>
            </a:extLst>
          </p:cNvPr>
          <p:cNvSpPr>
            <a:spLocks noChangeArrowheads="1"/>
          </p:cNvSpPr>
          <p:nvPr/>
        </p:nvSpPr>
        <p:spPr bwMode="auto">
          <a:xfrm>
            <a:off x="1691680" y="1730922"/>
            <a:ext cx="3000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defRPr/>
            </a:pPr>
            <a:r>
              <a:rPr lang="ru-RU" altLang="ru-RU" sz="1600" dirty="0"/>
              <a:t>Закон Ома в морской среде</a:t>
            </a:r>
            <a:r>
              <a:rPr kumimoji="0" lang="en-US" altLang="ru-RU" sz="1600" b="0" i="0" u="none" strike="noStrike" kern="1200" cap="none" spc="0" normalizeH="0" baseline="0" noProof="0" dirty="0">
                <a:ln>
                  <a:noFill/>
                </a:ln>
                <a:effectLst/>
                <a:uLnTx/>
                <a:uFillTx/>
                <a:latin typeface="Arial" panose="020B0604020202020204" pitchFamily="34" charset="0"/>
                <a:ea typeface="+mn-ea"/>
                <a:cs typeface="+mn-cs"/>
              </a:rPr>
              <a:t>: </a:t>
            </a:r>
            <a:endParaRPr kumimoji="0" lang="ru-RU" altLang="ja-JP" sz="16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8" name="Прямоугольник 34">
            <a:extLst>
              <a:ext uri="{FF2B5EF4-FFF2-40B4-BE49-F238E27FC236}">
                <a16:creationId xmlns:a16="http://schemas.microsoft.com/office/drawing/2014/main" id="{9C999622-CC8B-453E-A0F8-65B55E83B8B5}"/>
              </a:ext>
            </a:extLst>
          </p:cNvPr>
          <p:cNvSpPr>
            <a:spLocks noChangeArrowheads="1"/>
          </p:cNvSpPr>
          <p:nvPr/>
        </p:nvSpPr>
        <p:spPr bwMode="auto">
          <a:xfrm>
            <a:off x="2315509" y="2611234"/>
            <a:ext cx="1960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defRPr/>
            </a:pPr>
            <a:r>
              <a:rPr lang="ru-RU" altLang="ru-RU" sz="1600" dirty="0"/>
              <a:t>в ионосфере</a:t>
            </a:r>
            <a:r>
              <a:rPr kumimoji="0" lang="en-US" altLang="ru-RU" sz="1600" b="0" i="0" u="none" strike="noStrike" kern="1200" cap="none" spc="0" normalizeH="0" baseline="0" noProof="0" dirty="0">
                <a:ln>
                  <a:noFill/>
                </a:ln>
                <a:effectLst/>
                <a:uLnTx/>
                <a:uFillTx/>
                <a:latin typeface="Arial" panose="020B0604020202020204" pitchFamily="34" charset="0"/>
                <a:ea typeface="+mn-ea"/>
                <a:cs typeface="+mn-cs"/>
              </a:rPr>
              <a:t>: </a:t>
            </a:r>
            <a:endParaRPr kumimoji="0" lang="ru-RU" altLang="ja-JP" sz="16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9" name="Rectangle 97">
            <a:extLst>
              <a:ext uri="{FF2B5EF4-FFF2-40B4-BE49-F238E27FC236}">
                <a16:creationId xmlns:a16="http://schemas.microsoft.com/office/drawing/2014/main" id="{DF0132AF-1D33-4FFF-ABF3-AD9BF69DE0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id="{EF30B54A-DE7E-41CD-A4C4-3FC6B66A26FB}"/>
              </a:ext>
            </a:extLst>
          </p:cNvPr>
          <p:cNvGraphicFramePr>
            <a:graphicFrameLocks noChangeAspect="1"/>
          </p:cNvGraphicFramePr>
          <p:nvPr>
            <p:extLst>
              <p:ext uri="{D42A27DB-BD31-4B8C-83A1-F6EECF244321}">
                <p14:modId xmlns:p14="http://schemas.microsoft.com/office/powerpoint/2010/main" val="722324553"/>
              </p:ext>
            </p:extLst>
          </p:nvPr>
        </p:nvGraphicFramePr>
        <p:xfrm>
          <a:off x="876306" y="4610286"/>
          <a:ext cx="5314797" cy="704038"/>
        </p:xfrm>
        <a:graphic>
          <a:graphicData uri="http://schemas.openxmlformats.org/presentationml/2006/ole">
            <mc:AlternateContent xmlns:mc="http://schemas.openxmlformats.org/markup-compatibility/2006">
              <mc:Choice xmlns:v="urn:schemas-microsoft-com:vml" Requires="v">
                <p:oleObj spid="_x0000_s11484" name="Equation" r:id="rId8" imgW="3670300" imgH="482600" progId="Equation.DSMT4">
                  <p:embed/>
                </p:oleObj>
              </mc:Choice>
              <mc:Fallback>
                <p:oleObj name="Equation" r:id="rId8" imgW="3670300" imgH="482600" progId="Equation.DSMT4">
                  <p:embed/>
                  <p:pic>
                    <p:nvPicPr>
                      <p:cNvPr id="0" name="Object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306" y="4610286"/>
                        <a:ext cx="5314797" cy="704038"/>
                      </a:xfrm>
                      <a:prstGeom prst="rect">
                        <a:avLst/>
                      </a:prstGeom>
                      <a:noFill/>
                    </p:spPr>
                  </p:pic>
                </p:oleObj>
              </mc:Fallback>
            </mc:AlternateContent>
          </a:graphicData>
        </a:graphic>
      </p:graphicFrame>
      <p:sp>
        <p:nvSpPr>
          <p:cNvPr id="11" name="Rectangle 99">
            <a:extLst>
              <a:ext uri="{FF2B5EF4-FFF2-40B4-BE49-F238E27FC236}">
                <a16:creationId xmlns:a16="http://schemas.microsoft.com/office/drawing/2014/main" id="{CD8081FD-5F02-4EDF-BB5C-501C6DAB509E}"/>
              </a:ext>
            </a:extLst>
          </p:cNvPr>
          <p:cNvSpPr>
            <a:spLocks noChangeArrowheads="1"/>
          </p:cNvSpPr>
          <p:nvPr/>
        </p:nvSpPr>
        <p:spPr bwMode="auto">
          <a:xfrm>
            <a:off x="1187624" y="55334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a:extLst>
              <a:ext uri="{FF2B5EF4-FFF2-40B4-BE49-F238E27FC236}">
                <a16:creationId xmlns:a16="http://schemas.microsoft.com/office/drawing/2014/main" id="{E54ABB62-140A-4F05-83EA-A792911C1AC0}"/>
              </a:ext>
            </a:extLst>
          </p:cNvPr>
          <p:cNvGraphicFramePr>
            <a:graphicFrameLocks noChangeAspect="1"/>
          </p:cNvGraphicFramePr>
          <p:nvPr>
            <p:extLst>
              <p:ext uri="{D42A27DB-BD31-4B8C-83A1-F6EECF244321}">
                <p14:modId xmlns:p14="http://schemas.microsoft.com/office/powerpoint/2010/main" val="3753315477"/>
              </p:ext>
            </p:extLst>
          </p:nvPr>
        </p:nvGraphicFramePr>
        <p:xfrm>
          <a:off x="899592" y="5533476"/>
          <a:ext cx="6334515" cy="703835"/>
        </p:xfrm>
        <a:graphic>
          <a:graphicData uri="http://schemas.openxmlformats.org/presentationml/2006/ole">
            <mc:AlternateContent xmlns:mc="http://schemas.openxmlformats.org/markup-compatibility/2006">
              <mc:Choice xmlns:v="urn:schemas-microsoft-com:vml" Requires="v">
                <p:oleObj spid="_x0000_s11485" name="Equation" r:id="rId10" imgW="4533900" imgH="508000" progId="Equation.DSMT4">
                  <p:embed/>
                </p:oleObj>
              </mc:Choice>
              <mc:Fallback>
                <p:oleObj name="Equation" r:id="rId10" imgW="4533900" imgH="508000" progId="Equation.DSMT4">
                  <p:embed/>
                  <p:pic>
                    <p:nvPicPr>
                      <p:cNvPr id="0" name="Object 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592" y="5533476"/>
                        <a:ext cx="6334515" cy="703835"/>
                      </a:xfrm>
                      <a:prstGeom prst="rect">
                        <a:avLst/>
                      </a:prstGeom>
                      <a:noFill/>
                    </p:spPr>
                  </p:pic>
                </p:oleObj>
              </mc:Fallback>
            </mc:AlternateContent>
          </a:graphicData>
        </a:graphic>
      </p:graphicFrame>
      <p:sp>
        <p:nvSpPr>
          <p:cNvPr id="13" name="Rectangle 101">
            <a:extLst>
              <a:ext uri="{FF2B5EF4-FFF2-40B4-BE49-F238E27FC236}">
                <a16:creationId xmlns:a16="http://schemas.microsoft.com/office/drawing/2014/main" id="{87484CE0-91BD-4D90-9CBB-7249D769BA84}"/>
              </a:ext>
            </a:extLst>
          </p:cNvPr>
          <p:cNvSpPr>
            <a:spLocks noChangeArrowheads="1"/>
          </p:cNvSpPr>
          <p:nvPr/>
        </p:nvSpPr>
        <p:spPr bwMode="auto">
          <a:xfrm>
            <a:off x="7600070" y="43994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a:extLst>
              <a:ext uri="{FF2B5EF4-FFF2-40B4-BE49-F238E27FC236}">
                <a16:creationId xmlns:a16="http://schemas.microsoft.com/office/drawing/2014/main" id="{3097AF3E-2C43-4712-974C-9169A28B414B}"/>
              </a:ext>
            </a:extLst>
          </p:cNvPr>
          <p:cNvGraphicFramePr>
            <a:graphicFrameLocks noChangeAspect="1"/>
          </p:cNvGraphicFramePr>
          <p:nvPr>
            <p:extLst>
              <p:ext uri="{D42A27DB-BD31-4B8C-83A1-F6EECF244321}">
                <p14:modId xmlns:p14="http://schemas.microsoft.com/office/powerpoint/2010/main" val="3909664955"/>
              </p:ext>
            </p:extLst>
          </p:nvPr>
        </p:nvGraphicFramePr>
        <p:xfrm>
          <a:off x="6992937" y="4632260"/>
          <a:ext cx="980720" cy="362111"/>
        </p:xfrm>
        <a:graphic>
          <a:graphicData uri="http://schemas.openxmlformats.org/presentationml/2006/ole">
            <mc:AlternateContent xmlns:mc="http://schemas.openxmlformats.org/markup-compatibility/2006">
              <mc:Choice xmlns:v="urn:schemas-microsoft-com:vml" Requires="v">
                <p:oleObj spid="_x0000_s11486" name="Equation" r:id="rId12" imgW="609600" imgH="228600" progId="Equation.DSMT4">
                  <p:embed/>
                </p:oleObj>
              </mc:Choice>
              <mc:Fallback>
                <p:oleObj name="Equation" r:id="rId12" imgW="609600" imgH="228600" progId="Equation.DSMT4">
                  <p:embed/>
                  <p:pic>
                    <p:nvPicPr>
                      <p:cNvPr id="0" name="Object 1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2937" y="4632260"/>
                        <a:ext cx="980720" cy="362111"/>
                      </a:xfrm>
                      <a:prstGeom prst="rect">
                        <a:avLst/>
                      </a:prstGeom>
                      <a:noFill/>
                    </p:spPr>
                  </p:pic>
                </p:oleObj>
              </mc:Fallback>
            </mc:AlternateContent>
          </a:graphicData>
        </a:graphic>
      </p:graphicFrame>
      <p:sp>
        <p:nvSpPr>
          <p:cNvPr id="15" name="Rectangle 103">
            <a:extLst>
              <a:ext uri="{FF2B5EF4-FFF2-40B4-BE49-F238E27FC236}">
                <a16:creationId xmlns:a16="http://schemas.microsoft.com/office/drawing/2014/main" id="{1F9FF04F-CAD6-4B52-923F-201ADF386ECC}"/>
              </a:ext>
            </a:extLst>
          </p:cNvPr>
          <p:cNvSpPr>
            <a:spLocks noChangeArrowheads="1"/>
          </p:cNvSpPr>
          <p:nvPr/>
        </p:nvSpPr>
        <p:spPr bwMode="auto">
          <a:xfrm>
            <a:off x="6276095" y="50822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a:extLst>
              <a:ext uri="{FF2B5EF4-FFF2-40B4-BE49-F238E27FC236}">
                <a16:creationId xmlns:a16="http://schemas.microsoft.com/office/drawing/2014/main" id="{E34EC9AD-39C4-482F-9A6F-53E443A4EA5E}"/>
              </a:ext>
            </a:extLst>
          </p:cNvPr>
          <p:cNvGraphicFramePr>
            <a:graphicFrameLocks noChangeAspect="1"/>
          </p:cNvGraphicFramePr>
          <p:nvPr>
            <p:extLst>
              <p:ext uri="{D42A27DB-BD31-4B8C-83A1-F6EECF244321}">
                <p14:modId xmlns:p14="http://schemas.microsoft.com/office/powerpoint/2010/main" val="1146028740"/>
              </p:ext>
            </p:extLst>
          </p:nvPr>
        </p:nvGraphicFramePr>
        <p:xfrm>
          <a:off x="7020272" y="5192007"/>
          <a:ext cx="1605351" cy="366096"/>
        </p:xfrm>
        <a:graphic>
          <a:graphicData uri="http://schemas.openxmlformats.org/presentationml/2006/ole">
            <mc:AlternateContent xmlns:mc="http://schemas.openxmlformats.org/markup-compatibility/2006">
              <mc:Choice xmlns:v="urn:schemas-microsoft-com:vml" Requires="v">
                <p:oleObj spid="_x0000_s11487" name="Equation" r:id="rId14" imgW="1218960" imgH="279360" progId="Equation.DSMT4">
                  <p:embed/>
                </p:oleObj>
              </mc:Choice>
              <mc:Fallback>
                <p:oleObj name="Equation" r:id="rId14" imgW="1218960" imgH="279360" progId="Equation.DSMT4">
                  <p:embed/>
                  <p:pic>
                    <p:nvPicPr>
                      <p:cNvPr id="0" name="Object 102"/>
                      <p:cNvPicPr>
                        <a:picLocks noChangeAspect="1" noChangeArrowheads="1"/>
                      </p:cNvPicPr>
                      <p:nvPr/>
                    </p:nvPicPr>
                    <p:blipFill>
                      <a:blip r:embed="rId15"/>
                      <a:srcRect/>
                      <a:stretch>
                        <a:fillRect/>
                      </a:stretch>
                    </p:blipFill>
                    <p:spPr bwMode="auto">
                      <a:xfrm>
                        <a:off x="7020272" y="5192007"/>
                        <a:ext cx="1605351" cy="366096"/>
                      </a:xfrm>
                      <a:prstGeom prst="rect">
                        <a:avLst/>
                      </a:prstGeom>
                      <a:noFill/>
                    </p:spPr>
                  </p:pic>
                </p:oleObj>
              </mc:Fallback>
            </mc:AlternateContent>
          </a:graphicData>
        </a:graphic>
      </p:graphicFrame>
    </p:spTree>
    <p:extLst>
      <p:ext uri="{BB962C8B-B14F-4D97-AF65-F5344CB8AC3E}">
        <p14:creationId xmlns:p14="http://schemas.microsoft.com/office/powerpoint/2010/main" val="2924653517"/>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10135</TotalTime>
  <Words>1536</Words>
  <Application>Microsoft Office PowerPoint</Application>
  <PresentationFormat>Экран (4:3)</PresentationFormat>
  <Paragraphs>99</Paragraphs>
  <Slides>23</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2" baseType="lpstr">
      <vt:lpstr>ＭＳ Ｐゴシック</vt:lpstr>
      <vt:lpstr>Arial</vt:lpstr>
      <vt:lpstr>Calibri</vt:lpstr>
      <vt:lpstr>Calibri Light</vt:lpstr>
      <vt:lpstr>MS Mincho</vt:lpstr>
      <vt:lpstr>Symbol</vt:lpstr>
      <vt:lpstr>Times New Roman</vt:lpstr>
      <vt:lpstr>Ретро</vt:lpstr>
      <vt:lpstr>Equation</vt:lpstr>
      <vt:lpstr> 5ая Международная конференция «Триггерные эффекты в геосистемах»  Институт динамики геосфер РАН, 4-7 июня 2019, Москва, Россия    Модель генерации геомагнитных вариаций волной цунами.   В.М. Сорокин,   А.К. Ященко   </vt:lpstr>
      <vt:lpstr>Геомагнитные вариации волны цунами</vt:lpstr>
      <vt:lpstr>Презентация PowerPoint</vt:lpstr>
      <vt:lpstr>Презентация PowerPoint</vt:lpstr>
      <vt:lpstr>Вариации магнитного поля, генерируемые цунами в прибрежной зоне на суше.</vt:lpstr>
      <vt:lpstr>   Воздействие волны цунами на ионосферу</vt:lpstr>
      <vt:lpstr>Презентация PowerPoint</vt:lpstr>
      <vt:lpstr>Презентация PowerPoint</vt:lpstr>
      <vt:lpstr>Презентация PowerPoint</vt:lpstr>
      <vt:lpstr>Граничные условия</vt:lpstr>
      <vt:lpstr>Презентация PowerPoint</vt:lpstr>
      <vt:lpstr>Презентация PowerPoint</vt:lpstr>
      <vt:lpstr>Волна цунами.  Дисперсия</vt:lpstr>
      <vt:lpstr>Пространственно – временное распределение скорости газа в АГВ</vt:lpstr>
      <vt:lpstr>Презентация PowerPoint</vt:lpstr>
      <vt:lpstr>Презентация PowerPoint</vt:lpstr>
      <vt:lpstr>Возмущение магнитного поля в ионосфере на высоте 120 км Учет тока в ионосфере приводит к увеличению амплитуды сигнала в четыре – пять раз. С уменьшением горизонтального масштаба и глубины морской среды происходит качественное изменение временных характеристик сигналов. Именно, учет тока в ионосфере приводит к перемене знака горизонтальной компоненты возмущения геомагнитного поля по сравнению с однополярной временной зависимостью, в то время как вертикальная компонента возмущения становится однополярной </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ИЗМИРАН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Ружин</dc:creator>
  <cp:lastModifiedBy>Sorokin Valery</cp:lastModifiedBy>
  <cp:revision>652</cp:revision>
  <dcterms:created xsi:type="dcterms:W3CDTF">2007-11-22T11:56:21Z</dcterms:created>
  <dcterms:modified xsi:type="dcterms:W3CDTF">2019-05-11T13:26:37Z</dcterms:modified>
</cp:coreProperties>
</file>