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94" r:id="rId2"/>
    <p:sldId id="279" r:id="rId3"/>
    <p:sldId id="280" r:id="rId4"/>
    <p:sldId id="276" r:id="rId5"/>
    <p:sldId id="257" r:id="rId6"/>
    <p:sldId id="278" r:id="rId7"/>
    <p:sldId id="293" r:id="rId8"/>
    <p:sldId id="281" r:id="rId9"/>
    <p:sldId id="277" r:id="rId10"/>
    <p:sldId id="275" r:id="rId11"/>
    <p:sldId id="273" r:id="rId12"/>
    <p:sldId id="272" r:id="rId13"/>
    <p:sldId id="286" r:id="rId14"/>
    <p:sldId id="274" r:id="rId15"/>
    <p:sldId id="28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30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0A75D-1745-4653-9A97-2C12A266AFEB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3C4C-2914-4A99-8197-00A3420E8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5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2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0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5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5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7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1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01D5-6F49-47C6-897C-CCD0D961FAEE}" type="datetimeFigureOut">
              <a:rPr lang="ru-RU" smtClean="0"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5BBB-7A1D-47CA-ACFD-2B07FDE59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 ПРИРОДЕ И РОЛИ СОЛНЕЧНО-ЗЕМНЫХ СВЯЗЕЙ В ГЕОДИНАМИКЕ                    </a:t>
            </a:r>
            <a:r>
              <a:rPr lang="ru-RU" sz="18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                   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В.В. Ружич</a:t>
            </a:r>
            <a:r>
              <a:rPr lang="ru-RU" sz="2000" i="1" baseline="30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Г.Я. Смольков </a:t>
            </a:r>
            <a:r>
              <a:rPr lang="ru-RU" sz="2000" i="1" baseline="30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Е.А. Левина </a:t>
            </a:r>
            <a:r>
              <a:rPr lang="ru-RU" sz="2000" i="1" baseline="30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  <a:t>                                                                 </a:t>
            </a:r>
            <a:r>
              <a:rPr lang="ru-RU" sz="2000" baseline="30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ИЗК СО РАН, </a:t>
            </a:r>
            <a:r>
              <a:rPr lang="ru-RU" sz="2000" baseline="30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ИСЗФ СО РАН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820472" cy="4920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ВВЕДЕНИЕ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Физика солнечно-земных связей (СЗС) – одна из основных проблем современного естествознания . </a:t>
            </a:r>
            <a:r>
              <a:rPr lang="ru-RU" sz="2000" b="1" dirty="0" smtClean="0">
                <a:solidFill>
                  <a:schemeClr val="tx1"/>
                </a:solidFill>
              </a:rPr>
              <a:t>Актуальность </a:t>
            </a:r>
            <a:r>
              <a:rPr lang="ru-RU" sz="2000" dirty="0" smtClean="0">
                <a:solidFill>
                  <a:schemeClr val="tx1"/>
                </a:solidFill>
              </a:rPr>
              <a:t>изучения и объяснения природы </a:t>
            </a:r>
            <a:r>
              <a:rPr lang="ru-RU" sz="2000" dirty="0" smtClean="0">
                <a:solidFill>
                  <a:schemeClr val="tx1"/>
                </a:solidFill>
              </a:rPr>
              <a:t>и механизмов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СЗС  </a:t>
            </a:r>
            <a:r>
              <a:rPr lang="ru-RU" sz="2000" b="1" dirty="0" smtClean="0">
                <a:solidFill>
                  <a:schemeClr val="tx1"/>
                </a:solidFill>
              </a:rPr>
              <a:t>заключается  в необходимости </a:t>
            </a:r>
            <a:r>
              <a:rPr lang="ru-RU" sz="2000" b="1" dirty="0" smtClean="0">
                <a:solidFill>
                  <a:schemeClr val="tx1"/>
                </a:solidFill>
              </a:rPr>
              <a:t>минимизации </a:t>
            </a:r>
            <a:r>
              <a:rPr lang="ru-RU" sz="2000" b="1" dirty="0" smtClean="0">
                <a:solidFill>
                  <a:schemeClr val="tx1"/>
                </a:solidFill>
              </a:rPr>
              <a:t>ущербов  от природных </a:t>
            </a:r>
            <a:r>
              <a:rPr lang="ru-RU" sz="2000" b="1" dirty="0" smtClean="0">
                <a:solidFill>
                  <a:schemeClr val="tx1"/>
                </a:solidFill>
              </a:rPr>
              <a:t>катастроф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в том числе</a:t>
            </a:r>
            <a:r>
              <a:rPr lang="ru-RU" sz="2000" b="1" dirty="0" smtClean="0">
                <a:solidFill>
                  <a:schemeClr val="tx1"/>
                </a:solidFill>
              </a:rPr>
              <a:t> при </a:t>
            </a:r>
            <a:r>
              <a:rPr lang="ru-RU" sz="2000" b="1" dirty="0" smtClean="0">
                <a:solidFill>
                  <a:schemeClr val="tx1"/>
                </a:solidFill>
              </a:rPr>
              <a:t>использовании современных технологий </a:t>
            </a:r>
            <a:r>
              <a:rPr lang="ru-RU" sz="2000" b="1" dirty="0" smtClean="0">
                <a:solidFill>
                  <a:schemeClr val="tx1"/>
                </a:solidFill>
              </a:rPr>
              <a:t>мощных антропогенных воздействий на геосреду. </a:t>
            </a:r>
            <a:r>
              <a:rPr lang="ru-RU" sz="2000" dirty="0" smtClean="0">
                <a:solidFill>
                  <a:schemeClr val="tx1"/>
                </a:solidFill>
              </a:rPr>
              <a:t>	Основная  </a:t>
            </a:r>
            <a:r>
              <a:rPr lang="ru-RU" sz="2000" b="1" dirty="0" smtClean="0">
                <a:solidFill>
                  <a:schemeClr val="tx1"/>
                </a:solidFill>
              </a:rPr>
              <a:t>цель  -</a:t>
            </a:r>
            <a:r>
              <a:rPr lang="ru-RU" sz="2000" dirty="0" smtClean="0">
                <a:solidFill>
                  <a:schemeClr val="tx1"/>
                </a:solidFill>
              </a:rPr>
              <a:t> осознание необходимости </a:t>
            </a:r>
            <a:r>
              <a:rPr lang="ru-RU" sz="2000" b="1" dirty="0" smtClean="0">
                <a:solidFill>
                  <a:schemeClr val="tx1"/>
                </a:solidFill>
              </a:rPr>
              <a:t>системного и междициплинарного подхода к выяснению механизмов солнечно-земных связей (СЗС) путем диалога специалистов солнечно-земной физики и представителей области наук о Земле, в частности, геодинамики. Геодинамические процессы </a:t>
            </a:r>
            <a:r>
              <a:rPr lang="ru-RU" sz="2000" dirty="0" smtClean="0">
                <a:solidFill>
                  <a:schemeClr val="tx1"/>
                </a:solidFill>
              </a:rPr>
              <a:t>в виде проявлений эндогенной активности Земли (ЭАЗ), происходящие в оболочках Земли, целесообразно  рассматривать </a:t>
            </a:r>
            <a:r>
              <a:rPr lang="ru-RU" sz="2000" b="1" dirty="0" smtClean="0">
                <a:solidFill>
                  <a:schemeClr val="tx1"/>
                </a:solidFill>
              </a:rPr>
              <a:t>как отражение гравитационного влияния  на Землю со стороны Луны, Солнца и других планет в процессе барицентрического движения Солнечной системы в гравитационном поле Галактики.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Ранее нами уже рассматривались примеры проявления солнечно-земных связе</a:t>
            </a:r>
            <a:r>
              <a:rPr lang="ru-RU" sz="2000" dirty="0" smtClean="0">
                <a:solidFill>
                  <a:schemeClr val="tx1"/>
                </a:solidFill>
              </a:rPr>
              <a:t>й (СЗС) применительно к геодинамике Байкальской рифтовой зоны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нашедших отражение в выявленных периодичностях сейсмического режима (годичной, 11-и летней и др.), миграции землетрясений с успешным использованием результатов для </a:t>
            </a:r>
            <a:r>
              <a:rPr lang="ru-RU" sz="2000" b="1" dirty="0" smtClean="0">
                <a:solidFill>
                  <a:schemeClr val="tx1"/>
                </a:solidFill>
              </a:rPr>
              <a:t>средне- и долгосрочного прогноза оценок сейсмической опасности </a:t>
            </a:r>
            <a:r>
              <a:rPr lang="ru-RU" sz="2000" i="1" dirty="0" smtClean="0">
                <a:solidFill>
                  <a:schemeClr val="tx1"/>
                </a:solidFill>
              </a:rPr>
              <a:t>[Ружич, 1997;  Любушин и др..1998; Левина, Ружич, 2014].</a:t>
            </a:r>
            <a:r>
              <a:rPr lang="ru-RU" sz="2000" dirty="0" smtClean="0">
                <a:solidFill>
                  <a:schemeClr val="tx1"/>
                </a:solidFill>
              </a:rPr>
              <a:t> Приводим новые примеры.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Вековые тренды изменений вулканической и сейсмической нарастающей активности на Земле за 120 лет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507" y="1600200"/>
            <a:ext cx="6499790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8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Скачкообразное изменение глобальной  сейсмической диссипации за последние 20 лет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00" y="1600200"/>
            <a:ext cx="701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0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Изменения сейсмической активности в полушариях из-за дрейфа </a:t>
            </a:r>
            <a:r>
              <a:rPr lang="ru-RU" sz="2800" dirty="0"/>
              <a:t>ядра Земли </a:t>
            </a:r>
            <a:r>
              <a:rPr lang="ru-RU" sz="2800" dirty="0" smtClean="0"/>
              <a:t>в вековом цикле 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221" y="1600200"/>
            <a:ext cx="60615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63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 числах Вольфа и сейсмической активности Земли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Валерий\Desktop\Совещания 2019\солнце и сейсмичность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038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1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7929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Солнце также подвержено  воздействиям различных </a:t>
            </a:r>
            <a:r>
              <a:rPr lang="ru-RU" sz="2800" b="1" dirty="0" smtClean="0">
                <a:solidFill>
                  <a:srgbClr val="FF0000"/>
                </a:solidFill>
              </a:rPr>
              <a:t>процессов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 происходящих в </a:t>
            </a:r>
            <a:r>
              <a:rPr lang="ru-RU" sz="2800" b="1" dirty="0" smtClean="0">
                <a:solidFill>
                  <a:srgbClr val="FF0000"/>
                </a:solidFill>
              </a:rPr>
              <a:t>галактике  и дальнем космосе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117" y="1600200"/>
            <a:ext cx="61717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4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2763024" cy="20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00" y="1124744"/>
            <a:ext cx="8460432" cy="27363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Выводы о природе СЗС: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Гравитационное </a:t>
            </a:r>
            <a:r>
              <a:rPr lang="ru-RU" sz="1800" dirty="0"/>
              <a:t>воздействие на Землю осуществляется корпоративно всеми телами Солнечной системы в процессе её движения относительно барицентра (её центра масс) 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приложениях к геодинамике отмечено особое значение </a:t>
            </a:r>
            <a:r>
              <a:rPr lang="ru-RU" sz="1800" dirty="0" smtClean="0"/>
              <a:t> зависимости   эндогенной активности Земли  от </a:t>
            </a:r>
            <a:r>
              <a:rPr lang="ru-RU" sz="1800" dirty="0"/>
              <a:t>фиксируемого астрофизическими наблюдениями неравномерного смещения центра масс Земли </a:t>
            </a:r>
            <a:r>
              <a:rPr lang="ru-RU" sz="1800" dirty="0" smtClean="0"/>
              <a:t>, </a:t>
            </a:r>
            <a:r>
              <a:rPr lang="ru-RU" sz="1800" dirty="0"/>
              <a:t>сосредоточенного  во внутренней и внешней сферах ядра нашей планеты, изменении её формы, </a:t>
            </a:r>
            <a:r>
              <a:rPr lang="ru-RU" sz="1800" dirty="0" smtClean="0"/>
              <a:t>трансляционных </a:t>
            </a:r>
            <a:r>
              <a:rPr lang="ru-RU" sz="1800" dirty="0"/>
              <a:t>смещениях и деформациях всех  оболочек вследствие гравитационного воздействия Луны, Солнца и др. планет, ответственных за возмущения геомагнитного и гравитационного </a:t>
            </a:r>
            <a:r>
              <a:rPr lang="ru-RU" sz="1800" dirty="0" smtClean="0"/>
              <a:t>полей </a:t>
            </a:r>
            <a:r>
              <a:rPr lang="ru-RU" sz="1800" dirty="0"/>
              <a:t>Земли, </a:t>
            </a:r>
            <a:r>
              <a:rPr lang="ru-RU" sz="1800" dirty="0" smtClean="0"/>
              <a:t>также </a:t>
            </a:r>
            <a:r>
              <a:rPr lang="ru-RU" sz="1800" dirty="0" smtClean="0"/>
              <a:t>за преобразование </a:t>
            </a:r>
            <a:r>
              <a:rPr lang="ru-RU" sz="1800" dirty="0"/>
              <a:t>механической энергии деформаций в тепловую и т.д. (</a:t>
            </a:r>
            <a:r>
              <a:rPr lang="en-US" sz="1800" dirty="0"/>
              <a:t>Barkin</a:t>
            </a:r>
            <a:r>
              <a:rPr lang="ru-RU" sz="1800" dirty="0"/>
              <a:t>, 2011; Баркин, Клиге, </a:t>
            </a:r>
            <a:r>
              <a:rPr lang="ru-RU" sz="1800" dirty="0" smtClean="0"/>
              <a:t>2012;   </a:t>
            </a:r>
            <a:r>
              <a:rPr lang="en-US" sz="1800" dirty="0"/>
              <a:t>Smolkov</a:t>
            </a:r>
            <a:r>
              <a:rPr lang="ru-RU" sz="1800" dirty="0"/>
              <a:t>, </a:t>
            </a:r>
            <a:r>
              <a:rPr lang="en-US" sz="1800" dirty="0"/>
              <a:t>Barkin</a:t>
            </a:r>
            <a:r>
              <a:rPr lang="ru-RU" sz="1800" dirty="0"/>
              <a:t>, 2014, 2016 ).</a:t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6024" y="6165304"/>
            <a:ext cx="4716016" cy="10801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 !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1"/>
            <a:ext cx="3096344" cy="287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9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лерий\Desktop\Совещания 2019\рис трой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-603250"/>
            <a:ext cx="9818688" cy="8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Эндогенные геосферы Земли и их термогравитационное взаимодействие (Баркин</a:t>
            </a:r>
            <a:r>
              <a:rPr lang="en-US" sz="2800" b="1" dirty="0" smtClean="0">
                <a:solidFill>
                  <a:srgbClr val="C00000"/>
                </a:solidFill>
              </a:rPr>
              <a:t>,2002</a:t>
            </a:r>
            <a:r>
              <a:rPr lang="ru-RU" sz="2800" b="1" dirty="0" smtClean="0">
                <a:solidFill>
                  <a:srgbClr val="C00000"/>
                </a:solidFill>
              </a:rPr>
              <a:t>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28800"/>
            <a:ext cx="4323315" cy="360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367" y="1600200"/>
            <a:ext cx="4029663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99495"/>
            <a:ext cx="820891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accent2"/>
                </a:solidFill>
              </a:rPr>
              <a:t>Влияние Луны и Солнца:  W</a:t>
            </a:r>
            <a:r>
              <a:rPr lang="ru-RU" sz="2600" b="1" baseline="-25000" dirty="0">
                <a:solidFill>
                  <a:schemeClr val="accent2"/>
                </a:solidFill>
              </a:rPr>
              <a:t>Moon+Sun</a:t>
            </a:r>
            <a:r>
              <a:rPr lang="ru-RU" sz="2600" b="1" dirty="0">
                <a:solidFill>
                  <a:schemeClr val="accent2"/>
                </a:solidFill>
              </a:rPr>
              <a:t>= 1.45x10</a:t>
            </a:r>
            <a:r>
              <a:rPr lang="ru-RU" sz="2600" b="1" baseline="30000" dirty="0">
                <a:solidFill>
                  <a:schemeClr val="accent2"/>
                </a:solidFill>
              </a:rPr>
              <a:t>16</a:t>
            </a:r>
            <a:r>
              <a:rPr lang="ru-RU" sz="2600" b="1" dirty="0">
                <a:solidFill>
                  <a:schemeClr val="accent2"/>
                </a:solidFill>
              </a:rPr>
              <a:t> Вт</a:t>
            </a:r>
            <a:r>
              <a:rPr lang="ru-RU" sz="2600" b="1" dirty="0" smtClean="0">
                <a:solidFill>
                  <a:schemeClr val="accent2"/>
                </a:solidFill>
              </a:rPr>
              <a:t>;</a:t>
            </a:r>
          </a:p>
          <a:p>
            <a:endParaRPr lang="ru-RU" sz="1800" b="1" dirty="0" smtClean="0">
              <a:solidFill>
                <a:schemeClr val="accent2"/>
              </a:solidFill>
            </a:endParaRPr>
          </a:p>
          <a:p>
            <a:r>
              <a:rPr lang="ru-RU" sz="1800" b="1" dirty="0"/>
              <a:t>Таким образом, для геодинамических реконструкций важно учитывать процесс гравитационной дифференциации земного вещества. Именно он есть мощнейший источник эндогенной  </a:t>
            </a:r>
            <a:r>
              <a:rPr lang="ru-RU" sz="1800" b="1" dirty="0" smtClean="0"/>
              <a:t>тепловой энергии </a:t>
            </a:r>
            <a:r>
              <a:rPr lang="ru-RU" sz="1800" b="1" dirty="0"/>
              <a:t>на Земле, питающий также и магнитное поле Земли в электропроводном веществе внешнего ядра Земли [Сорохтин и др., 1991, 2010; Баркин, 2010].  </a:t>
            </a: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48680"/>
            <a:ext cx="74168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>Обнаруженный в 1990-е годы системный дрейф центра масс земли (ЦМЗ) по направлению к району полуострова Таймыр со скоростью ~27 мм/год позволяет объяснить полярную асимметрию, конвективное течение и массоперенос, деформации и взаимодействия тектонических плит. Этим фактором также объясняется возникновение грушевидной формы земного шара, вариации силы тяжести, уровней океанов и многих других планетарных явлений</a:t>
            </a:r>
            <a:r>
              <a:rPr lang="ru-RU" sz="1800" dirty="0"/>
              <a:t>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00808"/>
            <a:ext cx="4939565" cy="377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5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Фактором дрейфа центра масс Земли  также </a:t>
            </a:r>
            <a:r>
              <a:rPr lang="ru-RU" sz="2000" dirty="0"/>
              <a:t>объясняется возникновение грушевидной формы земного шара, вариации силы тяжести, уровней океанов и многих других планетарных явлений.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628800"/>
            <a:ext cx="4038600" cy="34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Мнение В.Е.Хаина о роли дрейфа ядра в геодинамике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36912"/>
            <a:ext cx="4040188" cy="302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450633"/>
            <a:ext cx="5049887" cy="41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/>
              <a:t>Геологический пример проявления субмеридионального сжатия литосферы в центральной Азии и повод кооректировки модели возникновения Байкальского </a:t>
            </a:r>
            <a:r>
              <a:rPr lang="ru-RU" sz="2000" b="1" dirty="0" smtClean="0"/>
              <a:t>рифта. </a:t>
            </a:r>
            <a:br>
              <a:rPr lang="ru-RU" sz="2000" b="1" dirty="0" smtClean="0"/>
            </a:br>
            <a:r>
              <a:rPr lang="ru-RU" sz="1600" b="1" dirty="0" smtClean="0"/>
              <a:t>Признаки субмеридионального сжатия</a:t>
            </a:r>
            <a:r>
              <a:rPr lang="ru-RU" sz="1600" dirty="0" smtClean="0"/>
              <a:t>. Активизированные надвиги в горном обрамлении </a:t>
            </a:r>
            <a:r>
              <a:rPr lang="ru-RU" sz="1600" dirty="0" err="1" smtClean="0"/>
              <a:t>Тункинской</a:t>
            </a:r>
            <a:r>
              <a:rPr lang="ru-RU" sz="1600" dirty="0" smtClean="0"/>
              <a:t> </a:t>
            </a:r>
            <a:r>
              <a:rPr lang="ru-RU" sz="1600" dirty="0" err="1" smtClean="0"/>
              <a:t>рифтовой</a:t>
            </a:r>
            <a:r>
              <a:rPr lang="ru-RU" sz="1600" dirty="0" smtClean="0"/>
              <a:t> впадины хребте, секущие дайки базальтов вулканических образований с возрастом 11 </a:t>
            </a:r>
            <a:r>
              <a:rPr lang="ru-RU" sz="1600" dirty="0" err="1" smtClean="0"/>
              <a:t>млн.лет</a:t>
            </a:r>
            <a:r>
              <a:rPr lang="ru-RU" sz="1600" dirty="0" smtClean="0"/>
              <a:t> и моложе. Это  свидетельствует о проявлении </a:t>
            </a:r>
            <a:r>
              <a:rPr lang="ru-RU" sz="1600" dirty="0" err="1" smtClean="0"/>
              <a:t>субмеридионального</a:t>
            </a:r>
            <a:r>
              <a:rPr lang="ru-RU" sz="1600" dirty="0" smtClean="0"/>
              <a:t> сжатия в период формирования Байкальского рифта, связанного однонаправленной мантийной конвекцией и дрейфом ядра Земли, а не с Индо-Евразийской коллизией. </a:t>
            </a:r>
            <a:r>
              <a:rPr lang="ru-RU" sz="1600" dirty="0" smtClean="0">
                <a:solidFill>
                  <a:srgbClr val="C00000"/>
                </a:solidFill>
              </a:rPr>
              <a:t>Отсюда находит более обоснованное  объяснение менее противоречивая модель возникновения Байкальского как отражение солнечно-земных связей в виде сочетания плюма и субмеридионального сжатия при дрейфе ядра и мантийной конвекции.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Валерий\Documents\Публикации Ружича 2016\Статья_ГТ 2016_Ружич_Левина\рис_1_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" y="2564904"/>
            <a:ext cx="44213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Валерий\Documents\Публикации Ружича 2016\Статья_ГТ 2016_Ружич_Левина\рис_1_б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27" y="2564904"/>
            <a:ext cx="43352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8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836712"/>
            <a:ext cx="645640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4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Индо-Австралийская плита имеет самую высокую скорость дрейфа на северо-восток, что возможно связано с мантийным субмеридиональным течением при дрейфе ядра в этом же направлении. В таком случае необходима корректировка модели возникновения БРЗ с учетом дрейфа ядра и скопления плит в северном полушарии,  а также св сжатия коры и надвиги</a:t>
            </a:r>
            <a:endParaRPr lang="ru-RU" sz="1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4248472" cy="330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56792"/>
            <a:ext cx="4038600" cy="35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0117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ИДГ 19 СЗС в ГЕОДИНАМИК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ИДГ 19 СЗС в ГЕОДИНАМИКЕ</Template>
  <TotalTime>264</TotalTime>
  <Words>333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ИДГ 19 СЗС в ГЕОДИНАМИКЕ</vt:lpstr>
      <vt:lpstr>О ПРИРОДЕ И РОЛИ СОЛНЕЧНО-ЗЕМНЫХ СВЯЗЕЙ В ГЕОДИНАМИКЕ                                                                   В.В. Ружич1, Г.Я. Смольков 2, Е.А. Левина 1                                                                   1ИЗК СО РАН, 2ИСЗФ СО РАН </vt:lpstr>
      <vt:lpstr>Эндогенные геосферы Земли и их термогравитационное взаимодействие (Баркин,2002.)</vt:lpstr>
      <vt:lpstr>Презентация PowerPoint</vt:lpstr>
      <vt:lpstr>Обнаруженный в 1990-е годы системный дрейф центра масс земли (ЦМЗ) по направлению к району полуострова Таймыр со скоростью ~27 мм/год позволяет объяснить полярную асимметрию, конвективное течение и массоперенос, деформации и взаимодействия тектонических плит. Этим фактором также объясняется возникновение грушевидной формы земного шара, вариации силы тяжести, уровней океанов и многих других планетарных явлений. </vt:lpstr>
      <vt:lpstr>Фактором дрейфа центра масс Земли  также объясняется возникновение грушевидной формы земного шара, вариации силы тяжести, уровней океанов и многих других планетарных явлений. </vt:lpstr>
      <vt:lpstr>Мнение В.Е.Хаина о роли дрейфа ядра в геодинамике</vt:lpstr>
      <vt:lpstr> Геологический пример проявления субмеридионального сжатия литосферы в центральной Азии и повод кооректировки модели возникновения Байкальского рифта.  Признаки субмеридионального сжатия. Активизированные надвиги в горном обрамлении Тункинской рифтовой впадины хребте, секущие дайки базальтов вулканических образований с возрастом 11 млн.лет и моложе. Это  свидетельствует о проявлении субмеридионального сжатия в период формирования Байкальского рифта, связанного однонаправленной мантийной конвекцией и дрейфом ядра Земли, а не с Индо-Евразийской коллизией. Отсюда находит более обоснованное  объяснение менее противоречивая модель возникновения Байкальского как отражение солнечно-земных связей в виде сочетания плюма и субмеридионального сжатия при дрейфе ядра и мантийной конвекции. </vt:lpstr>
      <vt:lpstr>Презентация PowerPoint</vt:lpstr>
      <vt:lpstr>Индо-Австралийская плита имеет самую высокую скорость дрейфа на северо-восток, что возможно связано с мантийным субмеридиональным течением при дрейфе ядра в этом же направлении. В таком случае необходима корректировка модели возникновения БРЗ с учетом дрейфа ядра и скопления плит в северном полушарии,  а также св сжатия коры и надвиги</vt:lpstr>
      <vt:lpstr>Вековые тренды изменений вулканической и сейсмической нарастающей активности на Земле за 120 лет</vt:lpstr>
      <vt:lpstr>Скачкообразное изменение глобальной  сейсмической диссипации за последние 20 лет</vt:lpstr>
      <vt:lpstr>Изменения сейсмической активности в полушариях из-за дрейфа ядра Земли в вековом цикле </vt:lpstr>
      <vt:lpstr>О числах Вольфа и сейсмической активности Земли</vt:lpstr>
      <vt:lpstr>Солнце также подвержено  воздействиям различных процессов,  происходящих в галактике  и дальнем космосе</vt:lpstr>
      <vt:lpstr>Выводы о природе СЗС:  Гравитационное воздействие на Землю осуществляется корпоративно всеми телами Солнечной системы в процессе её движения относительно барицентра (её центра масс) . В приложениях к геодинамике отмечено особое значение  зависимости   эндогенной активности Земли  от фиксируемого астрофизическими наблюдениями неравномерного смещения центра масс Земли , сосредоточенного  во внутренней и внешней сферах ядра нашей планеты, изменении её формы, трансляционных смещениях и деформациях всех  оболочек вследствие гравитационного воздействия Луны, Солнца и др. планет, ответственных за возмущения геомагнитного и гравитационного полей Земли, также за преобразование механической энергии деформаций в тепловую и т.д. (Barkin, 2011; Баркин, Клиге, 2012;   Smolkov, Barkin, 2014, 2016 ).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ПРИРОДЕ И РОЛИ СОЛНЕЧНО-ЗЕМНЫХ СВЯЗЕЙ В ГЕОДИНАМИКЕ                                                                   В.В. Ружич1, Г.Я. Смольков 2, Е.А. Левина 1                                                                   1ИЗК СО РАН, 2ИСЗФ СО РАН Введение Физика солнечно-земных связей (СЗС) – одна из основных проблем современного естествознания [1, 2]. Актуальность изучения и объяснения природы СЗС состоит в необходимости предупреждения и минимизации ущербов при использовании современных технологий. СЗС определяют состояние и изменчивость природной среды обитания и деятельности человечества [3, 4]. Их изменчивость обуславливается как исходными (внешними), так и производными (наземными) факторами. К первым до сих пор традиционно относили солнечные иррадиацию, геоэффективные электромагнитное излучение, потоки энергичных частиц и солнечный ветер, а также потоки галактических космических лучей (ГКЛ). Вторые характеризуют эндогенную активность планеты, навязываемую и контролируемую окружающими небесными телами: геодинамические, геодезические и геофизические процессы, такие как возбуждение и относительные смещения оболочек Земли, их деформации, изменения формы, нестабильность скорости суточного вращения Земли и движения ее полюсов, нутация ядра, а также тектоника, сейсмика, процессы дегазации и многие другие [5, 6]. В последнее время активно исследуются последствия антропогенных процессов (пагубное землепользование, выбросы в атмосферу СО2 и др. вредных веществ и газов). Всё это свидетельствует о сложном многофакторном характере СЗС и необходимости системного и междисциплинарного изучения их проявлений.  Термодинамическое состояние Земли представляет собой открытую и сильно неравновесную  динамическую систему. Последняя состоит из двух типов геоструктур: концентрической, состоящей из геосфер, возникших при гравитационной дифференциации,  и радиальной, сформированной под влиянием внутриземного теплового поля, основной источник которого в виде внутреннего и внешнего ядра генетически также связан с гравитационной дифференциацией нашей планеты на первых стадиях ее формирования в раннем архее, в возрасте 3-4 млрд. лет назад. Разнонаправленным взаимодействием гравитационного и теплового полей во многом можно объяснить динамику большей части геологических процессов в недрах нашей планеты. Также возможно предполагать, что при соизмеримой ранговой значимости термического и гравитационного полей, абсолютная значимость последнего в эволюционной истории нашей планеты может рассматриваться основополагающей [Бакиров, 2014].  </dc:title>
  <dc:creator>Валерий</dc:creator>
  <cp:lastModifiedBy>Ruzhich</cp:lastModifiedBy>
  <cp:revision>28</cp:revision>
  <dcterms:created xsi:type="dcterms:W3CDTF">2019-05-31T06:59:51Z</dcterms:created>
  <dcterms:modified xsi:type="dcterms:W3CDTF">2002-01-07T15:11:52Z</dcterms:modified>
</cp:coreProperties>
</file>