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8" r:id="rId3"/>
    <p:sldId id="279" r:id="rId4"/>
    <p:sldId id="280" r:id="rId5"/>
    <p:sldId id="295" r:id="rId6"/>
    <p:sldId id="281" r:id="rId7"/>
    <p:sldId id="284" r:id="rId8"/>
    <p:sldId id="293" r:id="rId9"/>
    <p:sldId id="294" r:id="rId10"/>
    <p:sldId id="283" r:id="rId11"/>
    <p:sldId id="282" r:id="rId12"/>
    <p:sldId id="287" r:id="rId13"/>
    <p:sldId id="286" r:id="rId14"/>
    <p:sldId id="285" r:id="rId15"/>
    <p:sldId id="290" r:id="rId16"/>
    <p:sldId id="289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48450"/>
    <a:srgbClr val="1A603A"/>
    <a:srgbClr val="195B37"/>
    <a:srgbClr val="175808"/>
    <a:srgbClr val="207647"/>
    <a:srgbClr val="1A6107"/>
    <a:srgbClr val="EDFD1F"/>
    <a:srgbClr val="247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BE0B6-F557-41E4-A0EE-55947A8B49D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A58C-8520-4E70-8DEF-597E48CF3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6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2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5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3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2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38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4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2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77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1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4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9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6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6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6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3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1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9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6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8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6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8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8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1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9A73-3888-4A6E-AAF1-EAE8FB04C72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4179-7B77-4828-9043-D7E0B6E3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2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ifz.ru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hyperlink" Target="http://www.ifz.ru/" TargetMode="External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http://igr.kz/" TargetMode="Externa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.gif"/><Relationship Id="rId10" Type="http://schemas.openxmlformats.org/officeDocument/2006/relationships/image" Target="../media/image16.wmf"/><Relationship Id="rId4" Type="http://schemas.openxmlformats.org/officeDocument/2006/relationships/hyperlink" Target="http://www.ifz.ru/" TargetMode="External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igr.kz/" TargetMode="External"/><Relationship Id="rId5" Type="http://schemas.openxmlformats.org/officeDocument/2006/relationships/image" Target="../media/image2.gif"/><Relationship Id="rId10" Type="http://schemas.openxmlformats.org/officeDocument/2006/relationships/image" Target="../media/image20.wmf"/><Relationship Id="rId4" Type="http://schemas.openxmlformats.org/officeDocument/2006/relationships/hyperlink" Target="http://www.ifz.ru/" TargetMode="External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hyperlink" Target="http://www.ifz.ru/" TargetMode="External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z.ru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z.ru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hyperlink" Target="http://igr.kz/" TargetMode="External"/><Relationship Id="rId5" Type="http://schemas.openxmlformats.org/officeDocument/2006/relationships/image" Target="../media/image2.gif"/><Relationship Id="rId4" Type="http://schemas.openxmlformats.org/officeDocument/2006/relationships/hyperlink" Target="http://www.ifz.ru/" TargetMode="External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z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z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z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igr.kz/" TargetMode="External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hyperlink" Target="http://www.ifz.ru/" TargetMode="External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ifz.ru/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z.ru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z.ru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z.ru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z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gr.kz/" TargetMode="Externa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62482" y="3398502"/>
            <a:ext cx="685452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Копничев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Ю.Ф.</a:t>
            </a:r>
            <a:r>
              <a:rPr lang="ru-RU" sz="16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Соколова И.Н.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РАН, Москва, Россия </a:t>
            </a:r>
            <a:b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геофизических исследований МЭ РК, Алматы, Казахстан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343" y="4989101"/>
            <a:ext cx="2907175" cy="1868898"/>
          </a:xfrm>
          <a:prstGeom prst="rect">
            <a:avLst/>
          </a:prstGeom>
        </p:spPr>
      </p:pic>
      <p:pic>
        <p:nvPicPr>
          <p:cNvPr id="1032" name="Picture 8" descr="ÐÐ°ÑÑÐ¸Ð½ÐºÐ¸ Ð¿Ð¾ Ð·Ð°Ð¿ÑÐ¾ÑÑ Ð³Ð¸Ð½Ð´ÑÐºÑÑ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48" y="4989101"/>
            <a:ext cx="2808452" cy="186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r="1722" b="5502"/>
          <a:stretch/>
        </p:blipFill>
        <p:spPr>
          <a:xfrm>
            <a:off x="0" y="4989101"/>
            <a:ext cx="3500344" cy="18848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313438" y="1619690"/>
            <a:ext cx="6574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СЕЙСМИЧНОСТЬ И ПОЛЕ ПОГЛОЩЕНИЯ S-ВОЛН В РАЙОНЕ ГИНДУКУША: ПРОЦЕССЫ ДЕГИДРАТАЦИИ И МИГРАЦИИ ГЛУБИННЫХ ФЛЮИДОВ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8364" r="4312" b="5795"/>
          <a:stretch/>
        </p:blipFill>
        <p:spPr bwMode="auto">
          <a:xfrm>
            <a:off x="107504" y="844618"/>
            <a:ext cx="4425500" cy="31347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7336" r="3142" b="8592"/>
          <a:stretch/>
        </p:blipFill>
        <p:spPr bwMode="auto">
          <a:xfrm>
            <a:off x="4600179" y="853122"/>
            <a:ext cx="4464496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8011" y="5085184"/>
            <a:ext cx="8664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Временные вариации параметра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250.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Здесь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ниже – показаны средние значения и доверительные интервалы на уровне 0.7. Горизонтальные риски – интервалы осреднения данных. Залитый значок – данные по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афтершокам</a:t>
            </a: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землетрясения 26.10.2015 г.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4621" y="3996809"/>
            <a:ext cx="3611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западная и центральная области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2259" y="3979347"/>
            <a:ext cx="217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восточная  область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67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4" tooltip="ИФЗ РАН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6" tooltip="Главная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4668" r="4141" b="6880"/>
          <a:stretch>
            <a:fillRect/>
          </a:stretch>
        </p:blipFill>
        <p:spPr bwMode="auto">
          <a:xfrm>
            <a:off x="210005" y="669593"/>
            <a:ext cx="3983692" cy="29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712416" y="738999"/>
            <a:ext cx="69127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749924"/>
              </p:ext>
            </p:extLst>
          </p:nvPr>
        </p:nvGraphicFramePr>
        <p:xfrm>
          <a:off x="4712416" y="739001"/>
          <a:ext cx="3964040" cy="299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Graph" r:id="rId9" imgW="3778301" imgH="2874874" progId="Origin50.Graph">
                  <p:embed/>
                </p:oleObj>
              </mc:Choice>
              <mc:Fallback>
                <p:oleObj name="Graph" r:id="rId9" imgW="3778301" imgH="2874874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2" t="2318" r="3778" b="6622"/>
                      <a:stretch>
                        <a:fillRect/>
                      </a:stretch>
                    </p:blipFill>
                    <p:spPr bwMode="auto">
                      <a:xfrm>
                        <a:off x="4712416" y="739001"/>
                        <a:ext cx="3964040" cy="2991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7023" y="2996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782178"/>
              </p:ext>
            </p:extLst>
          </p:nvPr>
        </p:nvGraphicFramePr>
        <p:xfrm>
          <a:off x="210005" y="3723766"/>
          <a:ext cx="3860486" cy="289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Graph" r:id="rId11" imgW="3783787" imgH="2896819" progId="Origin50.Graph">
                  <p:embed/>
                </p:oleObj>
              </mc:Choice>
              <mc:Fallback>
                <p:oleObj name="Graph" r:id="rId11" imgW="3783787" imgH="2896819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33" t="4277" r="2771" b="4935"/>
                      <a:stretch>
                        <a:fillRect/>
                      </a:stretch>
                    </p:blipFill>
                    <p:spPr bwMode="auto">
                      <a:xfrm>
                        <a:off x="210005" y="3723766"/>
                        <a:ext cx="3860486" cy="2893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83355" y="4796136"/>
            <a:ext cx="455470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0"/>
              </a:spcAft>
              <a:tabLst>
                <a:tab pos="20574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Временные вариации параметра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220.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3469898"/>
            <a:ext cx="1023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западная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3745026"/>
            <a:ext cx="13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центральная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6507327"/>
            <a:ext cx="1901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восточная область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355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4" tooltip="ИФЗ РАН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6" tooltip="Главная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921827"/>
            <a:ext cx="9144000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83121"/>
              </p:ext>
            </p:extLst>
          </p:nvPr>
        </p:nvGraphicFramePr>
        <p:xfrm>
          <a:off x="5117" y="850224"/>
          <a:ext cx="4180183" cy="308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Graph" r:id="rId8" imgW="3755746" imgH="2879750" progId="Origin50.Graph">
                  <p:embed/>
                </p:oleObj>
              </mc:Choice>
              <mc:Fallback>
                <p:oleObj name="Graph" r:id="rId8" imgW="3755746" imgH="287975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99" t="3973" r="3807" b="6622"/>
                      <a:stretch>
                        <a:fillRect/>
                      </a:stretch>
                    </p:blipFill>
                    <p:spPr bwMode="auto">
                      <a:xfrm>
                        <a:off x="5117" y="850224"/>
                        <a:ext cx="4180183" cy="30830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6227" r="3857" b="6433"/>
          <a:stretch/>
        </p:blipFill>
        <p:spPr bwMode="auto">
          <a:xfrm>
            <a:off x="4381209" y="842573"/>
            <a:ext cx="4338682" cy="311842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095209" y="4725144"/>
            <a:ext cx="4572000" cy="3520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ts val="2200"/>
              </a:lnSpc>
              <a:spcAft>
                <a:spcPts val="0"/>
              </a:spcAft>
              <a:tabLst>
                <a:tab pos="20574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Временные вариации параметра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1136" y="3933309"/>
            <a:ext cx="154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59413" y="3980626"/>
            <a:ext cx="211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восточная область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50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5085184"/>
            <a:ext cx="457200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ts val="2200"/>
              </a:lnSpc>
              <a:spcAft>
                <a:spcPts val="0"/>
              </a:spcAft>
              <a:tabLst>
                <a:tab pos="20574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Временные вариации параметра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170. 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4582" r="4369" b="6726"/>
          <a:stretch/>
        </p:blipFill>
        <p:spPr bwMode="auto">
          <a:xfrm>
            <a:off x="23901" y="874618"/>
            <a:ext cx="4343670" cy="3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5326" r="4036" b="7886"/>
          <a:stretch/>
        </p:blipFill>
        <p:spPr bwMode="auto">
          <a:xfrm>
            <a:off x="4481736" y="842573"/>
            <a:ext cx="4497442" cy="32408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4129373"/>
            <a:ext cx="13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центральная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17059" y="4168439"/>
            <a:ext cx="1901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восточная область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964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17509" r="27473" b="26530"/>
          <a:stretch>
            <a:fillRect/>
          </a:stretch>
        </p:blipFill>
        <p:spPr bwMode="auto">
          <a:xfrm>
            <a:off x="1207544" y="837798"/>
            <a:ext cx="6545031" cy="450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733256"/>
            <a:ext cx="8028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Карта поля поглощения в области Гиндукуша (данные за 01.01.2013-25.10.2015 гг.). Поглощение: 1 – повышенное, 2 – промежуточное, 3 – пониженное. 4 –гипоцентр землетрясения 26.10.2015 г. 5 – предполагаемые направления миграции флюидов.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Рисунок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4" t="12575" r="34818" b="27731"/>
          <a:stretch>
            <a:fillRect/>
          </a:stretch>
        </p:blipFill>
        <p:spPr bwMode="auto">
          <a:xfrm>
            <a:off x="1519961" y="836712"/>
            <a:ext cx="5956848" cy="47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0264" y="57332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Карта поля поглощения в области Гиндукуша (данные за 26.10.2015 – 31.03.2016 гг.). Поглощение: 1 – повышенное, 2 – промежуточное, 3 – пониженное. 4 –гипоцентр землетрясения 26.10.2015 г. 5 – предполагаемые направления миграции флюидов.</a:t>
            </a:r>
          </a:p>
        </p:txBody>
      </p:sp>
    </p:spTree>
    <p:extLst>
      <p:ext uri="{BB962C8B-B14F-4D97-AF65-F5344CB8AC3E}">
        <p14:creationId xmlns:p14="http://schemas.microsoft.com/office/powerpoint/2010/main" val="31988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4" tooltip="ИФЗ РАН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6" tooltip="Главная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13487"/>
              </p:ext>
            </p:extLst>
          </p:nvPr>
        </p:nvGraphicFramePr>
        <p:xfrm>
          <a:off x="1570321" y="980728"/>
          <a:ext cx="6003357" cy="44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Graph" r:id="rId8" imgW="4006080" imgH="2946240" progId="Origin50.Graph">
                  <p:embed/>
                </p:oleObj>
              </mc:Choice>
              <mc:Fallback>
                <p:oleObj name="Graph" r:id="rId8" imgW="4006080" imgH="29462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70321" y="980728"/>
                        <a:ext cx="6003357" cy="4414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6548" y="5517232"/>
            <a:ext cx="8748464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параметра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расстояния для событий, произошедших после землетрясения 26.10.2015 в восточной области (глубины 211-230 км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отметить очень быстрое падение величин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гиндукушской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зоне по сравнению с очаговыми зонами многих сильных и сильнейших неглубоких землетрясений.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4495" y="1203267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spcAft>
                <a:spcPts val="1200"/>
              </a:spcAft>
              <a:buFontTx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Исследованы пространственно-временные вариации поля поглощения поперечных волн в районе Гиндукуша на основе использования отношений максимальных амплитуд в волнах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записям глубокофокусных землетрясений, произошедших в диапазоне глубин 151-270 км</a:t>
            </a:r>
            <a:r>
              <a:rPr lang="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получены станцией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AAK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1993‒2016 гг. на эпицентральных расстояниях ~700‒800 км. </a:t>
            </a:r>
          </a:p>
          <a:p>
            <a:pPr marL="228600" lvl="0" algn="just">
              <a:spcAft>
                <a:spcPts val="1200"/>
              </a:spcAft>
              <a:buFontTx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Установлено, что в 1993-2015 гг. в зоне глубокофокусной сейсмичности имели место существенные пространственные вариации поглощения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-волн в разных диапазонах глубин. В то же время значительные временные вариации параметра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зарегистрированы только на глубинах 211-270 км. </a:t>
            </a:r>
          </a:p>
          <a:p>
            <a:pPr marL="228600" lvl="0" algn="just">
              <a:spcAft>
                <a:spcPts val="1200"/>
              </a:spcAft>
              <a:buFontTx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Показано, что в 2013‒2015 гг., перед сильнейшим землетрясением 26.10.2015 г.  (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7.5,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231 км) самое слабое поглощение наблюдалось для гипоцентров, расположенных над очаговой зоной, на глубинах 151‒210 км, а самое высокое -  на глубинах 231‒270 км.  </a:t>
            </a:r>
          </a:p>
          <a:p>
            <a:pPr marL="228600" lvl="0" algn="just">
              <a:spcAft>
                <a:spcPts val="1200"/>
              </a:spcAft>
              <a:buFontTx/>
              <a:buAutoNum type="arabicPeriod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землетрясения поглощение резко уменьшилось на глубинах 231‒270 км и увеличилось в диапазоне глубин 191‒230 км. </a:t>
            </a:r>
          </a:p>
          <a:p>
            <a:pPr marL="228600" lvl="0" algn="just">
              <a:spcAft>
                <a:spcPts val="1200"/>
              </a:spcAft>
              <a:buFontTx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Предполагается, что обнаруженные эффекты связаны с процессами дегидратации мантийных пород, а также миграции глубинных флюидов. </a:t>
            </a:r>
            <a:r>
              <a:rPr lang="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Указанные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процессы давно известны в зонах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субдукции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однако там они происходят на значительно меньших глубинах (обычно – до 70 км).</a:t>
            </a:r>
            <a:r>
              <a:rPr lang="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связано с гораздо большим разогревом земной коры и верхов мантии в зонах субдукции.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конечном счете эти процессы ведут к уменьшению потенциальной энергии нашей планеты.</a:t>
            </a:r>
            <a:r>
              <a:rPr lang="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883" y="742751"/>
            <a:ext cx="127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8488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Использованные материалы – записи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станции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AAK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эпицентральных расстояниях 700-800 км.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buFontTx/>
              <a:buAutoNum type="arabicPeriod" startAt="2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обработки – отношения максимальных амплитуд  волн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разных диапазонов глубин.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 startAt="2"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данных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" sz="2000" b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пространственно-временные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вариации поля поглощения поперечных волн в районе Гиндукуша. 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1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26609"/>
              </p:ext>
            </p:extLst>
          </p:nvPr>
        </p:nvGraphicFramePr>
        <p:xfrm>
          <a:off x="3131840" y="1700808"/>
          <a:ext cx="3456383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1095927"/>
                <a:gridCol w="674416"/>
                <a:gridCol w="590114"/>
                <a:gridCol w="505812"/>
                <a:gridCol w="590114"/>
              </a:tblGrid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°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°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км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24.10.1908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07.07.1909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04.07.1911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15.11.1921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70.72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01.02.1929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36.46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70.93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04.03.1949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14.03.1965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70.71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30.07.1974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36.37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70.73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30.12.1983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36.39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70.71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29.07.1985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36.16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70.86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09.08.1993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36.33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70.87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03.03.2002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70.48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.1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.2015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70.36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 землетрясений с М≥7.0 с 1900 г. в районе Гиндукуша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4" tooltip="ИФЗ РАН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6" tooltip="Главная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b="5001"/>
          <a:stretch/>
        </p:blipFill>
        <p:spPr>
          <a:xfrm>
            <a:off x="107505" y="1000597"/>
            <a:ext cx="4896544" cy="41117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5589240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Эпицентры сильных землетрясений (М ≥ 6.5), произошедших на глубинах h &gt; 100 км начиная с 1973 г.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 – M = 6.5‒6.9; 2 ‒ M ≥ 7.0; 3 –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города (здесь и ниже).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529908"/>
              </p:ext>
            </p:extLst>
          </p:nvPr>
        </p:nvGraphicFramePr>
        <p:xfrm>
          <a:off x="5111909" y="1124744"/>
          <a:ext cx="3853436" cy="2890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Graph" r:id="rId9" imgW="3692347" imgH="2917546" progId="Origin50.Graph">
                  <p:embed/>
                </p:oleObj>
              </mc:Choice>
              <mc:Fallback>
                <p:oleObj name="Graph" r:id="rId9" imgW="3692347" imgH="291754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38" t="4721" r="3319" b="7352"/>
                      <a:stretch>
                        <a:fillRect/>
                      </a:stretch>
                    </p:blipFill>
                    <p:spPr bwMode="auto">
                      <a:xfrm>
                        <a:off x="5111909" y="1124744"/>
                        <a:ext cx="3853436" cy="28900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46888" y="4093132"/>
            <a:ext cx="3383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tabLst>
                <a:tab pos="20574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Гистограмма распределения по глубине количества сильных землетрясений (М≥6.5) в районе Гиндукуша.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b="4933"/>
          <a:stretch/>
        </p:blipFill>
        <p:spPr>
          <a:xfrm>
            <a:off x="539552" y="840969"/>
            <a:ext cx="3422634" cy="48642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7815" y="5780782"/>
            <a:ext cx="4686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Расположение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афтершоков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землетрясения 26.10.2015 г. (в плане). 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4.0‒4.4; 2 – 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≥ 4.5; 3 – эпицентр землетрясения 26.10.2015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16" y="851498"/>
            <a:ext cx="4716651" cy="30815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4402" y="3972451"/>
            <a:ext cx="415580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хема разделения на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западную, центральную и восточную области.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fig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67780"/>
            <a:ext cx="3942233" cy="522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0570" y="609607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Карта района исследований.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– сейсмическая станция; 2 – очаговая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22920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сейсмограмм глубокофокусных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гиндукушских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землетрясений. Ст.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AAK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канал 1.25 Гц. </a:t>
            </a:r>
            <a:endParaRPr 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01.03.2014 г., 36.60°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70.49°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=250 км. </a:t>
            </a:r>
            <a:endParaRPr 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11.05.2015 г., 36.49°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70.30°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=212 км. </a:t>
            </a:r>
            <a:endParaRPr 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29.07.2013 г., 36.50°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70.54°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=207 км. </a:t>
            </a:r>
            <a:endParaRPr 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10.08.2015 г., 36.50°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70.45°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=155 км. 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3" name="Рисунок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10295" r="1871" b="10677"/>
          <a:stretch>
            <a:fillRect/>
          </a:stretch>
        </p:blipFill>
        <p:spPr bwMode="auto">
          <a:xfrm>
            <a:off x="210919" y="1146106"/>
            <a:ext cx="864854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8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Kopnichev_fig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2" y="826934"/>
            <a:ext cx="8208912" cy="427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412" y="5270988"/>
            <a:ext cx="7818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1 -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гипоцентры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землетрясений, 2 – сейсмическая станция. 3 – зона высокого поглощения в нижней коре и верхах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мантии</a:t>
            </a:r>
            <a:r>
              <a:rPr lang="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районе станции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Трассы лучей прямых S- и P-волн (4)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3789040"/>
            <a:ext cx="77388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313438" y="569378"/>
            <a:ext cx="6048672" cy="0"/>
          </a:xfrm>
          <a:prstGeom prst="line">
            <a:avLst/>
          </a:prstGeom>
          <a:ln w="69850" cmpd="thinThick">
            <a:solidFill>
              <a:srgbClr val="1A610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13438" y="647744"/>
            <a:ext cx="6048672" cy="12892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ИФЗ РАН">
            <a:hlinkClick r:id="rId3" tooltip="ИФЗ РАН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2146"/>
            <a:ext cx="576064" cy="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лавная">
            <a:hlinkClick r:id="rId5" tooltip="Главна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9" y="171566"/>
            <a:ext cx="936104" cy="5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7544" y="139611"/>
            <a:ext cx="678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Институт геофизических исследований МЭ РК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624"/>
              </p:ext>
            </p:extLst>
          </p:nvPr>
        </p:nvGraphicFramePr>
        <p:xfrm>
          <a:off x="2610923" y="4365104"/>
          <a:ext cx="3979711" cy="1219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55375"/>
                <a:gridCol w="864096"/>
                <a:gridCol w="1008112"/>
                <a:gridCol w="115212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h,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ik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rk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lk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48.3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56.1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75.0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74.3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73.7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46.5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52.6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72.6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23359" y="3638926"/>
            <a:ext cx="6192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20574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смещения лучей на границе М от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гиндукушских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землетрясений с разными глубинами очагов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7544" y="5805264"/>
            <a:ext cx="7427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0574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Примечание. Здесь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ik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угол луча с вертикалью (в коре),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rk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снос луча в коре,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lk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длина отрезка луча в коре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7991" y="810953"/>
            <a:ext cx="882557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Проводилась узкополосная фильтрация записей (использовался фильтр с центральной частотой 1.25 Гц и полосой пропускания 2/3 октавы на уровне 0.7 от максимума). Измерялись отношения максимальных амплитуд в Р- и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-волнах (параметр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lg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для краткости обозначим как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Увеличение параметра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соответствует уменьшению эффективного поглощения короткопериодных поперечных волн и наоборот.</a:t>
            </a:r>
          </a:p>
          <a:p>
            <a:pPr lvl="0" indent="450215"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уровень параметра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существенно влияют диаграммы направленности излучения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-волн, а также неоднородности поля поглощения в области регистрирующей станции. Для учета роли первого фактора мы проводили осреднение параметров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каждом диапазоне глубин. Роль второго фактора состоит в том, что при использовании записей одной и той же станции для гипоцентров на разных глубинах лучи могут проходить разные отрезки пути в некоторой неоднородности высокого поглощения. </a:t>
            </a:r>
            <a:r>
              <a:rPr lang="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indent="450215" algn="just"/>
            <a:r>
              <a:rPr lang="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показывают, что в районе станции зоны Френеля для разных глубин гипоцентров (в диапазоне 100-250 км) в значительной степени пересекаются, поэтому неоднородности поля поглощения здесь не оказывают существенного влияния на вариации параметра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1225</Words>
  <Application>Microsoft Office PowerPoint</Application>
  <PresentationFormat>Экран (4:3)</PresentationFormat>
  <Paragraphs>180</Paragraphs>
  <Slides>17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Geophysical Research of RK</dc:title>
  <dc:creator>rezyapova</dc:creator>
  <cp:lastModifiedBy>Inna Sokolova</cp:lastModifiedBy>
  <cp:revision>90</cp:revision>
  <dcterms:created xsi:type="dcterms:W3CDTF">2016-07-08T04:07:51Z</dcterms:created>
  <dcterms:modified xsi:type="dcterms:W3CDTF">2019-06-02T12:40:56Z</dcterms:modified>
</cp:coreProperties>
</file>