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67" r:id="rId2"/>
    <p:sldId id="316" r:id="rId3"/>
    <p:sldId id="317" r:id="rId4"/>
    <p:sldId id="354" r:id="rId5"/>
    <p:sldId id="355" r:id="rId6"/>
    <p:sldId id="324" r:id="rId7"/>
    <p:sldId id="345" r:id="rId8"/>
    <p:sldId id="318" r:id="rId9"/>
    <p:sldId id="340" r:id="rId10"/>
    <p:sldId id="358" r:id="rId11"/>
    <p:sldId id="343" r:id="rId12"/>
    <p:sldId id="342" r:id="rId13"/>
    <p:sldId id="344" r:id="rId14"/>
    <p:sldId id="360" r:id="rId15"/>
    <p:sldId id="365" r:id="rId16"/>
    <p:sldId id="364" r:id="rId17"/>
    <p:sldId id="363" r:id="rId18"/>
    <p:sldId id="350" r:id="rId19"/>
    <p:sldId id="356" r:id="rId20"/>
    <p:sldId id="347" r:id="rId21"/>
    <p:sldId id="348" r:id="rId22"/>
    <p:sldId id="351" r:id="rId23"/>
    <p:sldId id="352" r:id="rId24"/>
  </p:sldIdLst>
  <p:sldSz cx="9144000" cy="6858000" type="screen4x3"/>
  <p:notesSz cx="9939338" cy="681196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DDDDD"/>
    <a:srgbClr val="CCECFF"/>
    <a:srgbClr val="FFFF00"/>
    <a:srgbClr val="2007B9"/>
    <a:srgbClr val="FF0000"/>
    <a:srgbClr val="FF33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40" d="100"/>
          <a:sy n="40" d="100"/>
        </p:scale>
        <p:origin x="-1488" y="-96"/>
      </p:cViewPr>
      <p:guideLst>
        <p:guide orient="horz" pos="2147"/>
        <p:guide pos="313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6941" cy="340439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9220" y="1"/>
            <a:ext cx="4308530" cy="340439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CAC68538-F553-4CE0-BD0D-DF3D4A1692C2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69934"/>
            <a:ext cx="4306941" cy="340439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9220" y="6469934"/>
            <a:ext cx="4308530" cy="340439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BDAF51AC-F182-4B11-8400-B53D87BC10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5283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4306941" cy="34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7" tIns="45785" rIns="91567" bIns="45785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0810" y="2"/>
            <a:ext cx="4306941" cy="34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7" tIns="45785" rIns="91567" bIns="45785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13DE078-4DAF-46CC-8766-66C3500F72F5}" type="datetimeFigureOut">
              <a:rPr lang="ru-RU"/>
              <a:pPr>
                <a:defRPr/>
              </a:pPr>
              <a:t>03.06.2019</a:t>
            </a:fld>
            <a:endParaRPr lang="ru-RU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8663" y="511175"/>
            <a:ext cx="3403600" cy="25542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299" y="3235763"/>
            <a:ext cx="7952742" cy="306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7" tIns="45785" rIns="91567" bIns="457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469935"/>
            <a:ext cx="4306941" cy="34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7" tIns="45785" rIns="91567" bIns="45785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0810" y="6469935"/>
            <a:ext cx="4306941" cy="34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7" tIns="45785" rIns="91567" bIns="4578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15EC940-FA03-4132-A58B-6ECC9BFC6A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3186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12763"/>
            <a:ext cx="3400425" cy="2551112"/>
          </a:xfrm>
          <a:ln w="12700" cap="flat"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203" tIns="46102" rIns="92203" bIns="46102"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12763"/>
            <a:ext cx="3400425" cy="2551112"/>
          </a:xfrm>
          <a:ln w="12700" cap="flat"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213" tIns="46107" rIns="92213" bIns="46107"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31A016-AF5A-4166-920B-7EE5E353ECF6}" type="slidenum">
              <a:rPr lang="ru-RU" altLang="ru-RU"/>
              <a:pPr/>
              <a:t>13</a:t>
            </a:fld>
            <a:endParaRPr lang="ru-RU" altLang="ru-RU"/>
          </a:p>
        </p:txBody>
      </p:sp>
      <p:sp>
        <p:nvSpPr>
          <p:cNvPr id="16386" name="Rectangle 7"/>
          <p:cNvSpPr txBox="1">
            <a:spLocks noGrp="1" noChangeArrowheads="1"/>
          </p:cNvSpPr>
          <p:nvPr/>
        </p:nvSpPr>
        <p:spPr bwMode="auto">
          <a:xfrm>
            <a:off x="5629992" y="6470182"/>
            <a:ext cx="4307047" cy="34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77" tIns="45789" rIns="91577" bIns="45789"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4FA33D76-DCF4-4288-87B6-59367FE88CAE}" type="slidenum">
              <a:rPr lang="ru-RU" altLang="ru-RU" sz="1200"/>
              <a:pPr algn="r"/>
              <a:t>13</a:t>
            </a:fld>
            <a:endParaRPr lang="ru-RU" altLang="ru-RU" sz="1200"/>
          </a:p>
        </p:txBody>
      </p:sp>
      <p:sp>
        <p:nvSpPr>
          <p:cNvPr id="1638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8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5629992" y="6470182"/>
            <a:ext cx="4307047" cy="340598"/>
          </a:xfrm>
          <a:prstGeom prst="rect">
            <a:avLst/>
          </a:prstGeom>
          <a:noFill/>
        </p:spPr>
        <p:txBody>
          <a:bodyPr lIns="91577" tIns="45789" rIns="91577" bIns="45789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7317FBD-029E-4800-9CDD-D9850D59A9A7}" type="slidenum">
              <a:rPr lang="en-US" sz="12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lang="en-US" sz="1200">
              <a:latin typeface="+mn-lt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05.06.19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6A49B0-4245-40C1-827C-D6524917E0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05.06.19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B3C34-D20A-4B50-9E60-EC55A9B0A7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886325" y="812800"/>
            <a:ext cx="1457325" cy="7315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14350" y="812800"/>
            <a:ext cx="4219575" cy="7315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05.06.19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DD883-0FFA-46D9-A656-8879D4B90E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05.06.19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B0B23-1D21-4C6C-9938-CCFF8A6A2B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05.06.19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9E57C-477B-477E-A795-35D3055388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05.06.19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1F259-548D-4B9C-93FB-B06FC9CA4B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05.06.19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F9CB0-CAE0-49D2-BD09-A4CBA3E6D1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338" y="5875338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338" y="3875088"/>
            <a:ext cx="58293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05.06.19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E44CA-DBEA-43A9-9537-3A6932FEB8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0" y="2641600"/>
            <a:ext cx="283845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505200" y="2641600"/>
            <a:ext cx="283845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05.06.19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E375D5-557F-46A6-A567-49BEA884FE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900363"/>
            <a:ext cx="3030538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4563" y="2046288"/>
            <a:ext cx="3030537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4563" y="2900363"/>
            <a:ext cx="3030537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05.06.19</a:t>
            </a: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9C9C5-6648-457D-B623-57E175AD4D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05.06.19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7C836-059A-4D28-A46B-7A9C2E5ECC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05.06.19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88DAA-11F6-41C9-B17F-56A48E76CC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3538"/>
            <a:ext cx="225583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8" y="363538"/>
            <a:ext cx="3833812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2938"/>
            <a:ext cx="225583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05.06.19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B4824-0F55-4FEA-9586-95AAD5A177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613" y="6400800"/>
            <a:ext cx="41148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613" y="81756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613" y="7156450"/>
            <a:ext cx="41148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05.06.19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E3099-C365-4AE6-8A9F-1C17827237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F0356"/>
            </a:gs>
            <a:gs pos="50000">
              <a:srgbClr val="2007B9"/>
            </a:gs>
            <a:gs pos="100000">
              <a:srgbClr val="0F035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Щелчок правит 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Щелчок правит 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-52"/>
              </a:defRPr>
            </a:lvl1pPr>
          </a:lstStyle>
          <a:p>
            <a:pPr>
              <a:defRPr/>
            </a:pPr>
            <a:r>
              <a:rPr lang="ru-RU" smtClean="0"/>
              <a:t>05.06.19</a:t>
            </a: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-5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-52"/>
              </a:defRPr>
            </a:lvl1pPr>
          </a:lstStyle>
          <a:p>
            <a:pPr>
              <a:defRPr/>
            </a:pPr>
            <a:fld id="{9C4A6537-297D-4261-BEEF-3D34960A22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-5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-5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-5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-5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-5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-5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-5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золото-заставка-22-01-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713807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00">
                <a:alpha val="50000"/>
              </a:srgbClr>
            </a:outerShdw>
          </a:effectLst>
        </p:spPr>
      </p:pic>
      <p:sp>
        <p:nvSpPr>
          <p:cNvPr id="25605" name="Rectangle 2"/>
          <p:cNvSpPr>
            <a:spLocks noChangeArrowheads="1"/>
          </p:cNvSpPr>
          <p:nvPr/>
        </p:nvSpPr>
        <p:spPr bwMode="auto">
          <a:xfrm>
            <a:off x="1943894" y="6021288"/>
            <a:ext cx="52562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Сафонов </a:t>
            </a:r>
            <a:r>
              <a:rPr lang="ru-RU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Ю.Г., ИГЕМ </a:t>
            </a:r>
            <a:r>
              <a:rPr lang="ru-RU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РАН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1628800"/>
            <a:ext cx="9144000" cy="830997"/>
          </a:xfrm>
          <a:prstGeom prst="rect">
            <a:avLst/>
          </a:prstGeom>
          <a:solidFill>
            <a:srgbClr val="FFFFFF">
              <a:alpha val="42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Значимость металлогенических закономерностей в познании разномасштабных геологических процессов</a:t>
            </a:r>
            <a:endParaRPr lang="en-US" b="1" i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05.06.19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FF9CB0-CAE0-49D2-BD09-A4CBA3E6D11F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Конференции\2019\Триггерные эффекты\Рис гот\рис 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4624"/>
            <a:ext cx="4680520" cy="255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Конференции\2019\Триггерные эффекты\Рис гот\рис 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708920"/>
            <a:ext cx="4680520" cy="257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D:\Конференции\2019\Триггерные эффекты\Рис гот\рис 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756" y="5378941"/>
            <a:ext cx="4680520" cy="140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370756" y="6252592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ru-RU" smtClean="0"/>
              <a:t>05.06.19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FF9CB0-CAE0-49D2-BD09-A4CBA3E6D11F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53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04838"/>
          </a:xfrm>
        </p:spPr>
        <p:txBody>
          <a:bodyPr/>
          <a:lstStyle/>
          <a:p>
            <a:pPr>
              <a:defRPr/>
            </a:pPr>
            <a:r>
              <a:rPr lang="ru-RU" sz="2000" b="1" i="1" dirty="0" smtClean="0">
                <a:solidFill>
                  <a:schemeClr val="bg1">
                    <a:lumMod val="50000"/>
                  </a:schemeClr>
                </a:solidFill>
              </a:rPr>
              <a:t>Схема расположения  </a:t>
            </a:r>
            <a:r>
              <a:rPr lang="ru-RU" sz="2000" b="1" i="1" dirty="0" err="1" smtClean="0">
                <a:solidFill>
                  <a:schemeClr val="bg1">
                    <a:lumMod val="50000"/>
                  </a:schemeClr>
                </a:solidFill>
              </a:rPr>
              <a:t>нуклеаров</a:t>
            </a:r>
            <a:r>
              <a:rPr lang="ru-RU" sz="2000" b="1" i="1" dirty="0" smtClean="0">
                <a:solidFill>
                  <a:schemeClr val="bg1">
                    <a:lumMod val="50000"/>
                  </a:schemeClr>
                </a:solidFill>
              </a:rPr>
              <a:t> на континентах мира (по </a:t>
            </a:r>
            <a:r>
              <a:rPr lang="ru-RU" sz="2000" b="1" i="1" dirty="0" err="1" smtClean="0">
                <a:solidFill>
                  <a:schemeClr val="bg1">
                    <a:lumMod val="50000"/>
                  </a:schemeClr>
                </a:solidFill>
              </a:rPr>
              <a:t>Глуховскому</a:t>
            </a:r>
            <a:r>
              <a:rPr lang="ru-RU" sz="2000" b="1" i="1" dirty="0" smtClean="0">
                <a:solidFill>
                  <a:schemeClr val="bg1">
                    <a:lumMod val="50000"/>
                  </a:schemeClr>
                </a:solidFill>
              </a:rPr>
              <a:t>, 1990)</a:t>
            </a:r>
            <a:endParaRPr lang="ru-RU" sz="20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123" name="Picture 2" descr="D:\Мои документы\Рабочий стол 12.10\Конференции 2011-2014\Иркутск2011 и 2015\Конференция Иркутск, 2015\Рис гот_Леша_Скан\2 а 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571625"/>
            <a:ext cx="7072313" cy="48736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05.06.19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E375D5-557F-46A6-A567-49BEA884FE8E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9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3" y="765175"/>
            <a:ext cx="8377237" cy="57356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71683" name="Rectangle 2"/>
          <p:cNvSpPr>
            <a:spLocks noChangeArrowheads="1"/>
          </p:cNvSpPr>
          <p:nvPr/>
        </p:nvSpPr>
        <p:spPr bwMode="auto">
          <a:xfrm>
            <a:off x="0" y="0"/>
            <a:ext cx="90360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ru-RU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WITWATERSRAND</a:t>
            </a:r>
            <a:r>
              <a:rPr lang="ru-RU" sz="2800" b="1" i="1">
                <a:solidFill>
                  <a:srgbClr val="FFFF00"/>
                </a:solidFill>
                <a:latin typeface="Arial" charset="0"/>
              </a:rPr>
              <a:t>– рудное поле Карлетон вилл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05.06.19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C88DAA-11F6-41C9-B17F-56A48E76CC8D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67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4648200" y="1219200"/>
            <a:ext cx="426720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ru-RU" sz="2000" b="1"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WEST  AUSTRALIA   IN 1960 ‘</a:t>
            </a:r>
            <a:r>
              <a:rPr lang="en-US" altLang="ru-RU" b="1"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endParaRPr lang="en-US" altLang="ru-RU" sz="2000" b="1">
              <a:solidFill>
                <a:srgbClr val="FF99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1752600"/>
            <a:ext cx="4286250" cy="510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2" descr="E:\A-GLOBAL INVESTOR MEET 3 JUNE 2010\DMG\Karnataka Mineral ma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4489450" cy="5105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457200" y="1219200"/>
            <a:ext cx="358140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ru-RU" sz="2000" b="1">
                <a:solidFill>
                  <a:srgbClr val="FF9966"/>
                </a:solidFill>
              </a:rPr>
              <a:t>    </a:t>
            </a:r>
            <a:r>
              <a:rPr lang="en-US" altLang="ru-RU" sz="2000" b="1"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KARNATAKA  IN  1960 ‘s</a:t>
            </a:r>
          </a:p>
        </p:txBody>
      </p:sp>
      <p:sp>
        <p:nvSpPr>
          <p:cNvPr id="15367" name="TextBox 6"/>
          <p:cNvSpPr txBox="1">
            <a:spLocks noChangeArrowheads="1"/>
          </p:cNvSpPr>
          <p:nvPr/>
        </p:nvSpPr>
        <p:spPr bwMode="auto">
          <a:xfrm>
            <a:off x="152400" y="152400"/>
            <a:ext cx="8763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2000" b="1">
                <a:solidFill>
                  <a:srgbClr val="FFFF00"/>
                </a:solidFill>
              </a:rPr>
              <a:t>Кратоны ДАРВАР и</a:t>
            </a:r>
            <a:r>
              <a:rPr lang="en-US" altLang="ru-RU" sz="2000" b="1">
                <a:solidFill>
                  <a:srgbClr val="FFFF00"/>
                </a:solidFill>
              </a:rPr>
              <a:t> </a:t>
            </a:r>
            <a:r>
              <a:rPr lang="ru-RU" altLang="ru-RU" sz="2000" b="1">
                <a:solidFill>
                  <a:srgbClr val="FFFF00"/>
                </a:solidFill>
              </a:rPr>
              <a:t>ИЛГАРН геологически сопоставимы, но потенциальная золотоносность </a:t>
            </a:r>
            <a:r>
              <a:rPr lang="en-US" altLang="ru-RU" sz="2000" b="1">
                <a:solidFill>
                  <a:srgbClr val="FFFF00"/>
                </a:solidFill>
              </a:rPr>
              <a:t>Dharwar Craton </a:t>
            </a:r>
            <a:r>
              <a:rPr lang="ru-RU" altLang="ru-RU" sz="2000" b="1">
                <a:solidFill>
                  <a:srgbClr val="FFFF00"/>
                </a:solidFill>
              </a:rPr>
              <a:t>полностью </a:t>
            </a:r>
          </a:p>
          <a:p>
            <a:pPr algn="ctr"/>
            <a:r>
              <a:rPr lang="ru-RU" altLang="ru-RU" sz="2000" b="1">
                <a:solidFill>
                  <a:srgbClr val="FFFF00"/>
                </a:solidFill>
              </a:rPr>
              <a:t>не изучена</a:t>
            </a:r>
            <a:r>
              <a:rPr lang="en-US" altLang="ru-RU" sz="2000" b="1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28547" y="1829594"/>
            <a:ext cx="823084" cy="321468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HGML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8875" y="5410564"/>
            <a:ext cx="640513" cy="31849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KGF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38268" y="6035232"/>
            <a:ext cx="1014877" cy="82236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+mn-cs"/>
              </a:rPr>
              <a:t>~10 t</a:t>
            </a:r>
          </a:p>
          <a:p>
            <a:pPr algn="ctr">
              <a:defRPr/>
            </a:pP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+mn-cs"/>
              </a:rPr>
              <a:t>Gold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4653" y="6035232"/>
            <a:ext cx="1006519" cy="82236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+mn-cs"/>
              </a:rPr>
              <a:t>5 t</a:t>
            </a:r>
          </a:p>
          <a:p>
            <a:pPr algn="ctr">
              <a:defRPr/>
            </a:pP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+mn-cs"/>
              </a:rPr>
              <a:t>Gold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05.06.19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C88DAA-11F6-41C9-B17F-56A48E76CC8D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257021"/>
      </p:ext>
    </p:extLst>
  </p:cSld>
  <p:clrMapOvr>
    <a:masterClrMapping/>
  </p:clrMapOvr>
  <p:transition advTm="59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357187" y="260648"/>
            <a:ext cx="8605837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/>
            <a:r>
              <a:rPr lang="ru-RU" sz="2000" b="1" i="1" dirty="0">
                <a:solidFill>
                  <a:srgbClr val="FFFF00"/>
                </a:solidFill>
                <a:latin typeface="Arial" pitchFamily="34" charset="0"/>
              </a:rPr>
              <a:t>Сейсмические  разрезы месторождения </a:t>
            </a:r>
            <a:r>
              <a:rPr lang="ru-RU" sz="2000" b="1" i="1" dirty="0" err="1">
                <a:solidFill>
                  <a:srgbClr val="FFFF00"/>
                </a:solidFill>
                <a:latin typeface="Arial" pitchFamily="34" charset="0"/>
              </a:rPr>
              <a:t>Олимпик</a:t>
            </a:r>
            <a:r>
              <a:rPr lang="ru-RU" sz="2000" b="1" i="1" dirty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ru-RU" sz="2000" b="1" i="1" dirty="0" err="1">
                <a:solidFill>
                  <a:srgbClr val="FFFF00"/>
                </a:solidFill>
                <a:latin typeface="Arial" pitchFamily="34" charset="0"/>
              </a:rPr>
              <a:t>Дэм</a:t>
            </a:r>
            <a:r>
              <a:rPr lang="ru-RU" sz="2000" b="1" i="1" dirty="0">
                <a:solidFill>
                  <a:srgbClr val="FFFF00"/>
                </a:solidFill>
                <a:latin typeface="Arial" pitchFamily="34" charset="0"/>
              </a:rPr>
              <a:t> (а) и золотоносного региона </a:t>
            </a:r>
            <a:r>
              <a:rPr lang="ru-RU" sz="2000" b="1" i="1" dirty="0" err="1">
                <a:solidFill>
                  <a:srgbClr val="FFFF00"/>
                </a:solidFill>
                <a:latin typeface="Arial" pitchFamily="34" charset="0"/>
              </a:rPr>
              <a:t>Танами</a:t>
            </a:r>
            <a:r>
              <a:rPr lang="ru-RU" sz="2000" b="1" i="1" dirty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en-US" sz="2000" b="1" i="1" dirty="0">
                <a:solidFill>
                  <a:srgbClr val="FFFF00"/>
                </a:solidFill>
                <a:latin typeface="Arial" pitchFamily="34" charset="0"/>
              </a:rPr>
              <a:t>(b)</a:t>
            </a:r>
            <a:r>
              <a:rPr lang="ru-RU" sz="2000" b="1" i="1" dirty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en-US" sz="1600" b="1" i="1" dirty="0">
                <a:solidFill>
                  <a:srgbClr val="FFFF00"/>
                </a:solidFill>
                <a:latin typeface="Arial" pitchFamily="34" charset="0"/>
              </a:rPr>
              <a:t>[</a:t>
            </a:r>
            <a:r>
              <a:rPr lang="ru-RU" sz="1600" b="1" i="1" dirty="0">
                <a:solidFill>
                  <a:srgbClr val="FFFF00"/>
                </a:solidFill>
                <a:latin typeface="Arial" pitchFamily="34" charset="0"/>
              </a:rPr>
              <a:t>по Павленковой Н.И., 2008</a:t>
            </a:r>
            <a:r>
              <a:rPr lang="en-US" sz="1600" b="1" i="1" dirty="0">
                <a:solidFill>
                  <a:srgbClr val="FFFF00"/>
                </a:solidFill>
                <a:latin typeface="Arial" pitchFamily="34" charset="0"/>
              </a:rPr>
              <a:t>]</a:t>
            </a:r>
            <a:endParaRPr lang="ru-RU" sz="1600" b="1" i="1" dirty="0">
              <a:solidFill>
                <a:srgbClr val="FFFF00"/>
              </a:solidFill>
              <a:latin typeface="Arial" pitchFamily="34" charset="0"/>
            </a:endParaRPr>
          </a:p>
        </p:txBody>
      </p:sp>
      <p:pic>
        <p:nvPicPr>
          <p:cNvPr id="20485" name="Picture 1" descr="C:\Documents and Settings\USER\Рабочий стол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830" y="1556792"/>
            <a:ext cx="5704323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2" descr="C:\Documents and Settings\USER\Рабочий стол\Рисунок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1140" y="4005064"/>
            <a:ext cx="5817092" cy="2394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0662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848225" y="0"/>
            <a:ext cx="4295775" cy="5013325"/>
          </a:xfrm>
        </p:spPr>
        <p:txBody>
          <a:bodyPr/>
          <a:lstStyle/>
          <a:p>
            <a:r>
              <a:rPr lang="ru-RU" altLang="ru-RU" sz="2400" b="1" i="1" dirty="0" smtClean="0">
                <a:solidFill>
                  <a:srgbClr val="FFFF00"/>
                </a:solidFill>
                <a:latin typeface="Arial" charset="0"/>
              </a:rPr>
              <a:t>Структурная схема рудного поля </a:t>
            </a:r>
            <a:r>
              <a:rPr lang="ru-RU" altLang="ru-RU" sz="2400" b="1" i="1" dirty="0" err="1" smtClean="0">
                <a:solidFill>
                  <a:srgbClr val="FFFF00"/>
                </a:solidFill>
                <a:latin typeface="Arial" charset="0"/>
              </a:rPr>
              <a:t>Колар</a:t>
            </a:r>
            <a:endParaRPr lang="ru-RU" altLang="ru-RU" sz="2400" b="1" i="1" dirty="0" smtClean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050" name="Picture 2" descr="D:\Конференции\2019\Триггерные эффекты\Рис гот\hbc 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38"/>
            <a:ext cx="4051536" cy="655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639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901700" y="404813"/>
            <a:ext cx="7340600" cy="1066800"/>
          </a:xfrm>
        </p:spPr>
        <p:txBody>
          <a:bodyPr/>
          <a:lstStyle/>
          <a:p>
            <a:r>
              <a:rPr lang="ru-RU" altLang="ru-RU" sz="2400" b="1" i="1" smtClean="0">
                <a:solidFill>
                  <a:srgbClr val="FFFF00"/>
                </a:solidFill>
              </a:rPr>
              <a:t>Продольная проекция зоны Чемпион риф золоторудного месторождения Колар</a:t>
            </a:r>
            <a:r>
              <a:rPr lang="en-US" altLang="ru-RU" sz="2400" b="1" i="1" smtClean="0">
                <a:solidFill>
                  <a:srgbClr val="FFFF00"/>
                </a:solidFill>
              </a:rPr>
              <a:t> (Bharat Gold Mine Ltd.)</a:t>
            </a:r>
            <a:endParaRPr lang="ru-RU" altLang="ru-RU" sz="2400" b="1" i="1" smtClean="0">
              <a:solidFill>
                <a:srgbClr val="FFFF00"/>
              </a:solidFill>
            </a:endParaRPr>
          </a:p>
        </p:txBody>
      </p:sp>
      <p:pic>
        <p:nvPicPr>
          <p:cNvPr id="3074" name="Picture 2" descr="D:\Конференции\2019\Триггерные эффекты\Рис гот\рис 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" y="1628800"/>
            <a:ext cx="8335917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2255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1979712" y="13321"/>
            <a:ext cx="931242" cy="282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/>
            <a:r>
              <a:rPr lang="ru-RU" sz="1600" b="1" i="1" dirty="0" smtClean="0">
                <a:solidFill>
                  <a:srgbClr val="FFFF00"/>
                </a:solidFill>
                <a:latin typeface="Arial" pitchFamily="34" charset="0"/>
              </a:rPr>
              <a:t>А</a:t>
            </a:r>
            <a:endParaRPr lang="ru-RU" sz="1600" b="1" i="1" dirty="0">
              <a:solidFill>
                <a:srgbClr val="FFFF00"/>
              </a:solidFill>
              <a:latin typeface="Arial" pitchFamily="34" charset="0"/>
            </a:endParaRPr>
          </a:p>
        </p:txBody>
      </p:sp>
      <p:pic>
        <p:nvPicPr>
          <p:cNvPr id="4098" name="Picture 2" descr="D:\Конференции\2019\Триггерные эффекты\Рис гот\hbc 16 -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4464496" cy="297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Конференции\2019\Триггерные эффекты\Рис гот\hbc 16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66" y="3696867"/>
            <a:ext cx="3616610" cy="311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436096" y="260648"/>
            <a:ext cx="3526928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/>
            <a:r>
              <a:rPr lang="ru-RU" sz="2000" b="1" i="1" dirty="0" smtClean="0">
                <a:solidFill>
                  <a:srgbClr val="FFFF00"/>
                </a:solidFill>
                <a:latin typeface="Arial" pitchFamily="34" charset="0"/>
              </a:rPr>
              <a:t>Модели распределения вертикальной (А) и горизонтальной  (Б) составляющих литостатического давления по глубине в </a:t>
            </a:r>
            <a:r>
              <a:rPr lang="ru-RU" sz="2000" b="1" i="1" dirty="0" err="1" smtClean="0">
                <a:solidFill>
                  <a:srgbClr val="FFFF00"/>
                </a:solidFill>
                <a:latin typeface="Arial" pitchFamily="34" charset="0"/>
              </a:rPr>
              <a:t>троговой</a:t>
            </a:r>
            <a:r>
              <a:rPr lang="ru-RU" sz="2000" b="1" i="1" dirty="0" smtClean="0">
                <a:solidFill>
                  <a:srgbClr val="FFFF00"/>
                </a:solidFill>
                <a:latin typeface="Arial" pitchFamily="34" charset="0"/>
              </a:rPr>
              <a:t> структуре типа </a:t>
            </a:r>
            <a:r>
              <a:rPr lang="ru-RU" sz="2000" b="1" i="1" dirty="0" err="1" smtClean="0">
                <a:solidFill>
                  <a:srgbClr val="FFFF00"/>
                </a:solidFill>
                <a:latin typeface="Arial" pitchFamily="34" charset="0"/>
              </a:rPr>
              <a:t>Колар</a:t>
            </a:r>
            <a:r>
              <a:rPr lang="ru-RU" sz="2000" b="1" i="1" dirty="0" smtClean="0">
                <a:solidFill>
                  <a:srgbClr val="FFFF00"/>
                </a:solidFill>
                <a:latin typeface="Arial" pitchFamily="34" charset="0"/>
              </a:rPr>
              <a:t>.</a:t>
            </a:r>
            <a:endParaRPr lang="ru-RU" sz="1600" b="1" i="1" dirty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979712" y="3419407"/>
            <a:ext cx="931242" cy="282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/>
            <a:r>
              <a:rPr lang="ru-RU" sz="1600" b="1" i="1" dirty="0">
                <a:solidFill>
                  <a:srgbClr val="FFFF00"/>
                </a:solidFill>
                <a:latin typeface="Arial" pitchFamily="34" charset="0"/>
              </a:rPr>
              <a:t>Б</a:t>
            </a:r>
            <a:endParaRPr lang="ru-RU" sz="1600" b="1" i="1" dirty="0">
              <a:solidFill>
                <a:srgbClr val="FFFF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588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1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399" y="849313"/>
            <a:ext cx="6983412" cy="5856287"/>
          </a:xfrm>
          <a:noFill/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897186" y="993775"/>
            <a:ext cx="1008063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ru-RU" sz="1600" b="1"/>
              <a:t>scheelite</a:t>
            </a:r>
            <a:endParaRPr lang="ru-RU" altLang="ru-RU" sz="1600" b="1"/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6137274" y="993775"/>
            <a:ext cx="1223962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ru-RU" sz="1600" b="1"/>
              <a:t>tourmaline</a:t>
            </a:r>
            <a:endParaRPr lang="ru-RU" altLang="ru-RU" sz="1600" b="1"/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2536824" y="3944938"/>
            <a:ext cx="1368425" cy="288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ru-RU" sz="1600" b="1" dirty="0" err="1"/>
              <a:t>arsenopyrite</a:t>
            </a:r>
            <a:endParaRPr lang="ru-RU" altLang="ru-RU" sz="1600" b="1" dirty="0"/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5921374" y="3944938"/>
            <a:ext cx="1368425" cy="288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ru-RU" sz="1600" b="1"/>
              <a:t>molybdenite</a:t>
            </a:r>
            <a:endParaRPr lang="ru-RU" altLang="ru-RU" sz="1600" b="1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66575" y="6376542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ru-RU" smtClean="0"/>
              <a:t>05.06.19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33975" y="6376542"/>
            <a:ext cx="1905000" cy="457200"/>
          </a:xfrm>
        </p:spPr>
        <p:txBody>
          <a:bodyPr/>
          <a:lstStyle/>
          <a:p>
            <a:pPr>
              <a:defRPr/>
            </a:pPr>
            <a:fld id="{31FF9CB0-CAE0-49D2-BD09-A4CBA3E6D11F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40047" y="22523"/>
            <a:ext cx="8605837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/>
            <a:r>
              <a:rPr lang="ru-RU" sz="2000" b="1" i="1" dirty="0" smtClean="0">
                <a:solidFill>
                  <a:srgbClr val="FFFF00"/>
                </a:solidFill>
                <a:latin typeface="Arial" pitchFamily="34" charset="0"/>
              </a:rPr>
              <a:t>Индикаторные минералы в золоторудных узлах западного </a:t>
            </a:r>
            <a:r>
              <a:rPr lang="ru-RU" sz="2000" b="1" i="1" dirty="0" err="1" smtClean="0">
                <a:solidFill>
                  <a:srgbClr val="FFFF00"/>
                </a:solidFill>
                <a:latin typeface="Arial" pitchFamily="34" charset="0"/>
              </a:rPr>
              <a:t>Абитиби</a:t>
            </a:r>
            <a:r>
              <a:rPr lang="ru-RU" sz="2000" b="1" i="1" dirty="0" smtClean="0">
                <a:solidFill>
                  <a:srgbClr val="FFFF00"/>
                </a:solidFill>
                <a:latin typeface="Arial" pitchFamily="34" charset="0"/>
              </a:rPr>
              <a:t> (Канада)</a:t>
            </a:r>
            <a:endParaRPr lang="ru-RU" sz="1600" b="1" i="1" dirty="0">
              <a:solidFill>
                <a:srgbClr val="FFFF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37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Конференции\2019\Триггерные эффекты\Рис гот\рис 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49" y="1268760"/>
            <a:ext cx="8338634" cy="483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651123" y="116632"/>
            <a:ext cx="7772400" cy="731837"/>
          </a:xfrm>
        </p:spPr>
        <p:txBody>
          <a:bodyPr/>
          <a:lstStyle/>
          <a:p>
            <a:r>
              <a:rPr lang="ru-RU" sz="2000" b="1" i="1" dirty="0" smtClean="0">
                <a:solidFill>
                  <a:srgbClr val="FFFF00"/>
                </a:solidFill>
              </a:rPr>
              <a:t>Поперечное сечение мантийной конвекционной ячейки Земли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05.06.19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FF9CB0-CAE0-49D2-BD09-A4CBA3E6D11F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53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1143000"/>
          </a:xfrm>
        </p:spPr>
        <p:txBody>
          <a:bodyPr/>
          <a:lstStyle/>
          <a:p>
            <a:r>
              <a:rPr lang="ru-RU" sz="2400" b="1" i="1" smtClean="0">
                <a:solidFill>
                  <a:srgbClr val="FFFF00"/>
                </a:solidFill>
                <a:latin typeface="Arial" charset="0"/>
              </a:rPr>
              <a:t>Карта крупных-сверхкрупных месторождений мира </a:t>
            </a:r>
            <a:r>
              <a:rPr lang="ru-RU" sz="1800" b="1" i="1" smtClean="0">
                <a:solidFill>
                  <a:srgbClr val="FFFF00"/>
                </a:solidFill>
                <a:latin typeface="Arial" charset="0"/>
              </a:rPr>
              <a:t>(Геологический музей им. Вернадского, 2006 г)</a:t>
            </a:r>
            <a:endParaRPr lang="ru-RU" sz="2400" b="1" i="1" smtClean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075" name="Picture 3" descr="Рундквист-_рис1-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393825"/>
            <a:ext cx="8280400" cy="5164138"/>
          </a:xfr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05.06.19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FF9CB0-CAE0-49D2-BD09-A4CBA3E6D11F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83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Конференции\2019\ЦНИРИ\Сафонов\Доклад\Рис Гот\6-uj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31267"/>
            <a:ext cx="8424936" cy="372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05.06.19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FF9CB0-CAE0-49D2-BD09-A4CBA3E6D11F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55712" y="482550"/>
            <a:ext cx="777240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-5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-5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-5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-5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-5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-5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-5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-52"/>
              </a:defRPr>
            </a:lvl9pPr>
          </a:lstStyle>
          <a:p>
            <a:r>
              <a:rPr lang="ru-RU" sz="2000" b="1" i="1" kern="0" dirty="0" err="1" smtClean="0">
                <a:solidFill>
                  <a:srgbClr val="FFFF00"/>
                </a:solidFill>
              </a:rPr>
              <a:t>Дифференциаты</a:t>
            </a:r>
            <a:r>
              <a:rPr lang="ru-RU" sz="2000" b="1" i="1" kern="0" dirty="0" smtClean="0">
                <a:solidFill>
                  <a:srgbClr val="FFFF00"/>
                </a:solidFill>
              </a:rPr>
              <a:t> </a:t>
            </a:r>
            <a:r>
              <a:rPr lang="ru-RU" sz="2000" b="1" i="1" kern="0" dirty="0" err="1" smtClean="0">
                <a:solidFill>
                  <a:srgbClr val="FFFF00"/>
                </a:solidFill>
              </a:rPr>
              <a:t>базит-ультрабазитовых</a:t>
            </a:r>
            <a:r>
              <a:rPr lang="ru-RU" sz="2000" b="1" i="1" kern="0" dirty="0" smtClean="0">
                <a:solidFill>
                  <a:srgbClr val="FFFF00"/>
                </a:solidFill>
              </a:rPr>
              <a:t> магматических очагов (</a:t>
            </a:r>
            <a:r>
              <a:rPr lang="ru-RU" sz="2000" b="1" i="1" kern="0" dirty="0" err="1" smtClean="0">
                <a:solidFill>
                  <a:srgbClr val="FFFF00"/>
                </a:solidFill>
              </a:rPr>
              <a:t>Налдрет</a:t>
            </a:r>
            <a:r>
              <a:rPr lang="ru-RU" sz="2000" b="1" i="1" kern="0" dirty="0" smtClean="0">
                <a:solidFill>
                  <a:srgbClr val="FFFF00"/>
                </a:solidFill>
              </a:rPr>
              <a:t> и др.)</a:t>
            </a:r>
            <a:endParaRPr lang="ru-RU" sz="2000" b="1" i="1" kern="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55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592708" y="993428"/>
            <a:ext cx="7772400" cy="1143000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18435" name="Содержимое 2"/>
          <p:cNvSpPr>
            <a:spLocks noGrp="1"/>
          </p:cNvSpPr>
          <p:nvPr>
            <p:ph idx="1"/>
          </p:nvPr>
        </p:nvSpPr>
        <p:spPr>
          <a:xfrm>
            <a:off x="592708" y="2365028"/>
            <a:ext cx="7772400" cy="4114800"/>
          </a:xfr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18436" name="Picture 2" descr="G:\СафоновКонфИГЕМ-2015\разрезМурунтау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80728"/>
            <a:ext cx="6251575" cy="549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 descr="E:\Сафонов\2015\ИГЕМ 85\Слайды\17б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958" y="980728"/>
            <a:ext cx="2774950" cy="549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50825" y="0"/>
            <a:ext cx="878522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hangingPunct="0"/>
            <a:r>
              <a:rPr lang="ru-RU" altLang="ru-RU" b="1" dirty="0" smtClean="0">
                <a:solidFill>
                  <a:srgbClr val="FFFF00"/>
                </a:solidFill>
              </a:rPr>
              <a:t>Глубинное строение </a:t>
            </a:r>
            <a:r>
              <a:rPr lang="ru-RU" altLang="ru-RU" b="1" dirty="0" err="1" smtClean="0">
                <a:solidFill>
                  <a:srgbClr val="FFFF00"/>
                </a:solidFill>
              </a:rPr>
              <a:t>Мурунтауского</a:t>
            </a:r>
            <a:r>
              <a:rPr lang="ru-RU" altLang="ru-RU" b="1" dirty="0" smtClean="0">
                <a:solidFill>
                  <a:srgbClr val="FFFF00"/>
                </a:solidFill>
              </a:rPr>
              <a:t> рудного поля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05.06.19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FF9CB0-CAE0-49D2-BD09-A4CBA3E6D11F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45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предпоследняя готов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138"/>
            <a:ext cx="9144000" cy="555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05.06.19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FF9CB0-CAE0-49D2-BD09-A4CBA3E6D11F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22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8" descr="DSCN009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2" descr="E:\Рабочая\Фамилии\Сафонов\РисункиТемыСаф\рис 2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81600" cy="332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Заголовок 1"/>
          <p:cNvSpPr>
            <a:spLocks/>
          </p:cNvSpPr>
          <p:nvPr/>
        </p:nvSpPr>
        <p:spPr bwMode="auto">
          <a:xfrm>
            <a:off x="1" y="259080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4400" b="1" dirty="0" smtClean="0">
                <a:solidFill>
                  <a:srgbClr val="FFFF00"/>
                </a:solidFill>
              </a:rPr>
              <a:t>Спасибо за внимание!</a:t>
            </a:r>
            <a:endParaRPr lang="ru-RU" altLang="ru-RU" sz="44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http://mineralys.ru/wp-content/uploads/2014/02/charoit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81940"/>
            <a:ext cx="5364089" cy="357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atars.mds.yandex.net/get-pdb/1773789/b7862ef0-e5e7-4152-9891-1ba34e5e36ba/s1200?webp=fal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7346" y="3285704"/>
            <a:ext cx="5385370" cy="357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05.06.19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FF9CB0-CAE0-49D2-BD09-A4CBA3E6D11F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52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42888"/>
            <a:ext cx="7772400" cy="731837"/>
          </a:xfrm>
        </p:spPr>
        <p:txBody>
          <a:bodyPr/>
          <a:lstStyle/>
          <a:p>
            <a:r>
              <a:rPr lang="ru-RU" sz="2000" b="1" i="1" dirty="0" smtClean="0">
                <a:solidFill>
                  <a:srgbClr val="FFFF00"/>
                </a:solidFill>
              </a:rPr>
              <a:t>Условные обозначения к карте крупных-сверхкрупных месторождений мира (Геологический музей им. Вернадского)</a:t>
            </a:r>
          </a:p>
        </p:txBody>
      </p:sp>
      <p:pic>
        <p:nvPicPr>
          <p:cNvPr id="4099" name="Picture 3" descr="Рисунок2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176338"/>
            <a:ext cx="5110163" cy="5060950"/>
          </a:xfrm>
        </p:spPr>
      </p:pic>
      <p:pic>
        <p:nvPicPr>
          <p:cNvPr id="4100" name="Picture 4" descr="рис-3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05500" y="1196975"/>
            <a:ext cx="2868613" cy="5040313"/>
          </a:xfr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05.06.19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E375D5-557F-46A6-A567-49BEA884FE8E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12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Конференции\2019\Триггерные эффекты\Рис гот\Рисунок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8640960" cy="485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42888"/>
            <a:ext cx="7772400" cy="731837"/>
          </a:xfrm>
        </p:spPr>
        <p:txBody>
          <a:bodyPr/>
          <a:lstStyle/>
          <a:p>
            <a:r>
              <a:rPr lang="ru-RU" sz="2000" b="1" i="1" dirty="0" smtClean="0">
                <a:solidFill>
                  <a:srgbClr val="FFFF00"/>
                </a:solidFill>
              </a:rPr>
              <a:t>Общая схема </a:t>
            </a:r>
            <a:r>
              <a:rPr lang="ru-RU" sz="2000" b="1" i="1" dirty="0" err="1" smtClean="0">
                <a:solidFill>
                  <a:srgbClr val="FFFF00"/>
                </a:solidFill>
              </a:rPr>
              <a:t>геоблоков</a:t>
            </a:r>
            <a:r>
              <a:rPr lang="ru-RU" sz="2000" b="1" i="1" dirty="0" smtClean="0">
                <a:solidFill>
                  <a:srgbClr val="FFFF00"/>
                </a:solidFill>
              </a:rPr>
              <a:t> </a:t>
            </a:r>
            <a:r>
              <a:rPr lang="ru-RU" sz="2000" b="1" i="1" dirty="0" smtClean="0">
                <a:solidFill>
                  <a:srgbClr val="FFFF00"/>
                </a:solidFill>
              </a:rPr>
              <a:t>Земли </a:t>
            </a:r>
            <a:r>
              <a:rPr lang="ru-RU" sz="2000" b="1" i="1" dirty="0" smtClean="0">
                <a:solidFill>
                  <a:srgbClr val="FFFF00"/>
                </a:solidFill>
              </a:rPr>
              <a:t>(включая </a:t>
            </a:r>
            <a:r>
              <a:rPr lang="ru-RU" sz="2000" b="1" i="1" dirty="0" err="1" smtClean="0">
                <a:solidFill>
                  <a:srgbClr val="FFFF00"/>
                </a:solidFill>
              </a:rPr>
              <a:t>межблоковые</a:t>
            </a:r>
            <a:r>
              <a:rPr lang="ru-RU" sz="2000" b="1" i="1" dirty="0" smtClean="0">
                <a:solidFill>
                  <a:srgbClr val="FFFF00"/>
                </a:solidFill>
              </a:rPr>
              <a:t> системы)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05.06.19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FF9CB0-CAE0-49D2-BD09-A4CBA3E6D11F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53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D:\Конференции\2019\Триггерные эффекты\Рис гот\рис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49080"/>
            <a:ext cx="3744416" cy="254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D:\Конференции\2019\Триггерные эффекты\Рис гот\рис 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3726373" cy="383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D:\Конференции\2019\Триггерные эффекты\Рис гот\рис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4090988" cy="322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93813" y="620688"/>
            <a:ext cx="4500381" cy="1313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-5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-5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-5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-5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-5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-5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-5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-52"/>
              </a:defRPr>
            </a:lvl9pPr>
          </a:lstStyle>
          <a:p>
            <a:r>
              <a:rPr lang="ru-RU" sz="2000" b="1" i="1" kern="0" dirty="0" smtClean="0">
                <a:solidFill>
                  <a:srgbClr val="FFFF00"/>
                </a:solidFill>
              </a:rPr>
              <a:t>Примеры </a:t>
            </a:r>
            <a:r>
              <a:rPr lang="ru-RU" sz="2000" b="1" i="1" kern="0" dirty="0" err="1" smtClean="0">
                <a:solidFill>
                  <a:srgbClr val="FFFF00"/>
                </a:solidFill>
              </a:rPr>
              <a:t>мультиминерагенных</a:t>
            </a:r>
            <a:r>
              <a:rPr lang="ru-RU" sz="2000" b="1" i="1" kern="0" dirty="0" smtClean="0">
                <a:solidFill>
                  <a:srgbClr val="FFFF00"/>
                </a:solidFill>
              </a:rPr>
              <a:t> </a:t>
            </a:r>
            <a:r>
              <a:rPr lang="ru-RU" sz="2000" b="1" i="1" kern="0" dirty="0" err="1" smtClean="0">
                <a:solidFill>
                  <a:srgbClr val="FFFF00"/>
                </a:solidFill>
              </a:rPr>
              <a:t>геоблоков</a:t>
            </a:r>
            <a:r>
              <a:rPr lang="ru-RU" sz="2000" b="1" i="1" kern="0" dirty="0" smtClean="0">
                <a:solidFill>
                  <a:srgbClr val="FFFF00"/>
                </a:solidFill>
              </a:rPr>
              <a:t> (с указанием потенциальной ценности их рудной составляющей)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05.06.19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FF9CB0-CAE0-49D2-BD09-A4CBA3E6D11F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53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05.06.19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FF9CB0-CAE0-49D2-BD09-A4CBA3E6D11F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42888"/>
            <a:ext cx="7772400" cy="731837"/>
          </a:xfrm>
        </p:spPr>
        <p:txBody>
          <a:bodyPr/>
          <a:lstStyle/>
          <a:p>
            <a:r>
              <a:rPr lang="en-US" sz="2000" b="1" i="1" dirty="0" smtClean="0">
                <a:solidFill>
                  <a:srgbClr val="FFFF00"/>
                </a:solidFill>
              </a:rPr>
              <a:t>Variable </a:t>
            </a:r>
            <a:r>
              <a:rPr lang="en-US" sz="2000" b="1" i="1" dirty="0" err="1" smtClean="0">
                <a:solidFill>
                  <a:srgbClr val="FFFF00"/>
                </a:solidFill>
              </a:rPr>
              <a:t>technoeconomic</a:t>
            </a:r>
            <a:r>
              <a:rPr lang="en-US" sz="2000" b="1" i="1" dirty="0" smtClean="0">
                <a:solidFill>
                  <a:srgbClr val="FFFF00"/>
                </a:solidFill>
              </a:rPr>
              <a:t> parameter</a:t>
            </a:r>
            <a:endParaRPr lang="ru-RU" sz="2000" b="1" i="1" dirty="0" smtClean="0">
              <a:solidFill>
                <a:srgbClr val="FFFF00"/>
              </a:solidFill>
            </a:endParaRPr>
          </a:p>
        </p:txBody>
      </p:sp>
      <p:pic>
        <p:nvPicPr>
          <p:cNvPr id="1026" name="Picture 2" descr="D:\Конференции\2019\Триггерные эффекты\Рис гот\рис 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68760"/>
            <a:ext cx="5904656" cy="507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96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250825" y="143545"/>
            <a:ext cx="878522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ru-RU" sz="2800" b="1" dirty="0">
                <a:solidFill>
                  <a:srgbClr val="FFFF00"/>
                </a:solidFill>
                <a:latin typeface="Arial" charset="0"/>
              </a:rPr>
              <a:t>Карта распределения </a:t>
            </a:r>
            <a:r>
              <a:rPr lang="ru-RU" sz="2800" b="1" dirty="0" smtClean="0">
                <a:solidFill>
                  <a:srgbClr val="FFFF00"/>
                </a:solidFill>
                <a:latin typeface="Arial" charset="0"/>
              </a:rPr>
              <a:t>крупных 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</a:rPr>
              <a:t>Au</a:t>
            </a:r>
            <a:r>
              <a:rPr lang="ru-RU" sz="2800" b="1" dirty="0" smtClean="0">
                <a:solidFill>
                  <a:srgbClr val="FFFF00"/>
                </a:solidFill>
                <a:latin typeface="Arial" charset="0"/>
              </a:rPr>
              <a:t> и 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</a:rPr>
              <a:t>U </a:t>
            </a:r>
            <a:r>
              <a:rPr lang="ru-RU" sz="2800" b="1" dirty="0">
                <a:solidFill>
                  <a:srgbClr val="FFFF00"/>
                </a:solidFill>
                <a:latin typeface="Arial" charset="0"/>
              </a:rPr>
              <a:t>месторождений</a:t>
            </a:r>
          </a:p>
        </p:txBody>
      </p:sp>
      <p:pic>
        <p:nvPicPr>
          <p:cNvPr id="6147" name="Picture 3" descr="рис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763" y="1104032"/>
            <a:ext cx="8120062" cy="542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05.06.19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C88DAA-11F6-41C9-B17F-56A48E76CC8D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48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32500" y="908050"/>
            <a:ext cx="2932113" cy="4619625"/>
          </a:xfrm>
        </p:spPr>
        <p:txBody>
          <a:bodyPr/>
          <a:lstStyle/>
          <a:p>
            <a:pPr>
              <a:defRPr/>
            </a:pPr>
            <a:r>
              <a:rPr lang="ru-RU" sz="2400" b="1" i="1" dirty="0" smtClean="0">
                <a:solidFill>
                  <a:schemeClr val="bg1">
                    <a:lumMod val="50000"/>
                  </a:schemeClr>
                </a:solidFill>
              </a:rPr>
              <a:t>Эпохи формирования КСКМ</a:t>
            </a:r>
            <a:br>
              <a:rPr lang="ru-RU" sz="2400" b="1" i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2400" b="1" i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2400" b="1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Крупные и </a:t>
            </a:r>
            <a:r>
              <a:rPr lang="ru-RU" sz="2000" b="1" dirty="0" err="1" smtClean="0">
                <a:solidFill>
                  <a:schemeClr val="bg1">
                    <a:lumMod val="50000"/>
                  </a:schemeClr>
                </a:solidFill>
              </a:rPr>
              <a:t>суперкрупные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 месторождения рудных полезных ископаемых. Том 1, ИГЕМ РАН, 2006 г.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60350"/>
            <a:ext cx="5346700" cy="6481763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7172" name="Picture 4" descr="ЛавРундСаф80л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0350"/>
            <a:ext cx="5346700" cy="648176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05.06.19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FF9CB0-CAE0-49D2-BD09-A4CBA3E6D11F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84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Конференции\2017\МГРИ\Сафонов\00000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01" y="671405"/>
            <a:ext cx="7301808" cy="555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05.06.19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FF9CB0-CAE0-49D2-BD09-A4CBA3E6D11F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69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Новая презентация">
  <a:themeElements>
    <a:clrScheme name="Новая презентация.pot 3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Новая презентация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-52"/>
          </a:defRPr>
        </a:defPPr>
      </a:lstStyle>
    </a:lnDef>
  </a:objectDefaults>
  <a:extraClrSchemeLst>
    <a:extraClrScheme>
      <a:clrScheme name="Новая презентация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овая презентация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Новая презентация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овая презентация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овая презентация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овая презентация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овая презентация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Office\Шаблоны\Новая презентация.pot</Template>
  <TotalTime>3172</TotalTime>
  <Words>273</Words>
  <Application>Microsoft Office PowerPoint</Application>
  <PresentationFormat>Экран (4:3)</PresentationFormat>
  <Paragraphs>77</Paragraphs>
  <Slides>23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Новая презентация</vt:lpstr>
      <vt:lpstr>Презентация PowerPoint</vt:lpstr>
      <vt:lpstr>Карта крупных-сверхкрупных месторождений мира (Геологический музей им. Вернадского, 2006 г)</vt:lpstr>
      <vt:lpstr>Условные обозначения к карте крупных-сверхкрупных месторождений мира (Геологический музей им. Вернадского)</vt:lpstr>
      <vt:lpstr>Общая схема геоблоков Земли (включая межблоковые системы)</vt:lpstr>
      <vt:lpstr>Презентация PowerPoint</vt:lpstr>
      <vt:lpstr>Variable technoeconomic parameter</vt:lpstr>
      <vt:lpstr>Презентация PowerPoint</vt:lpstr>
      <vt:lpstr>Эпохи формирования КСКМ   Крупные и суперкрупные месторождения рудных полезных ископаемых. Том 1, ИГЕМ РАН, 2006 г.</vt:lpstr>
      <vt:lpstr>Презентация PowerPoint</vt:lpstr>
      <vt:lpstr>Презентация PowerPoint</vt:lpstr>
      <vt:lpstr>Схема расположения  нуклеаров на континентах мира (по Глуховскому, 1990)</vt:lpstr>
      <vt:lpstr>Презентация PowerPoint</vt:lpstr>
      <vt:lpstr>Презентация PowerPoint</vt:lpstr>
      <vt:lpstr>Презентация PowerPoint</vt:lpstr>
      <vt:lpstr>Структурная схема рудного поля Колар</vt:lpstr>
      <vt:lpstr>Продольная проекция зоны Чемпион риф золоторудного месторождения Колар (Bharat Gold Mine Ltd.)</vt:lpstr>
      <vt:lpstr>Презентация PowerPoint</vt:lpstr>
      <vt:lpstr>Презентация PowerPoint</vt:lpstr>
      <vt:lpstr>Поперечное сечение мантийной конвекционной ячейки Земли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IGEM RAS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 отсутствует</dc:title>
  <dc:creator>V.Golubev</dc:creator>
  <cp:lastModifiedBy>User</cp:lastModifiedBy>
  <cp:revision>119</cp:revision>
  <cp:lastPrinted>2019-06-03T12:33:00Z</cp:lastPrinted>
  <dcterms:created xsi:type="dcterms:W3CDTF">2003-11-06T11:59:03Z</dcterms:created>
  <dcterms:modified xsi:type="dcterms:W3CDTF">2019-06-03T12:44:32Z</dcterms:modified>
</cp:coreProperties>
</file>