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3" r:id="rId3"/>
    <p:sldId id="262" r:id="rId4"/>
    <p:sldId id="264" r:id="rId5"/>
    <p:sldId id="291" r:id="rId6"/>
    <p:sldId id="273" r:id="rId7"/>
    <p:sldId id="305" r:id="rId8"/>
    <p:sldId id="276" r:id="rId9"/>
    <p:sldId id="285" r:id="rId10"/>
    <p:sldId id="288" r:id="rId11"/>
    <p:sldId id="282" r:id="rId12"/>
    <p:sldId id="283" r:id="rId13"/>
    <p:sldId id="287" r:id="rId14"/>
    <p:sldId id="292" r:id="rId15"/>
    <p:sldId id="266" r:id="rId16"/>
    <p:sldId id="302" r:id="rId17"/>
    <p:sldId id="301" r:id="rId18"/>
    <p:sldId id="303" r:id="rId19"/>
    <p:sldId id="304" r:id="rId20"/>
    <p:sldId id="293" r:id="rId21"/>
    <p:sldId id="297" r:id="rId22"/>
    <p:sldId id="298" r:id="rId23"/>
    <p:sldId id="294" r:id="rId24"/>
    <p:sldId id="284" r:id="rId25"/>
    <p:sldId id="300" r:id="rId26"/>
    <p:sldId id="279" r:id="rId27"/>
    <p:sldId id="299" r:id="rId28"/>
    <p:sldId id="306" r:id="rId29"/>
    <p:sldId id="307" r:id="rId30"/>
    <p:sldId id="308" r:id="rId31"/>
  </p:sldIdLst>
  <p:sldSz cx="9144000" cy="6858000" type="screen4x3"/>
  <p:notesSz cx="6791325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7" autoAdjust="0"/>
  </p:normalViewPr>
  <p:slideViewPr>
    <p:cSldViewPr>
      <p:cViewPr>
        <p:scale>
          <a:sx n="103" d="100"/>
          <a:sy n="103" d="100"/>
        </p:scale>
        <p:origin x="-1770" y="168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3D39A-755E-435A-B867-3BB6C729CCBE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8E6F-2D56-4148-A6E9-B09830CFD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Вторым по значимости фактором снижающим точность навигационных </a:t>
            </a:r>
            <a:r>
              <a:rPr lang="en-US" dirty="0" smtClean="0"/>
              <a:t>GPS </a:t>
            </a:r>
            <a:r>
              <a:rPr lang="ru-RU" dirty="0" smtClean="0"/>
              <a:t>измерений является ионосферная задержка радиосигнала, ее величина </a:t>
            </a:r>
            <a:r>
              <a:rPr lang="ru-RU" dirty="0" err="1" smtClean="0"/>
              <a:t>прямопропорциональна</a:t>
            </a:r>
            <a:r>
              <a:rPr lang="ru-RU" dirty="0" smtClean="0"/>
              <a:t> полному электронному содержанию  (ПЭС) в верхней атмосфере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98E6F-2D56-4148-A6E9-B09830CFDE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Вторым по значимости фактором снижающим точность навигационных </a:t>
            </a:r>
            <a:r>
              <a:rPr lang="en-US" dirty="0" smtClean="0"/>
              <a:t>GPS </a:t>
            </a:r>
            <a:r>
              <a:rPr lang="ru-RU" dirty="0" smtClean="0"/>
              <a:t>измерений является ионосферная задержка радиосигнала, ее величина </a:t>
            </a:r>
            <a:r>
              <a:rPr lang="ru-RU" dirty="0" err="1" smtClean="0"/>
              <a:t>прямопропорциональна</a:t>
            </a:r>
            <a:r>
              <a:rPr lang="ru-RU" dirty="0" smtClean="0"/>
              <a:t> полному электронному содержанию  (ПЭС) в верхней атмосфере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98E6F-2D56-4148-A6E9-B09830CFDE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7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Кроме навигации, координаты, получаемые благодаря спутниковым системам, используются в следующих отраслях: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98E6F-2D56-4148-A6E9-B09830CFDEC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C0A7-D91B-4B59-BFCA-5505CE014478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ED9F-9B34-4F13-B49F-39C8A1A6C7AB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CB22-75B8-467F-9646-6F89B5EFC5D2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0BE-83BB-4AC4-A3E5-B36C46E0053E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34EE-71C3-46B8-811D-8662BD3AA230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F71DA-A974-4BD1-B542-86FAC40A86FD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8B90-681E-4BAF-B7E5-B3DD9E4C8803}" type="datetime1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AB45-BDDE-45A4-87B4-7EF841419EA6}" type="datetime1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D959-EB5E-44B3-8DE0-95B3F07D49A2}" type="datetime1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A161-3A2E-4FB1-8906-F94514103ED0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BF49-9203-477B-86B4-437D8FB755B8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3632-6CD8-4100-B10B-39289CFBE76B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38C6-5AA5-4815-91BB-E1BBF8FBA7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73355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Годовые вариации абсолютного значения полного электронного содержания среднеширотной ионосферы по данным приемников ГНСС в ГФО «Михнево»</a:t>
            </a:r>
            <a:endParaRPr lang="ru-RU" sz="32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261360" cy="16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733256"/>
            <a:ext cx="674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Ряховский И.А., Гаврилов Б.Г., Ляхов А.Н.,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Поклад Ю.В.,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БеккерС.З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409326"/>
                  </p:ext>
                </p:extLst>
              </p:nvPr>
            </p:nvGraphicFramePr>
            <p:xfrm>
              <a:off x="6123387" y="4145482"/>
              <a:ext cx="1104123" cy="1915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409326"/>
                  </p:ext>
                </p:extLst>
              </p:nvPr>
            </p:nvGraphicFramePr>
            <p:xfrm>
              <a:off x="6123387" y="4145482"/>
              <a:ext cx="1104123" cy="2006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2817" r="-2198" b="-3760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12308" r="-2198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215625" r="-2198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5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310769" r="-2198" b="-1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29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410769" r="-2198" b="-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Оценка абсолютного значения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10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1859473"/>
                <a:ext cx="433375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измерен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−ого спутника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ru-RU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9473"/>
                <a:ext cx="4333750" cy="721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252721" y="1628800"/>
            <a:ext cx="8495743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90279" y="125946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4947" y="1897244"/>
            <a:ext cx="2190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номер спутника</a:t>
            </a:r>
          </a:p>
          <a:p>
            <a:r>
              <a:rPr lang="en-US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момент времени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029406"/>
                  </p:ext>
                </p:extLst>
              </p:nvPr>
            </p:nvGraphicFramePr>
            <p:xfrm>
              <a:off x="491545" y="4330902"/>
              <a:ext cx="5520615" cy="154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029406"/>
                  </p:ext>
                </p:extLst>
              </p:nvPr>
            </p:nvGraphicFramePr>
            <p:xfrm>
              <a:off x="491545" y="4330902"/>
              <a:ext cx="5520615" cy="154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/>
                    <a:gridCol w="1104123"/>
                    <a:gridCol w="1104123"/>
                    <a:gridCol w="1104123"/>
                    <a:gridCol w="1104123"/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52" t="-7042" r="-400552" b="-2788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52" t="-124590" r="-4005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52" t="-224590" r="-4005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52" t="-324590" r="-4005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Двойные круглые скобки 30"/>
          <p:cNvSpPr/>
          <p:nvPr/>
        </p:nvSpPr>
        <p:spPr>
          <a:xfrm>
            <a:off x="683568" y="4167082"/>
            <a:ext cx="5064564" cy="1872208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ые круглые скобки 31"/>
          <p:cNvSpPr/>
          <p:nvPr/>
        </p:nvSpPr>
        <p:spPr>
          <a:xfrm>
            <a:off x="6066166" y="4059070"/>
            <a:ext cx="1170130" cy="2088232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Таблица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9598114"/>
                  </p:ext>
                </p:extLst>
              </p:nvPr>
            </p:nvGraphicFramePr>
            <p:xfrm>
              <a:off x="7662109" y="4330902"/>
              <a:ext cx="1104123" cy="154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Таблица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9598114"/>
                  </p:ext>
                </p:extLst>
              </p:nvPr>
            </p:nvGraphicFramePr>
            <p:xfrm>
              <a:off x="7662109" y="4330902"/>
              <a:ext cx="1104123" cy="15445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/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52" r="-552" b="-26760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52" t="-116393" r="-552" b="-2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52" t="-216393" r="-552" b="-1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552" t="-316393" r="-552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6" name="Двойные круглые скобки 35"/>
          <p:cNvSpPr/>
          <p:nvPr/>
        </p:nvSpPr>
        <p:spPr>
          <a:xfrm>
            <a:off x="7596336" y="4059070"/>
            <a:ext cx="1170130" cy="2088232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759672" y="491852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64906" y="4918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361703" y="910883"/>
            <a:ext cx="854336" cy="782468"/>
            <a:chOff x="7620000" y="918332"/>
            <a:chExt cx="854336" cy="782468"/>
          </a:xfrm>
        </p:grpSpPr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7884368" y="1556800"/>
              <a:ext cx="144016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20000" y="918332"/>
                  <a:ext cx="854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 </a:t>
                  </a:r>
                  <a:r>
                    <a:rPr lang="en-US" i="1" dirty="0" smtClean="0"/>
                    <a:t>k</a:t>
                  </a:r>
                  <a:r>
                    <a:rPr lang="en-US" dirty="0" smtClean="0"/>
                    <a:t>=2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918332"/>
                  <a:ext cx="854336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Группа 29"/>
          <p:cNvGrpSpPr/>
          <p:nvPr/>
        </p:nvGrpSpPr>
        <p:grpSpPr>
          <a:xfrm>
            <a:off x="275206" y="893531"/>
            <a:ext cx="843821" cy="782468"/>
            <a:chOff x="323528" y="918332"/>
            <a:chExt cx="843821" cy="782468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611560" y="1556800"/>
              <a:ext cx="144016" cy="144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23528" y="918332"/>
                  <a:ext cx="8438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 </a:t>
                  </a:r>
                  <a:r>
                    <a:rPr lang="en-US" i="1" dirty="0" smtClean="0"/>
                    <a:t>k</a:t>
                  </a:r>
                  <a:r>
                    <a:rPr lang="en-US" dirty="0" smtClean="0"/>
                    <a:t>=1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918332"/>
                  <a:ext cx="843821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462466" y="2367714"/>
                <a:ext cx="4191404" cy="406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приемника)</m:t>
                        </m:r>
                      </m:sub>
                      <m:sup/>
                    </m:sSubSup>
                    <m:r>
                      <a:rPr lang="ru-RU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𝑏𝑖𝑎𝑠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−спут</m:t>
                        </m:r>
                        <m:r>
                          <a:rPr lang="ru-RU" b="0" i="1" smtClean="0">
                            <a:latin typeface="Cambria Math"/>
                          </a:rPr>
                          <m:t>ника</m:t>
                        </m:r>
                      </m:sub>
                      <m:sup/>
                    </m:sSub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66" y="2367714"/>
                <a:ext cx="4191404" cy="406586"/>
              </a:xfrm>
              <a:prstGeom prst="rect">
                <a:avLst/>
              </a:prstGeom>
              <a:blipFill rotWithShape="1">
                <a:blip r:embed="rId8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75206" y="3224131"/>
            <a:ext cx="8411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одного момента времени и созвездия из 4 </a:t>
            </a:r>
            <a:r>
              <a:rPr lang="ru-RU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спутников:</a:t>
            </a:r>
            <a:r>
              <a:rPr lang="ru-RU" sz="240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464941"/>
                  </p:ext>
                </p:extLst>
              </p:nvPr>
            </p:nvGraphicFramePr>
            <p:xfrm>
              <a:off x="6098049" y="3426316"/>
              <a:ext cx="1104123" cy="1849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14761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верт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𝐵𝑖𝑎𝑠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Таблица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464941"/>
                  </p:ext>
                </p:extLst>
              </p:nvPr>
            </p:nvGraphicFramePr>
            <p:xfrm>
              <a:off x="6098049" y="3426316"/>
              <a:ext cx="1104123" cy="19406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667" r="-2198" b="-4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93846" r="-2198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196875" r="-2198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5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292308" r="-2198" b="-1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29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49" t="-392308" r="-2198" b="-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Оценка абсолютного значения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47" y="1792253"/>
            <a:ext cx="693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созвездия из 4 спутников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двух соседних моментов времени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52721" y="1628800"/>
            <a:ext cx="8495743" cy="0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90279" y="1259468"/>
            <a:ext cx="30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80389"/>
                  </p:ext>
                </p:extLst>
              </p:nvPr>
            </p:nvGraphicFramePr>
            <p:xfrm>
              <a:off x="366373" y="2801543"/>
              <a:ext cx="5520615" cy="30279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67739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7074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722319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602822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80389"/>
                  </p:ext>
                </p:extLst>
              </p:nvPr>
            </p:nvGraphicFramePr>
            <p:xfrm>
              <a:off x="366373" y="2801543"/>
              <a:ext cx="5520615" cy="3190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412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7042" r="-402762" b="-653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116923" r="-402762" b="-6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216923" r="-402762" b="-5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321875" r="-402762" b="-4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415385" r="-402762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67739106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523438" r="-402762" b="-2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707490"/>
                      </a:ext>
                    </a:extLst>
                  </a:tr>
                  <a:tr h="395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613846" r="-402762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2231953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552" t="-713846" r="-402762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02822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Двойные круглые скобки 30"/>
          <p:cNvSpPr/>
          <p:nvPr/>
        </p:nvSpPr>
        <p:spPr>
          <a:xfrm>
            <a:off x="275206" y="2465846"/>
            <a:ext cx="5472926" cy="3987490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ые круглые скобки 31"/>
          <p:cNvSpPr/>
          <p:nvPr/>
        </p:nvSpPr>
        <p:spPr>
          <a:xfrm>
            <a:off x="6038753" y="3357415"/>
            <a:ext cx="1170130" cy="2088232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Таблица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70144"/>
                  </p:ext>
                </p:extLst>
              </p:nvPr>
            </p:nvGraphicFramePr>
            <p:xfrm>
              <a:off x="7602771" y="2786953"/>
              <a:ext cx="1201478" cy="30279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147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1503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35756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78469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измер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ru-RU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6226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Таблица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70144"/>
                  </p:ext>
                </p:extLst>
              </p:nvPr>
            </p:nvGraphicFramePr>
            <p:xfrm>
              <a:off x="7602771" y="2786953"/>
              <a:ext cx="1201478" cy="3190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014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1408" r="-2020" b="-6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110769" r="-2020" b="-6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210769" r="-2020" b="-5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1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15625" r="-2020" b="-4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409231" r="-2020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03819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517188" r="-2020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756030"/>
                      </a:ext>
                    </a:extLst>
                  </a:tr>
                  <a:tr h="395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607692" r="-2020" b="-1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469287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4"/>
                          <a:stretch>
                            <a:fillRect l="-505" t="-707692" r="-2020" b="-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26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Двойные круглые скобки 35"/>
          <p:cNvSpPr/>
          <p:nvPr/>
        </p:nvSpPr>
        <p:spPr>
          <a:xfrm>
            <a:off x="7502254" y="2673696"/>
            <a:ext cx="1349309" cy="3485393"/>
          </a:xfrm>
          <a:prstGeom prst="bracketPair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750267" y="421199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02172" y="42119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75206" y="893531"/>
            <a:ext cx="851067" cy="782468"/>
            <a:chOff x="323528" y="918332"/>
            <a:chExt cx="851067" cy="782468"/>
          </a:xfrm>
        </p:grpSpPr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611560" y="1556800"/>
              <a:ext cx="144016" cy="144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23528" y="918332"/>
                  <a:ext cx="8510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 </a:t>
                  </a:r>
                  <a:r>
                    <a:rPr lang="en-US" i="1" dirty="0" smtClean="0"/>
                    <a:t>k</a:t>
                  </a:r>
                  <a:r>
                    <a:rPr lang="en-US" dirty="0" smtClean="0"/>
                    <a:t>=1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918332"/>
                  <a:ext cx="851067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па 5"/>
          <p:cNvGrpSpPr/>
          <p:nvPr/>
        </p:nvGrpSpPr>
        <p:grpSpPr>
          <a:xfrm>
            <a:off x="6361703" y="910883"/>
            <a:ext cx="854336" cy="782468"/>
            <a:chOff x="7620000" y="918332"/>
            <a:chExt cx="854336" cy="782468"/>
          </a:xfrm>
        </p:grpSpPr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7884368" y="1556800"/>
              <a:ext cx="144016" cy="144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620000" y="918332"/>
                  <a:ext cx="854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 </a:t>
                  </a:r>
                  <a:r>
                    <a:rPr lang="en-US" i="1" dirty="0" smtClean="0"/>
                    <a:t>k</a:t>
                  </a:r>
                  <a:r>
                    <a:rPr lang="en-US" dirty="0" smtClean="0"/>
                    <a:t>=2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918332"/>
                  <a:ext cx="854336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Группа 23"/>
          <p:cNvGrpSpPr/>
          <p:nvPr/>
        </p:nvGrpSpPr>
        <p:grpSpPr>
          <a:xfrm>
            <a:off x="696597" y="900000"/>
            <a:ext cx="851067" cy="782468"/>
            <a:chOff x="323528" y="918332"/>
            <a:chExt cx="851067" cy="782468"/>
          </a:xfrm>
        </p:grpSpPr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611560" y="1556800"/>
              <a:ext cx="144016" cy="144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3528" y="918332"/>
                  <a:ext cx="8510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  </a:t>
                  </a:r>
                  <a:r>
                    <a:rPr lang="en-US" i="1" dirty="0" smtClean="0"/>
                    <a:t>k</a:t>
                  </a:r>
                  <a:r>
                    <a:rPr lang="en-US" dirty="0" smtClean="0"/>
                    <a:t>=1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918332"/>
                  <a:ext cx="851067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31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Оценка абсолютного значения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102" y="5393709"/>
            <a:ext cx="878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восстановления ПЭС 2017.09.06. Расчет абсолютного значения ПЭС велся для фиксированной высоты максимума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F2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слоя (красная кривая), значения максимума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F2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были получены из данных ионозонда «Парус» (ИЗМИРАН)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01720" y="975242"/>
            <a:ext cx="8762768" cy="4325966"/>
            <a:chOff x="21285" y="975242"/>
            <a:chExt cx="8762768" cy="43259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l="10495" r="8807"/>
            <a:stretch/>
          </p:blipFill>
          <p:spPr>
            <a:xfrm>
              <a:off x="390616" y="975242"/>
              <a:ext cx="8393437" cy="43259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91118" y="2853191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tecu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7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Оценка абсолютного ДКЗ спутников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023029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Расчет ДКЗ спутников в ГФО Михнево 06.09.2018 (синяя кривая), ДКЗ спутников по данным </a:t>
            </a:r>
            <a:r>
              <a:rPr lang="en-US" dirty="0"/>
              <a:t>MGEX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(красная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кривая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5100" r="23140"/>
          <a:stretch/>
        </p:blipFill>
        <p:spPr bwMode="auto">
          <a:xfrm>
            <a:off x="630315" y="1020932"/>
            <a:ext cx="7954392" cy="476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Оценка абсолютного ДКЗ спутников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0840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Результаты восстановления абсолютного значения ПЭС в ГФО «Михнево» 06.09.2018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65169" y="1051561"/>
            <a:ext cx="8067270" cy="4948580"/>
            <a:chOff x="465169" y="1051561"/>
            <a:chExt cx="8067270" cy="49485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10544" t="4492" r="25758" b="1"/>
            <a:stretch/>
          </p:blipFill>
          <p:spPr>
            <a:xfrm>
              <a:off x="834500" y="1051561"/>
              <a:ext cx="7697939" cy="494858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352766" y="3181363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tecu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223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32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Верификация результатов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5157"/>
          <a:stretch/>
        </p:blipFill>
        <p:spPr bwMode="auto">
          <a:xfrm>
            <a:off x="83997" y="1412776"/>
            <a:ext cx="9024507" cy="4372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32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Верификация результатов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87121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Сопоставление суточных медианных значений ПЭС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(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ГФО «Михнево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») 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 индексом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ru-RU" dirty="0" smtClean="0">
                <a:latin typeface="Calibri Light" pitchFamily="34" charset="0"/>
                <a:cs typeface="Calibri Light" pitchFamily="34" charset="0"/>
              </a:rPr>
              <a:t>солнечной активности </a:t>
            </a:r>
            <a:r>
              <a:rPr lang="en-US" dirty="0" smtClean="0">
                <a:latin typeface="Calibri Light" pitchFamily="34" charset="0"/>
                <a:cs typeface="Calibri Light" pitchFamily="34" charset="0"/>
              </a:rPr>
              <a:t>F10.7</a:t>
            </a:r>
            <a:endParaRPr lang="ru-RU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4826" r="3300" b="2567"/>
          <a:stretch/>
        </p:blipFill>
        <p:spPr bwMode="auto">
          <a:xfrm>
            <a:off x="634845" y="1174166"/>
            <a:ext cx="7873446" cy="45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Заключение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Разработана методика восстановления абсолютного значения ПЭС по данным измерений сигналов ГНСС</a:t>
            </a:r>
          </a:p>
          <a:p>
            <a:r>
              <a:rPr lang="ru-RU" sz="2400" dirty="0" smtClean="0"/>
              <a:t>Полученные </a:t>
            </a:r>
            <a:r>
              <a:rPr lang="ru-RU" sz="2400" dirty="0"/>
              <a:t>результаты хорошо согласуются с данными мировых сетей, таких как </a:t>
            </a:r>
            <a:r>
              <a:rPr lang="en-US" sz="2400" dirty="0"/>
              <a:t>Madrigal </a:t>
            </a:r>
            <a:r>
              <a:rPr lang="ru-RU" sz="2400" dirty="0"/>
              <a:t>и </a:t>
            </a:r>
            <a:r>
              <a:rPr lang="en-US" sz="2400" dirty="0" smtClean="0"/>
              <a:t>MGEX</a:t>
            </a:r>
            <a:r>
              <a:rPr lang="ru-RU" sz="2400" dirty="0" smtClean="0"/>
              <a:t>, что</a:t>
            </a:r>
            <a:r>
              <a:rPr lang="ru-RU" sz="2400" dirty="0" smtClean="0">
                <a:cs typeface="Calibri Light" pitchFamily="34" charset="0"/>
              </a:rPr>
              <a:t> свидетельствует о правильности разработанной методики восстановления абсолютного значения</a:t>
            </a:r>
            <a:r>
              <a:rPr lang="en-US" sz="2400" dirty="0" smtClean="0">
                <a:cs typeface="Calibri Light" pitchFamily="34" charset="0"/>
              </a:rPr>
              <a:t> </a:t>
            </a:r>
            <a:r>
              <a:rPr lang="ru-RU" sz="2400" dirty="0" smtClean="0">
                <a:cs typeface="Calibri Light" pitchFamily="34" charset="0"/>
              </a:rPr>
              <a:t>вертикального ПЭС</a:t>
            </a:r>
          </a:p>
          <a:p>
            <a:r>
              <a:rPr lang="ru-RU" sz="2400" dirty="0"/>
              <a:t>Дальнейшее развитие исследований предполагает совместное использование результатов восстановления абсолютного значения ПЭС с данными ЛЧМ зондов и данными по распространению СДВ сигналов, что должно позволить получить наиболее полные данные по высотному распределению электронной концентрации в </a:t>
            </a:r>
            <a:r>
              <a:rPr lang="ru-RU" sz="2400" dirty="0" smtClean="0"/>
              <a:t> среднеширотной ионосфере </a:t>
            </a:r>
            <a:r>
              <a:rPr lang="ru-RU" sz="2400" dirty="0"/>
              <a:t>в спокойных и возмущенных гелиогеофизических условиях.</a:t>
            </a:r>
          </a:p>
          <a:p>
            <a:pPr marL="0" indent="0">
              <a:buNone/>
            </a:pPr>
            <a:endParaRPr lang="ru-RU" sz="2400" dirty="0"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789040"/>
            <a:ext cx="8229600" cy="280831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Алгоритм записи и обработки данных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 всех приемниках запись ведется непрерывно, часовыми файлами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Данные со всех приемников пишутся в формате 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RINEX 3.02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Программные средства (разработанные в математической среде </a:t>
            </a:r>
            <a:r>
              <a:rPr lang="en-US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MatLab</a:t>
            </a:r>
            <a:r>
              <a:rPr lang="en-US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ru-RU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в автоматическом режиме рассчитывают абсолютное значение ПЭС, вариации ПЭС и ошибку место определения</a:t>
            </a:r>
            <a:endParaRPr lang="en-US" sz="1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None/>
            </a:pPr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63573"/>
              </p:ext>
            </p:extLst>
          </p:nvPr>
        </p:nvGraphicFramePr>
        <p:xfrm>
          <a:off x="1000100" y="1285861"/>
          <a:ext cx="7429552" cy="2004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41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Приемники</a:t>
                      </a:r>
                      <a:endParaRPr lang="ru-RU" sz="24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Javad</a:t>
                      </a:r>
                      <a:r>
                        <a:rPr lang="en-US" sz="2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Javad</a:t>
                      </a:r>
                      <a:r>
                        <a:rPr lang="en-US" sz="2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Prego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Trimble</a:t>
                      </a:r>
                      <a:r>
                        <a:rPr lang="en-US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29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Спутн</a:t>
                      </a:r>
                      <a:r>
                        <a:rPr lang="ru-RU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r>
                        <a:rPr lang="ru-RU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системы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GPS, GLONASS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GPS, GLONASS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GPS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7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Принимаемые частоты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L1,L2,L5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L1,L2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L1,L2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3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Расположение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ГФО «Михнево»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ГФО «Михнево»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ИДГ РАН</a:t>
                      </a:r>
                      <a:endParaRPr lang="ru-RU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GPS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приемники ИДГ РАН</a:t>
            </a:r>
          </a:p>
        </p:txBody>
      </p:sp>
    </p:spTree>
    <p:extLst>
      <p:ext uri="{BB962C8B-B14F-4D97-AF65-F5344CB8AC3E}">
        <p14:creationId xmlns:p14="http://schemas.microsoft.com/office/powerpoint/2010/main" val="37215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lide_14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4959" y="857232"/>
            <a:ext cx="3584693" cy="5429288"/>
          </a:xfrm>
        </p:spPr>
      </p:pic>
      <p:pic>
        <p:nvPicPr>
          <p:cNvPr id="8" name="Содержимое 7" descr="slide_14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857233"/>
            <a:ext cx="3584694" cy="5429288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Вариации ПЭС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6" y="5929330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Вариации ПЭС 16.03.2015</a:t>
            </a:r>
          </a:p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(спокойные гелиогеофизические условия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92933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Вариации ПЭС 17.03.2015 (мощная магнитная буря К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p=8)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из сигналов 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GPS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06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600" dirty="0" err="1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Псевдодальность</a:t>
            </a:r>
            <a:r>
              <a:rPr lang="ru-RU" sz="2600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:</a:t>
            </a:r>
            <a:endParaRPr lang="ru-RU" sz="2600" dirty="0" smtClean="0">
              <a:latin typeface="+mj-lt"/>
              <a:cs typeface="Calibri Light" panose="020F030202020403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400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	</a:t>
            </a:r>
            <a:r>
              <a:rPr lang="ru-RU" sz="2400" dirty="0" smtClean="0">
                <a:latin typeface="+mj-lt"/>
                <a:cs typeface="Calibri Light" panose="020F0302020204030204" pitchFamily="34" charset="0"/>
              </a:rPr>
              <a:t>Кодовые измерения – время задержки между моментом излучения и моментом регистрации сигнала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400" dirty="0" smtClean="0">
                <a:latin typeface="+mj-lt"/>
                <a:cs typeface="Calibri Light" panose="020F0302020204030204" pitchFamily="34" charset="0"/>
              </a:rPr>
              <a:t>	Фазовые измерения – разность фаз двух несущих радиоволн: принятой приемником и сгенерированной в самом приемнике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400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Измерения Доплеровского сдвига  несущей частоты </a:t>
            </a:r>
            <a:r>
              <a:rPr lang="ru-RU" sz="2400" dirty="0" smtClean="0">
                <a:latin typeface="+mj-lt"/>
                <a:cs typeface="Calibri Light" panose="020F0302020204030204" pitchFamily="34" charset="0"/>
              </a:rPr>
              <a:t>-  выполняется для расчёта скорости перемещения приемника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400" dirty="0" smtClean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Соотношение сигнал шум</a:t>
            </a:r>
            <a:endParaRPr lang="ru-RU" sz="24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Влияние вспышек на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а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бсолютное значение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615582"/>
            <a:ext cx="75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Абсолютное значение ПЭС  во время рентгеновской вспышки </a:t>
            </a:r>
            <a:r>
              <a:rPr lang="en-US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X9.3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возросло на 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1.67 tecu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что составило около </a:t>
            </a: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от уровня спокойной ионосферы.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637021" y="1031811"/>
            <a:ext cx="6271602" cy="4401208"/>
            <a:chOff x="1637021" y="1031811"/>
            <a:chExt cx="6271602" cy="440120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l="11231" t="5396" r="34408"/>
            <a:stretch/>
          </p:blipFill>
          <p:spPr>
            <a:xfrm>
              <a:off x="2006352" y="1031811"/>
              <a:ext cx="5902271" cy="44012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1524618" y="2890460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tecu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3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Влияние вспышек на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а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бсолютное значение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783290"/>
            <a:ext cx="75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Абсолютное значение ПЭС  во время рентгеновской вспышки </a:t>
            </a:r>
            <a:r>
              <a:rPr lang="en-US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M7.3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возросло на 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0.83 tecu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что составило около </a:t>
            </a: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8%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от уровня спокойной ионосферы.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96494" y="976544"/>
            <a:ext cx="8430256" cy="4734210"/>
            <a:chOff x="296494" y="976544"/>
            <a:chExt cx="8430256" cy="47342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8522" t="3894" r="5882"/>
            <a:stretch/>
          </p:blipFill>
          <p:spPr>
            <a:xfrm>
              <a:off x="665825" y="976544"/>
              <a:ext cx="8060925" cy="47342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184091" y="3158982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tecu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27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Влияние вспышек на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а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бсолютное значение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783290"/>
            <a:ext cx="75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Абсолютное значение ПЭС  во время рентгеновской вспышки </a:t>
            </a:r>
            <a:r>
              <a:rPr lang="en-US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X2.2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возросло на 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0.3 tecu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что составило около 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от уровня спокойной ионосферы.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05566" y="900000"/>
            <a:ext cx="8709835" cy="4911545"/>
            <a:chOff x="205566" y="900000"/>
            <a:chExt cx="8709835" cy="49115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9144" t="5732" r="21928"/>
            <a:stretch/>
          </p:blipFill>
          <p:spPr>
            <a:xfrm>
              <a:off x="566929" y="900000"/>
              <a:ext cx="8348472" cy="49115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93163" y="3171105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tecu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2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Направления дальнейших исследований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Отработанная методика восстановления абсолютного значения ПЭС позволят оценивать вклад различных гелиогеофизических возмущений в ионосферу Земли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Необходимо также применять методику и на данных других систем ГНСС, так как это позволит существенно увеличить пространственно-временное разрешение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более детального анализа вклада солнечных вспышек в ПЭС необходимо привлечение данных по ультрафиолету ( поскольку именно он является основным агентом ионизации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F2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слоя ионосферы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Оценка абсолютного значения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4403"/>
            <a:ext cx="8917478" cy="415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Сетевые измерения ПЭС (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SOPAC)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6436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Более 1000  двухчастотных приемников по всему миру </a:t>
            </a:r>
          </a:p>
          <a:p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ru-RU" sz="1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Европейский сегмент двухчастотных </a:t>
            </a:r>
            <a:r>
              <a:rPr lang="en-US" sz="1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GPS </a:t>
            </a:r>
            <a:r>
              <a:rPr lang="ru-RU" sz="1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приемников сети </a:t>
            </a:r>
            <a:r>
              <a:rPr lang="en-US" sz="1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SOPAC</a:t>
            </a:r>
          </a:p>
          <a:p>
            <a:pPr algn="just"/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Общепринятый формат хранения сырых данных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ГНСС - </a:t>
            </a:r>
            <a:r>
              <a:rPr lang="en-US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RINEX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Receiver Independent Exchange Format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6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akhovskiy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68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GPS (</a:t>
            </a:r>
            <a:r>
              <a:rPr lang="en-US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Positioning System</a:t>
            </a:r>
            <a:r>
              <a:rPr lang="ru-RU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— принадлежит министерству обороны США</a:t>
            </a:r>
          </a:p>
          <a:p>
            <a:pPr algn="just"/>
            <a:endParaRPr lang="ru-RU" sz="24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ГЛОНАСС</a:t>
            </a:r>
            <a:r>
              <a:rPr lang="ru-RU" sz="240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— принадлежит министерству обороны РФ</a:t>
            </a:r>
          </a:p>
          <a:p>
            <a:pPr algn="just"/>
            <a:endParaRPr lang="ru-RU" sz="24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BeiDou</a:t>
            </a:r>
            <a:r>
              <a:rPr lang="en-US" sz="2400" b="1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— развёртываемая Китаем местная спутниковая система навигации</a:t>
            </a:r>
          </a:p>
          <a:p>
            <a:pPr algn="just"/>
            <a:endParaRPr lang="ru-RU" sz="24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Galileo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— европейская навигационная система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планируется полностью развернуть спутниковую группировку к 2020 году)</a:t>
            </a:r>
          </a:p>
          <a:p>
            <a:pPr algn="just"/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Действующие спутниковые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522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Применение систем 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навигации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7528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70000"/>
              </a:lnSpc>
            </a:pPr>
            <a:r>
              <a:rPr lang="ru-RU" sz="4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ru-RU" sz="51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Геодезия</a:t>
            </a:r>
          </a:p>
          <a:p>
            <a:pPr indent="0" algn="just">
              <a:lnSpc>
                <a:spcPct val="170000"/>
              </a:lnSpc>
              <a:buNone/>
            </a:pPr>
            <a:r>
              <a:rPr lang="ru-RU" sz="4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определение точных координат</a:t>
            </a:r>
          </a:p>
          <a:p>
            <a:pPr indent="0" algn="just">
              <a:lnSpc>
                <a:spcPct val="170000"/>
              </a:lnSpc>
            </a:pPr>
            <a:r>
              <a:rPr lang="ru-RU" sz="4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ru-RU" sz="51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Навигация</a:t>
            </a:r>
            <a:r>
              <a:rPr lang="ru-RU" sz="43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indent="0" algn="just">
              <a:lnSpc>
                <a:spcPct val="170000"/>
              </a:lnSpc>
              <a:buNone/>
            </a:pPr>
            <a:r>
              <a:rPr lang="ru-RU" sz="4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морская и дорожная навигация</a:t>
            </a:r>
          </a:p>
          <a:p>
            <a:pPr indent="0" algn="just">
              <a:lnSpc>
                <a:spcPct val="170000"/>
              </a:lnSpc>
            </a:pPr>
            <a:r>
              <a:rPr lang="ru-RU" sz="4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ru-RU" sz="5100" b="1" dirty="0" smtClean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Тектоника, тектоника плит</a:t>
            </a:r>
          </a:p>
          <a:p>
            <a:pPr indent="0" algn="just">
              <a:lnSpc>
                <a:spcPct val="170000"/>
              </a:lnSpc>
              <a:buNone/>
            </a:pPr>
            <a:r>
              <a:rPr lang="ru-RU" sz="4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наблюдение за движением и колебанием тектонических плит</a:t>
            </a:r>
          </a:p>
          <a:p>
            <a:pPr indent="0" algn="just">
              <a:lnSpc>
                <a:spcPct val="170000"/>
              </a:lnSpc>
            </a:pPr>
            <a:r>
              <a:rPr lang="ru-RU" sz="4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  <a:r>
              <a:rPr lang="ru-RU" sz="51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Мониторинг ионосферы</a:t>
            </a:r>
          </a:p>
          <a:p>
            <a:pPr indent="0" algn="just">
              <a:lnSpc>
                <a:spcPct val="170000"/>
              </a:lnSpc>
              <a:buNone/>
            </a:pPr>
            <a:r>
              <a:rPr lang="ru-RU" sz="4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исследование состояния ионосферы, выявление крупно и мелкомасштабных неоднородностей</a:t>
            </a:r>
            <a:endParaRPr lang="ru-RU" sz="4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845877"/>
              </p:ext>
            </p:extLst>
          </p:nvPr>
        </p:nvGraphicFramePr>
        <p:xfrm>
          <a:off x="454442" y="1144270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6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Источник</a:t>
                      </a:r>
                      <a:r>
                        <a:rPr lang="ru-RU" sz="24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погрешности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Вносимая погрешность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Неточность расчетов орбит НИСЗ и времени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0,5-3 м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Случайное отклонение орбит и часов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0,5-3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Шумы приемника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1,5-3 м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Задержка сигналов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в ионосфере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2-10 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Задержка</a:t>
                      </a:r>
                      <a:r>
                        <a:rPr lang="ru-RU" sz="240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сигналов в тропосфере 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1-2 м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Многолучевость</a:t>
                      </a:r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распространения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1-2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Меры по искусственному снижению точности</a:t>
                      </a:r>
                      <a:endParaRPr lang="ru-RU" sz="2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до 30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Прочие источники</a:t>
                      </a:r>
                      <a:endParaRPr lang="ru-R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Составляющие погрешности навигационных определений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Основные параметры систем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GPS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и ГЛОНАСС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279418"/>
              </p:ext>
            </p:extLst>
          </p:nvPr>
        </p:nvGraphicFramePr>
        <p:xfrm>
          <a:off x="285720" y="1108739"/>
          <a:ext cx="5150376" cy="5555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688608473"/>
                    </a:ext>
                  </a:extLst>
                </a:gridCol>
              </a:tblGrid>
              <a:tr h="4923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Основные параметры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ГЛОНАСС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GPS</a:t>
                      </a:r>
                      <a:endParaRPr lang="en-US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Число НС (резерв)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 (3)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1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Число орбитальных плоскостей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1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Число НС в орбитальной плоскости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6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Тип орбит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Круговая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Высота орбиты, </a:t>
                      </a:r>
                      <a:r>
                        <a:rPr lang="ru-RU" sz="16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км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20183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r>
                        <a:rPr lang="ru-RU" sz="160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Наклонение орбиты, градусы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64.8±0.3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~55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Период </a:t>
                      </a:r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обращения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 ч 15 мин 44 ± 5 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~11 ч 58 мин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978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Несущие частоты радиосигналов, МГц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L1=1602.5625…1615.5 L2=1246.4375…1256.5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L1=1575.42 L2=1227.60 L5=1176.45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 descr="C:\Users\Home\Downloads\ConstellationGP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743" y="1357298"/>
            <a:ext cx="3839793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4581128"/>
            <a:ext cx="3400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Орбиты спутников системы GPS. Пример видимости спутников из одной из точек на поверхности Земли.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2017\Питер 2\Картики\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39" y="2204864"/>
            <a:ext cx="4114230" cy="3196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Различные способы расчета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наклонного ПЭС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0406"/>
            <a:ext cx="8640960" cy="918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Ионосферная задержка радиосигнала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прямо пропорциональна полному электронному содержанию  (ПЭС) в верхней атмосфере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4879" y="580591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Общепринятой единицей измерения ПЭС является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TECU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Total Electron Content Unit), 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равная 10</a:t>
            </a:r>
            <a:r>
              <a:rPr lang="ru-RU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16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м</a:t>
            </a:r>
            <a:r>
              <a:rPr lang="ru-RU" sz="24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-2</a:t>
            </a:r>
            <a:endParaRPr lang="en-US" sz="240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0" y="2204864"/>
                <a:ext cx="4275189" cy="289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Calibri Light" pitchFamily="34" charset="0"/>
                    <a:cs typeface="Calibri Light" pitchFamily="34" charset="0"/>
                  </a:rPr>
                  <a:t>ПЭС – это количество свободных электронов содержащихся в цилиндре с площадью поперечного сечения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ru-RU" sz="2400" dirty="0">
                    <a:latin typeface="Calibri Light" pitchFamily="34" charset="0"/>
                    <a:cs typeface="Calibri Light" pitchFamily="34" charset="0"/>
                  </a:rPr>
                  <a:t>ориентированном вдоль луча спутник-приемник</a:t>
                </a:r>
              </a:p>
              <a:p>
                <a:pPr algn="ctr"/>
                <a:r>
                  <a:rPr lang="ru-RU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ru-RU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ru-RU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</m:nary>
                  </m:oMath>
                </a14:m>
                <a:endParaRPr 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4864"/>
                <a:ext cx="4275189" cy="2893741"/>
              </a:xfrm>
              <a:prstGeom prst="rect">
                <a:avLst/>
              </a:prstGeom>
              <a:blipFill rotWithShape="1">
                <a:blip r:embed="rId4"/>
                <a:stretch>
                  <a:fillRect l="-2140" t="-1688" r="-1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Различные способы расчета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наклонного ПЭС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907424"/>
                <a:ext cx="8727807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just">
                  <a:buNone/>
                </a:pPr>
                <a:r>
                  <a:rPr lang="ru-RU" sz="2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Определение ПЭС по фазовым измерениям:</a:t>
                </a:r>
                <a:endParaRPr lang="en-US" sz="2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>
                          <a:latin typeface="Cambria Math"/>
                        </a:rPr>
                        <m:t>I</m:t>
                      </m:r>
                      <m:r>
                        <a:rPr lang="ru-RU" sz="24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40.308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ru-RU"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ru-RU"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ru-RU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ru-RU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const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  <m:r>
                            <a:rPr lang="ru-RU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σL</m:t>
                          </m:r>
                        </m:e>
                      </m:d>
                    </m:oMath>
                  </m:oMathPara>
                </a14:m>
                <a:endParaRPr lang="en-US" sz="24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431925" indent="-14319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𝐋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𝛌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0">
                          <a:latin typeface="Cambria Math"/>
                        </a:rPr>
                        <m:t> </m:t>
                      </m:r>
                      <m:r>
                        <a:rPr lang="ru-RU" b="0" i="0">
                          <a:latin typeface="Cambria Math"/>
                        </a:rPr>
                        <m:t>и</m:t>
                      </m:r>
                      <m:r>
                        <a:rPr lang="ru-RU" b="1" i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𝐋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𝛌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фазовые измерения псевдодальности </m:t>
                      </m:r>
                    </m:oMath>
                  </m:oMathPara>
                </a14:m>
                <a:endParaRPr lang="ru-RU" b="0" i="0" dirty="0" smtClean="0">
                  <a:latin typeface="Cambria Math" panose="02040503050406030204" pitchFamily="18" charset="0"/>
                </a:endParaRPr>
              </a:p>
              <a:p>
                <a:pPr marL="14319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на частотах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 и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 соответственно</m:t>
                      </m:r>
                    </m:oMath>
                  </m:oMathPara>
                </a14:m>
                <a:endParaRPr lang="ru-RU" dirty="0" smtClean="0">
                  <a:latin typeface="Cambria Math" panose="02040503050406030204" pitchFamily="18" charset="0"/>
                </a:endParaRPr>
              </a:p>
              <a:p>
                <a:pPr marL="14319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𝐜𝐨𝐧𝐬𝐭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𝟏</m:t>
                          </m:r>
                          <m:r>
                            <a:rPr lang="ru-RU" b="1" i="0">
                              <a:latin typeface="Cambria Math"/>
                            </a:rPr>
                            <m:t>,</m:t>
                          </m:r>
                          <m:r>
                            <a:rPr lang="ru-RU" b="1" i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 неоднозначность фазовых измерений</m:t>
                      </m:r>
                    </m:oMath>
                  </m:oMathPara>
                </a14:m>
                <a:endParaRPr lang="ru-RU" dirty="0"/>
              </a:p>
              <a:p>
                <a:pPr marL="14319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0">
                          <a:latin typeface="Cambria Math"/>
                        </a:rPr>
                        <m:t>𝛔</m:t>
                      </m:r>
                      <m:r>
                        <a:rPr lang="ru-RU" b="1" i="0">
                          <a:latin typeface="Cambria Math"/>
                        </a:rPr>
                        <m:t>𝐋</m:t>
                      </m:r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ошибка измерения фазы</m:t>
                      </m:r>
                    </m:oMath>
                  </m:oMathPara>
                </a14:m>
                <a:endParaRPr lang="ru-RU" dirty="0"/>
              </a:p>
              <a:p>
                <a:pPr indent="0" algn="just">
                  <a:buNone/>
                </a:pPr>
                <a:endParaRPr lang="ru-RU" sz="2200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7424"/>
                <a:ext cx="8727807" cy="3313664"/>
              </a:xfrm>
              <a:prstGeom prst="rect">
                <a:avLst/>
              </a:prstGeom>
              <a:blipFill rotWithShape="1">
                <a:blip r:embed="rId3"/>
                <a:stretch>
                  <a:fillRect l="-838" t="-1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974715"/>
                <a:ext cx="8784976" cy="291066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ru-RU" sz="2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Определение ПЭС по кодовым измерениям</a:t>
                </a:r>
                <a:r>
                  <a:rPr lang="en-US" sz="2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  <a:endParaRPr lang="ru-RU" sz="2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89013" indent="-9890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>
                          <a:latin typeface="Cambria Math"/>
                        </a:rPr>
                        <m:t>I</m:t>
                      </m:r>
                      <m:r>
                        <a:rPr lang="ru-RU" sz="24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40.308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4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ru-RU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ru-RU" sz="24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ru-RU" sz="24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σP</m:t>
                          </m:r>
                        </m:e>
                      </m:d>
                    </m:oMath>
                  </m:oMathPara>
                </a14:m>
                <a:endParaRPr lang="ru-RU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431925" indent="-1431925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 и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𝐏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 кодовы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е измерения псевдодальности </m:t>
                      </m:r>
                    </m:oMath>
                  </m:oMathPara>
                </a14:m>
                <a:endParaRPr lang="ru-RU" b="0" i="0" dirty="0" smtClean="0">
                  <a:latin typeface="Cambria Math" panose="02040503050406030204" pitchFamily="18" charset="0"/>
                </a:endParaRPr>
              </a:p>
              <a:p>
                <a:pPr marL="1431925" indent="-1431925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на частотах</m:t>
                      </m:r>
                      <m:r>
                        <a:rPr lang="ru-RU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 и 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ru-RU" b="1" i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 соответственно</m:t>
                      </m:r>
                    </m:oMath>
                  </m:oMathPara>
                </a14:m>
                <a:endParaRPr lang="ru-RU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1431925" indent="-1431925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𝛔</m:t>
                      </m:r>
                      <m:r>
                        <a:rPr lang="ru-RU" b="1" i="1">
                          <a:latin typeface="Cambria Math"/>
                        </a:rPr>
                        <m:t>𝐏</m:t>
                      </m:r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ошибка измерения дальности</m:t>
                      </m:r>
                    </m:oMath>
                  </m:oMathPara>
                </a14:m>
                <a:endParaRPr lang="ru-RU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ru-RU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74715"/>
                <a:ext cx="8784976" cy="2910669"/>
              </a:xfrm>
              <a:prstGeom prst="rect">
                <a:avLst/>
              </a:prstGeom>
              <a:blipFill rotWithShape="1">
                <a:blip r:embed="rId4"/>
                <a:stretch>
                  <a:fillRect l="-832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3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Различные способы расчета 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наклонного ПЭС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838363"/>
            <a:ext cx="8668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пример расчета ПЭС по кодовым и фазовым измерениям по данным, полученным с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спутника 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GPS 06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.0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.201</a:t>
            </a:r>
            <a:r>
              <a:rPr lang="en-US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620688"/>
            <a:ext cx="11958905" cy="531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lide_14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4959" y="857232"/>
            <a:ext cx="3584693" cy="5429288"/>
          </a:xfrm>
        </p:spPr>
      </p:pic>
      <p:pic>
        <p:nvPicPr>
          <p:cNvPr id="8" name="Содержимое 7" descr="slide_14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857233"/>
            <a:ext cx="3584694" cy="5429288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Вариации ПЭС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6" y="5929330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Вариации ПЭС 16.03.2015</a:t>
            </a:r>
          </a:p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(спокойные гелиогеофизические условия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592933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Вариации ПЭС 17.03.2015 (мощная магнитная буря К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p=8)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Глобальные ионосферные карты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8675" name="Picture 3" descr="D:\Internet\YandexDisk\Work\GPS\Presentation\ANIMATION_TEC_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9"/>
            <a:ext cx="8514201" cy="511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alibri Light" pitchFamily="34" charset="0"/>
                <a:cs typeface="Calibri Light" pitchFamily="34" charset="0"/>
              </a:rPr>
              <a:t>Оценка абсолютного значения ПЭС</a:t>
            </a:r>
            <a:endParaRPr lang="ru-RU" sz="32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31436" r="12048" b="8275"/>
          <a:stretch/>
        </p:blipFill>
        <p:spPr bwMode="auto">
          <a:xfrm>
            <a:off x="2610505" y="5777370"/>
            <a:ext cx="4248473" cy="94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32129" r="9756" b="11059"/>
          <a:stretch/>
        </p:blipFill>
        <p:spPr bwMode="auto">
          <a:xfrm>
            <a:off x="3124115" y="1491034"/>
            <a:ext cx="23762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9726" r="2452" b="4365"/>
          <a:stretch/>
        </p:blipFill>
        <p:spPr bwMode="auto">
          <a:xfrm>
            <a:off x="1799691" y="2981199"/>
            <a:ext cx="554461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060" y="949607"/>
            <a:ext cx="440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alibri Light" panose="020F0302020204030204" pitchFamily="34" charset="0"/>
              </a:rPr>
              <a:t>Исходная модель измерений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:</a:t>
            </a:r>
            <a:endParaRPr lang="ru-RU" sz="2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061" y="2589332"/>
            <a:ext cx="829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Функция преобразования наклонного ПЭС в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вертикальный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1786" y="4584800"/>
            <a:ext cx="8800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ДКЗ (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дифференциально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кодовая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задержка)  </a:t>
            </a:r>
            <a:r>
              <a:rPr lang="ru-RU" sz="2400" dirty="0" smtClean="0">
                <a:cs typeface="Calibri Light" panose="020F0302020204030204" pitchFamily="34" charset="0"/>
              </a:rPr>
              <a:t>-  </a:t>
            </a:r>
            <a:r>
              <a:rPr lang="ru-RU" sz="2400" dirty="0">
                <a:cs typeface="Calibri Light" panose="020F0302020204030204" pitchFamily="34" charset="0"/>
              </a:rPr>
              <a:t>систематическая погрешность связанная с различием во времени прохождения сигнала в трактах спутника и приемника</a:t>
            </a:r>
          </a:p>
          <a:p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4145453"/>
            <a:ext cx="2139054" cy="389097"/>
            <a:chOff x="467544" y="4145453"/>
            <a:chExt cx="2139054" cy="389097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1" t="19963" r="49470" b="48435"/>
            <a:stretch/>
          </p:blipFill>
          <p:spPr bwMode="auto">
            <a:xfrm>
              <a:off x="467544" y="4145453"/>
              <a:ext cx="360041" cy="34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27585" y="4165218"/>
              <a:ext cx="177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ru-RU" dirty="0" smtClean="0"/>
                <a:t> радиус Земли,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55776" y="4157478"/>
            <a:ext cx="3373776" cy="438454"/>
            <a:chOff x="2606598" y="4157478"/>
            <a:chExt cx="3373776" cy="438454"/>
          </a:xfrm>
        </p:grpSpPr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7" t="59787" r="43534" b="4365"/>
            <a:stretch/>
          </p:blipFill>
          <p:spPr bwMode="auto">
            <a:xfrm>
              <a:off x="2606598" y="4208044"/>
              <a:ext cx="432049" cy="387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987824" y="4157478"/>
              <a:ext cx="2992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ru-RU" dirty="0" smtClean="0"/>
                <a:t>высота максимума </a:t>
              </a:r>
              <a:r>
                <a:rPr lang="en-US" dirty="0" smtClean="0"/>
                <a:t>F2 </a:t>
              </a:r>
              <a:r>
                <a:rPr lang="ru-RU" dirty="0" smtClean="0"/>
                <a:t>слоя,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80374" y="4149080"/>
            <a:ext cx="3133731" cy="432048"/>
            <a:chOff x="5980374" y="4103330"/>
            <a:chExt cx="3133731" cy="432048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01" t="32350" r="17080" b="27720"/>
            <a:stretch/>
          </p:blipFill>
          <p:spPr bwMode="auto">
            <a:xfrm>
              <a:off x="5980374" y="4103330"/>
              <a:ext cx="288032" cy="432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172915" y="4110160"/>
              <a:ext cx="2941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ru-RU" dirty="0"/>
                <a:t>у</a:t>
              </a:r>
              <a:r>
                <a:rPr lang="ru-RU" dirty="0" smtClean="0"/>
                <a:t>гол возвышения спутника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23412" y="1988840"/>
            <a:ext cx="2348856" cy="369332"/>
            <a:chOff x="623412" y="1988840"/>
            <a:chExt cx="2348856" cy="36933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6" t="32129" r="78450" b="22858"/>
            <a:stretch/>
          </p:blipFill>
          <p:spPr bwMode="auto">
            <a:xfrm>
              <a:off x="623412" y="2006561"/>
              <a:ext cx="348188" cy="34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944149" y="1988840"/>
              <a:ext cx="2028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- измеренное ПЭС,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15264" y="1988840"/>
            <a:ext cx="3441810" cy="404578"/>
            <a:chOff x="3069374" y="1988840"/>
            <a:chExt cx="3441810" cy="404578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5" t="32129" r="44489" b="17558"/>
            <a:stretch/>
          </p:blipFill>
          <p:spPr bwMode="auto">
            <a:xfrm>
              <a:off x="3069374" y="2010792"/>
              <a:ext cx="288032" cy="382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3361154" y="1988840"/>
              <a:ext cx="31500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- вертикальное значение ПЭС,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00070" y="1958370"/>
            <a:ext cx="1894758" cy="411909"/>
            <a:chOff x="7330276" y="1953044"/>
            <a:chExt cx="1894758" cy="411909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73" t="35100" r="13415" b="17557"/>
            <a:stretch/>
          </p:blipFill>
          <p:spPr bwMode="auto">
            <a:xfrm>
              <a:off x="7330276" y="2004913"/>
              <a:ext cx="57606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Прямоугольник 46"/>
            <p:cNvSpPr/>
            <p:nvPr/>
          </p:nvSpPr>
          <p:spPr>
            <a:xfrm>
              <a:off x="7906340" y="1953044"/>
              <a:ext cx="1318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- ДКЗ (</a:t>
              </a:r>
              <a:r>
                <a:rPr lang="en-US" dirty="0" err="1" smtClean="0"/>
                <a:t>tequ</a:t>
              </a:r>
              <a:r>
                <a:rPr lang="en-US" dirty="0" smtClean="0"/>
                <a:t>)</a:t>
              </a:r>
              <a:endParaRPr lang="ru-RU" dirty="0"/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38C6-5AA5-4815-91BB-E1BBF8FBA7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7349</TotalTime>
  <Words>1616</Words>
  <Application>Microsoft Office PowerPoint</Application>
  <PresentationFormat>Экран (4:3)</PresentationFormat>
  <Paragraphs>322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Годовые вариации абсолютного значения полного электронного содержания среднеширотной ионосферы по данным приемников ГНСС в ГФО «Михнево»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ГНСС</dc:title>
  <dc:creator>Home</dc:creator>
  <cp:lastModifiedBy>Ryakhovskiy</cp:lastModifiedBy>
  <cp:revision>237</cp:revision>
  <cp:lastPrinted>2018-12-14T10:34:10Z</cp:lastPrinted>
  <dcterms:created xsi:type="dcterms:W3CDTF">2016-05-01T08:20:09Z</dcterms:created>
  <dcterms:modified xsi:type="dcterms:W3CDTF">2019-06-05T10:52:51Z</dcterms:modified>
</cp:coreProperties>
</file>