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06" r:id="rId2"/>
    <p:sldId id="361" r:id="rId3"/>
    <p:sldId id="359" r:id="rId4"/>
    <p:sldId id="360" r:id="rId5"/>
    <p:sldId id="312" r:id="rId6"/>
    <p:sldId id="362" r:id="rId7"/>
    <p:sldId id="313" r:id="rId8"/>
    <p:sldId id="366" r:id="rId9"/>
    <p:sldId id="364" r:id="rId10"/>
    <p:sldId id="367" r:id="rId11"/>
    <p:sldId id="315" r:id="rId12"/>
    <p:sldId id="365" r:id="rId13"/>
    <p:sldId id="320" r:id="rId14"/>
    <p:sldId id="325" r:id="rId15"/>
    <p:sldId id="372" r:id="rId16"/>
    <p:sldId id="324" r:id="rId17"/>
    <p:sldId id="334" r:id="rId18"/>
    <p:sldId id="368" r:id="rId19"/>
    <p:sldId id="369" r:id="rId20"/>
    <p:sldId id="371" r:id="rId21"/>
    <p:sldId id="373" r:id="rId22"/>
    <p:sldId id="326" r:id="rId23"/>
    <p:sldId id="330" r:id="rId24"/>
    <p:sldId id="327" r:id="rId25"/>
    <p:sldId id="335" r:id="rId26"/>
    <p:sldId id="322" r:id="rId27"/>
    <p:sldId id="374" r:id="rId28"/>
    <p:sldId id="331" r:id="rId29"/>
    <p:sldId id="370" r:id="rId30"/>
    <p:sldId id="363" r:id="rId31"/>
  </p:sldIdLst>
  <p:sldSz cx="9144000" cy="6858000" type="screen4x3"/>
  <p:notesSz cx="9525000" cy="6858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275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395296" y="1"/>
            <a:ext cx="41275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69ED4-B54C-4CCB-9F18-C4798BAB8E20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1275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395296" y="6513910"/>
            <a:ext cx="41275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0CFCD-C559-4D37-87B9-EB8A0B4DE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230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275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395296" y="0"/>
            <a:ext cx="41275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DD0D8A-39FF-478E-B48F-B6FE68A678D8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480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52500" y="3257550"/>
            <a:ext cx="76200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1275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395296" y="6513910"/>
            <a:ext cx="41275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923972-4660-47E7-87B9-EBB739C12D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470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23972-4660-47E7-87B9-EBB739C12D2A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7103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11F6D-921D-4C0B-BB0B-4B7010CF34ED}" type="slidenum">
              <a:rPr lang="ru-RU" smtClean="0"/>
              <a:pPr/>
              <a:t>11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81595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11F6D-921D-4C0B-BB0B-4B7010CF34ED}" type="slidenum">
              <a:rPr lang="ru-RU" smtClean="0"/>
              <a:pPr/>
              <a:t>12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8513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443075" y="-8847138"/>
            <a:ext cx="12468225" cy="93503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52500" y="3257550"/>
            <a:ext cx="7584722" cy="3067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594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11F6D-921D-4C0B-BB0B-4B7010CF34ED}" type="slidenum">
              <a:rPr lang="ru-RU" smtClean="0"/>
              <a:pPr/>
              <a:t>15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27728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11F6D-921D-4C0B-BB0B-4B7010CF34ED}" type="slidenum">
              <a:rPr lang="ru-RU" smtClean="0"/>
              <a:pPr/>
              <a:t>20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29973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11F6D-921D-4C0B-BB0B-4B7010CF34ED}" type="slidenum">
              <a:rPr lang="ru-RU" smtClean="0"/>
              <a:pPr/>
              <a:t>21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16440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5D2562-A63D-4DEB-80EC-1316285E7A84}" type="slidenum">
              <a:rPr lang="ru-RU" altLang="ru-RU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424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11F6D-921D-4C0B-BB0B-4B7010CF34ED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36069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11F6D-921D-4C0B-BB0B-4B7010CF34ED}" type="slidenum">
              <a:rPr lang="ru-RU" smtClean="0"/>
              <a:pPr/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09055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11F6D-921D-4C0B-BB0B-4B7010CF34ED}" type="slidenum">
              <a:rPr lang="ru-RU" smtClean="0"/>
              <a:pPr/>
              <a:t>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85828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коррекция</a:t>
            </a: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54791B-DB87-4B6B-8C93-A892BE5D4D67}" type="slidenum">
              <a:rPr lang="ru-RU" altLang="ru-RU"/>
              <a:pPr>
                <a:spcBef>
                  <a:spcPct val="0"/>
                </a:spcBef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1001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11F6D-921D-4C0B-BB0B-4B7010CF34ED}" type="slidenum">
              <a:rPr lang="ru-RU" smtClean="0"/>
              <a:pPr/>
              <a:t>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433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11F6D-921D-4C0B-BB0B-4B7010CF34ED}" type="slidenum">
              <a:rPr lang="ru-RU" smtClean="0"/>
              <a:pPr/>
              <a:t>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7828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11F6D-921D-4C0B-BB0B-4B7010CF34ED}" type="slidenum">
              <a:rPr lang="ru-RU" smtClean="0"/>
              <a:pPr/>
              <a:t>10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929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F37D0-23D1-4F66-B2CC-546E751AE947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79011-0421-4521-9FB5-2E8E9B7705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478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8CF66-2D02-49A1-811F-D7F73138E78A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464E7-8008-43FC-B580-4A4B65F936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949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4247-4E53-4F56-A5CA-4EC60D02DE3C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57D27-A6B7-4D7F-A74E-481CB112BA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971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E5378-9596-42FF-A9A3-DCCAEEA9C51A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C1730-664E-4163-909B-D9B863CE4F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358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158C2-A18E-41F1-9A06-DA106D03EBE9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7ED0B-955B-41AF-BF6A-4E15426579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184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34A3E-858B-4152-880D-4611A0DEFC52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63E53-556F-400D-97C4-32BEF9B907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7289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23A0E-66ED-455E-A6B6-1A77C013C698}" type="datetime1">
              <a:rPr lang="ru-RU" smtClean="0"/>
              <a:t>05.06.2019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F3AEA-E73F-4A62-8D0E-DF4C91866C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270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3E50-5EDF-483D-B5E5-E0B038BE62FF}" type="datetime1">
              <a:rPr lang="ru-RU" smtClean="0"/>
              <a:t>05.06.2019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3B4D0-BF18-4B6F-AD84-8B60F4647A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945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8CF96-1F9A-40AE-B26B-0FF264FA6837}" type="datetime1">
              <a:rPr lang="ru-RU" smtClean="0"/>
              <a:t>05.06.2019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8BB25-ABBF-4A8E-BB5E-0008CBDBAA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2910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7AFC3-AC3F-47C3-A869-4B9D59D7904D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EF008-8BF4-449B-AF5C-2026783D8D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965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56FD6-E19A-45A3-B2B7-086AD930B67D}" type="datetime1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02603-D92B-49E8-A337-9673F24FAC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890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AF257-1A1D-418B-8A43-76B06FCC92C6}" type="datetime1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1C2231-0A29-4EBF-9F04-9068FB5C35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peter_panfilov@mail.r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3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6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3.jpeg"/><Relationship Id="rId4" Type="http://schemas.openxmlformats.org/officeDocument/2006/relationships/image" Target="../media/image21.jpeg"/><Relationship Id="rId9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9.jp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1.png"/><Relationship Id="rId4" Type="http://schemas.openxmlformats.org/officeDocument/2006/relationships/image" Target="../media/image40.jpeg"/><Relationship Id="rId9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9.jp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4.jpe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192913" y="169047"/>
            <a:ext cx="7067550" cy="417513"/>
          </a:xfrm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Уральский федеральный университет </a:t>
            </a:r>
            <a:b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естественных наук и математики</a:t>
            </a:r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>
          <a:xfrm>
            <a:off x="611888" y="1148561"/>
            <a:ext cx="8229600" cy="452596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ФАКТОРОВ НА РАЗВИТИЕ ТРЕЩИН В ГОРНЫХ ПОРОДАХ</a:t>
            </a:r>
            <a:endParaRPr lang="ru-RU" altLang="ru-RU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36613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4288"/>
            <a:ext cx="163988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57921" y="3049935"/>
            <a:ext cx="8786079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Панфилов Петр Евгеньевич </a:t>
            </a:r>
            <a:r>
              <a:rPr kumimoji="0" lang="ru-RU" altLang="ru-RU" sz="240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Aft>
                <a:spcPts val="1200"/>
              </a:spcAft>
            </a:pP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Кочанов </a:t>
            </a: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А.Н. </a:t>
            </a:r>
            <a:r>
              <a:rPr lang="ru-RU" altLang="ru-RU" sz="2400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Панфилов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Зайцев Д.В.</a:t>
            </a:r>
            <a:r>
              <a:rPr lang="ru-RU" altLang="ru-RU" sz="2400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spcAft>
                <a:spcPts val="1200"/>
              </a:spcAft>
            </a:pPr>
            <a:r>
              <a:rPr kumimoji="0" lang="ru-RU" altLang="ru-RU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altLang="ru-RU" sz="1400" b="1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Уральский федеральный университет, Екатеринбург, пр. Ленина, 51,</a:t>
            </a:r>
            <a:r>
              <a:rPr kumimoji="0" lang="ru-RU" alt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peter_panfilov@mail.ru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Институт проблем комплексного освоения недр РАН, Москва, Крюковский тупик, д.4.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82286"/>
            <a:ext cx="1155589" cy="70986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C1730-664E-4163-909B-D9B863CE4FF9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0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8" name="TextBox 12"/>
          <p:cNvSpPr txBox="1">
            <a:spLocks noChangeArrowheads="1"/>
          </p:cNvSpPr>
          <p:nvPr/>
        </p:nvSpPr>
        <p:spPr bwMode="auto">
          <a:xfrm>
            <a:off x="408044" y="948190"/>
            <a:ext cx="81033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бразцы после испытаний на сжатие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Master Bombardier Castle\Пермь 2015\рисунки к докладу\змеевик сжат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" y="2150777"/>
            <a:ext cx="2880320" cy="248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Master Bombardier Castle\Пермь 2015\рисунки к докладу\яшма сжат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56" y="2150777"/>
            <a:ext cx="3153687" cy="248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Master Bombardier Castle\Пермь 2015\рисунки к докладу\гранит сжаты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0" y="2150778"/>
            <a:ext cx="2898780" cy="248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27584" y="4670221"/>
            <a:ext cx="1322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Серпентенит</a:t>
            </a:r>
            <a:endParaRPr lang="ru-RU" sz="1600" dirty="0"/>
          </a:p>
        </p:txBody>
      </p:sp>
      <p:sp>
        <p:nvSpPr>
          <p:cNvPr id="17" name="Rectangle 16"/>
          <p:cNvSpPr/>
          <p:nvPr/>
        </p:nvSpPr>
        <p:spPr>
          <a:xfrm>
            <a:off x="4428042" y="4670221"/>
            <a:ext cx="699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Яшма</a:t>
            </a:r>
            <a:endParaRPr lang="ru-RU" sz="1600" dirty="0"/>
          </a:p>
        </p:txBody>
      </p:sp>
      <p:sp>
        <p:nvSpPr>
          <p:cNvPr id="18" name="Rectangle 17"/>
          <p:cNvSpPr/>
          <p:nvPr/>
        </p:nvSpPr>
        <p:spPr>
          <a:xfrm>
            <a:off x="7361678" y="4639818"/>
            <a:ext cx="795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Гранит</a:t>
            </a:r>
            <a:endParaRPr lang="ru-RU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" y="0"/>
            <a:ext cx="1224136" cy="6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32200" y="5191125"/>
            <a:ext cx="8035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Такая мода разрушения указывает на существование в ГП нескольких механизмов аккомодации упругой энергии (растрескивание и деформация)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2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57257" y="640359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Диаметральное сжатие на воздухе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растягивающие нагрузки 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D:\Master Bombardier Castle\Пермь 2015\рисунки к докладу\диаметральное сжатие с пордпися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03" y="1243781"/>
            <a:ext cx="2952328" cy="241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17" y="3685935"/>
            <a:ext cx="2656290" cy="2206634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31" y="1237593"/>
            <a:ext cx="2662477" cy="236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580112" y="5851457"/>
            <a:ext cx="17214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Метеорит «Челябинск»</a:t>
            </a:r>
            <a:endParaRPr lang="ru-RU" sz="12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267744" y="5851456"/>
            <a:ext cx="1532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Гранит с трещинами</a:t>
            </a:r>
            <a:endParaRPr lang="ru-RU" sz="1200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31" y="3704007"/>
            <a:ext cx="2810137" cy="217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5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46" y="809691"/>
            <a:ext cx="8772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itchFamily="18" charset="0"/>
              </a:rPr>
              <a:t>Механические свойства  горных </a:t>
            </a:r>
            <a:r>
              <a:rPr 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пород 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 воздухе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10541"/>
              </p:ext>
            </p:extLst>
          </p:nvPr>
        </p:nvGraphicFramePr>
        <p:xfrm>
          <a:off x="1254978" y="1690857"/>
          <a:ext cx="6578600" cy="3080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8300"/>
                <a:gridCol w="1638300"/>
                <a:gridCol w="1638300"/>
                <a:gridCol w="1663700"/>
              </a:tblGrid>
              <a:tr h="280035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материал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Е, ГПа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σ</a:t>
                      </a:r>
                      <a:r>
                        <a:rPr lang="ru-RU" sz="1200" baseline="-25000">
                          <a:effectLst/>
                        </a:rPr>
                        <a:t>в</a:t>
                      </a:r>
                      <a:r>
                        <a:rPr lang="ru-RU" sz="1200">
                          <a:effectLst/>
                        </a:rPr>
                        <a:t>,МПа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δ,%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</a:tr>
              <a:tr h="280035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схема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 gridSpan="3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Сжатие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035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МЕТЕОРИТ Ч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5,75±0,23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372±10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8,8±0,2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</a:tr>
              <a:tr h="280035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серпентинит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6,10±0,35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216±27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4,2±0,3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</a:tr>
              <a:tr h="280035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яшма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7,44±0,25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464±34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6,8±0,2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</a:tr>
              <a:tr h="280035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гранит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6,81±0,43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554±32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9,5±1,4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</a:tr>
              <a:tr h="280035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схема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 gridSpan="3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Непрямое растяжение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035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МЕТЕОРИТ Ч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0,73±0,09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8,2±0,7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1,1±0,1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</a:tr>
              <a:tr h="280035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серпентинит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1,47±0,06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13,5±1,4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1,0±0,1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</a:tr>
              <a:tr h="280035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яшма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2,98±0,32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28,1±1,5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1,2±0,1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</a:tr>
              <a:tr h="280035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гранит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1,46±0,15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14,7±3,8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1,1±0,2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95250" marT="9525" marB="0" anchor="ctr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" y="0"/>
            <a:ext cx="1224136" cy="6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70491" y="4854291"/>
            <a:ext cx="6463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 сжатии ГП ведут себя как вязко-упругие материалы;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 растяжении (ДС) – как хрупкие материалы.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91" y="46867"/>
            <a:ext cx="828736" cy="509081"/>
          </a:xfrm>
          <a:prstGeom prst="rect">
            <a:avLst/>
          </a:prstGeom>
        </p:spPr>
      </p:pic>
      <p:sp>
        <p:nvSpPr>
          <p:cNvPr id="2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2948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434" name="Прямоугольник 12"/>
          <p:cNvSpPr>
            <a:spLocks noChangeArrowheads="1"/>
          </p:cNvSpPr>
          <p:nvPr/>
        </p:nvSpPr>
        <p:spPr bwMode="auto">
          <a:xfrm>
            <a:off x="165856" y="911199"/>
            <a:ext cx="8363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свойства </a:t>
            </a:r>
            <a:r>
              <a:rPr lang="ru-RU" alt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горных пород при непрямом растяжении на воздухе и в воде</a:t>
            </a:r>
            <a:endParaRPr lang="ru-RU" alt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067" y="4708007"/>
            <a:ext cx="8935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ДС на воздухе и в воде ГП демонстрируют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ХРУПКОЕ ПОВЕДЕНИЕ.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ВЛИЯЕТ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деформационного поведения модельных ГП. 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756644"/>
              </p:ext>
            </p:extLst>
          </p:nvPr>
        </p:nvGraphicFramePr>
        <p:xfrm>
          <a:off x="440865" y="2282342"/>
          <a:ext cx="8183303" cy="2113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3963"/>
                <a:gridCol w="1592335"/>
                <a:gridCol w="1592335"/>
                <a:gridCol w="1592335"/>
                <a:gridCol w="1592335"/>
              </a:tblGrid>
              <a:tr h="26413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Материал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Воздух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Вода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41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σ</a:t>
                      </a:r>
                      <a:r>
                        <a:rPr lang="ru-RU" sz="1600" baseline="-25000">
                          <a:effectLst/>
                        </a:rPr>
                        <a:t>в</a:t>
                      </a:r>
                      <a:r>
                        <a:rPr lang="ru-RU" sz="1600">
                          <a:effectLst/>
                        </a:rPr>
                        <a:t>, МПа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δ, %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σ</a:t>
                      </a:r>
                      <a:r>
                        <a:rPr lang="ru-RU" sz="1600" baseline="-25000">
                          <a:effectLst/>
                        </a:rPr>
                        <a:t>в</a:t>
                      </a:r>
                      <a:r>
                        <a:rPr lang="ru-RU" sz="1600">
                          <a:effectLst/>
                        </a:rPr>
                        <a:t>, МПа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δ, %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</a:tr>
              <a:tr h="264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Углистый кварцит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</a:rPr>
                        <a:t>32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1.3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25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0.9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</a:tr>
              <a:tr h="264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</a:t>
                      </a:r>
                      <a:r>
                        <a:rPr lang="en-US" sz="1600" baseline="-25000">
                          <a:effectLst/>
                        </a:rPr>
                        <a:t>2</a:t>
                      </a:r>
                      <a:r>
                        <a:rPr lang="en-US" sz="1600">
                          <a:effectLst/>
                        </a:rPr>
                        <a:t>O</a:t>
                      </a:r>
                      <a:r>
                        <a:rPr lang="en-US" sz="1600" baseline="-25000">
                          <a:effectLst/>
                        </a:rPr>
                        <a:t>3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</a:rPr>
                        <a:t>26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1.5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22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1.1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</a:tr>
              <a:tr h="264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Серпентинит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</a:rPr>
                        <a:t>23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1.3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0.9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</a:tr>
              <a:tr h="264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Гранит 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1.1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1.1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</a:tr>
              <a:tr h="264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Песчаник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0.6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0.6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</a:tr>
              <a:tr h="264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Каменный уголь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</a:rPr>
                        <a:t>2.6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0.9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2.1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1.0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820" marR="107820" marT="0" marB="0" anchor="ctr"/>
                </a:tc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295400" y="6191250"/>
            <a:ext cx="7008813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2857" y="653186"/>
            <a:ext cx="8723494" cy="45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гранита </a:t>
            </a:r>
            <a:r>
              <a:rPr lang="ru-RU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altLang="ru-RU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ДС на макроуровне </a:t>
            </a:r>
            <a:endParaRPr lang="ru-RU" altLang="ru-RU" sz="2400" b="1" dirty="0">
              <a:solidFill>
                <a:srgbClr val="0033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57341"/>
            <a:ext cx="1656386" cy="158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58" y="1157341"/>
            <a:ext cx="1698764" cy="158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49208" y="1711173"/>
            <a:ext cx="2268562" cy="32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altLang="ru-RU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Исетский</a:t>
            </a: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гранит</a:t>
            </a:r>
            <a:endParaRPr lang="ru-RU" altLang="ru-RU" sz="2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82148" y="3369632"/>
            <a:ext cx="1602334" cy="66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Мансуровский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гранит</a:t>
            </a:r>
            <a:endParaRPr lang="ru-RU" alt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ClrTx/>
              <a:buFontTx/>
              <a:buNone/>
            </a:pPr>
            <a:endParaRPr lang="ru-RU" altLang="ru-RU" sz="2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4" descr="G:\Conferences &amp; Seminars\2016\01 Неделя горняка\Статья\Рисунки\Рисунок 4 б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7037" r="6804" b="20193"/>
          <a:stretch/>
        </p:blipFill>
        <p:spPr bwMode="auto">
          <a:xfrm>
            <a:off x="2723741" y="2824483"/>
            <a:ext cx="3888432" cy="159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09" y="4549036"/>
            <a:ext cx="1833657" cy="160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93" y="4517930"/>
            <a:ext cx="1721617" cy="162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2857" y="4998644"/>
            <a:ext cx="1960916" cy="68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Гранит 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трещинами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2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82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8" name="TextBox 12"/>
          <p:cNvSpPr txBox="1">
            <a:spLocks noChangeArrowheads="1"/>
          </p:cNvSpPr>
          <p:nvPr/>
        </p:nvSpPr>
        <p:spPr bwMode="auto">
          <a:xfrm>
            <a:off x="24127" y="722620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Разрушение  розового гранита на макроуровне</a:t>
            </a:r>
            <a:endParaRPr lang="en-US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Master Bombardier Castle\Пермь 2015\рисунки к докладу\гранит сжатый диаме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91" y="1533107"/>
            <a:ext cx="2614900" cy="251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Master Bombardier Castle\Пермь 2015\рисунки к докладу\трещина в граните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5" y="4171477"/>
            <a:ext cx="8610281" cy="11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" y="0"/>
            <a:ext cx="1224136" cy="6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" name="Picture 2" descr="D:\Master Bombardier Castle\ИГГ 2015\Презентация\Изломы Степа\Panfilov\22.09.2015\granit\1\500_se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69" y="1521320"/>
            <a:ext cx="3343637" cy="250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2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547665" y="5452306"/>
            <a:ext cx="6549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Мода разрушения: ХРУПКОЕ ВНУТРИЗЕРЕННОЕ РАЗРУШЕНИЕ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8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1691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938" y="2500313"/>
            <a:ext cx="80724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1" name="TextBox 13"/>
          <p:cNvSpPr txBox="1">
            <a:spLocks noChangeArrowheads="1"/>
          </p:cNvSpPr>
          <p:nvPr/>
        </p:nvSpPr>
        <p:spPr bwMode="auto">
          <a:xfrm>
            <a:off x="978499" y="794936"/>
            <a:ext cx="7555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серого гранита на макроуровне</a:t>
            </a:r>
            <a:endParaRPr lang="ru-RU" alt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Рисунок 1881" descr="G:\Grantier Place\2015\РНФ 2015 - 359 - № 115051210100\12 Отчеты\2017\Материалы к отчету\Фотографии ГП\Granite\Гранит_Шарташ_Air-Water_B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46610"/>
            <a:ext cx="7879783" cy="470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6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1691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938" y="2500313"/>
            <a:ext cx="80724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1" name="TextBox 13"/>
          <p:cNvSpPr txBox="1">
            <a:spLocks noChangeArrowheads="1"/>
          </p:cNvSpPr>
          <p:nvPr/>
        </p:nvSpPr>
        <p:spPr bwMode="auto">
          <a:xfrm>
            <a:off x="2650359" y="668460"/>
            <a:ext cx="49148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Изломы серого</a:t>
            </a:r>
            <a:r>
              <a:rPr lang="ru-RU" altLang="ru-RU" sz="1800" dirty="0" smtClean="0"/>
              <a:t> </a:t>
            </a:r>
            <a:r>
              <a:rPr lang="ru-RU" alt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гранита </a:t>
            </a:r>
            <a:endParaRPr lang="ru-RU" alt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65" y="1425221"/>
            <a:ext cx="2666823" cy="2000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12" y="3526928"/>
            <a:ext cx="2673504" cy="200512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753770" y="1107052"/>
            <a:ext cx="130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воздухе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25221"/>
            <a:ext cx="2679578" cy="2009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809" y="3526928"/>
            <a:ext cx="2676849" cy="200763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300192" y="1127695"/>
            <a:ext cx="84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воде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349320" y="5646249"/>
            <a:ext cx="6549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Мода разрушения: ХРУПКОЕ ВНУТРИЗЕРЕННОЕ РАЗРУШЕНИЕ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27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3503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938" y="2500313"/>
            <a:ext cx="80724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5" name="TextBox 13"/>
          <p:cNvSpPr txBox="1">
            <a:spLocks noChangeArrowheads="1"/>
          </p:cNvSpPr>
          <p:nvPr/>
        </p:nvSpPr>
        <p:spPr bwMode="auto">
          <a:xfrm>
            <a:off x="72377" y="743167"/>
            <a:ext cx="9031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серпентинита на макроуровне</a:t>
            </a:r>
            <a:endParaRPr lang="ru-RU" alt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серпентинит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0" r="70887" b="50671"/>
          <a:stretch/>
        </p:blipFill>
        <p:spPr bwMode="auto">
          <a:xfrm>
            <a:off x="195940" y="1464452"/>
            <a:ext cx="2730439" cy="259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pic>
        <p:nvPicPr>
          <p:cNvPr id="18" name="Picture 2" descr="D:\Master Bombardier Castle\ИГГ 2015\Презентация\Изломы Степа\Panfilov\22.09.2015\serpentin_zel\1\x50_se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60" y="1485868"/>
            <a:ext cx="3482066" cy="261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Master Bombardier Castle\ИГГ 2015\Презентация\Изломы Степа\Panfilov\22.09.2015\serpentin_zel\1\x1000_b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07" y="1954581"/>
            <a:ext cx="2429429" cy="182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238255" y="4464637"/>
            <a:ext cx="6549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Мода разрушения: ВНУТРИЗЕРЕННОЕ РАЗРУШЕНИЕ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1691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938" y="2500313"/>
            <a:ext cx="80724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1" name="TextBox 13"/>
          <p:cNvSpPr txBox="1">
            <a:spLocks noChangeArrowheads="1"/>
          </p:cNvSpPr>
          <p:nvPr/>
        </p:nvSpPr>
        <p:spPr bwMode="auto">
          <a:xfrm>
            <a:off x="439042" y="815869"/>
            <a:ext cx="82763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Растрескивание</a:t>
            </a:r>
            <a:r>
              <a:rPr lang="ru-RU" altLang="ru-RU" sz="1800" dirty="0"/>
              <a:t> </a:t>
            </a:r>
            <a:r>
              <a:rPr lang="ru-RU" alt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серпентинита на микроуровне</a:t>
            </a:r>
            <a:endParaRPr lang="ru-RU" alt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Serpentenit_DiaComp_Air_Water_Cra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0" b="7377"/>
          <a:stretch/>
        </p:blipFill>
        <p:spPr bwMode="auto">
          <a:xfrm>
            <a:off x="659303" y="4396397"/>
            <a:ext cx="8082614" cy="174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pic>
        <p:nvPicPr>
          <p:cNvPr id="15" name="Picture 6" descr="D:\Master Bombardier Castle\Пермь 2015\рисунки к докладу\трещина в змеевике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86" y="3114652"/>
            <a:ext cx="7994552" cy="119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Master Bombardier Castle\Пермь 2015\рисунки к докладу\трещина в серпенте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3" y="1373884"/>
            <a:ext cx="7959852" cy="160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7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2938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0814" y="1635688"/>
            <a:ext cx="86063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Горные породы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неорганические материалы с развитой иерархической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структурой, демонстрирующие деформационное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поведение, отличающееся от синтетических неорганических материалов.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появление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ГП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трещины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означает мгновенного разрушения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5512" y="475398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8" name="TextBox 12"/>
          <p:cNvSpPr txBox="1">
            <a:spLocks noChangeArrowheads="1"/>
          </p:cNvSpPr>
          <p:nvPr/>
        </p:nvSpPr>
        <p:spPr bwMode="auto">
          <a:xfrm>
            <a:off x="0" y="760348"/>
            <a:ext cx="8784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Разрушение  яшмы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Master Bombardier Castle\Пермь 2015\рисунки к докладу\яшма сжатый диаме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2350"/>
            <a:ext cx="2882176" cy="253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Master Bombardier Castle\Пермь 2015\рисунки к докладу\трещина в яшм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3528" y="4291863"/>
            <a:ext cx="8532439" cy="131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" y="0"/>
            <a:ext cx="1224136" cy="6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3" name="Picture 6" descr="D:\Master Bombardier Castle\ИГГ 2015\Презентация\Изломы Степа\Panfilov\22.09.2015\yashma\1\x50_b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641770"/>
            <a:ext cx="3400271" cy="254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Master Bombardier Castle\ИГГ 2015\Презентация\Изломы Степа\Panfilov\22.09.2015\yashma\1\x1000_b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255" y="2106551"/>
            <a:ext cx="2160712" cy="162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620600" y="5679093"/>
            <a:ext cx="6549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Мода разрушения: ХРУПКОЕ МЕЖЗЕРЕННОЕ РАЗРУШЕНИЕ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3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8" name="TextBox 12"/>
          <p:cNvSpPr txBox="1">
            <a:spLocks noChangeArrowheads="1"/>
          </p:cNvSpPr>
          <p:nvPr/>
        </p:nvSpPr>
        <p:spPr bwMode="auto">
          <a:xfrm>
            <a:off x="0" y="760348"/>
            <a:ext cx="8784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Изломы образцов из хондрита «Челябинск»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" y="0"/>
            <a:ext cx="1224136" cy="6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6992"/>
            <a:ext cx="5555193" cy="4166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94" y="3638381"/>
            <a:ext cx="2734058" cy="20505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11" y="1494222"/>
            <a:ext cx="2754624" cy="20659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2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6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163" y="647904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7" name="TextBox 17"/>
          <p:cNvSpPr txBox="1">
            <a:spLocks noChangeArrowheads="1"/>
          </p:cNvSpPr>
          <p:nvPr/>
        </p:nvSpPr>
        <p:spPr bwMode="auto">
          <a:xfrm>
            <a:off x="1415149" y="744703"/>
            <a:ext cx="65747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</a:t>
            </a:r>
            <a:r>
              <a:rPr lang="ru-RU" alt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песчаника на макроуровне</a:t>
            </a:r>
            <a:endParaRPr lang="ru-RU" alt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песчаник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82947"/>
            <a:ext cx="6775701" cy="474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5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3503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938" y="2500313"/>
            <a:ext cx="80724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5" name="TextBox 13"/>
          <p:cNvSpPr txBox="1">
            <a:spLocks noChangeArrowheads="1"/>
          </p:cNvSpPr>
          <p:nvPr/>
        </p:nvSpPr>
        <p:spPr bwMode="auto">
          <a:xfrm>
            <a:off x="72377" y="743167"/>
            <a:ext cx="9031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Растрескивание </a:t>
            </a:r>
            <a:r>
              <a:rPr lang="ru-RU" alt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песчаника на микроуровне</a:t>
            </a:r>
            <a:endParaRPr lang="ru-RU" alt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CrimeaSand_DiaCompr_Air_Water_Cra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/>
          <a:stretch/>
        </p:blipFill>
        <p:spPr bwMode="auto">
          <a:xfrm>
            <a:off x="1366792" y="1216215"/>
            <a:ext cx="6442707" cy="48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6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3503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938" y="2500313"/>
            <a:ext cx="80724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5" name="TextBox 13"/>
          <p:cNvSpPr txBox="1">
            <a:spLocks noChangeArrowheads="1"/>
          </p:cNvSpPr>
          <p:nvPr/>
        </p:nvSpPr>
        <p:spPr bwMode="auto">
          <a:xfrm>
            <a:off x="72377" y="743167"/>
            <a:ext cx="9031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Растрескивание </a:t>
            </a:r>
            <a:r>
              <a:rPr lang="ru-RU" alt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каменного угля на макроуровне</a:t>
            </a:r>
            <a:endParaRPr lang="ru-RU" alt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Рисунок 1880" descr="G:\Grantier Place\2015\РНФ 2015 - 359 - № 115051210100\12 Отчеты\2017\Материалы к отчету\Фотографии ГП\Coal\Каменный_уголь-Air-W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376730"/>
            <a:ext cx="7488832" cy="464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3503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938" y="2500313"/>
            <a:ext cx="80724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5" name="TextBox 13"/>
          <p:cNvSpPr txBox="1">
            <a:spLocks noChangeArrowheads="1"/>
          </p:cNvSpPr>
          <p:nvPr/>
        </p:nvSpPr>
        <p:spPr bwMode="auto">
          <a:xfrm>
            <a:off x="72377" y="743167"/>
            <a:ext cx="9031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Изломы каменного угля</a:t>
            </a:r>
            <a:endParaRPr lang="ru-RU" alt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10" y="1559893"/>
            <a:ext cx="2691660" cy="20187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2" y="3625001"/>
            <a:ext cx="2691109" cy="201833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051720" y="1175784"/>
            <a:ext cx="130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воздухе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17" y="1537231"/>
            <a:ext cx="2568219" cy="19261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17" y="3528237"/>
            <a:ext cx="2615660" cy="19617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329637" y="1190561"/>
            <a:ext cx="84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воде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38355" y="5695322"/>
            <a:ext cx="6549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Мода разрушения: ХРУПКОЕ ВНУТРИЗЕРЕННОЕ РАЗРУШЕНИЕ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3503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938" y="2500313"/>
            <a:ext cx="80724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5" name="TextBox 13"/>
          <p:cNvSpPr txBox="1">
            <a:spLocks noChangeArrowheads="1"/>
          </p:cNvSpPr>
          <p:nvPr/>
        </p:nvSpPr>
        <p:spPr bwMode="auto">
          <a:xfrm>
            <a:off x="1" y="743167"/>
            <a:ext cx="9103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Растрескивание </a:t>
            </a:r>
            <a:r>
              <a:rPr lang="en-US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ru-RU" sz="2400" b="1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ru-RU" sz="2400" b="1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плазменного напыления на </a:t>
            </a:r>
            <a:r>
              <a:rPr lang="ru-RU" alt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макроуровне</a:t>
            </a:r>
            <a:endParaRPr lang="ru-RU" alt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Рисунок 1879" descr="G:\Grantier Place\2015\РНФ 2015 - 359 - № 115051210100\12 Отчеты\2017\Материалы к отчету\Фотографии ГП\Al2O3\Al2O3_Air-W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2" y="1417299"/>
            <a:ext cx="7419594" cy="46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3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3503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2938" y="2500313"/>
            <a:ext cx="80724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5" name="TextBox 13"/>
          <p:cNvSpPr txBox="1">
            <a:spLocks noChangeArrowheads="1"/>
          </p:cNvSpPr>
          <p:nvPr/>
        </p:nvSpPr>
        <p:spPr bwMode="auto">
          <a:xfrm>
            <a:off x="1" y="743167"/>
            <a:ext cx="9103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Изломы образцов </a:t>
            </a:r>
            <a:r>
              <a:rPr lang="en-US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ru-RU" sz="2400" b="1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ru-RU" sz="2400" b="1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плазменного </a:t>
            </a:r>
            <a:r>
              <a:rPr lang="ru-RU" alt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напыления</a:t>
            </a:r>
            <a:endParaRPr lang="ru-RU" alt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83" y="1531612"/>
            <a:ext cx="2563717" cy="19227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83" y="3520013"/>
            <a:ext cx="2563717" cy="19227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01743" y="1136152"/>
            <a:ext cx="130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воздухе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45" y="1525111"/>
            <a:ext cx="2536564" cy="19024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45" y="3540378"/>
            <a:ext cx="2536564" cy="190242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26895" y="1134014"/>
            <a:ext cx="84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воде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39551" y="5644437"/>
            <a:ext cx="7557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Мода разрушения: ХРУПКОЕ ВНУТРИ- и МЕЖ ЗЕРЕННОЕ РАЗРУШЕНИЕ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1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21451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707" name="Прямоугольник 8"/>
          <p:cNvSpPr>
            <a:spLocks noChangeArrowheads="1"/>
          </p:cNvSpPr>
          <p:nvPr/>
        </p:nvSpPr>
        <p:spPr bwMode="auto">
          <a:xfrm>
            <a:off x="671763" y="777892"/>
            <a:ext cx="76354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Растрескивание модельных материалов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026048"/>
              </p:ext>
            </p:extLst>
          </p:nvPr>
        </p:nvGraphicFramePr>
        <p:xfrm>
          <a:off x="394118" y="1632893"/>
          <a:ext cx="8244040" cy="24952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994"/>
                <a:gridCol w="798359"/>
                <a:gridCol w="780485"/>
                <a:gridCol w="781338"/>
                <a:gridCol w="860492"/>
                <a:gridCol w="861343"/>
                <a:gridCol w="861343"/>
                <a:gridCol w="861343"/>
                <a:gridCol w="861343"/>
              </a:tblGrid>
              <a:tr h="72052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Материал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Диаметр образца, мм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Длина опасной трещины, мм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Длина микротрещины, мм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Ширина микротрещины, мм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Вода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Воздух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Вода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Воздух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Вода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Воздух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Вода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Воздух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</a:tr>
              <a:tr h="2365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Углистый кварцит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3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4.2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---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0.5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---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0.03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---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</a:tr>
              <a:tr h="2365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Al</a:t>
                      </a:r>
                      <a:r>
                        <a:rPr lang="ru-RU" sz="1300" baseline="-25000">
                          <a:effectLst/>
                        </a:rPr>
                        <a:t>2</a:t>
                      </a:r>
                      <a:r>
                        <a:rPr lang="ru-RU" sz="1300">
                          <a:effectLst/>
                        </a:rPr>
                        <a:t>O</a:t>
                      </a:r>
                      <a:r>
                        <a:rPr lang="ru-RU" sz="1300" baseline="-25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3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5.75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0.5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0.5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0.05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0.1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</a:tr>
              <a:tr h="2365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Серпентинит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3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3.2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0.5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0.5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0.05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0.05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</a:tr>
              <a:tr h="2365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Гранит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3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2.6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5.2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0.5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smtClean="0">
                          <a:effectLst/>
                        </a:rPr>
                        <a:t>1</a:t>
                      </a:r>
                      <a:r>
                        <a:rPr lang="en-US" sz="1300" dirty="0" smtClean="0">
                          <a:effectLst/>
                        </a:rPr>
                        <a:t>.</a:t>
                      </a:r>
                      <a:r>
                        <a:rPr lang="ru-RU" sz="1300" dirty="0" smtClean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0.05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0.1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</a:tr>
              <a:tr h="2365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Песчаник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3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7.2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8.2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0.5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0.5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0.01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0.05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</a:tr>
              <a:tr h="2365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Каменный уголь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3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---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0.5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---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0.01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---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7" marR="87517" marT="0" marB="0"/>
                </a:tc>
              </a:tr>
            </a:tbl>
          </a:graphicData>
        </a:graphic>
      </p:graphicFrame>
      <p:sp>
        <p:nvSpPr>
          <p:cNvPr id="21" name="Прямоугольник 8"/>
          <p:cNvSpPr>
            <a:spLocks noChangeArrowheads="1"/>
          </p:cNvSpPr>
          <p:nvPr/>
        </p:nvSpPr>
        <p:spPr bwMode="auto">
          <a:xfrm>
            <a:off x="393202" y="4548297"/>
            <a:ext cx="81775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538163" algn="just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Опасная (магистральная) трещина в образцах состоит из почти слившихся друг с другом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порообразных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микротрещин 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8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55" y="683137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1643063" y="1214438"/>
            <a:ext cx="6000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26632" name="Прямоугольник 8"/>
          <p:cNvSpPr>
            <a:spLocks noChangeArrowheads="1"/>
          </p:cNvSpPr>
          <p:nvPr/>
        </p:nvSpPr>
        <p:spPr bwMode="auto">
          <a:xfrm>
            <a:off x="644897" y="1900173"/>
            <a:ext cx="817753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538163"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макроскопическом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уровне при </a:t>
            </a: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сжатии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малогабаритные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изученных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 демонстрируют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вязко-упругое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поведение. При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приложении растягивающей нагрузки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 себя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макроскопическом уровне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хрупкие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материалы,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микроскопическом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демонстрируют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вязко-упругое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поведение независимо от окружающей среды.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8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965936"/>
            <a:ext cx="860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Масштабы структуры твердого тела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Классификация по «методу наблюдения» 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2352" y="2234646"/>
            <a:ext cx="78315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 решеточный уровень 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≤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единиц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нано-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десятки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– сотни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микро-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единицы – сотни мкм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макро-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единицы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мм – единицы 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«уровень» конструкционных материалов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мега-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десятков 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уровень» горных пород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" y="0"/>
            <a:ext cx="1224136" cy="6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Privat Gallery\Home\Вова Поляков 25-07-2009\Фотографии Екб и Флюс 23-25-07-2009\IMG_5911.JPG"/>
          <p:cNvPicPr>
            <a:picLocks noChangeAspect="1" noChangeArrowheads="1"/>
          </p:cNvPicPr>
          <p:nvPr/>
        </p:nvPicPr>
        <p:blipFill rotWithShape="1">
          <a:blip r:embed="rId2" cstate="print"/>
          <a:srcRect t="8000" r="5117"/>
          <a:stretch/>
        </p:blipFill>
        <p:spPr bwMode="auto">
          <a:xfrm>
            <a:off x="0" y="188640"/>
            <a:ext cx="9171575" cy="666936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55576" y="208345"/>
            <a:ext cx="7022584" cy="114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 smtClean="0"/>
              <a:t> </a:t>
            </a:r>
            <a:r>
              <a:rPr lang="ru-RU" sz="4800" b="1" dirty="0" smtClean="0">
                <a:solidFill>
                  <a:srgbClr val="3333CC"/>
                </a:solidFill>
                <a:latin typeface="Baskerville Old Face" panose="02020602080505020303" pitchFamily="18" charset="0"/>
              </a:rPr>
              <a:t>Спасибо за внимание</a:t>
            </a:r>
            <a:r>
              <a:rPr lang="en-US" sz="4800" b="1" dirty="0" smtClean="0">
                <a:solidFill>
                  <a:srgbClr val="3333CC"/>
                </a:solidFill>
                <a:latin typeface="Baskerville Old Face" panose="02020602080505020303" pitchFamily="18" charset="0"/>
              </a:rPr>
              <a:t>!</a:t>
            </a:r>
            <a:endParaRPr lang="en-US" sz="8800" b="1" cap="all" dirty="0" smtClean="0">
              <a:solidFill>
                <a:srgbClr val="3333CC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3B4D0-BF18-4B6F-AD84-8B60F4647AD5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21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35194" y="1236609"/>
            <a:ext cx="8815416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Особенности горных пород как объектов изучения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обладают</a:t>
            </a:r>
            <a:r>
              <a:rPr lang="ru-RU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НЕОДНОРОДНОЙ РАЗВИТОЙ ИЕРАРХИЧЕСКОЙ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структурой; </a:t>
            </a:r>
          </a:p>
          <a:p>
            <a:pPr marL="457200" indent="-457200">
              <a:buFontTx/>
              <a:buChar char="-"/>
            </a:pP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 правило, находятся под действием, как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статических, так и динами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ческих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нагрузок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СЛОЖНОЙ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геометрии;</a:t>
            </a:r>
          </a:p>
          <a:p>
            <a:pPr marL="457200" indent="-457200">
              <a:buFontTx/>
              <a:buChar char="-"/>
            </a:pPr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marL="354013" indent="-354013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 «работают» в</a:t>
            </a:r>
            <a:r>
              <a:rPr lang="ru-RU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«НЕИНЕРТНЫХ»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атмосферах.</a:t>
            </a:r>
            <a:endParaRPr lang="ru-RU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" y="0"/>
            <a:ext cx="1224136" cy="6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947" y="660095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107505" y="1327866"/>
            <a:ext cx="86409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модельных материалов </a:t>
            </a:r>
            <a:r>
              <a:rPr lang="ru-RU" alt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выбраны:</a:t>
            </a:r>
            <a:endParaRPr lang="ru-RU" altLang="ru-RU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037" y="2225202"/>
            <a:ext cx="814233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120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МАГМАТИЧЕСКИЕ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ГП:</a:t>
            </a:r>
            <a:r>
              <a:rPr lang="ru-RU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кварцит, с</a:t>
            </a:r>
            <a:r>
              <a:rPr lang="ru-RU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ерпентинит, гранит</a:t>
            </a:r>
            <a:r>
              <a:rPr lang="ru-RU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яшма, хондрит (метеорит «Челябинск»);</a:t>
            </a:r>
          </a:p>
          <a:p>
            <a:pPr eaLnBrk="1" fontAlgn="auto" hangingPunct="1">
              <a:spcAft>
                <a:spcPts val="120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ОСАДОЧНЫЕ</a:t>
            </a:r>
            <a:r>
              <a:rPr lang="ru-RU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ГП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ru-RU" sz="2400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пористые</a:t>
            </a:r>
            <a:r>
              <a:rPr lang="ru-RU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песчаник</a:t>
            </a:r>
            <a:r>
              <a:rPr lang="ru-RU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антрацит.</a:t>
            </a:r>
            <a:endParaRPr lang="ru-RU" sz="2400" b="1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6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49868" y="1003149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Подготовка образцов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6524" y="2288719"/>
            <a:ext cx="8097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ИДЕАЛЬНЫЙ ВАРИАНТ: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изучать деформационное поведение / механические свойства, структуру и дефекты деформационного происхождения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одних образцах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разных стадиях приложения нагрузки.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3048" y="4071571"/>
            <a:ext cx="7924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МАЛОГАБАРИТНЫХ ОБРАЗЦОВ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позволяет реализовать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такую уникальную возможность.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2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5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969" y="658770"/>
            <a:ext cx="8643938" cy="71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210367" y="706803"/>
            <a:ext cx="81952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Малогабаритные </a:t>
            </a:r>
            <a:r>
              <a:rPr lang="ru-RU" alt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</a:t>
            </a:r>
            <a:endParaRPr lang="ru-RU" altLang="ru-RU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горных пород для механических испытаний на одноосное сжатие и диаметральное сжатие (ⅾ=6 мм, 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h=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мм) 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22" name="Прямоугольник 16"/>
          <p:cNvSpPr>
            <a:spLocks noChangeArrowheads="1"/>
          </p:cNvSpPr>
          <p:nvPr/>
        </p:nvSpPr>
        <p:spPr bwMode="auto">
          <a:xfrm>
            <a:off x="1707718" y="3811919"/>
            <a:ext cx="597318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Одноосное сжатие и диаметральное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сжатие или непрямое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растяжение (скорость перемещения траверса 1 мм/мин);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на воздухе и в воде;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трещин на поверхности образцов и морфологии изломов после испытаний на ДС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17250" y="5447472"/>
            <a:ext cx="5787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ДС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применяется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приложения растягивающих нагрузок к хрупким материалам, например, к горным породам</a:t>
            </a:r>
            <a:endParaRPr lang="ru-RU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 descr="D:\Master Bombardier Castle\Пермь 2015\рисунки к докладу\общий вид образцов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/>
          <a:stretch/>
        </p:blipFill>
        <p:spPr bwMode="auto">
          <a:xfrm>
            <a:off x="1187624" y="1969993"/>
            <a:ext cx="6589137" cy="177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0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842" y="985553"/>
            <a:ext cx="87725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Кусок </a:t>
            </a:r>
            <a:r>
              <a:rPr lang="ru-RU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метеорита «Челябинск», использованный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для приготовления образцов</a:t>
            </a:r>
            <a:endParaRPr lang="ru-RU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59118"/>
            <a:ext cx="5437699" cy="29674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43" y="1969708"/>
            <a:ext cx="2864869" cy="2253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36" y="4270141"/>
            <a:ext cx="1685951" cy="172164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" y="0"/>
            <a:ext cx="1224136" cy="6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2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79512" y="702651"/>
            <a:ext cx="8772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Одноосное </a:t>
            </a:r>
            <a:r>
              <a:rPr lang="ru-RU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сжатие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 воздухе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сжимающие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нагрузки 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80114" y="5779095"/>
            <a:ext cx="17214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Метеорит «Челябинск»</a:t>
            </a:r>
            <a:endParaRPr lang="ru-RU" sz="1200" dirty="0"/>
          </a:p>
        </p:txBody>
      </p:sp>
      <p:pic>
        <p:nvPicPr>
          <p:cNvPr id="14" name="Picture 4" descr="D:\Master Bombardier Castle\Пермь 2015\рисунки к докладу\сжатие с подпися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313" y="1257804"/>
            <a:ext cx="3202204" cy="23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3021028" cy="2189941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1"/>
            <a:ext cx="2952328" cy="222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02907"/>
            <a:ext cx="2886810" cy="218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916473" y="5753098"/>
            <a:ext cx="1532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Гранит с трещинами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642918"/>
            <a:ext cx="8643938" cy="71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" y="0"/>
            <a:ext cx="1224136" cy="6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-14287"/>
            <a:ext cx="1307644" cy="6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38" y="57014"/>
            <a:ext cx="828736" cy="509081"/>
          </a:xfrm>
          <a:prstGeom prst="rect">
            <a:avLst/>
          </a:prstGeom>
        </p:spPr>
      </p:pic>
      <p:sp>
        <p:nvSpPr>
          <p:cNvPr id="3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920929" y="639476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895512" y="6080613"/>
            <a:ext cx="807243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621684" y="7079"/>
            <a:ext cx="600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ВНЕШНИХ ФАКТРОВ НА РАЗВИТИЕ ТРЕЩИН В ГОРНЫХ ПОРОДАХ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47391" y="61301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Пятая Международная конференция </a:t>
            </a:r>
            <a:endParaRPr lang="ru-RU" sz="1400" b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Триггерные эффекты в </a:t>
            </a:r>
            <a:r>
              <a:rPr lang="ru-RU" sz="1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геосистемах</a:t>
            </a:r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Москва</a:t>
            </a:r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4-7 июня 2019 г.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104"/>
            <a:ext cx="2123728" cy="7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69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2962</TotalTime>
  <Words>1555</Words>
  <Application>Microsoft Office PowerPoint</Application>
  <PresentationFormat>Экран (4:3)</PresentationFormat>
  <Paragraphs>401</Paragraphs>
  <Slides>30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Microsoft YaHei</vt:lpstr>
      <vt:lpstr>Arial</vt:lpstr>
      <vt:lpstr>Baskerville Old Face</vt:lpstr>
      <vt:lpstr>Calibri</vt:lpstr>
      <vt:lpstr>Times New Roman</vt:lpstr>
      <vt:lpstr>Тема Office</vt:lpstr>
      <vt:lpstr>Уральский федеральный университет  Институт естественных наук и математики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 Калачев</dc:creator>
  <cp:lastModifiedBy>Peter Panfilov</cp:lastModifiedBy>
  <cp:revision>139</cp:revision>
  <cp:lastPrinted>2018-05-21T19:19:39Z</cp:lastPrinted>
  <dcterms:created xsi:type="dcterms:W3CDTF">2017-08-27T09:43:15Z</dcterms:created>
  <dcterms:modified xsi:type="dcterms:W3CDTF">2019-06-05T06:15:50Z</dcterms:modified>
</cp:coreProperties>
</file>