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82" r:id="rId3"/>
    <p:sldId id="398" r:id="rId4"/>
    <p:sldId id="357" r:id="rId5"/>
    <p:sldId id="421" r:id="rId6"/>
    <p:sldId id="401" r:id="rId7"/>
    <p:sldId id="422" r:id="rId8"/>
    <p:sldId id="402" r:id="rId9"/>
    <p:sldId id="382" r:id="rId10"/>
    <p:sldId id="403" r:id="rId11"/>
    <p:sldId id="381" r:id="rId12"/>
    <p:sldId id="423" r:id="rId13"/>
    <p:sldId id="419" r:id="rId14"/>
    <p:sldId id="404" r:id="rId15"/>
    <p:sldId id="425" r:id="rId16"/>
    <p:sldId id="426" r:id="rId17"/>
    <p:sldId id="427" r:id="rId18"/>
    <p:sldId id="428" r:id="rId19"/>
    <p:sldId id="429" r:id="rId20"/>
    <p:sldId id="430" r:id="rId21"/>
    <p:sldId id="431" r:id="rId22"/>
    <p:sldId id="380" r:id="rId23"/>
    <p:sldId id="432" r:id="rId24"/>
    <p:sldId id="433" r:id="rId25"/>
    <p:sldId id="434" r:id="rId26"/>
    <p:sldId id="435" r:id="rId27"/>
    <p:sldId id="436" r:id="rId28"/>
    <p:sldId id="437" r:id="rId29"/>
    <p:sldId id="438" r:id="rId30"/>
    <p:sldId id="439" r:id="rId31"/>
    <p:sldId id="440" r:id="rId32"/>
    <p:sldId id="441" r:id="rId33"/>
    <p:sldId id="443" r:id="rId34"/>
    <p:sldId id="442" r:id="rId35"/>
    <p:sldId id="337" r:id="rId36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198"/>
    <a:srgbClr val="000099"/>
    <a:srgbClr val="1C1C1C"/>
    <a:srgbClr val="422C16"/>
    <a:srgbClr val="0C788E"/>
    <a:srgbClr val="660066"/>
    <a:srgbClr val="000058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80" autoAdjust="0"/>
  </p:normalViewPr>
  <p:slideViewPr>
    <p:cSldViewPr>
      <p:cViewPr>
        <p:scale>
          <a:sx n="75" d="100"/>
          <a:sy n="75" d="100"/>
        </p:scale>
        <p:origin x="1622" y="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BC67C-0843-4EF1-8C9C-92885289D27F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12FF2-1E34-4E1A-B07F-7A98526DDA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19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8F455-B7B7-40D2-874E-9510DC7BD819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385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B0E13-1177-4B48-966D-40A57F420CF6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642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CF49F-13EF-47F5-A646-CF3BE68D445F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0853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1B648-2C63-46F0-94E6-072743906EF9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26926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68A94-4294-4269-8A21-A7A70FD56252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7813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DD5CA-3A37-443C-9E5B-CF9947440E8A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785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E88AF-A7AA-4B75-BE31-40903BAB5455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045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69295-45F0-4AE3-A137-9DF14ACD475A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5885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E23FE-9DA5-467F-8B7D-850BDB03455D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797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854FD-EA1A-4F35-9191-F78A674043B5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779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68F70-7D87-4FED-B19E-8E417995F530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1922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6A5C29C-A99D-4831-95DE-BB4823F71AD4}" type="slidenum">
              <a:rPr lang="es-ES"/>
              <a:pPr>
                <a:defRPr/>
              </a:pPr>
              <a:t>‹#›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4177107" y="2286777"/>
            <a:ext cx="4541639" cy="1727200"/>
          </a:xfrm>
          <a:noFill/>
        </p:spPr>
        <p:txBody>
          <a:bodyPr/>
          <a:lstStyle/>
          <a:p>
            <a:pPr algn="l" eaLnBrk="1" hangingPunct="1"/>
            <a:r>
              <a:rPr lang="ru-RU" altLang="en-US" sz="2000" b="1" dirty="0" smtClean="0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Синхронизация </a:t>
            </a:r>
            <a:r>
              <a:rPr lang="ru-RU" altLang="en-US" sz="2000" b="1" dirty="0" err="1" smtClean="0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мультифрактальных</a:t>
            </a:r>
            <a:r>
              <a:rPr lang="ru-RU" altLang="en-US" sz="2000" b="1" dirty="0" smtClean="0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 свойств непрерывной акустической эмиссии при подготовке и реализации подвижки по модельному разлому</a:t>
            </a:r>
            <a:endParaRPr lang="es-ES" altLang="en-US" sz="2000" b="1" dirty="0">
              <a:solidFill>
                <a:srgbClr val="1C1C1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4237937" y="4086745"/>
            <a:ext cx="4150487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Пантелеев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И.А.,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Окунев В.И., Новиков В.А.</a:t>
            </a:r>
            <a:endParaRPr lang="ru-RU" alt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AutoShape 5" descr="Картинки по запросу научная станция ран в бишкеке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53" name="AutoShape 7" descr="Картинки по запросу научная станция ран в бишкеке"/>
          <p:cNvSpPr>
            <a:spLocks noChangeAspect="1" noChangeArrowheads="1"/>
          </p:cNvSpPr>
          <p:nvPr/>
        </p:nvSpPr>
        <p:spPr bwMode="auto">
          <a:xfrm>
            <a:off x="152400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55" name="Picture 969" descr="D:\DOCUMENTS\док\КонференцииКомандировки\КазаньСъезд _2015\постер\Снимок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-12700"/>
            <a:ext cx="460216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Прямоугольник 10"/>
          <p:cNvSpPr>
            <a:spLocks noChangeArrowheads="1"/>
          </p:cNvSpPr>
          <p:nvPr/>
        </p:nvSpPr>
        <p:spPr bwMode="auto">
          <a:xfrm>
            <a:off x="4195961" y="995363"/>
            <a:ext cx="45227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alt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Международная конференция </a:t>
            </a:r>
          </a:p>
          <a:p>
            <a:pPr eaLnBrk="1" hangingPunct="1"/>
            <a:r>
              <a:rPr lang="ru-RU" alt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«Триггерные эффекты в </a:t>
            </a:r>
            <a:r>
              <a:rPr lang="ru-RU" altLang="ru-RU" sz="15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геосистемах</a:t>
            </a:r>
            <a:r>
              <a:rPr lang="ru-RU" alt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alt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4-7 июня, </a:t>
            </a:r>
            <a:r>
              <a:rPr lang="ru-RU" alt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2019 г.</a:t>
            </a:r>
          </a:p>
          <a:p>
            <a:pPr eaLnBrk="1" hangingPunct="1"/>
            <a:r>
              <a:rPr lang="ru-RU" alt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altLang="ru-RU" sz="15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Москва</a:t>
            </a:r>
            <a:endParaRPr lang="ru-RU" altLang="ru-RU" sz="1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018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366887"/>
            <a:ext cx="1598919" cy="113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0" name="Picture 2" descr="https://www.jiht.ru/images/company/about/emblema_jith_300_ohr_s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72" y="5609702"/>
            <a:ext cx="2497413" cy="82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76457" y="6488113"/>
            <a:ext cx="46754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1066758" y="-46300"/>
            <a:ext cx="75322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рядов. </a:t>
            </a:r>
            <a:r>
              <a:rPr lang="ru-RU" altLang="ru-RU" sz="2000" b="1" u="sng" dirty="0" smtClean="0">
                <a:latin typeface="Times New Roman" pitchFamily="18" charset="0"/>
                <a:cs typeface="Times New Roman" pitchFamily="18" charset="0"/>
              </a:rPr>
              <a:t>Все данные АЭ</a:t>
            </a:r>
            <a:r>
              <a:rPr lang="en-US" altLang="ru-RU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Рисунок 3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44" y="769281"/>
            <a:ext cx="5416952" cy="258512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904" y="3532202"/>
            <a:ext cx="5936384" cy="2833009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5474004" y="848179"/>
            <a:ext cx="3662059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5. Эволюция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спектральной меры когерентного поведения многомерного временного ряда статистических свойств акустической эмиссии, зарегистрированной в 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для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временного окна 13.4 секунды</a:t>
            </a:r>
            <a:endParaRPr lang="ru-RU" sz="1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22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76456" y="6488113"/>
            <a:ext cx="46754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87" name="TextBox 3"/>
          <p:cNvSpPr txBox="1">
            <a:spLocks noChangeArrowheads="1"/>
          </p:cNvSpPr>
          <p:nvPr/>
        </p:nvSpPr>
        <p:spPr bwMode="auto">
          <a:xfrm>
            <a:off x="1066758" y="-46300"/>
            <a:ext cx="75322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рядов. </a:t>
            </a:r>
            <a:r>
              <a:rPr lang="ru-RU" altLang="ru-RU" sz="2000" b="1" u="sng" dirty="0" smtClean="0">
                <a:latin typeface="Times New Roman" pitchFamily="18" charset="0"/>
                <a:cs typeface="Times New Roman" pitchFamily="18" charset="0"/>
              </a:rPr>
              <a:t>Все данные АЭ</a:t>
            </a:r>
            <a:r>
              <a:rPr lang="en-US" altLang="ru-RU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4" y="404664"/>
            <a:ext cx="5114643" cy="2584800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3156917"/>
            <a:ext cx="6192688" cy="29992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44247" y="688804"/>
            <a:ext cx="3991816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6. Эволюция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спектральной меры когерентного поведения многомерного временного ряда статистических свойств акустической эмиссии, зарегистрированной в 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временного окна 53 секунды</a:t>
            </a:r>
            <a:endParaRPr lang="ru-RU" sz="1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37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76456" y="6488113"/>
            <a:ext cx="46754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1</a:t>
            </a:r>
            <a:r>
              <a:rPr lang="ru-RU" dirty="0"/>
              <a:t>2</a:t>
            </a:r>
            <a:endParaRPr lang="ru-RU" dirty="0"/>
          </a:p>
        </p:txBody>
      </p:sp>
      <p:pic>
        <p:nvPicPr>
          <p:cNvPr id="14" name="Рисунок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6" y="703024"/>
            <a:ext cx="4768215" cy="2309495"/>
          </a:xfrm>
          <a:prstGeom prst="rect">
            <a:avLst/>
          </a:prstGeom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066758" y="-46300"/>
            <a:ext cx="75322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рядов. </a:t>
            </a:r>
            <a:r>
              <a:rPr lang="ru-RU" altLang="ru-RU" sz="2000" b="1" u="sng" dirty="0" smtClean="0">
                <a:latin typeface="Times New Roman" pitchFamily="18" charset="0"/>
                <a:cs typeface="Times New Roman" pitchFamily="18" charset="0"/>
              </a:rPr>
              <a:t>Все данные АЭ</a:t>
            </a:r>
            <a:r>
              <a:rPr lang="en-US" altLang="ru-RU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1196752"/>
            <a:ext cx="4572000" cy="15788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7. Эволюция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спектральной меры когерентного поведения многомерного временного ряда статистических свойств акустической эмиссии, зарегистрированной в течении всего времени эксперимента (полосами обозначены начало и конец сброса) для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временного окна 429.5 секунд</a:t>
            </a:r>
            <a:endParaRPr lang="ru-RU" sz="1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86" y="3356992"/>
            <a:ext cx="4734605" cy="23042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30101" y="4162200"/>
            <a:ext cx="345638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8. Осредненные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частотам меры когерентности временных рядов акустической эмиссии для каждого из размеров временного кона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33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3" name="Rectangle 32"/>
          <p:cNvSpPr>
            <a:spLocks noChangeArrowheads="1"/>
          </p:cNvSpPr>
          <p:nvPr/>
        </p:nvSpPr>
        <p:spPr bwMode="auto">
          <a:xfrm>
            <a:off x="5876556" y="3933056"/>
            <a:ext cx="85814" cy="28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ru-RU" altLang="ru-RU" sz="1800"/>
          </a:p>
        </p:txBody>
      </p:sp>
      <p:sp>
        <p:nvSpPr>
          <p:cNvPr id="81" name="Rectangle 44"/>
          <p:cNvSpPr>
            <a:spLocks noChangeArrowheads="1"/>
          </p:cNvSpPr>
          <p:nvPr/>
        </p:nvSpPr>
        <p:spPr bwMode="auto">
          <a:xfrm>
            <a:off x="6327079" y="5087282"/>
            <a:ext cx="99016" cy="34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ru-RU" altLang="ru-RU" sz="1800" dirty="0"/>
          </a:p>
        </p:txBody>
      </p:sp>
      <p:sp>
        <p:nvSpPr>
          <p:cNvPr id="160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Ширина </a:t>
            </a:r>
            <a:r>
              <a:rPr lang="ru-RU" altLang="ru-RU" b="1" u="sng" dirty="0" err="1" smtClean="0">
                <a:latin typeface="Times New Roman" pitchFamily="18" charset="0"/>
                <a:cs typeface="Times New Roman" pitchFamily="18" charset="0"/>
              </a:rPr>
              <a:t>мультифрактального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 спектра.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Основание + подвижный блок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1" name="Рисунок 16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0839"/>
            <a:ext cx="4852670" cy="2166620"/>
          </a:xfrm>
          <a:prstGeom prst="rect">
            <a:avLst/>
          </a:prstGeom>
        </p:spPr>
      </p:pic>
      <p:pic>
        <p:nvPicPr>
          <p:cNvPr id="162" name="Рисунок 16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429305"/>
            <a:ext cx="6264696" cy="2797061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881613" y="1092920"/>
            <a:ext cx="4171505" cy="205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9. Эволюция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спектральной меры когерентного поведения многомерного временного ряда ширины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мультифрактального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спектра акустической эмиссии, зарегистрированной в 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временного окна 13.4 секунды</a:t>
            </a:r>
            <a:endParaRPr lang="ru-RU" sz="1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86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1</a:t>
            </a:r>
            <a:r>
              <a:rPr lang="ru-RU" dirty="0"/>
              <a:t>4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Ширина </a:t>
            </a:r>
            <a:r>
              <a:rPr lang="ru-RU" altLang="ru-RU" b="1" u="sng" dirty="0" err="1" smtClean="0">
                <a:latin typeface="Times New Roman" pitchFamily="18" charset="0"/>
                <a:cs typeface="Times New Roman" pitchFamily="18" charset="0"/>
              </a:rPr>
              <a:t>мультифрактального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 спектра.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Основание + подвижный блок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Рисунок 3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7" y="1130945"/>
            <a:ext cx="4852670" cy="2166620"/>
          </a:xfrm>
          <a:prstGeom prst="rect">
            <a:avLst/>
          </a:prstGeom>
        </p:spPr>
      </p:pic>
      <p:pic>
        <p:nvPicPr>
          <p:cNvPr id="36" name="Рисунок 3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830" y="3493398"/>
            <a:ext cx="6041188" cy="26972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70424" y="1208294"/>
            <a:ext cx="4365639" cy="2058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10. Эволюция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спектральной меры когерентного поведения многомерного временного ряда ширины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мультифрактального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спектра акустической эмиссии, зарегистрированной в 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для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временного окна 53 секунды</a:t>
            </a:r>
            <a:endParaRPr lang="ru-RU" sz="1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43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1</a:t>
            </a:r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Ширина </a:t>
            </a:r>
            <a:r>
              <a:rPr lang="ru-RU" altLang="ru-RU" b="1" u="sng" dirty="0" err="1" smtClean="0">
                <a:latin typeface="Times New Roman" pitchFamily="18" charset="0"/>
                <a:cs typeface="Times New Roman" pitchFamily="18" charset="0"/>
              </a:rPr>
              <a:t>мультифрактального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 спектра.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Основание + подвижный блок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55873" y="1233101"/>
            <a:ext cx="42686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11. Эволюция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спектральной меры когерентного поведения многомерного временного ряда ширины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мультифрактального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спектра акустической эмиссии, зарегистрированной в 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для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временного окна 429.5 секунд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8" y="1005364"/>
            <a:ext cx="5015529" cy="2393551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457" y="3555891"/>
            <a:ext cx="5760640" cy="274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5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1</a:t>
            </a:r>
            <a:r>
              <a:rPr lang="ru-RU" dirty="0"/>
              <a:t>6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Ширина </a:t>
            </a:r>
            <a:r>
              <a:rPr lang="ru-RU" altLang="ru-RU" b="1" u="sng" dirty="0" err="1" smtClean="0">
                <a:latin typeface="Times New Roman" pitchFamily="18" charset="0"/>
                <a:cs typeface="Times New Roman" pitchFamily="18" charset="0"/>
              </a:rPr>
              <a:t>мультифрактального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 спектра.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Неподвижное основание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85146" y="1158759"/>
            <a:ext cx="4058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12.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 спектральной меры когерентного поведения многомерного временного ряда ширины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мультифрактального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спектра акустической эмиссии, зарегистрированной на основании в 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для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временного окна 13.4 секунды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7" y="991949"/>
            <a:ext cx="5033936" cy="2247552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3426412"/>
            <a:ext cx="6192688" cy="276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1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1</a:t>
            </a:r>
            <a:r>
              <a:rPr lang="ru-RU" dirty="0"/>
              <a:t>7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Ширина </a:t>
            </a:r>
            <a:r>
              <a:rPr lang="ru-RU" altLang="ru-RU" b="1" u="sng" dirty="0" err="1" smtClean="0">
                <a:latin typeface="Times New Roman" pitchFamily="18" charset="0"/>
                <a:cs typeface="Times New Roman" pitchFamily="18" charset="0"/>
              </a:rPr>
              <a:t>мультифрактального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 спектра.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Неподвижное основание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85146" y="1158759"/>
            <a:ext cx="40588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13. Эволюция спектральной меры когерентного поведения многомерного временного ряда ширины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мультифрактального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спектра акустической эмиссии, зарегистрированной на основании в 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для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временного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окна 53 секунды</a:t>
            </a:r>
            <a:endParaRPr lang="ru-RU" sz="1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9875"/>
            <a:ext cx="5104621" cy="2323082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265" y="3532574"/>
            <a:ext cx="5760640" cy="26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1</a:t>
            </a:r>
            <a:r>
              <a:rPr lang="ru-RU" dirty="0"/>
              <a:t>8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Ширина </a:t>
            </a:r>
            <a:r>
              <a:rPr lang="ru-RU" altLang="ru-RU" b="1" u="sng" dirty="0" err="1" smtClean="0">
                <a:latin typeface="Times New Roman" pitchFamily="18" charset="0"/>
                <a:cs typeface="Times New Roman" pitchFamily="18" charset="0"/>
              </a:rPr>
              <a:t>мультифрактального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 спектра.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Неподвижное основание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85146" y="1158759"/>
            <a:ext cx="40588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14. Эволюция спектральной меры когерентного поведения многомерного временного ряда ширины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мультифрактального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спектра акустической эмиссии, зарегистрированной на основании в 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временного окна 429.5 секунд</a:t>
            </a:r>
          </a:p>
          <a:p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34" y="975548"/>
            <a:ext cx="4995812" cy="2384141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3583328"/>
            <a:ext cx="5904656" cy="281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1</a:t>
            </a:r>
            <a:r>
              <a:rPr lang="ru-RU" dirty="0"/>
              <a:t>9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Ширина </a:t>
            </a:r>
            <a:r>
              <a:rPr lang="ru-RU" altLang="ru-RU" b="1" u="sng" dirty="0" err="1" smtClean="0">
                <a:latin typeface="Times New Roman" pitchFamily="18" charset="0"/>
                <a:cs typeface="Times New Roman" pitchFamily="18" charset="0"/>
              </a:rPr>
              <a:t>мультифрактального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 спектра.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Подвижный блок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85146" y="1158759"/>
            <a:ext cx="4058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15.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 спектральной меры когерентного поведения многомерного временного ряда ширины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мультифрактального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спектра акустической эмиссии, зарегистрированной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подвижном блоке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для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временного окна 13.4 секунды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89" y="1009552"/>
            <a:ext cx="5096379" cy="2275431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382" y="3540172"/>
            <a:ext cx="6231424" cy="278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9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369888" y="-69850"/>
            <a:ext cx="86042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200" b="1" dirty="0" smtClean="0"/>
              <a:t>План доклада</a:t>
            </a:r>
            <a:endParaRPr lang="ru-RU" altLang="ru-RU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783638" y="6488113"/>
            <a:ext cx="360362" cy="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5" name="Прямоугольник 4"/>
          <p:cNvSpPr>
            <a:spLocks noChangeArrowheads="1"/>
          </p:cNvSpPr>
          <p:nvPr/>
        </p:nvSpPr>
        <p:spPr bwMode="auto">
          <a:xfrm>
            <a:off x="323850" y="836712"/>
            <a:ext cx="8208963" cy="334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603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47675" indent="3603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en-US" alt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>Введение</a:t>
            </a:r>
            <a:endParaRPr lang="ru-RU" altLang="ru-RU" sz="2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>Постановка эксперимента</a:t>
            </a:r>
          </a:p>
          <a:p>
            <a:pPr algn="just" eaLnBrk="1" hangingPunct="1">
              <a:lnSpc>
                <a:spcPct val="13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>Статистические свойства непрерывной акустической эмиссии</a:t>
            </a:r>
          </a:p>
          <a:p>
            <a:pPr algn="just" eaLnBrk="1" hangingPunct="1">
              <a:lnSpc>
                <a:spcPct val="13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>Эволюция спектральной меры когерентного поведения различных наборов многомерных рядов</a:t>
            </a:r>
            <a:endParaRPr lang="ru-RU" altLang="ru-RU" sz="2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3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lang="ru-RU" altLang="ru-RU" sz="2200" dirty="0" smtClean="0">
                <a:latin typeface="Times New Roman" pitchFamily="18" charset="0"/>
                <a:cs typeface="Times New Roman" pitchFamily="18" charset="0"/>
              </a:rPr>
              <a:t>Выводы</a:t>
            </a:r>
            <a:endParaRPr lang="en-US" alt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Ширина </a:t>
            </a:r>
            <a:r>
              <a:rPr lang="ru-RU" altLang="ru-RU" b="1" u="sng" dirty="0" err="1" smtClean="0">
                <a:latin typeface="Times New Roman" pitchFamily="18" charset="0"/>
                <a:cs typeface="Times New Roman" pitchFamily="18" charset="0"/>
              </a:rPr>
              <a:t>мультифрактального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 спектра.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Подвижный блок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85146" y="1158759"/>
            <a:ext cx="40588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16. Эволюция спектральной меры когерентного поведения многомерного временного ряда ширины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мультифрактального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спектра акустической эмиссии, зарегистрированной на подвижном блоке в 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для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временного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окна 53 секунды</a:t>
            </a:r>
            <a:endParaRPr lang="ru-RU" sz="1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1" y="1005364"/>
            <a:ext cx="4955070" cy="2255022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3478467"/>
            <a:ext cx="6480720" cy="28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8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21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Ширина </a:t>
            </a:r>
            <a:r>
              <a:rPr lang="ru-RU" altLang="ru-RU" b="1" u="sng" dirty="0" err="1" smtClean="0">
                <a:latin typeface="Times New Roman" pitchFamily="18" charset="0"/>
                <a:cs typeface="Times New Roman" pitchFamily="18" charset="0"/>
              </a:rPr>
              <a:t>мультифрактального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 спектра.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Подвижный блок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85146" y="1158759"/>
            <a:ext cx="40588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17. Эволюция спектральной меры когерентного поведения многомерного временного ряда ширины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мультифрактального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спектра акустической эмиссии, зарегистрированной на подвижном блоке в 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временного окна 429.5 секунд</a:t>
            </a:r>
          </a:p>
          <a:p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7" y="1009482"/>
            <a:ext cx="5020757" cy="2396046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3578232"/>
            <a:ext cx="5904656" cy="281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1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676456" y="6488113"/>
            <a:ext cx="46754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2</a:t>
            </a:r>
            <a:r>
              <a:rPr lang="ru-RU" dirty="0"/>
              <a:t>2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6" y="1018088"/>
            <a:ext cx="5155045" cy="2301281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7" y="3718628"/>
            <a:ext cx="5202789" cy="232294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20072" y="1116816"/>
            <a:ext cx="3816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Рис. 21. Эволюция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усредненной по частотам спектральной меры когерентного поведения многомерного временного ряда ширины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мультифрактального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спектра акустической эмиссии, зарегистрированной в 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временного окна 13.4 секунды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859618" y="371758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Эволюция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усредненной по частотам спектральной меры когерентного поведения для различных размеров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временного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окна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10293" y="3794800"/>
            <a:ext cx="3816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Рис. 22. Эволюция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усредненной по частотам спектральной меры когерентного поведения многомерного временного ряда ширины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мультифрактального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спектра акустической эмиссии, зарегистрированной в 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временного окна 53 секунды</a:t>
            </a:r>
          </a:p>
        </p:txBody>
      </p:sp>
    </p:spTree>
    <p:extLst>
      <p:ext uri="{BB962C8B-B14F-4D97-AF65-F5344CB8AC3E}">
        <p14:creationId xmlns:p14="http://schemas.microsoft.com/office/powerpoint/2010/main" val="120263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23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Обобщенный показатель </a:t>
            </a: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Херста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Основание </a:t>
            </a:r>
            <a:r>
              <a:rPr lang="ru-RU" altLang="ru-RU" b="1" u="sng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подвижный </a:t>
            </a:r>
            <a:r>
              <a:rPr lang="ru-RU" altLang="ru-RU" b="1" u="sng" dirty="0">
                <a:latin typeface="Times New Roman" pitchFamily="18" charset="0"/>
                <a:cs typeface="Times New Roman" pitchFamily="18" charset="0"/>
              </a:rPr>
              <a:t>блок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85146" y="1158759"/>
            <a:ext cx="40588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23.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 спектральной меры когерентного поведения многомерного временного ряда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обобщенного параметра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Херста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АЭ, зарегистрированной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временного окна 13.4 секунды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90" y="1048961"/>
            <a:ext cx="4956892" cy="2220129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3504724"/>
            <a:ext cx="6101061" cy="273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6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24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085146" y="1302776"/>
            <a:ext cx="40588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24.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 спектральной меры когерентного поведения многомерного временного ряда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обобщенного параметра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Херста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АЭ, зарегистрированной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временного окна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секунды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Обобщенный показатель </a:t>
            </a: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Херста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Основание </a:t>
            </a:r>
            <a:r>
              <a:rPr lang="ru-RU" altLang="ru-RU" b="1" u="sng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подвижный </a:t>
            </a:r>
            <a:r>
              <a:rPr lang="ru-RU" altLang="ru-RU" b="1" u="sng" dirty="0">
                <a:latin typeface="Times New Roman" pitchFamily="18" charset="0"/>
                <a:cs typeface="Times New Roman" pitchFamily="18" charset="0"/>
              </a:rPr>
              <a:t>блок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8" y="1076229"/>
            <a:ext cx="5081922" cy="2268976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3471099"/>
            <a:ext cx="6034324" cy="269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25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Ширина </a:t>
            </a:r>
            <a:r>
              <a:rPr lang="ru-RU" altLang="ru-RU" b="1" u="sng" dirty="0" err="1" smtClean="0">
                <a:latin typeface="Times New Roman" pitchFamily="18" charset="0"/>
                <a:cs typeface="Times New Roman" pitchFamily="18" charset="0"/>
              </a:rPr>
              <a:t>мультифрактального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 спектра</a:t>
            </a:r>
            <a:r>
              <a:rPr lang="ru-RU" altLang="ru-RU" b="1" u="sng" dirty="0">
                <a:latin typeface="Times New Roman" pitchFamily="18" charset="0"/>
                <a:cs typeface="Times New Roman" pitchFamily="18" charset="0"/>
              </a:rPr>
              <a:t>. Основание + подвижный блок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85146" y="1302776"/>
            <a:ext cx="405885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25.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 спектральной меры когерентного поведения многомерного временного ряда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обобщенного параметра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Херста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АЭ, зарегистрированной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временного окна 429.5 секунд</a:t>
            </a:r>
          </a:p>
        </p:txBody>
      </p:sp>
      <p:pic>
        <p:nvPicPr>
          <p:cNvPr id="15" name="Рисунок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" y="939916"/>
            <a:ext cx="5064220" cy="2417076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3484603"/>
            <a:ext cx="5904656" cy="28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8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26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Обобщенный показатель </a:t>
            </a: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Херста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Неподвижное основание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85146" y="1158759"/>
            <a:ext cx="4058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26.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 спектральной меры когерентного поведения многомерного временного ряда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обобщенного параметра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Херста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АЭ, зарегистрированной на неподвижном основании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временного окна 13.4 секунды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773" y="3413742"/>
            <a:ext cx="6494121" cy="2908635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4" y="976617"/>
            <a:ext cx="5016172" cy="224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9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27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Обобщенный показатель </a:t>
            </a: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Херста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Неподвижное основание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85146" y="1158759"/>
            <a:ext cx="4058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27.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 спектральной меры когерентного поведения многомерного временного ряда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обобщенного параметра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Херста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АЭ, зарегистрированной на неподвижном основании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течении всего времени эксперимента (верхний график) и 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временной окрестности сброса усилия (нижний график) (полосами обозначены начало и конец сброса)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временного окна 53 секунды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6" y="1023463"/>
            <a:ext cx="5063209" cy="2260621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3432624"/>
            <a:ext cx="6480720" cy="289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7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28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Обобщенный показатель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Херста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Неподвижное основание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85146" y="1158759"/>
            <a:ext cx="4058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28.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 спектральной меры когерентного поведения многомерного временного ряда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обобщенного параметра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Херста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АЭ, зарегистрированной на неподвижном основании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временного окна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429.5 секунд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0" y="952175"/>
            <a:ext cx="5040776" cy="2405599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3424371"/>
            <a:ext cx="6048672" cy="288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29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Обобщенный показатель </a:t>
            </a: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Херста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Подвижный блок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85146" y="1158759"/>
            <a:ext cx="4058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29.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 спектральной меры когерентного поведения многомерного временного ряда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обобщенного параметра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Херста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АЭ, зарегистрированной на подвижном блоке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временного окна 13.4 секунды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4" y="994188"/>
            <a:ext cx="5018642" cy="2247786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3314682"/>
            <a:ext cx="6840760" cy="306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6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369888" y="-54799"/>
            <a:ext cx="8604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/>
              <a:t>Введение</a:t>
            </a:r>
            <a:endParaRPr lang="ru-RU" altLang="ru-RU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783638" y="6488113"/>
            <a:ext cx="360362" cy="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38354" y="494599"/>
            <a:ext cx="8524338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[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1] </a:t>
            </a:r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физический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механизм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динамического проскальзывания по разлому заключается в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последовательном формировании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зоне контакта конгломератов нагруженных частиц (силовых цепочек) и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последующем их разрушении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Данные цепочки в совокупности формируют силовой скелет, характеризующийся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определенной пространственной структурой и прочностными характеристиками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Повышение сдвигового напряжения на берегах разлома приводит к локальным разрушениям силового скелета, дальнейшая эволюция системы выводит процессы деструкции на более 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высокие пространственные уровни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что в результате приводит к сдвигу берегов разлома.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52462" y="5915250"/>
            <a:ext cx="943304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>
              <a:lnSpc>
                <a:spcPct val="115000"/>
              </a:lnSpc>
              <a:spcAft>
                <a:spcPts val="0"/>
              </a:spcAft>
              <a:buSzPts val="1100"/>
            </a:pPr>
            <a:r>
              <a:rPr lang="ru-RU" sz="1400" baseline="30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Кочарян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Г.Г.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Геомеханика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разломов / Г.Г. 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Кочарян ; Российская академия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наук;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Институт динамики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геосфер;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Российский научный фонд.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М.: ГЕОС, 2016, 424 с.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6769" y="3202356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ГИПОТЕЗА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!!! Развитие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процесса деструкции силовых цепочек в контактной зоне разлома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иерархии масштабов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снизу-вверх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подобно развитию трещинообразования в нагруженной среде от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микромасштаба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макромасштаба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(масштаба образца)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) должно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отражаться в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когерентном (коррелированном)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поведении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акустических шумов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сопровождающих подготовку динамического проскальзывания, и регистрируемых в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различных областях зоны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разлома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422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30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Обобщенный показатель </a:t>
            </a:r>
            <a:r>
              <a:rPr lang="ru-RU" b="1" u="sng" dirty="0" err="1" smtClean="0">
                <a:latin typeface="Times New Roman" pitchFamily="18" charset="0"/>
                <a:cs typeface="Times New Roman" pitchFamily="18" charset="0"/>
              </a:rPr>
              <a:t>Херста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Подвижный блок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85146" y="1158759"/>
            <a:ext cx="4058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30.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 спектральной меры когерентного поведения многомерного временного ряда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обобщенного параметра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Херста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АЭ, зарегистрированной на подвижном блоке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временного окна 53 секунды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6" y="1076785"/>
            <a:ext cx="5063209" cy="2260621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3432988"/>
            <a:ext cx="6120680" cy="273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6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31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82"/>
          <p:cNvSpPr>
            <a:spLocks noChangeArrowheads="1"/>
          </p:cNvSpPr>
          <p:nvPr/>
        </p:nvSpPr>
        <p:spPr bwMode="auto">
          <a:xfrm>
            <a:off x="302607" y="316118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1043608" y="252655"/>
            <a:ext cx="7532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временных 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рядов АЭ.</a:t>
            </a:r>
          </a:p>
          <a:p>
            <a:pPr algn="ctr" eaLnBrk="1" hangingPunct="1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Обобщенный показатель </a:t>
            </a:r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Херста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b="1" u="sng" dirty="0" smtClean="0">
                <a:latin typeface="Times New Roman" pitchFamily="18" charset="0"/>
                <a:cs typeface="Times New Roman" pitchFamily="18" charset="0"/>
              </a:rPr>
              <a:t>Подвижный блок</a:t>
            </a:r>
            <a:endParaRPr lang="ru-RU" altLang="ru-RU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85146" y="1158759"/>
            <a:ext cx="4058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31.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Эволюция спектральной меры когерентного поведения многомерного временного ряда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обобщенного параметра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Херста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АЭ, зарегистрированной на подвижном блоке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течении всего времени эксперимента (верхний график) и во временной окрестности сброса усилия (нижний график) (полосами обозначены начало и конец сброса)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временного окна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429.5 секунд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148" y="1039602"/>
            <a:ext cx="4855939" cy="2317390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7" y="3449857"/>
            <a:ext cx="5840929" cy="278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0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32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062160"/>
              </p:ext>
            </p:extLst>
          </p:nvPr>
        </p:nvGraphicFramePr>
        <p:xfrm>
          <a:off x="168700" y="1483142"/>
          <a:ext cx="8806599" cy="3984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7410"/>
                <a:gridCol w="1016422"/>
                <a:gridCol w="798618"/>
                <a:gridCol w="726016"/>
                <a:gridCol w="871219"/>
                <a:gridCol w="933914"/>
                <a:gridCol w="800600"/>
                <a:gridCol w="800600"/>
                <a:gridCol w="800600"/>
                <a:gridCol w="800600"/>
                <a:gridCol w="800600"/>
              </a:tblGrid>
              <a:tr h="993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предвестниковые зоны когерентного поведения АЭ 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8273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основание + блок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частоты, Гц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Частоты, Гц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длительность, с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08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429.5 с.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 с.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с.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429.5 с.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 с.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с.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429.5 с.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 с.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с.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429.5 с.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32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5.8 -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6.7 -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11.5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32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основание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+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43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726892"/>
            <a:ext cx="8892480" cy="640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№1. Сводные данные по зонам синхронизации временных рядов ширины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мультифрактального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спектра акустической эмиссии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641258"/>
            <a:ext cx="4572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(«-» - слабовыраженная зона, «+» - ярко выраженная зона)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82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33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726892"/>
            <a:ext cx="889248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№2. Сводные данные по зонам синхронизации временных рядов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обобщённого параметра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Херста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784190"/>
              </p:ext>
            </p:extLst>
          </p:nvPr>
        </p:nvGraphicFramePr>
        <p:xfrm>
          <a:off x="287526" y="1497172"/>
          <a:ext cx="8568948" cy="4032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5614"/>
                <a:gridCol w="922538"/>
                <a:gridCol w="720080"/>
                <a:gridCol w="584530"/>
                <a:gridCol w="842568"/>
                <a:gridCol w="841673"/>
                <a:gridCol w="842568"/>
                <a:gridCol w="842568"/>
                <a:gridCol w="841673"/>
                <a:gridCol w="842568"/>
                <a:gridCol w="842568"/>
              </a:tblGrid>
              <a:tr h="30547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предвестниковые зоны когерентного поведения АЭ 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8622">
                <a:tc rowSpan="3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основание + блок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частоты, Гц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Частоты, Гц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длительность, с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6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429.5 с.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 с.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с.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429.5 с.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 с.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с.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429.5 с.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 с.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с.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429.5 с.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4136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основание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5.5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блок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1+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6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489" marR="5848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691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95708" y="6488113"/>
            <a:ext cx="4482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34</a:t>
            </a:r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61937" y="-25926"/>
            <a:ext cx="85217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/>
              <a:t>Выводы</a:t>
            </a:r>
            <a:endParaRPr lang="ru-RU" altLang="ru-RU" sz="2000" b="1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9184" y="620688"/>
            <a:ext cx="830325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работе проведено экспериментальное исследование корреляционных свойств непрерывной акустической эмиссии, зарегистрированной при подготовке и реализации динамической подвижки в лабораторной модели разломной зоны. </a:t>
            </a:r>
          </a:p>
          <a:p>
            <a:pPr marL="457200" indent="-457200" algn="just">
              <a:buAutoNum type="arabicPeriod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Для поиска интервалов синхронизации статистических свойств АЭ при подготовке и реализации динамической подвижки, проводилась вычисление параметров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мультифрактального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спектра сигнала АЭ с каждого из датчиков (с использованием метода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MF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DFA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), и последующие вычисления спектральной меры когерентности для различного набора временных рядов параметров спектра в скользящем временном окне трех различных размеров, 13.4, 53, 429.5 секунд.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результате проведенного анализа был подтверждена гипотеза о синхронизации статистических свойств акустической эмиссии при подготовке и реализации динамической подвижки. Показано, что наблюдение (выявление) эффекта синхронизации статистических свойств АЭ зависит как от набора параметров, для которых рассчитывается спектральная мера когерентности, так и от места регистрации исходных данных. </a:t>
            </a:r>
          </a:p>
          <a:p>
            <a:pPr marL="457200" indent="-457200" algn="just">
              <a:buAutoNum type="arabicPeriod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Установлены оптимальные параметры и наборы исходных данных для наблюдения эффекта синхронизации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мультифрактальных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свойств акустической эмиссии до и после динамической подвижки. Выявлены интервалы и особенности предвестниковых изменений спектральной меры когерентного поведения многомерных временных рядов параметров акустической эмиссии. </a:t>
            </a:r>
          </a:p>
        </p:txBody>
      </p:sp>
    </p:spTree>
    <p:extLst>
      <p:ext uri="{BB962C8B-B14F-4D97-AF65-F5344CB8AC3E}">
        <p14:creationId xmlns:p14="http://schemas.microsoft.com/office/powerpoint/2010/main" val="347592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75688" y="6488113"/>
            <a:ext cx="468312" cy="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31</a:t>
            </a:r>
          </a:p>
        </p:txBody>
      </p:sp>
      <p:sp>
        <p:nvSpPr>
          <p:cNvPr id="40964" name="Прямоугольник 4"/>
          <p:cNvSpPr>
            <a:spLocks noChangeArrowheads="1"/>
          </p:cNvSpPr>
          <p:nvPr/>
        </p:nvSpPr>
        <p:spPr bwMode="auto">
          <a:xfrm>
            <a:off x="882650" y="2627313"/>
            <a:ext cx="7361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>
                <a:latin typeface="Times New Roman" pitchFamily="18" charset="0"/>
                <a:cs typeface="Times New Roman" pitchFamily="18" charset="0"/>
              </a:rPr>
              <a:t>СПАСИБО ЗА ВНИМАНИЕ !!!</a:t>
            </a:r>
            <a:endParaRPr lang="en-US" altLang="ru-RU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5" name="Picture 8" descr="DSC_49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1547813" y="2859088"/>
            <a:ext cx="65547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3600" b="1">
                <a:solidFill>
                  <a:schemeClr val="bg1"/>
                </a:solidFill>
                <a:latin typeface="Times New Roman" pitchFamily="18" charset="0"/>
              </a:rPr>
              <a:t>СПАСИБО ЗА ВНИМАНИЕ!!</a:t>
            </a:r>
            <a:r>
              <a:rPr lang="ru-RU" altLang="ru-RU" sz="3200" b="1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783638" y="6488113"/>
            <a:ext cx="360362" cy="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69888" y="-54799"/>
            <a:ext cx="8604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/>
              <a:t>Постановка эксперимента</a:t>
            </a:r>
            <a:endParaRPr lang="ru-RU" altLang="ru-RU" sz="2000" b="1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1726769" y="692696"/>
            <a:ext cx="5854128" cy="2086294"/>
            <a:chOff x="31903" y="0"/>
            <a:chExt cx="3727932" cy="1328456"/>
          </a:xfrm>
        </p:grpSpPr>
        <p:sp>
          <p:nvSpPr>
            <p:cNvPr id="21" name="Полилиния 20"/>
            <p:cNvSpPr/>
            <p:nvPr/>
          </p:nvSpPr>
          <p:spPr>
            <a:xfrm>
              <a:off x="508000" y="19050"/>
              <a:ext cx="2845394" cy="1211992"/>
            </a:xfrm>
            <a:custGeom>
              <a:avLst/>
              <a:gdLst>
                <a:gd name="connsiteX0" fmla="*/ 1645675 w 2845394"/>
                <a:gd name="connsiteY0" fmla="*/ 55745 h 1211992"/>
                <a:gd name="connsiteX1" fmla="*/ 1077638 w 2845394"/>
                <a:gd name="connsiteY1" fmla="*/ 152727 h 1211992"/>
                <a:gd name="connsiteX2" fmla="*/ 731275 w 2845394"/>
                <a:gd name="connsiteY2" fmla="*/ 62673 h 1211992"/>
                <a:gd name="connsiteX3" fmla="*/ 364129 w 2845394"/>
                <a:gd name="connsiteY3" fmla="*/ 7255 h 1211992"/>
                <a:gd name="connsiteX4" fmla="*/ 52402 w 2845394"/>
                <a:gd name="connsiteY4" fmla="*/ 228927 h 1211992"/>
                <a:gd name="connsiteX5" fmla="*/ 10838 w 2845394"/>
                <a:gd name="connsiteY5" fmla="*/ 561436 h 1211992"/>
                <a:gd name="connsiteX6" fmla="*/ 45475 w 2845394"/>
                <a:gd name="connsiteY6" fmla="*/ 1004782 h 1211992"/>
                <a:gd name="connsiteX7" fmla="*/ 454184 w 2845394"/>
                <a:gd name="connsiteY7" fmla="*/ 1177964 h 1211992"/>
                <a:gd name="connsiteX8" fmla="*/ 883675 w 2845394"/>
                <a:gd name="connsiteY8" fmla="*/ 1157182 h 1211992"/>
                <a:gd name="connsiteX9" fmla="*/ 1576402 w 2845394"/>
                <a:gd name="connsiteY9" fmla="*/ 1094836 h 1211992"/>
                <a:gd name="connsiteX10" fmla="*/ 2172147 w 2845394"/>
                <a:gd name="connsiteY10" fmla="*/ 1171036 h 1211992"/>
                <a:gd name="connsiteX11" fmla="*/ 2601638 w 2845394"/>
                <a:gd name="connsiteY11" fmla="*/ 1198745 h 1211992"/>
                <a:gd name="connsiteX12" fmla="*/ 2809456 w 2845394"/>
                <a:gd name="connsiteY12" fmla="*/ 956291 h 1211992"/>
                <a:gd name="connsiteX13" fmla="*/ 2837166 w 2845394"/>
                <a:gd name="connsiteY13" fmla="*/ 533727 h 1211992"/>
                <a:gd name="connsiteX14" fmla="*/ 2719402 w 2845394"/>
                <a:gd name="connsiteY14" fmla="*/ 242782 h 1211992"/>
                <a:gd name="connsiteX15" fmla="*/ 2234493 w 2845394"/>
                <a:gd name="connsiteY15" fmla="*/ 90382 h 1211992"/>
                <a:gd name="connsiteX16" fmla="*/ 1645675 w 2845394"/>
                <a:gd name="connsiteY16" fmla="*/ 55745 h 1211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45394" h="1211992">
                  <a:moveTo>
                    <a:pt x="1645675" y="55745"/>
                  </a:moveTo>
                  <a:cubicBezTo>
                    <a:pt x="1452866" y="66136"/>
                    <a:pt x="1230038" y="151572"/>
                    <a:pt x="1077638" y="152727"/>
                  </a:cubicBezTo>
                  <a:cubicBezTo>
                    <a:pt x="925238" y="153882"/>
                    <a:pt x="850193" y="86918"/>
                    <a:pt x="731275" y="62673"/>
                  </a:cubicBezTo>
                  <a:cubicBezTo>
                    <a:pt x="612357" y="38428"/>
                    <a:pt x="477275" y="-20454"/>
                    <a:pt x="364129" y="7255"/>
                  </a:cubicBezTo>
                  <a:cubicBezTo>
                    <a:pt x="250983" y="34964"/>
                    <a:pt x="111284" y="136564"/>
                    <a:pt x="52402" y="228927"/>
                  </a:cubicBezTo>
                  <a:cubicBezTo>
                    <a:pt x="-6480" y="321290"/>
                    <a:pt x="11992" y="432127"/>
                    <a:pt x="10838" y="561436"/>
                  </a:cubicBezTo>
                  <a:cubicBezTo>
                    <a:pt x="9684" y="690745"/>
                    <a:pt x="-28416" y="902027"/>
                    <a:pt x="45475" y="1004782"/>
                  </a:cubicBezTo>
                  <a:cubicBezTo>
                    <a:pt x="119366" y="1107537"/>
                    <a:pt x="314484" y="1152564"/>
                    <a:pt x="454184" y="1177964"/>
                  </a:cubicBezTo>
                  <a:cubicBezTo>
                    <a:pt x="593884" y="1203364"/>
                    <a:pt x="696639" y="1171037"/>
                    <a:pt x="883675" y="1157182"/>
                  </a:cubicBezTo>
                  <a:cubicBezTo>
                    <a:pt x="1070711" y="1143327"/>
                    <a:pt x="1361657" y="1092527"/>
                    <a:pt x="1576402" y="1094836"/>
                  </a:cubicBezTo>
                  <a:cubicBezTo>
                    <a:pt x="1791147" y="1097145"/>
                    <a:pt x="2001274" y="1153718"/>
                    <a:pt x="2172147" y="1171036"/>
                  </a:cubicBezTo>
                  <a:cubicBezTo>
                    <a:pt x="2343020" y="1188354"/>
                    <a:pt x="2495420" y="1234536"/>
                    <a:pt x="2601638" y="1198745"/>
                  </a:cubicBezTo>
                  <a:cubicBezTo>
                    <a:pt x="2707856" y="1162954"/>
                    <a:pt x="2770201" y="1067127"/>
                    <a:pt x="2809456" y="956291"/>
                  </a:cubicBezTo>
                  <a:cubicBezTo>
                    <a:pt x="2848711" y="845455"/>
                    <a:pt x="2852175" y="652645"/>
                    <a:pt x="2837166" y="533727"/>
                  </a:cubicBezTo>
                  <a:cubicBezTo>
                    <a:pt x="2822157" y="414809"/>
                    <a:pt x="2819847" y="316673"/>
                    <a:pt x="2719402" y="242782"/>
                  </a:cubicBezTo>
                  <a:cubicBezTo>
                    <a:pt x="2618957" y="168891"/>
                    <a:pt x="2418066" y="122709"/>
                    <a:pt x="2234493" y="90382"/>
                  </a:cubicBezTo>
                  <a:cubicBezTo>
                    <a:pt x="2050920" y="58055"/>
                    <a:pt x="1838484" y="45354"/>
                    <a:pt x="1645675" y="55745"/>
                  </a:cubicBezTo>
                  <a:close/>
                </a:path>
              </a:pathLst>
            </a:custGeom>
            <a:pattFill prst="pct10">
              <a:fgClr>
                <a:schemeClr val="accent2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2" name="Блок-схема: процесс 21"/>
            <p:cNvSpPr/>
            <p:nvPr/>
          </p:nvSpPr>
          <p:spPr>
            <a:xfrm>
              <a:off x="38100" y="0"/>
              <a:ext cx="3373582" cy="1260764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701800" y="323850"/>
              <a:ext cx="1122218" cy="5056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965200" y="101600"/>
              <a:ext cx="110837" cy="1108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990600" y="1003300"/>
              <a:ext cx="110837" cy="1108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2946400" y="1003300"/>
              <a:ext cx="110837" cy="1108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797050" y="222250"/>
              <a:ext cx="118533" cy="931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790700" y="831850"/>
              <a:ext cx="118533" cy="931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2641600" y="825500"/>
              <a:ext cx="118533" cy="931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 flipH="1" flipV="1">
              <a:off x="1162050" y="584200"/>
              <a:ext cx="528320" cy="0"/>
            </a:xfrm>
            <a:prstGeom prst="line">
              <a:avLst/>
            </a:prstGeom>
            <a:ln w="12700">
              <a:solidFill>
                <a:schemeClr val="tx1"/>
              </a:solidFill>
              <a:tailEnd type="stealth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Надпись 2"/>
            <p:cNvSpPr txBox="1">
              <a:spLocks noChangeArrowheads="1"/>
            </p:cNvSpPr>
            <p:nvPr/>
          </p:nvSpPr>
          <p:spPr bwMode="auto">
            <a:xfrm>
              <a:off x="31903" y="1040166"/>
              <a:ext cx="908685" cy="288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основание</a:t>
              </a:r>
              <a:endPara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Надпись 2"/>
            <p:cNvSpPr txBox="1">
              <a:spLocks noChangeArrowheads="1"/>
            </p:cNvSpPr>
            <p:nvPr/>
          </p:nvSpPr>
          <p:spPr bwMode="auto">
            <a:xfrm>
              <a:off x="2057400" y="590550"/>
              <a:ext cx="908685" cy="288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блок</a:t>
              </a:r>
              <a:endPara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Надпись 2"/>
            <p:cNvSpPr txBox="1">
              <a:spLocks noChangeArrowheads="1"/>
            </p:cNvSpPr>
            <p:nvPr/>
          </p:nvSpPr>
          <p:spPr bwMode="auto">
            <a:xfrm>
              <a:off x="1561566" y="914574"/>
              <a:ext cx="908685" cy="288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канал №1</a:t>
              </a:r>
              <a:endPara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Надпись 2"/>
            <p:cNvSpPr txBox="1">
              <a:spLocks noChangeArrowheads="1"/>
            </p:cNvSpPr>
            <p:nvPr/>
          </p:nvSpPr>
          <p:spPr bwMode="auto">
            <a:xfrm>
              <a:off x="2148552" y="912812"/>
              <a:ext cx="908685" cy="288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канал №2</a:t>
              </a:r>
              <a:endPara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Надпись 2"/>
            <p:cNvSpPr txBox="1">
              <a:spLocks noChangeArrowheads="1"/>
            </p:cNvSpPr>
            <p:nvPr/>
          </p:nvSpPr>
          <p:spPr bwMode="auto">
            <a:xfrm>
              <a:off x="1928900" y="96433"/>
              <a:ext cx="908685" cy="288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канал №6</a:t>
              </a:r>
              <a:endPara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Надпись 2"/>
            <p:cNvSpPr txBox="1">
              <a:spLocks noChangeArrowheads="1"/>
            </p:cNvSpPr>
            <p:nvPr/>
          </p:nvSpPr>
          <p:spPr bwMode="auto">
            <a:xfrm>
              <a:off x="603250" y="800100"/>
              <a:ext cx="908685" cy="288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канал №3</a:t>
              </a:r>
              <a:endPara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Надпись 2"/>
            <p:cNvSpPr txBox="1">
              <a:spLocks noChangeArrowheads="1"/>
            </p:cNvSpPr>
            <p:nvPr/>
          </p:nvSpPr>
          <p:spPr bwMode="auto">
            <a:xfrm>
              <a:off x="2832059" y="838007"/>
              <a:ext cx="908685" cy="288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канал №4</a:t>
              </a:r>
              <a:endPara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Надпись 2"/>
            <p:cNvSpPr txBox="1">
              <a:spLocks noChangeArrowheads="1"/>
            </p:cNvSpPr>
            <p:nvPr/>
          </p:nvSpPr>
          <p:spPr bwMode="auto">
            <a:xfrm>
              <a:off x="651048" y="234099"/>
              <a:ext cx="908685" cy="288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канал №8</a:t>
              </a:r>
              <a:endPara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Надпись 2"/>
            <p:cNvSpPr txBox="1">
              <a:spLocks noChangeArrowheads="1"/>
            </p:cNvSpPr>
            <p:nvPr/>
          </p:nvSpPr>
          <p:spPr bwMode="auto">
            <a:xfrm>
              <a:off x="2851150" y="400050"/>
              <a:ext cx="908685" cy="288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ru-RU" sz="1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песок</a:t>
              </a:r>
              <a:endParaRPr lang="ru-RU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TextBox 3"/>
          <p:cNvSpPr txBox="1">
            <a:spLocks noChangeArrowheads="1"/>
          </p:cNvSpPr>
          <p:nvPr/>
        </p:nvSpPr>
        <p:spPr bwMode="auto">
          <a:xfrm>
            <a:off x="35496" y="293558"/>
            <a:ext cx="8699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1600" b="1" dirty="0" smtClean="0">
                <a:solidFill>
                  <a:srgbClr val="1C1C1C"/>
                </a:solidFill>
                <a:latin typeface="Times New Roman" pitchFamily="18" charset="0"/>
                <a:cs typeface="Times New Roman" pitchFamily="18" charset="0"/>
              </a:rPr>
              <a:t>Схема эксперимента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"/>
          <p:cNvSpPr>
            <a:spLocks noChangeArrowheads="1"/>
          </p:cNvSpPr>
          <p:nvPr/>
        </p:nvSpPr>
        <p:spPr bwMode="auto">
          <a:xfrm>
            <a:off x="179512" y="2976397"/>
            <a:ext cx="7586488" cy="337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10000"/>
              </a:lnSpc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Материал заполнителя: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мелкозернистый речной песок.</a:t>
            </a:r>
          </a:p>
          <a:p>
            <a:pPr algn="just" eaLnBrk="1" hangingPunct="1">
              <a:lnSpc>
                <a:spcPct val="110000"/>
              </a:lnSpc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Толщина слоя заполнителя: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3 мм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Нормальная нагрузка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200 кг.</a:t>
            </a:r>
          </a:p>
          <a:p>
            <a:pPr algn="just" eaLnBrk="1" hangingPunct="1">
              <a:lnSpc>
                <a:spcPct val="110000"/>
              </a:lnSpc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Материал основания: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высокомодульное стекло.</a:t>
            </a:r>
          </a:p>
          <a:p>
            <a:pPr algn="just" eaLnBrk="1" hangingPunct="1">
              <a:lnSpc>
                <a:spcPct val="110000"/>
              </a:lnSpc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Материал блока: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бетон.</a:t>
            </a:r>
          </a:p>
          <a:p>
            <a:pPr algn="just" eaLnBrk="1" hangingPunct="1">
              <a:lnSpc>
                <a:spcPct val="110000"/>
              </a:lnSpc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Система регистрации акустической эмиссии: </a:t>
            </a:r>
            <a:endParaRPr lang="en-US" alt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en-US" altLang="ru-RU" sz="1600" dirty="0" err="1">
                <a:latin typeface="Times New Roman" pitchFamily="18" charset="0"/>
                <a:cs typeface="Times New Roman" pitchFamily="18" charset="0"/>
              </a:rPr>
              <a:t>Amsy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600" dirty="0" err="1">
                <a:latin typeface="Times New Roman" pitchFamily="18" charset="0"/>
                <a:cs typeface="Times New Roman" pitchFamily="18" charset="0"/>
              </a:rPr>
              <a:t>Vallen</a:t>
            </a:r>
            <a:r>
              <a:rPr lang="en-US" altLang="ru-RU" sz="1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ru-RU" altLang="ru-RU" sz="1600" b="1" dirty="0" err="1">
                <a:latin typeface="Times New Roman" pitchFamily="18" charset="0"/>
                <a:cs typeface="Times New Roman" pitchFamily="18" charset="0"/>
              </a:rPr>
              <a:t>Предусиление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34дБ.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ПАЭ: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6.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Частотный диапазон 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ПАЭ 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#3, 4, 8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300-800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кГц,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М-31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Fujicera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Япония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alt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Частотный диапазон ПАЭ </a:t>
            </a:r>
            <a:r>
              <a:rPr lang="en-US" altLang="ru-RU" sz="1600" b="1" dirty="0" smtClean="0">
                <a:latin typeface="Times New Roman" pitchFamily="18" charset="0"/>
                <a:cs typeface="Times New Roman" pitchFamily="18" charset="0"/>
              </a:rPr>
              <a:t>#1, 2, 6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ru-RU" sz="1600" dirty="0" smtClean="0">
                <a:latin typeface="Times New Roman" pitchFamily="18" charset="0"/>
                <a:cs typeface="Times New Roman" pitchFamily="18" charset="0"/>
              </a:rPr>
              <a:t>200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ru-RU" sz="1600" dirty="0" smtClean="0">
                <a:latin typeface="Times New Roman" pitchFamily="18" charset="0"/>
                <a:cs typeface="Times New Roman" pitchFamily="18" charset="0"/>
              </a:rPr>
              <a:t>2000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 кГц,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2SMEG-P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Deci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США).</a:t>
            </a:r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Частота дискретизации: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2.5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МГц.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783638" y="6488113"/>
            <a:ext cx="360362" cy="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5</a:t>
            </a:r>
            <a:endParaRPr lang="ru-RU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69888" y="-54799"/>
            <a:ext cx="8604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/>
              <a:t>Результаты экспериментов</a:t>
            </a:r>
            <a:endParaRPr lang="ru-RU" alt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r="7155"/>
          <a:stretch/>
        </p:blipFill>
        <p:spPr>
          <a:xfrm>
            <a:off x="683568" y="477001"/>
            <a:ext cx="4104456" cy="2073978"/>
          </a:xfrm>
          <a:prstGeom prst="rect">
            <a:avLst/>
          </a:prstGeom>
        </p:spPr>
      </p:pic>
      <p:sp>
        <p:nvSpPr>
          <p:cNvPr id="17" name="Прямоугольник 4"/>
          <p:cNvSpPr>
            <a:spLocks noChangeArrowheads="1"/>
          </p:cNvSpPr>
          <p:nvPr/>
        </p:nvSpPr>
        <p:spPr bwMode="auto">
          <a:xfrm>
            <a:off x="4783798" y="1112670"/>
            <a:ext cx="409292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Рис.1 Изменение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усилия во временной окрестности динамической подвижки бетонного блока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" r="5240"/>
          <a:stretch/>
        </p:blipFill>
        <p:spPr>
          <a:xfrm>
            <a:off x="107504" y="2608254"/>
            <a:ext cx="6984776" cy="19931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7"/>
          <a:stretch/>
        </p:blipFill>
        <p:spPr>
          <a:xfrm>
            <a:off x="5813756" y="4643536"/>
            <a:ext cx="3062964" cy="1828804"/>
          </a:xfrm>
          <a:prstGeom prst="rect">
            <a:avLst/>
          </a:prstGeom>
        </p:spPr>
      </p:pic>
      <p:sp>
        <p:nvSpPr>
          <p:cNvPr id="18" name="Прямоугольник 4"/>
          <p:cNvSpPr>
            <a:spLocks noChangeArrowheads="1"/>
          </p:cNvSpPr>
          <p:nvPr/>
        </p:nvSpPr>
        <p:spPr bwMode="auto">
          <a:xfrm>
            <a:off x="141114" y="4712239"/>
            <a:ext cx="57606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Рис.2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Характерный сигнал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акустической эмиссии,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зарегистрированный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подвижном блоке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85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783638" y="6488113"/>
            <a:ext cx="360362" cy="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369888" y="-54799"/>
            <a:ext cx="8604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/>
              <a:t>Результаты экспериментов</a:t>
            </a:r>
            <a:endParaRPr lang="ru-RU" altLang="ru-RU" sz="2000" b="1" dirty="0"/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107504" y="470475"/>
            <a:ext cx="8407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400" dirty="0" err="1">
                <a:latin typeface="Times New Roman" pitchFamily="18" charset="0"/>
                <a:cs typeface="Times New Roman" pitchFamily="18" charset="0"/>
              </a:rPr>
              <a:t>Kantelhardt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 J.W.  et al., Multifractal </a:t>
            </a:r>
            <a:r>
              <a:rPr lang="en-US" altLang="ru-RU" sz="1400" dirty="0" err="1">
                <a:latin typeface="Times New Roman" pitchFamily="18" charset="0"/>
                <a:cs typeface="Times New Roman" pitchFamily="18" charset="0"/>
              </a:rPr>
              <a:t>Detrended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 Fluctuation Analysis // </a:t>
            </a:r>
            <a:r>
              <a:rPr lang="en-US" altLang="ru-RU" sz="1400" dirty="0" err="1">
                <a:latin typeface="Times New Roman" pitchFamily="18" charset="0"/>
                <a:cs typeface="Times New Roman" pitchFamily="18" charset="0"/>
              </a:rPr>
              <a:t>Physica</a:t>
            </a:r>
            <a:r>
              <a:rPr lang="en-US" altLang="ru-RU" sz="1400" dirty="0">
                <a:latin typeface="Times New Roman" pitchFamily="18" charset="0"/>
                <a:cs typeface="Times New Roman" pitchFamily="18" charset="0"/>
              </a:rPr>
              <a:t> A. – 2002. – Vol. 316. – P. 87-114.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0"/>
          <a:stretch/>
        </p:blipFill>
        <p:spPr bwMode="auto">
          <a:xfrm>
            <a:off x="132098" y="3735075"/>
            <a:ext cx="5789613" cy="257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 descr="https://openi.nlm.nih.gov/imgs/512/153/3047352/PMC3047352_boe-2-3-464-g00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9" y="1111700"/>
            <a:ext cx="3689298" cy="249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4"/>
          <p:cNvSpPr>
            <a:spLocks noChangeArrowheads="1"/>
          </p:cNvSpPr>
          <p:nvPr/>
        </p:nvSpPr>
        <p:spPr bwMode="auto">
          <a:xfrm>
            <a:off x="4505717" y="1433405"/>
            <a:ext cx="4078790" cy="1077218"/>
          </a:xfrm>
          <a:prstGeom prst="rect">
            <a:avLst/>
          </a:prstGeom>
          <a:noFill/>
          <a:ln w="28575">
            <a:solidFill>
              <a:srgbClr val="02519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рореживание сигнала, зарегистрированного каждым ПАЭ (частота дискретизации сократилась в 16 раз с 2.5 МГц до 156.25 кГц)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4"/>
          <p:cNvSpPr>
            <a:spLocks noChangeArrowheads="1"/>
          </p:cNvSpPr>
          <p:nvPr/>
        </p:nvSpPr>
        <p:spPr bwMode="auto">
          <a:xfrm>
            <a:off x="4116087" y="2815178"/>
            <a:ext cx="4858051" cy="830997"/>
          </a:xfrm>
          <a:prstGeom prst="rect">
            <a:avLst/>
          </a:prstGeom>
          <a:noFill/>
          <a:ln w="28575">
            <a:solidFill>
              <a:srgbClr val="02519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вычисление параметров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мультифрактального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спектра сигнала АЭ в скользящем временном окне размером 104.85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мс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с шагом 52.425 </a:t>
            </a:r>
            <a:r>
              <a:rPr lang="ru-RU" alt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мс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>
            <a:stCxn id="25" idx="2"/>
            <a:endCxn id="26" idx="0"/>
          </p:cNvCxnSpPr>
          <p:nvPr/>
        </p:nvCxnSpPr>
        <p:spPr>
          <a:xfrm>
            <a:off x="6545112" y="2510623"/>
            <a:ext cx="1" cy="304555"/>
          </a:xfrm>
          <a:prstGeom prst="straightConnector1">
            <a:avLst/>
          </a:prstGeom>
          <a:ln w="19050">
            <a:solidFill>
              <a:srgbClr val="025198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5384538" y="927787"/>
            <a:ext cx="23211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Алгоритм вычислений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21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783638" y="6488113"/>
            <a:ext cx="360362" cy="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61937" y="-23274"/>
            <a:ext cx="8604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/>
              <a:t>Эволюция статистических свойств сигнала АЭ</a:t>
            </a:r>
            <a:endParaRPr lang="ru-RU" altLang="ru-RU" sz="2000" b="1" dirty="0"/>
          </a:p>
        </p:txBody>
      </p:sp>
      <p:pic>
        <p:nvPicPr>
          <p:cNvPr id="25" name="Рисунок 2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98" y="376836"/>
            <a:ext cx="4166047" cy="1746342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062" y="369711"/>
            <a:ext cx="4166047" cy="1746342"/>
          </a:xfrm>
          <a:prstGeom prst="rect">
            <a:avLst/>
          </a:prstGeom>
        </p:spPr>
      </p:pic>
      <p:pic>
        <p:nvPicPr>
          <p:cNvPr id="27" name="Рисунок 2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48" y="2163248"/>
            <a:ext cx="4166047" cy="1746342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7" r="1"/>
          <a:stretch/>
        </p:blipFill>
        <p:spPr bwMode="auto">
          <a:xfrm>
            <a:off x="4548482" y="2163248"/>
            <a:ext cx="4323289" cy="1762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48" y="3960522"/>
            <a:ext cx="4170836" cy="1748350"/>
          </a:xfrm>
          <a:prstGeom prst="rect">
            <a:avLst/>
          </a:prstGeom>
        </p:spPr>
      </p:pic>
      <p:pic>
        <p:nvPicPr>
          <p:cNvPr id="30" name="Рисунок 2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482" y="3973001"/>
            <a:ext cx="4252791" cy="1748350"/>
          </a:xfrm>
          <a:prstGeom prst="rect">
            <a:avLst/>
          </a:prstGeom>
        </p:spPr>
      </p:pic>
      <p:sp>
        <p:nvSpPr>
          <p:cNvPr id="31" name="Прямоугольник 4"/>
          <p:cNvSpPr>
            <a:spLocks noChangeArrowheads="1"/>
          </p:cNvSpPr>
          <p:nvPr/>
        </p:nvSpPr>
        <p:spPr bwMode="auto">
          <a:xfrm>
            <a:off x="208943" y="5708872"/>
            <a:ext cx="89271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Рис.3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Временная динамика ширины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мультифрактального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спектра (а, в, д) и носителя спектра, реализующая его максимум (б, г, е) для установленных на основании датчиков №3 (а, б), № 4 (в, г) и № 8 (д, е)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4"/>
          <p:cNvSpPr>
            <a:spLocks noChangeArrowheads="1"/>
          </p:cNvSpPr>
          <p:nvPr/>
        </p:nvSpPr>
        <p:spPr bwMode="auto">
          <a:xfrm>
            <a:off x="539552" y="416906"/>
            <a:ext cx="576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(а)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4"/>
          <p:cNvSpPr>
            <a:spLocks noChangeArrowheads="1"/>
          </p:cNvSpPr>
          <p:nvPr/>
        </p:nvSpPr>
        <p:spPr bwMode="auto">
          <a:xfrm>
            <a:off x="4932040" y="385288"/>
            <a:ext cx="576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(б)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4"/>
          <p:cNvSpPr>
            <a:spLocks noChangeArrowheads="1"/>
          </p:cNvSpPr>
          <p:nvPr/>
        </p:nvSpPr>
        <p:spPr bwMode="auto">
          <a:xfrm>
            <a:off x="539552" y="2184734"/>
            <a:ext cx="576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(в)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4"/>
          <p:cNvSpPr>
            <a:spLocks noChangeArrowheads="1"/>
          </p:cNvSpPr>
          <p:nvPr/>
        </p:nvSpPr>
        <p:spPr bwMode="auto">
          <a:xfrm>
            <a:off x="4932040" y="2184734"/>
            <a:ext cx="576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(г)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4"/>
          <p:cNvSpPr>
            <a:spLocks noChangeArrowheads="1"/>
          </p:cNvSpPr>
          <p:nvPr/>
        </p:nvSpPr>
        <p:spPr bwMode="auto">
          <a:xfrm>
            <a:off x="539552" y="3957347"/>
            <a:ext cx="576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(д)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4"/>
          <p:cNvSpPr>
            <a:spLocks noChangeArrowheads="1"/>
          </p:cNvSpPr>
          <p:nvPr/>
        </p:nvSpPr>
        <p:spPr bwMode="auto">
          <a:xfrm>
            <a:off x="4879091" y="3996511"/>
            <a:ext cx="576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(е)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5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04664"/>
            <a:ext cx="4173495" cy="1746000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085" y="397318"/>
            <a:ext cx="4182755" cy="1753346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212957"/>
            <a:ext cx="4122748" cy="1728192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085" y="2218922"/>
            <a:ext cx="4233374" cy="1728192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51" y="3987790"/>
            <a:ext cx="4195232" cy="1758576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263" y="4003263"/>
            <a:ext cx="4268196" cy="1746000"/>
          </a:xfrm>
          <a:prstGeom prst="rect">
            <a:avLst/>
          </a:prstGeom>
        </p:spPr>
      </p:pic>
      <p:sp>
        <p:nvSpPr>
          <p:cNvPr id="22" name="Прямоугольник 4"/>
          <p:cNvSpPr>
            <a:spLocks noChangeArrowheads="1"/>
          </p:cNvSpPr>
          <p:nvPr/>
        </p:nvSpPr>
        <p:spPr bwMode="auto">
          <a:xfrm>
            <a:off x="539552" y="404664"/>
            <a:ext cx="576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(а)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4"/>
          <p:cNvSpPr>
            <a:spLocks noChangeArrowheads="1"/>
          </p:cNvSpPr>
          <p:nvPr/>
        </p:nvSpPr>
        <p:spPr bwMode="auto">
          <a:xfrm>
            <a:off x="4932040" y="424355"/>
            <a:ext cx="576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(б)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4"/>
          <p:cNvSpPr>
            <a:spLocks noChangeArrowheads="1"/>
          </p:cNvSpPr>
          <p:nvPr/>
        </p:nvSpPr>
        <p:spPr bwMode="auto">
          <a:xfrm>
            <a:off x="539552" y="2285027"/>
            <a:ext cx="576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(в)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4"/>
          <p:cNvSpPr>
            <a:spLocks noChangeArrowheads="1"/>
          </p:cNvSpPr>
          <p:nvPr/>
        </p:nvSpPr>
        <p:spPr bwMode="auto">
          <a:xfrm>
            <a:off x="4987582" y="2235826"/>
            <a:ext cx="576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(г)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4"/>
          <p:cNvSpPr>
            <a:spLocks noChangeArrowheads="1"/>
          </p:cNvSpPr>
          <p:nvPr/>
        </p:nvSpPr>
        <p:spPr bwMode="auto">
          <a:xfrm>
            <a:off x="520849" y="4013219"/>
            <a:ext cx="576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(д)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4"/>
          <p:cNvSpPr>
            <a:spLocks noChangeArrowheads="1"/>
          </p:cNvSpPr>
          <p:nvPr/>
        </p:nvSpPr>
        <p:spPr bwMode="auto">
          <a:xfrm>
            <a:off x="4932040" y="4031752"/>
            <a:ext cx="5760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(е)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4"/>
          <p:cNvSpPr>
            <a:spLocks noChangeArrowheads="1"/>
          </p:cNvSpPr>
          <p:nvPr/>
        </p:nvSpPr>
        <p:spPr bwMode="auto">
          <a:xfrm>
            <a:off x="199658" y="5758114"/>
            <a:ext cx="89271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Рис.4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Временная динамика ширины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мультифрактального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спектра (а, в, д) и носителя спектра, реализующая его максимум (б, г, е) для установленных на подвижном блоке датчиков №1 (а, б), № 2 (в, г) и № 6 (д, е)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-7938" y="6665913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261937" y="-23274"/>
            <a:ext cx="8604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/>
              <a:t>Эволюция статистических свойств сигнала АЭ</a:t>
            </a:r>
            <a:endParaRPr lang="ru-RU" altLang="ru-RU" sz="2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8783638" y="6488113"/>
            <a:ext cx="360362" cy="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109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6669088"/>
            <a:ext cx="9144001" cy="188912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>
            <a:noFill/>
          </a:ln>
          <a:effectLst>
            <a:outerShdw blurRad="76200" dist="38100" sx="127000" sy="12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8685054" y="6484422"/>
            <a:ext cx="4853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41" name="TextBox 3"/>
          <p:cNvSpPr txBox="1">
            <a:spLocks noChangeArrowheads="1"/>
          </p:cNvSpPr>
          <p:nvPr/>
        </p:nvSpPr>
        <p:spPr bwMode="auto">
          <a:xfrm>
            <a:off x="1611734" y="-27384"/>
            <a:ext cx="58405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Канонические когерентности</a:t>
            </a:r>
            <a:r>
              <a:rPr lang="en-US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временных рядов</a:t>
            </a:r>
            <a:r>
              <a:rPr lang="en-US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/>
              <p:cNvSpPr txBox="1"/>
              <p:nvPr/>
            </p:nvSpPr>
            <p:spPr>
              <a:xfrm>
                <a:off x="395536" y="476672"/>
                <a:ext cx="8514308" cy="613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ru-RU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ru-RU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1600" i="1" smtClean="0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  <m:sup>
                            <m:r>
                              <a:rPr lang="ru-RU" sz="16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lang="ru-RU" sz="1600" b="0" i="1" smtClean="0">
                            <a:latin typeface="Cambria Math"/>
                          </a:rPr>
                          <m:t>1</m:t>
                        </m:r>
                      </m:sub>
                      <m:sup/>
                    </m:sSubSup>
                  </m:oMath>
                </a14:m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квадрат модуля канонической когерентности рядов </a:t>
                </a:r>
                <a:r>
                  <a:rPr lang="en-US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X(t) 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Y(t) 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максимальное собственное число </a:t>
                </a:r>
                <a:r>
                  <a:rPr lang="ru-RU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эрмитовой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матрицы:</a:t>
                </a:r>
                <a:endPara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76672"/>
                <a:ext cx="8514308" cy="613822"/>
              </a:xfrm>
              <a:prstGeom prst="rect">
                <a:avLst/>
              </a:prstGeom>
              <a:blipFill rotWithShape="0">
                <a:blip r:embed="rId4"/>
                <a:stretch>
                  <a:fillRect l="-429" b="-227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3" name="Объект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183884"/>
              </p:ext>
            </p:extLst>
          </p:nvPr>
        </p:nvGraphicFramePr>
        <p:xfrm>
          <a:off x="3208338" y="1082576"/>
          <a:ext cx="22225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87" name="Equation" r:id="rId5" imgW="2222280" imgH="330120" progId="Equation.DSMT4">
                  <p:embed/>
                </p:oleObj>
              </mc:Choice>
              <mc:Fallback>
                <p:oleObj name="Equation" r:id="rId5" imgW="22222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8338" y="1082576"/>
                        <a:ext cx="22225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/>
              <p:cNvSpPr txBox="1"/>
              <p:nvPr/>
            </p:nvSpPr>
            <p:spPr>
              <a:xfrm>
                <a:off x="413442" y="1484784"/>
                <a:ext cx="8514308" cy="628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𝑥𝑥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спектральная матрица временного ряда </a:t>
                </a:r>
                <a:r>
                  <a:rPr lang="en-US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X(t)</a:t>
                </a:r>
                <a:r>
                  <a:rPr lang="ru-RU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𝑥𝑦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кросс-спектральная матрица временных рядов </a:t>
                </a:r>
                <a:r>
                  <a:rPr lang="en-US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X(t) 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Y(t)</a:t>
                </a:r>
                <a:r>
                  <a:rPr lang="ru-RU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𝑦𝑥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</m:d>
                    <m:r>
                      <a:rPr lang="ru-RU" sz="1600" b="0" i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p>
                        </m:sSup>
                      </m:e>
                      <m:sub>
                        <m:r>
                          <a:rPr lang="en-US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𝑥𝑦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знак </a:t>
                </a:r>
                <a:r>
                  <a:rPr lang="ru-RU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</a:t>
                </a:r>
                <a:r>
                  <a:rPr lang="ru-RU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рмитова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сопряжения. </a:t>
                </a:r>
              </a:p>
            </p:txBody>
          </p:sp>
        </mc:Choice>
        <mc:Fallback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42" y="1484784"/>
                <a:ext cx="8514308" cy="628698"/>
              </a:xfrm>
              <a:prstGeom prst="rect">
                <a:avLst/>
              </a:prstGeom>
              <a:blipFill rotWithShape="0">
                <a:blip r:embed="rId7"/>
                <a:stretch>
                  <a:fillRect l="-429" t="-2913" r="-72" b="-87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368492" y="2196289"/>
            <a:ext cx="851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увеличения степени стационарности рассматриваемых временных рядов осуществляется переход от абсолютных значений ряда к их приращениям.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898872"/>
            <a:ext cx="867623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buSzPts val="1100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Любушин А.А. Анализ канонических когерентностей в задачах геофизического мониторинга // Физика Земли. 1998. № 1. С. 59–66.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SzPts val="1100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Любушин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А.А. Анализ данных систем геофизического и экологического мониторинга. /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А.А.Любушин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отв. ред. Г.А. Соболев; Ин-т физики Земли им. О.Ю. Шмидта РАН. – М.: Наука, 2007. – 228 с.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764479" y="4384995"/>
            <a:ext cx="7963975" cy="338554"/>
          </a:xfrm>
          <a:prstGeom prst="rect">
            <a:avLst/>
          </a:prstGeom>
          <a:noFill/>
          <a:ln w="19050">
            <a:solidFill>
              <a:srgbClr val="025198"/>
            </a:solidFill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Поиск когерентного изменения </a:t>
            </a:r>
            <a:r>
              <a:rPr lang="ru-RU" altLang="ru-RU" sz="1600" b="1" dirty="0" err="1" smtClean="0">
                <a:latin typeface="Times New Roman" pitchFamily="18" charset="0"/>
                <a:cs typeface="Times New Roman" pitchFamily="18" charset="0"/>
              </a:rPr>
              <a:t>мультифрактальных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 свойств временных рядов АЭ 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1484791" y="5025674"/>
            <a:ext cx="17894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Малые времена: </a:t>
            </a:r>
          </a:p>
          <a:p>
            <a:pPr algn="ctr"/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окно 13.4 с.,</a:t>
            </a:r>
          </a:p>
          <a:p>
            <a:pPr algn="ctr"/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шаг 0.21 с.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3554599" y="5019110"/>
            <a:ext cx="19068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Средние времена: </a:t>
            </a:r>
          </a:p>
          <a:p>
            <a:pPr algn="ctr"/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окно 53 с.,</a:t>
            </a:r>
          </a:p>
          <a:p>
            <a:pPr algn="ctr"/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шаг 0.21 с.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5636761" y="5019110"/>
            <a:ext cx="1967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Большие времена: </a:t>
            </a:r>
          </a:p>
          <a:p>
            <a:pPr algn="ctr"/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окно 429.5 с.,</a:t>
            </a:r>
          </a:p>
          <a:p>
            <a:pPr algn="ctr"/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шаг 0.21 с.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>
            <a:endCxn id="48" idx="0"/>
          </p:cNvCxnSpPr>
          <p:nvPr/>
        </p:nvCxnSpPr>
        <p:spPr>
          <a:xfrm>
            <a:off x="2180377" y="4723549"/>
            <a:ext cx="199146" cy="302125"/>
          </a:xfrm>
          <a:prstGeom prst="straightConnector1">
            <a:avLst/>
          </a:prstGeom>
          <a:ln w="19050">
            <a:solidFill>
              <a:srgbClr val="025198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endCxn id="49" idx="0"/>
          </p:cNvCxnSpPr>
          <p:nvPr/>
        </p:nvCxnSpPr>
        <p:spPr>
          <a:xfrm>
            <a:off x="4466500" y="4716985"/>
            <a:ext cx="41502" cy="302125"/>
          </a:xfrm>
          <a:prstGeom prst="straightConnector1">
            <a:avLst/>
          </a:prstGeom>
          <a:ln w="19050">
            <a:solidFill>
              <a:srgbClr val="025198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endCxn id="50" idx="0"/>
          </p:cNvCxnSpPr>
          <p:nvPr/>
        </p:nvCxnSpPr>
        <p:spPr>
          <a:xfrm flipH="1">
            <a:off x="6620621" y="4723549"/>
            <a:ext cx="15859" cy="295561"/>
          </a:xfrm>
          <a:prstGeom prst="straightConnector1">
            <a:avLst/>
          </a:prstGeom>
          <a:ln w="19050">
            <a:solidFill>
              <a:srgbClr val="025198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57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22522</TotalTime>
  <Words>2627</Words>
  <Application>Microsoft Office PowerPoint</Application>
  <PresentationFormat>Экран (4:3)</PresentationFormat>
  <Paragraphs>294</Paragraphs>
  <Slides>35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4" baseType="lpstr">
      <vt:lpstr>Arial</vt:lpstr>
      <vt:lpstr>Calibri</vt:lpstr>
      <vt:lpstr>Cambria Math</vt:lpstr>
      <vt:lpstr>Times New Roman</vt:lpstr>
      <vt:lpstr>Wingdings</vt:lpstr>
      <vt:lpstr>Wingdings 2</vt:lpstr>
      <vt:lpstr>Diseño predeterminado</vt:lpstr>
      <vt:lpstr>Equation</vt:lpstr>
      <vt:lpstr>MathType 5.0 Equation</vt:lpstr>
      <vt:lpstr>Синхронизация мультифрактальных свойств непрерывной акустической эмиссии при подготовке и реализации подвижки по модельному разлому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Иван Пантелеев</cp:lastModifiedBy>
  <cp:revision>1245</cp:revision>
  <dcterms:created xsi:type="dcterms:W3CDTF">2010-05-23T14:28:12Z</dcterms:created>
  <dcterms:modified xsi:type="dcterms:W3CDTF">2019-06-05T21:14:02Z</dcterms:modified>
</cp:coreProperties>
</file>