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264" r:id="rId2"/>
    <p:sldId id="257" r:id="rId3"/>
    <p:sldId id="258" r:id="rId4"/>
    <p:sldId id="259" r:id="rId5"/>
    <p:sldId id="273" r:id="rId6"/>
    <p:sldId id="270" r:id="rId7"/>
    <p:sldId id="260" r:id="rId8"/>
    <p:sldId id="268" r:id="rId9"/>
    <p:sldId id="269" r:id="rId10"/>
    <p:sldId id="272" r:id="rId11"/>
    <p:sldId id="265" r:id="rId12"/>
    <p:sldId id="266" r:id="rId13"/>
    <p:sldId id="271" r:id="rId14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6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26.06.2017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3AEE6-2F0E-4708-BDC4-05DCBE3CC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1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26.06.2017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470E4-DBE7-4ED9-A4A0-868677902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4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13EC1-FBCA-463B-AD64-DCC534C50F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6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0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0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9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2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4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8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2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9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1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05CC-9132-4F38-BEC7-16B8F977DC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C9A-7BED-44B4-AE41-E2025F7D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138" y="2508713"/>
            <a:ext cx="10805746" cy="184057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Влияние наклона магнитного поля на проникновение квазистационарного электрического поля Земли в ионосферу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9034" y="444139"/>
            <a:ext cx="9144000" cy="1650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Высшего образования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«СИБИРСКИЙ ФЕДЕРАЛЬНЫЙ УНИВЕРСИТЕТ»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Институт математики и фундаментальной информатики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Кафедра математического моделирования и процессов управления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385" y="4985211"/>
            <a:ext cx="1128053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2-го курса                                                                                                            Нестеров С. 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д.ф.-м.н., профессор                                                                       Денисенко В.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396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679813"/>
            <a:ext cx="6146165" cy="4152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7539" y="5016000"/>
                <a:ext cx="5690009" cy="973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12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Проекции на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плоскость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линий тока в северном полушарии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магнитном наклонении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39" y="5016000"/>
                <a:ext cx="5690009" cy="973152"/>
              </a:xfrm>
              <a:prstGeom prst="rect">
                <a:avLst/>
              </a:prstGeom>
              <a:blipFill rotWithShape="0">
                <a:blip r:embed="rId3"/>
                <a:stretch>
                  <a:fillRect l="-965" t="-3774" r="-857" b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53" y="797923"/>
            <a:ext cx="5721985" cy="382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226628" y="4694951"/>
                <a:ext cx="5908766" cy="161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– компоненты напряженности электрического поля: продольная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(штрих-пунктирная линия), перпендикулярная в плоскости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XZ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(сплошная линия) и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перпендикулярная в плоскости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YZ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(штриховая линия) при магнитном наклонении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8" y="4694951"/>
                <a:ext cx="5908766" cy="1615250"/>
              </a:xfrm>
              <a:prstGeom prst="rect">
                <a:avLst/>
              </a:prstGeom>
              <a:blipFill rotWithShape="0">
                <a:blip r:embed="rId5"/>
                <a:stretch>
                  <a:fillRect l="-825" t="-1887" r="-825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89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134037" y="5149052"/>
                <a:ext cx="4624754" cy="8476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</a:t>
                </a:r>
                <a:r>
                  <a:rPr lang="ru-RU" alt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14</a:t>
                </a:r>
                <a:r>
                  <a:rPr kumimoji="0" lang="ru-RU" altLang="ru-RU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зависимость напряженности электрического поля в ионосфере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магнитного наклонения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ru-RU" alt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4037" y="5149052"/>
                <a:ext cx="4624754" cy="847668"/>
              </a:xfrm>
              <a:prstGeom prst="rect">
                <a:avLst/>
              </a:prstGeom>
              <a:blipFill rotWithShape="0">
                <a:blip r:embed="rId2"/>
                <a:stretch>
                  <a:fillRect l="-659" t="-2158" r="-791" b="-9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0" y="973318"/>
            <a:ext cx="5992495" cy="4029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096000" y="1180237"/>
                <a:ext cx="5482046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На рисунке 14 показана зависимость напряженности электрического поля в ионосфере от магнитного наклонения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По рисунку видно, что по мере увеличения магнитного наклонения электрическое поле практически не меняется, а именно всего на 7%. Это подтверждает приближенную оценку отсутствия зависимости от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в статье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Denisenko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V. V.,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Boudjada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M. Y., Horn, M.,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Pomozov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E. V.,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Biernat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H. K.,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Schwingenschuh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K.,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Lammer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H.,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Prattes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G.,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Cristea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E. Ionospheric conductivity effects on electrostatic field penetration into the ionosphere // Nat. Hazards Earth Syst. Sci., 8, 1009 – 1017, 2008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Отметим, что для разломов в перпендикулярном направлении, рассмотренных в прошлом году была получена сильная зависимость от магнитного наклонения, поле в ионосфере менялось пропорционально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 I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80237"/>
                <a:ext cx="5482046" cy="5078313"/>
              </a:xfrm>
              <a:prstGeom prst="rect">
                <a:avLst/>
              </a:prstGeom>
              <a:blipFill rotWithShape="0">
                <a:blip r:embed="rId4"/>
                <a:stretch>
                  <a:fillRect l="-890" t="-720" r="-890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67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277" y="1453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267" y="2125682"/>
            <a:ext cx="11054864" cy="12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6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Таким образом, построена количественная модель проникновения квазистационарного электрического поля от земной поверхности в ионосферу при наклонном магнитном поле.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52" y="3429000"/>
            <a:ext cx="10741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 построенной модели получается электрическое поле на три порядка меньшее, чем поля, наблюдаемые в ионосфере перед сильными землетрясениями. Поэтому модель подтверждает заключение о необходимости исследовать другие физические механизмы литосферно-ионосферных связей.</a:t>
            </a:r>
          </a:p>
        </p:txBody>
      </p:sp>
    </p:spTree>
    <p:extLst>
      <p:ext uri="{BB962C8B-B14F-4D97-AF65-F5344CB8AC3E}">
        <p14:creationId xmlns:p14="http://schemas.microsoft.com/office/powerpoint/2010/main" val="113969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99971-52B8-41F4-81A5-CB90E4F3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3" y="23004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530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868" y="-179787"/>
            <a:ext cx="10515600" cy="841235"/>
          </a:xfrm>
        </p:spPr>
        <p:txBody>
          <a:bodyPr/>
          <a:lstStyle/>
          <a:p>
            <a:pPr algn="ctr"/>
            <a:r>
              <a:rPr lang="ru-RU" dirty="0"/>
              <a:t>Описание модели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17385" y="4342525"/>
            <a:ext cx="629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профили компонент тензора проводимости при минимальной активности Солнца для средних широт в ночное время.</a:t>
            </a:r>
            <a:endParaRPr lang="ru-RU" sz="16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05327" y="312828"/>
            <a:ext cx="4904923" cy="3352377"/>
            <a:chOff x="56995" y="1102392"/>
            <a:chExt cx="4904923" cy="3775364"/>
          </a:xfrm>
        </p:grpSpPr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1967863" y="1548358"/>
              <a:ext cx="2635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500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6995" y="1102392"/>
              <a:ext cx="4904923" cy="3775364"/>
              <a:chOff x="56995" y="1102392"/>
              <a:chExt cx="4904923" cy="3775364"/>
            </a:xfrm>
          </p:grpSpPr>
          <p:grpSp>
            <p:nvGrpSpPr>
              <p:cNvPr id="3" name="Группа 82"/>
              <p:cNvGrpSpPr>
                <a:grpSpLocks/>
              </p:cNvGrpSpPr>
              <p:nvPr/>
            </p:nvGrpSpPr>
            <p:grpSpPr bwMode="auto">
              <a:xfrm>
                <a:off x="56995" y="1102392"/>
                <a:ext cx="4904923" cy="3775364"/>
                <a:chOff x="0" y="-6647"/>
                <a:chExt cx="49042" cy="37745"/>
              </a:xfrm>
            </p:grpSpPr>
            <p:grpSp>
              <p:nvGrpSpPr>
                <p:cNvPr id="4" name="Группа 31"/>
                <p:cNvGrpSpPr>
                  <a:grpSpLocks/>
                </p:cNvGrpSpPr>
                <p:nvPr/>
              </p:nvGrpSpPr>
              <p:grpSpPr bwMode="auto">
                <a:xfrm>
                  <a:off x="0" y="-6647"/>
                  <a:ext cx="49042" cy="37745"/>
                  <a:chOff x="0" y="-6647"/>
                  <a:chExt cx="49042" cy="37745"/>
                </a:xfrm>
              </p:grpSpPr>
              <p:grpSp>
                <p:nvGrpSpPr>
                  <p:cNvPr id="8" name="Группа 37"/>
                  <p:cNvGrpSpPr>
                    <a:grpSpLocks/>
                  </p:cNvGrpSpPr>
                  <p:nvPr/>
                </p:nvGrpSpPr>
                <p:grpSpPr bwMode="auto">
                  <a:xfrm>
                    <a:off x="5888" y="-6647"/>
                    <a:ext cx="43154" cy="37745"/>
                    <a:chOff x="6083" y="-8754"/>
                    <a:chExt cx="51841" cy="49706"/>
                  </a:xfrm>
                </p:grpSpPr>
                <p:grpSp>
                  <p:nvGrpSpPr>
                    <p:cNvPr id="10" name="Группа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83" y="-7002"/>
                      <a:ext cx="51841" cy="47954"/>
                      <a:chOff x="7878" y="185"/>
                      <a:chExt cx="56" cy="60"/>
                    </a:xfrm>
                  </p:grpSpPr>
                  <p:sp>
                    <p:nvSpPr>
                      <p:cNvPr id="19" name="AutoShape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99" y="220"/>
                        <a:ext cx="1" cy="8"/>
                      </a:xfrm>
                      <a:custGeom>
                        <a:avLst/>
                        <a:gdLst>
                          <a:gd name="T0" fmla="*/ 0 w 79"/>
                          <a:gd name="T1" fmla="*/ 20 h 811"/>
                          <a:gd name="T2" fmla="*/ 1 w 79"/>
                          <a:gd name="T3" fmla="*/ 20 h 811"/>
                          <a:gd name="T4" fmla="*/ 0 w 79"/>
                          <a:gd name="T5" fmla="*/ 28 h 811"/>
                          <a:gd name="T6" fmla="*/ 1 w 79"/>
                          <a:gd name="T7" fmla="*/ 28 h 81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79" h="811">
                            <a:moveTo>
                              <a:pt x="0" y="0"/>
                            </a:moveTo>
                            <a:lnTo>
                              <a:pt x="78" y="0"/>
                            </a:lnTo>
                            <a:moveTo>
                              <a:pt x="0" y="810"/>
                            </a:moveTo>
                            <a:lnTo>
                              <a:pt x="78" y="810"/>
                            </a:lnTo>
                          </a:path>
                        </a:pathLst>
                      </a:custGeom>
                      <a:noFill/>
                      <a:ln w="648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AutoShape 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905" y="236"/>
                        <a:ext cx="12" cy="0"/>
                      </a:xfrm>
                      <a:custGeom>
                        <a:avLst/>
                        <a:gdLst>
                          <a:gd name="T0" fmla="*/ 12 w 1181"/>
                          <a:gd name="T1" fmla="*/ 0 h 2"/>
                          <a:gd name="T2" fmla="*/ 12 w 1181"/>
                          <a:gd name="T3" fmla="*/ 0 h 2"/>
                          <a:gd name="T4" fmla="*/ 6 w 1181"/>
                          <a:gd name="T5" fmla="*/ 0 h 2"/>
                          <a:gd name="T6" fmla="*/ 6 w 1181"/>
                          <a:gd name="T7" fmla="*/ 0 h 2"/>
                          <a:gd name="T8" fmla="*/ 0 w 1181"/>
                          <a:gd name="T9" fmla="*/ 0 h 2"/>
                          <a:gd name="T10" fmla="*/ 0 w 1181"/>
                          <a:gd name="T11" fmla="*/ 0 h 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1181" h="2">
                            <a:moveTo>
                              <a:pt x="1171" y="0"/>
                            </a:moveTo>
                            <a:lnTo>
                              <a:pt x="1181" y="0"/>
                            </a:lnTo>
                            <a:moveTo>
                              <a:pt x="586" y="0"/>
                            </a:moveTo>
                            <a:lnTo>
                              <a:pt x="596" y="0"/>
                            </a:lnTo>
                            <a:moveTo>
                              <a:pt x="0" y="0"/>
                            </a:moveTo>
                            <a:lnTo>
                              <a:pt x="11" y="0"/>
                            </a:lnTo>
                          </a:path>
                        </a:pathLst>
                      </a:custGeom>
                      <a:noFill/>
                      <a:ln w="4968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99" y="185"/>
                        <a:ext cx="0" cy="57"/>
                      </a:xfrm>
                      <a:prstGeom prst="line">
                        <a:avLst/>
                      </a:prstGeom>
                      <a:noFill/>
                      <a:ln w="648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AutoShape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81" y="236"/>
                        <a:ext cx="12" cy="0"/>
                      </a:xfrm>
                      <a:custGeom>
                        <a:avLst/>
                        <a:gdLst>
                          <a:gd name="T0" fmla="*/ 12 w 1188"/>
                          <a:gd name="T1" fmla="*/ 0 h 2"/>
                          <a:gd name="T2" fmla="*/ 12 w 1188"/>
                          <a:gd name="T3" fmla="*/ 0 h 2"/>
                          <a:gd name="T4" fmla="*/ 6 w 1188"/>
                          <a:gd name="T5" fmla="*/ 0 h 2"/>
                          <a:gd name="T6" fmla="*/ 6 w 1188"/>
                          <a:gd name="T7" fmla="*/ 0 h 2"/>
                          <a:gd name="T8" fmla="*/ 0 w 1188"/>
                          <a:gd name="T9" fmla="*/ 0 h 2"/>
                          <a:gd name="T10" fmla="*/ 0 w 1188"/>
                          <a:gd name="T11" fmla="*/ 0 h 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1188" h="2">
                            <a:moveTo>
                              <a:pt x="1178" y="0"/>
                            </a:moveTo>
                            <a:lnTo>
                              <a:pt x="1188" y="0"/>
                            </a:lnTo>
                            <a:moveTo>
                              <a:pt x="589" y="0"/>
                            </a:moveTo>
                            <a:lnTo>
                              <a:pt x="599" y="0"/>
                            </a:lnTo>
                            <a:moveTo>
                              <a:pt x="0" y="0"/>
                            </a:moveTo>
                            <a:lnTo>
                              <a:pt x="10" y="0"/>
                            </a:lnTo>
                          </a:path>
                        </a:pathLst>
                      </a:custGeom>
                      <a:noFill/>
                      <a:ln w="4968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99" y="212"/>
                        <a:ext cx="1" cy="0"/>
                      </a:xfrm>
                      <a:prstGeom prst="line">
                        <a:avLst/>
                      </a:prstGeom>
                      <a:noFill/>
                      <a:ln w="6479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94" y="240"/>
                        <a:ext cx="0" cy="0"/>
                      </a:xfrm>
                      <a:prstGeom prst="line">
                        <a:avLst/>
                      </a:prstGeom>
                      <a:noFill/>
                      <a:ln w="1008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03" y="233"/>
                        <a:ext cx="0" cy="0"/>
                      </a:xfrm>
                      <a:prstGeom prst="line">
                        <a:avLst/>
                      </a:prstGeom>
                      <a:noFill/>
                      <a:ln w="1008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04" y="232"/>
                        <a:ext cx="0" cy="0"/>
                      </a:xfrm>
                      <a:prstGeom prst="line">
                        <a:avLst/>
                      </a:prstGeom>
                      <a:noFill/>
                      <a:ln w="1079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11" y="236"/>
                        <a:ext cx="0" cy="0"/>
                      </a:xfrm>
                      <a:prstGeom prst="line">
                        <a:avLst/>
                      </a:prstGeom>
                      <a:noFill/>
                      <a:ln w="1079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909" y="199"/>
                        <a:ext cx="16" cy="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alt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Ионосфера</a:t>
                        </a:r>
                        <a:endPara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Text Box 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96" y="201"/>
                        <a:ext cx="3" cy="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altLang="ru-RU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80</a:t>
                        </a:r>
                        <a:endPara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Text Box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96" y="211"/>
                        <a:ext cx="3" cy="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altLang="ru-RU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60</a:t>
                        </a:r>
                        <a:endPara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96" y="219"/>
                        <a:ext cx="3" cy="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altLang="ru-RU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40</a:t>
                        </a:r>
                        <a:endPara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96" y="227"/>
                        <a:ext cx="3" cy="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altLang="ru-RU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20</a:t>
                        </a:r>
                        <a:endPara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78" y="235"/>
                        <a:ext cx="56" cy="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</a:pPr>
                        <a:r>
                          <a:rPr kumimoji="0" lang="ru-RU" altLang="ru-RU" sz="8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 </a:t>
                        </a:r>
                        <a:endPara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endParaRPr>
                      </a:p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158875" algn="l"/>
                            <a:tab pos="1531938" algn="l"/>
                            <a:tab pos="1901825" algn="l"/>
                            <a:tab pos="2273300" algn="l"/>
                            <a:tab pos="2638425" algn="l"/>
                          </a:tabLst>
                        </a:pPr>
                        <a:r>
                          <a:rPr kumimoji="0" lang="ru-RU" altLang="ru-RU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–300      –200     </a:t>
                        </a:r>
                        <a:r>
                          <a:rPr kumimoji="0" lang="en-US" altLang="ru-RU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    –100     0	100	</a:t>
                        </a:r>
                        <a:r>
                          <a:rPr kumimoji="0" lang="ru-RU" altLang="ru-RU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    </a:t>
                        </a:r>
                        <a:r>
                          <a:rPr kumimoji="0" lang="en-US" altLang="ru-RU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200	     </a:t>
                        </a:r>
                        <a:r>
                          <a:rPr kumimoji="0" lang="ru-RU" altLang="ru-RU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  </a:t>
                        </a:r>
                        <a:r>
                          <a:rPr kumimoji="0" lang="en-US" altLang="ru-RU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300               </a:t>
                        </a:r>
                        <a:r>
                          <a:rPr lang="en-US" altLang="ru-RU" sz="1100" dirty="0">
                            <a:solidFill>
                              <a:srgbClr val="000000"/>
                            </a:solidFill>
                            <a:ea typeface="Calibri" panose="020F0502020204030204" pitchFamily="34" charset="0"/>
                          </a:rPr>
                          <a:t>y</a:t>
                        </a:r>
                        <a:r>
                          <a:rPr kumimoji="0" lang="en-US" altLang="ru-RU" sz="1100" b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, </a:t>
                        </a:r>
                        <a:r>
                          <a:rPr kumimoji="0" lang="en-US" altLang="ru-RU" sz="1100" b="0" u="none" strike="noStrike" cap="none" normalizeH="0" baseline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км</a:t>
                        </a:r>
                        <a:endParaRPr kumimoji="0" lang="en-US" altLang="ru-RU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4" name="Text 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918" y="240"/>
                        <a:ext cx="12" cy="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0" tIns="0" rIns="0" bIns="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altLang="ru-RU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Земля</a:t>
                        </a:r>
                        <a:endPara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897" y="-8754"/>
                      <a:ext cx="6905" cy="30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z, </a:t>
                      </a:r>
                      <a:r>
                        <a:rPr kumimoji="0" lang="en-US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км</a:t>
                      </a:r>
                      <a:endParaRPr kumimoji="0" lang="en-US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" name="Надпись 8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341" y="-7792"/>
                          <a:ext cx="12329" cy="4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ru-RU" sz="1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𝑧</m:t>
                                </m:r>
                                <m:r>
                                  <a:rPr kumimoji="0" lang="en-US" altLang="ru-RU" sz="1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ru-RU" altLang="ru-RU" sz="14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ru-RU" sz="14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kumimoji="0" lang="en-US" altLang="ru-RU" sz="14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𝑢𝑝</m:t>
                                    </m:r>
                                  </m:sub>
                                </m:sSub>
                                <m:r>
                                  <a:rPr kumimoji="0" lang="ru-RU" altLang="ru-RU" sz="1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altLang="ru-RU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" name="Надпись 8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341" y="-7792"/>
                          <a:ext cx="12329" cy="4181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b="-15217"/>
                          </a:stretch>
                        </a:blipFill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4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53" y="8646"/>
                      <a:ext cx="4259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0" y="25226"/>
                    <a:ext cx="45390" cy="0"/>
                  </a:xfrm>
                  <a:prstGeom prst="line">
                    <a:avLst/>
                  </a:prstGeom>
                  <a:noFill/>
                  <a:ln w="648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0594" y="10441"/>
                  <a:ext cx="11127" cy="8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</a:rPr>
                    <a:t>Атмосфера</a:t>
                  </a:r>
                  <a:endParaRPr kumimoji="0" lang="ru-RU" altLang="ru-RU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>
                <a:off x="729154" y="1512440"/>
                <a:ext cx="35448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-187721" y="3291930"/>
            <a:ext cx="45956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Геометрия модели.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52"/>
          <p:cNvSpPr>
            <a:spLocks noChangeArrowheads="1"/>
          </p:cNvSpPr>
          <p:nvPr/>
        </p:nvSpPr>
        <p:spPr bwMode="auto">
          <a:xfrm>
            <a:off x="141696" y="43187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" name="Rectangle 53"/>
          <p:cNvSpPr>
            <a:spLocks noChangeArrowheads="1"/>
          </p:cNvSpPr>
          <p:nvPr/>
        </p:nvSpPr>
        <p:spPr bwMode="auto">
          <a:xfrm>
            <a:off x="-10458" y="47004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0" name="Rectangle 55"/>
          <p:cNvSpPr>
            <a:spLocks noChangeArrowheads="1"/>
          </p:cNvSpPr>
          <p:nvPr/>
        </p:nvSpPr>
        <p:spPr bwMode="auto">
          <a:xfrm>
            <a:off x="141696" y="6141685"/>
            <a:ext cx="54373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Распределение вертикальной компоненты напряженности электрического поля на поверхности Земли.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085542" y="5035478"/>
                <a:ext cx="3622978" cy="1008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ru-RU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542" y="5035478"/>
                <a:ext cx="3622978" cy="1008738"/>
              </a:xfrm>
              <a:prstGeom prst="rect">
                <a:avLst/>
              </a:prstGeom>
              <a:blipFill>
                <a:blip r:embed="rId3"/>
                <a:stretch>
                  <a:fillRect r="-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938055" y="5973267"/>
                <a:ext cx="6096000" cy="6712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компоненты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называются Педерсоновской, Холловской и продольной проводимостями соответственно.</a:t>
                </a:r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055" y="5973267"/>
                <a:ext cx="6096000" cy="671209"/>
              </a:xfrm>
              <a:prstGeom prst="rect">
                <a:avLst/>
              </a:prstGeom>
              <a:blipFill>
                <a:blip r:embed="rId7"/>
                <a:stretch>
                  <a:fillRect l="-800" t="-5455" r="-900"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06" y="491396"/>
            <a:ext cx="6291893" cy="38511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8" y="3777139"/>
            <a:ext cx="4446108" cy="25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0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84" y="11894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Уравнения электропроводности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42899" y="1217439"/>
                <a:ext cx="11236569" cy="428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Основные уравнения для стационарного атмосферного электрического поля – это закон Фарадея, закон сохранения заряда и закон Ома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                                                                      (1)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div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=0,                                                           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                                                                        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ru-RU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напряженность электрического поля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 тока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тензор проводимости.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В силу уравнения (1) можно ввести электрический потенциал</a:t>
                </a:r>
                <a:r>
                  <a:rPr lang="en-US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такой что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grad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                                                                   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система уравнений (1-3) сводится к уравнению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div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rad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0.                                                                      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/>
                  <a:t>	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" y="1217439"/>
                <a:ext cx="11236569" cy="4289251"/>
              </a:xfrm>
              <a:prstGeom prst="rect">
                <a:avLst/>
              </a:prstGeom>
              <a:blipFill>
                <a:blip r:embed="rId2"/>
                <a:stretch>
                  <a:fillRect l="-434" r="-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6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185" y="180487"/>
            <a:ext cx="10515600" cy="971306"/>
          </a:xfrm>
        </p:spPr>
        <p:txBody>
          <a:bodyPr/>
          <a:lstStyle/>
          <a:p>
            <a:pPr algn="ctr"/>
            <a:r>
              <a:rPr lang="ru-RU" dirty="0"/>
              <a:t>Граничные условия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60485" y="1151793"/>
                <a:ext cx="10665068" cy="1372107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поверхности Земли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измерений известно распределение вертикальной компоненты напряженности электрического поля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                                                     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5" y="1151793"/>
                <a:ext cx="10665068" cy="1372107"/>
              </a:xfrm>
              <a:prstGeom prst="rect">
                <a:avLst/>
              </a:prstGeom>
              <a:blipFill>
                <a:blip r:embed="rId2"/>
                <a:stretch>
                  <a:fillRect l="-457" t="-2667" r="-4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4E614CB-C0D8-46AB-B4A0-1EFC978F33D8}"/>
                  </a:ext>
                </a:extLst>
              </p:cNvPr>
              <p:cNvSpPr/>
              <p:nvPr/>
            </p:nvSpPr>
            <p:spPr>
              <a:xfrm>
                <a:off x="711331" y="2399844"/>
                <a:ext cx="4377416" cy="368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где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км,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В/м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≈0.77.</m:t>
                    </m:r>
                  </m:oMath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4E614CB-C0D8-46AB-B4A0-1EFC978F3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1" y="2399844"/>
                <a:ext cx="4377416" cy="368755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360485" y="2920626"/>
            <a:ext cx="6210300" cy="3124200"/>
            <a:chOff x="0" y="0"/>
            <a:chExt cx="6210300" cy="31242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0"/>
              <a:ext cx="6210300" cy="3124200"/>
              <a:chOff x="0" y="-60960"/>
              <a:chExt cx="6210300" cy="3124200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0" y="-60960"/>
                <a:ext cx="6210300" cy="3063240"/>
                <a:chOff x="0" y="-60960"/>
                <a:chExt cx="6210300" cy="3063240"/>
              </a:xfrm>
            </p:grpSpPr>
            <p:grpSp>
              <p:nvGrpSpPr>
                <p:cNvPr id="16" name="Группа 15"/>
                <p:cNvGrpSpPr/>
                <p:nvPr/>
              </p:nvGrpSpPr>
              <p:grpSpPr>
                <a:xfrm>
                  <a:off x="0" y="-45720"/>
                  <a:ext cx="2682240" cy="3048000"/>
                  <a:chOff x="0" y="-76200"/>
                  <a:chExt cx="2682240" cy="3048000"/>
                </a:xfrm>
              </p:grpSpPr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 flipH="1" flipV="1">
                    <a:off x="1066800" y="60960"/>
                    <a:ext cx="22860" cy="257550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 стрелкой 35"/>
                  <p:cNvCxnSpPr/>
                  <p:nvPr/>
                </p:nvCxnSpPr>
                <p:spPr>
                  <a:xfrm rot="5400000" flipH="1" flipV="1">
                    <a:off x="1383030" y="1344930"/>
                    <a:ext cx="22860" cy="257556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>
                    <a:off x="45720" y="2072640"/>
                    <a:ext cx="25831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>
                    <a:off x="0" y="1013460"/>
                    <a:ext cx="25831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Надпись 6"/>
                      <p:cNvSpPr txBox="1"/>
                      <p:nvPr/>
                    </p:nvSpPr>
                    <p:spPr>
                      <a:xfrm>
                        <a:off x="754380" y="-76200"/>
                        <a:ext cx="278765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ru-RU" sz="1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Надпись 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4380" y="-76200"/>
                        <a:ext cx="278765" cy="350520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Надпись 7"/>
                      <p:cNvSpPr txBox="1"/>
                      <p:nvPr/>
                    </p:nvSpPr>
                    <p:spPr>
                      <a:xfrm>
                        <a:off x="662940" y="662940"/>
                        <a:ext cx="442595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Надпись 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2940" y="662940"/>
                        <a:ext cx="442595" cy="350520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Надпись 8"/>
                      <p:cNvSpPr txBox="1"/>
                      <p:nvPr/>
                    </p:nvSpPr>
                    <p:spPr>
                      <a:xfrm>
                        <a:off x="2301240" y="2583180"/>
                        <a:ext cx="289560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4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ru-RU" sz="1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1" name="Надпись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01240" y="2583180"/>
                        <a:ext cx="289560" cy="350520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Надпись 9"/>
                      <p:cNvSpPr txBox="1"/>
                      <p:nvPr/>
                    </p:nvSpPr>
                    <p:spPr>
                      <a:xfrm>
                        <a:off x="944880" y="2621280"/>
                        <a:ext cx="288290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2" name="Надпись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44880" y="2621280"/>
                        <a:ext cx="288290" cy="350520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Надпись 10"/>
                      <p:cNvSpPr txBox="1"/>
                      <p:nvPr/>
                    </p:nvSpPr>
                    <p:spPr>
                      <a:xfrm>
                        <a:off x="1112520" y="2324100"/>
                        <a:ext cx="288290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Надпись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12520" y="2324100"/>
                        <a:ext cx="288290" cy="350520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" name="Группа 16"/>
                <p:cNvGrpSpPr/>
                <p:nvPr/>
              </p:nvGrpSpPr>
              <p:grpSpPr>
                <a:xfrm>
                  <a:off x="3528060" y="-60960"/>
                  <a:ext cx="2682240" cy="3032760"/>
                  <a:chOff x="0" y="-60960"/>
                  <a:chExt cx="2682240" cy="3032760"/>
                </a:xfrm>
              </p:grpSpPr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 flipH="1" flipV="1">
                    <a:off x="1066800" y="60960"/>
                    <a:ext cx="22860" cy="257550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 rot="5400000" flipH="1" flipV="1">
                    <a:off x="1383030" y="1344930"/>
                    <a:ext cx="22860" cy="257556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45720" y="2072640"/>
                    <a:ext cx="25831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0" y="1013460"/>
                    <a:ext cx="258318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Надпись 17"/>
                      <p:cNvSpPr txBox="1"/>
                      <p:nvPr/>
                    </p:nvSpPr>
                    <p:spPr>
                      <a:xfrm>
                        <a:off x="1099185" y="-60960"/>
                        <a:ext cx="278765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0" name="Надпись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9185" y="-60960"/>
                        <a:ext cx="278765" cy="350520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r="-17391"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Надпись 18"/>
                      <p:cNvSpPr txBox="1"/>
                      <p:nvPr/>
                    </p:nvSpPr>
                    <p:spPr>
                      <a:xfrm>
                        <a:off x="1089660" y="708660"/>
                        <a:ext cx="442595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Надпись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89660" y="708660"/>
                        <a:ext cx="442595" cy="350520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Надпись 19"/>
                      <p:cNvSpPr txBox="1"/>
                      <p:nvPr/>
                    </p:nvSpPr>
                    <p:spPr>
                      <a:xfrm>
                        <a:off x="2339340" y="2613660"/>
                        <a:ext cx="289560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ru-RU" sz="11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2" name="Надпись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39340" y="2613660"/>
                        <a:ext cx="289560" cy="350520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Надпись 20"/>
                      <p:cNvSpPr txBox="1"/>
                      <p:nvPr/>
                    </p:nvSpPr>
                    <p:spPr>
                      <a:xfrm>
                        <a:off x="944880" y="2621280"/>
                        <a:ext cx="288290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3" name="Надпись 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44880" y="2621280"/>
                        <a:ext cx="288290" cy="350520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Надпись 21"/>
                      <p:cNvSpPr txBox="1"/>
                      <p:nvPr/>
                    </p:nvSpPr>
                    <p:spPr>
                      <a:xfrm>
                        <a:off x="1089660" y="2362200"/>
                        <a:ext cx="288290" cy="3505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ru-RU" sz="11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4" name="Надпись 2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89660" y="2362200"/>
                        <a:ext cx="288290" cy="350520"/>
                      </a:xfrm>
                      <a:prstGeom prst="rect">
                        <a:avLst/>
                      </a:prstGeom>
                      <a:blipFill rotWithShape="0">
                        <a:blip r:embed="rId13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V="1">
                  <a:off x="1104900" y="1653540"/>
                  <a:ext cx="410845" cy="101340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4206240" y="1623060"/>
                  <a:ext cx="410845" cy="101340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flipV="1">
                  <a:off x="1607820" y="876300"/>
                  <a:ext cx="285826" cy="533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V="1">
                  <a:off x="2217420" y="198120"/>
                  <a:ext cx="177165" cy="1695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V="1">
                  <a:off x="2628900" y="121920"/>
                  <a:ext cx="379500" cy="1419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1958340" y="510540"/>
                  <a:ext cx="177202" cy="24862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flipH="1" flipV="1">
                  <a:off x="3611880" y="502920"/>
                  <a:ext cx="177202" cy="24862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3291840" y="182880"/>
                  <a:ext cx="177165" cy="16958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Надпись 37"/>
              <p:cNvSpPr txBox="1"/>
              <p:nvPr/>
            </p:nvSpPr>
            <p:spPr>
              <a:xfrm>
                <a:off x="2468880" y="2202180"/>
                <a:ext cx="1165860" cy="3581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Атмосфера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Надпись 38"/>
              <p:cNvSpPr txBox="1"/>
              <p:nvPr/>
            </p:nvSpPr>
            <p:spPr>
              <a:xfrm>
                <a:off x="2667000" y="2705100"/>
                <a:ext cx="723900" cy="3581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Земля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Надпись 39"/>
              <p:cNvSpPr txBox="1"/>
              <p:nvPr/>
            </p:nvSpPr>
            <p:spPr>
              <a:xfrm>
                <a:off x="2392680" y="1318260"/>
                <a:ext cx="1165860" cy="3581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Ионосфера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Надпись 40"/>
              <p:cNvSpPr txBox="1"/>
              <p:nvPr/>
            </p:nvSpPr>
            <p:spPr>
              <a:xfrm>
                <a:off x="2308860" y="396240"/>
                <a:ext cx="1318260" cy="3581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Магнитосфера</a:t>
                </a:r>
                <a:endPara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3855720" y="937260"/>
              <a:ext cx="285826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341435" y="6088306"/>
            <a:ext cx="6096000" cy="6062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Рисунок 2 – Координаты в северном (слева) и южном (справа, сопряженная ионосфера) полушариях.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6893893" y="2669024"/>
                <a:ext cx="5012901" cy="1221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NewRomanPSMT"/>
                  </a:rPr>
                  <a:t>	Значение потенциала в сопряженных точках на верхней границе ионосферы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NewRomanPSMT"/>
                            <a:cs typeface="Times New Roman" panose="02020603050405020304" pitchFamily="18" charset="0"/>
                          </a:rPr>
                          <m:t>𝑢𝑝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NewRomanPSMT"/>
                  </a:rPr>
                  <a:t> считаем равными из-за большой проводимости в магнитосфере вдоль  магнитных силовых линий. </a:t>
                </a:r>
                <a:endParaRPr lang="ru-RU" dirty="0"/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893" y="2669024"/>
                <a:ext cx="5012901" cy="1221745"/>
              </a:xfrm>
              <a:prstGeom prst="rect">
                <a:avLst/>
              </a:prstGeom>
              <a:blipFill rotWithShape="0">
                <a:blip r:embed="rId14"/>
                <a:stretch>
                  <a:fillRect l="-1095" t="-3000" r="-1095" b="-7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6935239" y="3865506"/>
                <a:ext cx="4904935" cy="1863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Граничное условие в нижней части атмосферы имеет вид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acc>
                          <m:accPr>
                            <m:chr m:val="̃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	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  (7)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что соответствует высокой проводимости земли или морской воды. 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39" y="3865506"/>
                <a:ext cx="4904935" cy="1863202"/>
              </a:xfrm>
              <a:prstGeom prst="rect">
                <a:avLst/>
              </a:prstGeom>
              <a:blipFill rotWithShape="0">
                <a:blip r:embed="rId15"/>
                <a:stretch>
                  <a:fillRect l="-1119" t="-1634" r="-995" b="-10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27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42108" y="2157566"/>
                <a:ext cx="10515599" cy="3120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Таким образом, получаем задачу Неймана: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𝑧𝑧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ru-RU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      −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𝑧𝑦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f>
                                        <m:fPr>
                                          <m:ctrlPr>
                                            <a:rPr lang="ru-RU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𝑧𝑧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eqAr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                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магнитное наклонение.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" y="2157566"/>
                <a:ext cx="10515599" cy="3120854"/>
              </a:xfrm>
              <a:prstGeom prst="rect">
                <a:avLst/>
              </a:prstGeom>
              <a:blipFill rotWithShape="0">
                <a:blip r:embed="rId2"/>
                <a:stretch>
                  <a:fillRect l="-522" t="-1172" b="-1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2108" y="821560"/>
                <a:ext cx="10398368" cy="100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отсутствии сопряженной ионосферы краевое условие на верхней границе ионосферы имеет вид: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𝑢𝑝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 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                    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" y="821560"/>
                <a:ext cx="10398368" cy="1002903"/>
              </a:xfrm>
              <a:prstGeom prst="rect">
                <a:avLst/>
              </a:prstGeom>
              <a:blipFill rotWithShape="0">
                <a:blip r:embed="rId3"/>
                <a:stretch>
                  <a:fillRect l="-528" t="-47561" r="-176" b="-1176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31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653" y="630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Разложение в ряд Фурье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60839" y="1085687"/>
                <a:ext cx="11169162" cy="4997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Кроме того следует учесть условие уменьшения электрического поля вдали от области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Мы заменяем это условие условием периодичности искомой функции с большим периодом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=10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indent="449580" algn="ctr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ru-RU" b="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(10)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</a:p>
              <a:p>
                <a:pPr indent="449580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 краевой задачи (8), (9) существует и единственно. Мы находим его численно, используя разложение в ряд Фурье. Так граничное условие (6) представляется в виде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         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где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4−5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ru-RU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 algn="ctr">
                  <a:lnSpc>
                    <a:spcPct val="107000"/>
                  </a:lnSpc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Искомое решение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y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Разложение в ряд Фурье осуществляем на каждой высоте и решаем задачу отдельно для каждой гармоники, после чего суммируем полученные решения.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9" y="1085687"/>
                <a:ext cx="11169162" cy="4997971"/>
              </a:xfrm>
              <a:prstGeom prst="rect">
                <a:avLst/>
              </a:prstGeom>
              <a:blipFill>
                <a:blip r:embed="rId2"/>
                <a:stretch>
                  <a:fillRect l="-491" t="-610" b="-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90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824" y="46400"/>
            <a:ext cx="9209818" cy="132964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Аналитическое решение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7332" y="1330473"/>
                <a:ext cx="10685585" cy="1005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Взяв распределение атмосферной проводимости в виде экспоненциальных функций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||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||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 км,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||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построим аналитическое решение.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32" y="1330473"/>
                <a:ext cx="10685585" cy="1005981"/>
              </a:xfrm>
              <a:prstGeom prst="rect">
                <a:avLst/>
              </a:prstGeom>
              <a:blipFill rotWithShape="0">
                <a:blip r:embed="rId2"/>
                <a:stretch>
                  <a:fillRect l="-456" t="-3030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990124" y="5973261"/>
                <a:ext cx="61800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Рисунок 5 – Функции a(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и 10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z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(красный цвет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А также аналогичные функции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черный цвет), построенные численно с нарочито грубым шагом. График построен при 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ru-RU" sz="16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=30°.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124" y="5973261"/>
                <a:ext cx="618004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592"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3149" y="6058581"/>
                <a:ext cx="557212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Рисунок 4 – Линии  уровня функции V(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y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,z) с шагом 100 кВ для полупериода при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одной гармоники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y</m:t>
                        </m:r>
                        <m:r>
                          <a:rPr lang="ru-RU" sz="16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49" y="6058581"/>
                <a:ext cx="5572125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546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BEBAD9-7A1B-4240-96FD-956635A0082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256201"/>
            <a:ext cx="5940425" cy="3802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58ABB3-7560-4D90-B28A-556C4DB7CFB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95" y="2149485"/>
            <a:ext cx="6120130" cy="38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7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46" y="78642"/>
            <a:ext cx="10515600" cy="980098"/>
          </a:xfrm>
        </p:spPr>
        <p:txBody>
          <a:bodyPr/>
          <a:lstStyle/>
          <a:p>
            <a:pPr algn="ctr"/>
            <a:r>
              <a:rPr lang="ru-RU" dirty="0"/>
              <a:t>Численное решение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971" y="1564208"/>
            <a:ext cx="1197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Двухточечная краевая задача (12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), 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трансформируется в две задачи Коши (12),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4) и (12), (15)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1487" y="1913930"/>
                <a:ext cx="5473358" cy="264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(12)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7" y="1913930"/>
                <a:ext cx="5473358" cy="26497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8609" y="4798397"/>
                <a:ext cx="4812920" cy="12679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</m:e>
                          </m:eqAr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(13)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09" y="4798397"/>
                <a:ext cx="4812920" cy="12679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241877" y="2206134"/>
                <a:ext cx="4566315" cy="1527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)=1,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</m:eqAr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(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4)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877" y="2206134"/>
                <a:ext cx="4566315" cy="15270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41877" y="4624019"/>
                <a:ext cx="4609915" cy="1529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)=0,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</m:e>
                          </m:eqArr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(15)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877" y="4624019"/>
                <a:ext cx="4609915" cy="1529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9971" y="783918"/>
                <a:ext cx="5047599" cy="847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y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71" y="783918"/>
                <a:ext cx="5047599" cy="847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23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29" y="85115"/>
            <a:ext cx="10515600" cy="1006475"/>
          </a:xfrm>
        </p:spPr>
        <p:txBody>
          <a:bodyPr/>
          <a:lstStyle/>
          <a:p>
            <a:pPr algn="ctr"/>
            <a:r>
              <a:rPr lang="ru-RU" dirty="0"/>
              <a:t>Основные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832" y="996436"/>
            <a:ext cx="11204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расчеты производились в массовой матричной системе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MATLAB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помощью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построенного численного метода.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86926" y="5511439"/>
                <a:ext cx="5407269" cy="1266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10 –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Проекции на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плоскость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YZ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линий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тока (сплошные линии) и линии уровня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(штриховые линии) в этой плоскости в северном полушарии при магнитном наклонении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6" y="5511439"/>
                <a:ext cx="5407269" cy="1266757"/>
              </a:xfrm>
              <a:prstGeom prst="rect">
                <a:avLst/>
              </a:prstGeom>
              <a:blipFill rotWithShape="0">
                <a:blip r:embed="rId2"/>
                <a:stretch>
                  <a:fillRect l="-1015" t="-2404" r="-902" b="-5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251330" y="5412667"/>
                <a:ext cx="5407269" cy="1266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–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Проекции на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плоскость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YZ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линий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тока (сплошные линии) и линии уровня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(штриховые линии) в этой плоскости в южном полушарии при магнитном наклонении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330" y="5412667"/>
                <a:ext cx="5407269" cy="1266757"/>
              </a:xfrm>
              <a:prstGeom prst="rect">
                <a:avLst/>
              </a:prstGeom>
              <a:blipFill rotWithShape="0">
                <a:blip r:embed="rId3"/>
                <a:stretch>
                  <a:fillRect l="-902" t="-2885" r="-1015" b="-5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" y="1649243"/>
            <a:ext cx="5975350" cy="385572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97" y="1755067"/>
            <a:ext cx="55232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9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718</Words>
  <Application>Microsoft Office PowerPoint</Application>
  <PresentationFormat>Широкоэкранный</PresentationFormat>
  <Paragraphs>101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TimesNewRomanPSMT</vt:lpstr>
      <vt:lpstr>Trebuchet MS</vt:lpstr>
      <vt:lpstr>Тема Office</vt:lpstr>
      <vt:lpstr>Влияние наклона магнитного поля на проникновение квазистационарного электрического поля Земли в ионосферу</vt:lpstr>
      <vt:lpstr>Описание модели</vt:lpstr>
      <vt:lpstr>Уравнения электропроводности</vt:lpstr>
      <vt:lpstr>Граничные условия</vt:lpstr>
      <vt:lpstr>Презентация PowerPoint</vt:lpstr>
      <vt:lpstr>Разложение в ряд Фурье</vt:lpstr>
      <vt:lpstr>Аналитическое решение</vt:lpstr>
      <vt:lpstr>Численное решение</vt:lpstr>
      <vt:lpstr>Основные результаты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 Нестеров</dc:creator>
  <cp:lastModifiedBy>Семён Нестеров</cp:lastModifiedBy>
  <cp:revision>167</cp:revision>
  <cp:lastPrinted>2017-06-26T15:26:04Z</cp:lastPrinted>
  <dcterms:created xsi:type="dcterms:W3CDTF">2017-05-31T17:08:11Z</dcterms:created>
  <dcterms:modified xsi:type="dcterms:W3CDTF">2019-06-02T12:19:25Z</dcterms:modified>
</cp:coreProperties>
</file>