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2" r:id="rId2"/>
    <p:sldId id="267" r:id="rId3"/>
    <p:sldId id="271" r:id="rId4"/>
    <p:sldId id="323" r:id="rId5"/>
    <p:sldId id="331" r:id="rId6"/>
    <p:sldId id="324" r:id="rId7"/>
    <p:sldId id="340" r:id="rId8"/>
    <p:sldId id="325" r:id="rId9"/>
    <p:sldId id="326" r:id="rId10"/>
    <p:sldId id="339" r:id="rId11"/>
    <p:sldId id="334" r:id="rId12"/>
    <p:sldId id="341" r:id="rId13"/>
    <p:sldId id="345" r:id="rId14"/>
    <p:sldId id="343" r:id="rId15"/>
    <p:sldId id="338" r:id="rId16"/>
    <p:sldId id="296" r:id="rId17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A91B4-D729-4386-BF77-E92E3649D472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47979-B937-4B16-ACB8-11980631B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82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6106E-8535-4440-BF1A-65946EF3EFF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16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03AD-DC64-4273-93C6-4F92E3B7F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71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40F87-09D4-4964-8335-597EFBCD5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2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4D288-C731-4396-A591-318DF3AE7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032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5B31D-C7D9-43E0-82FA-9EFD4CAF7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618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78325-04BD-4C02-B033-44190F83B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129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3A80-4606-434D-98DB-0DEC625B4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860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394BF-3642-4351-8EDC-5415809FE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82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CF272-C681-4022-AA9C-22432168D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80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9A4C0-5521-43E0-AE3D-6E4B23BBA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93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107D-033D-4866-A062-70E15774D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25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E0D87-A5B3-4F4B-9F20-19D59BCC3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63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7753-C5BF-4D09-82DE-A14F21A06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68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CD403-47C5-4221-B4E6-FCA6A5D78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6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732EE-CAB6-4990-A1B3-4EC998446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83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3A270-E476-448F-AC69-68128C72B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61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C2DF3C5-4287-4D39-AAE0-4DDB50589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72744"/>
            <a:ext cx="7488832" cy="672480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Маслов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С.А.</a:t>
            </a:r>
            <a:r>
              <a:rPr lang="ru-R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Натяганов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В.Л.</a:t>
            </a:r>
            <a:r>
              <a:rPr lang="ru-R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5517232"/>
            <a:ext cx="921600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МГУ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М.В. Ломоносова, </a:t>
            </a:r>
            <a:r>
              <a:rPr lang="ru-RU" sz="2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ОИВТ РАН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51520" y="6021288"/>
            <a:ext cx="903649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июня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Главное здание МГ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9999"/>
            <a:ext cx="3384000" cy="192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492896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СРАВНИТЕЛЬНЫЙ АНАЛИЗ ВЛИЯНИЯ</a:t>
            </a:r>
            <a:br>
              <a:rPr kumimoji="0" lang="ru-RU" altLang="ja-JP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kumimoji="0" lang="ru-RU" altLang="ja-JP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ТРИГГЕРНЫХ ФАКТОРОВ ЭЛЕКТРОМАГНИТНОЙ ПРИРОДЫ </a:t>
            </a:r>
            <a:br>
              <a:rPr kumimoji="0" lang="ru-RU" altLang="ja-JP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kumimoji="0" lang="ru-RU" altLang="ja-JP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 ФОРМИРОВАНИЕ НИЗОВЫХ ПРОРЫВОВ И ТОРНАДО</a:t>
            </a:r>
            <a:endParaRPr kumimoji="0" lang="ru-RU" altLang="ja-JP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1834" t="12280" r="73491" b="73440"/>
          <a:stretch>
            <a:fillRect/>
          </a:stretch>
        </p:blipFill>
        <p:spPr bwMode="auto">
          <a:xfrm>
            <a:off x="251520" y="1300271"/>
            <a:ext cx="2700000" cy="9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 l="25200" t="36560" r="64825" b="44960"/>
          <a:stretch>
            <a:fillRect/>
          </a:stretch>
        </p:blipFill>
        <p:spPr bwMode="auto">
          <a:xfrm>
            <a:off x="6732240" y="980728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8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2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Times New Roman" pitchFamily="18" charset="0"/>
            </a:endParaRPr>
          </a:p>
        </p:txBody>
      </p:sp>
      <p:sp>
        <p:nvSpPr>
          <p:cNvPr id="19503" name="Заголовок 1"/>
          <p:cNvSpPr>
            <a:spLocks/>
          </p:cNvSpPr>
          <p:nvPr/>
        </p:nvSpPr>
        <p:spPr bwMode="auto">
          <a:xfrm>
            <a:off x="468313" y="44426"/>
            <a:ext cx="84582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Уравнения </a:t>
            </a:r>
            <a:r>
              <a:rPr lang="ru-RU" alt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электрогидродинамики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04" name="Rectangle 3"/>
          <p:cNvSpPr txBox="1">
            <a:spLocks noChangeArrowheads="1"/>
          </p:cNvSpPr>
          <p:nvPr/>
        </p:nvSpPr>
        <p:spPr bwMode="auto">
          <a:xfrm>
            <a:off x="251520" y="3645024"/>
            <a:ext cx="86409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ru-RU" sz="24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ru-RU" sz="2400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электрогидродинамическое давление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, ρ</a:t>
            </a:r>
            <a:r>
              <a:rPr lang="ru-RU" alt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зарядовая плотность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эффективная диэлектрическая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проницаемость газо-капельной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облака, </a:t>
            </a:r>
            <a:r>
              <a:rPr lang="el-GR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диэлектрическая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проница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емость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ДЭС,  </a:t>
            </a:r>
            <a:r>
              <a:rPr lang="el-GR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потенциал, </a:t>
            </a:r>
            <a:r>
              <a:rPr lang="el-GR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кинематическая вязкость среды, 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– магнитное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облачной капли, 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ДЭС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ее поверхности</a:t>
            </a:r>
            <a:endParaRPr lang="ru-RU" alt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26247851"/>
              </p:ext>
            </p:extLst>
          </p:nvPr>
        </p:nvGraphicFramePr>
        <p:xfrm>
          <a:off x="1024675" y="620688"/>
          <a:ext cx="7075717" cy="1796733"/>
        </p:xfrm>
        <a:graphic>
          <a:graphicData uri="http://schemas.openxmlformats.org/presentationml/2006/ole">
            <p:oleObj spid="_x0000_s47169" name="Equation" r:id="rId3" imgW="3771720" imgH="876240" progId="Equation.DSMT4">
              <p:embed/>
            </p:oleObj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0686066"/>
              </p:ext>
            </p:extLst>
          </p:nvPr>
        </p:nvGraphicFramePr>
        <p:xfrm>
          <a:off x="4588789" y="5406057"/>
          <a:ext cx="322262" cy="447675"/>
        </p:xfrm>
        <a:graphic>
          <a:graphicData uri="http://schemas.openxmlformats.org/presentationml/2006/ole">
            <p:oleObj spid="_x0000_s47170" name="Equation" r:id="rId4" imgW="3657600" imgH="4876800" progId="Equation.DSMT4">
              <p:embed/>
            </p:oleObj>
          </a:graphicData>
        </a:graphic>
      </p:graphicFrame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4788653"/>
              </p:ext>
            </p:extLst>
          </p:nvPr>
        </p:nvGraphicFramePr>
        <p:xfrm>
          <a:off x="1022350" y="2564904"/>
          <a:ext cx="7221538" cy="1120775"/>
        </p:xfrm>
        <a:graphic>
          <a:graphicData uri="http://schemas.openxmlformats.org/presentationml/2006/ole">
            <p:oleObj spid="_x0000_s47171" name="Equation" r:id="rId5" imgW="3251160" imgH="5079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20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0718" y="1052736"/>
            <a:ext cx="6343650" cy="4476750"/>
          </a:xfrm>
          <a:prstGeom prst="rect">
            <a:avLst/>
          </a:prstGeom>
        </p:spPr>
      </p:pic>
      <p:sp>
        <p:nvSpPr>
          <p:cNvPr id="5" name="TextBox 130"/>
          <p:cNvSpPr txBox="1">
            <a:spLocks noChangeArrowheads="1"/>
          </p:cNvSpPr>
          <p:nvPr/>
        </p:nvSpPr>
        <p:spPr bwMode="auto">
          <a:xfrm>
            <a:off x="0" y="4462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Генерация ЭВТ и горизонтальной закрутки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центре нижней части грозового облака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30"/>
          <p:cNvSpPr txBox="1">
            <a:spLocks noChangeArrowheads="1"/>
          </p:cNvSpPr>
          <p:nvPr/>
        </p:nvSpPr>
        <p:spPr bwMode="auto">
          <a:xfrm>
            <a:off x="600273" y="5373216"/>
            <a:ext cx="8004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ЭВТ с тороидальным вихрем Тейлора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ЭВТ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 горизонтальной закруткой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возникновение верхнего вихря,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развитое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двухвихревое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течение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AutoShape 97"/>
          <p:cNvSpPr>
            <a:spLocks noChangeAspect="1" noChangeArrowheads="1"/>
          </p:cNvSpPr>
          <p:nvPr/>
        </p:nvSpPr>
        <p:spPr bwMode="auto">
          <a:xfrm>
            <a:off x="971550" y="1052513"/>
            <a:ext cx="70358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8306" name="TextBox 130"/>
          <p:cNvSpPr txBox="1">
            <a:spLocks noChangeArrowheads="1"/>
          </p:cNvSpPr>
          <p:nvPr/>
        </p:nvSpPr>
        <p:spPr bwMode="auto">
          <a:xfrm>
            <a:off x="0" y="44624"/>
            <a:ext cx="9102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Явления, сопутствующие образованию торнадо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522920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«воротника»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нижней части грозового облака.</a:t>
            </a:r>
          </a:p>
          <a:p>
            <a:pPr marL="457200" indent="-457200" algn="ctr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«рогов дьявола»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вблизи центральной воронки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Дакота, 1884 г.)  </a:t>
            </a:r>
          </a:p>
          <a:p>
            <a:pPr marL="457200" indent="-457200" algn="ctr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многовихревой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 потока в воронке торнадо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32" y="548680"/>
            <a:ext cx="4212000" cy="214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097030" y="6186790"/>
            <a:ext cx="5388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Наливкин Д.В. Ураганы, бури и смерчи. Л.: Наука, 1969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3285" t="24800" r="32969" b="19551"/>
          <a:stretch>
            <a:fillRect/>
          </a:stretch>
        </p:blipFill>
        <p:spPr bwMode="auto">
          <a:xfrm>
            <a:off x="683568" y="2780927"/>
            <a:ext cx="4104000" cy="23902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61139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78092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9174" y="62068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/>
          <a:srcRect l="64497" r="2164"/>
          <a:stretch/>
        </p:blipFill>
        <p:spPr bwMode="auto">
          <a:xfrm>
            <a:off x="5325195" y="693168"/>
            <a:ext cx="3207246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15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До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75"/>
          <a:stretch/>
        </p:blipFill>
        <p:spPr bwMode="auto">
          <a:xfrm>
            <a:off x="467544" y="980728"/>
            <a:ext cx="3947294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После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128" y="970408"/>
            <a:ext cx="3703320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30"/>
          <p:cNvSpPr txBox="1">
            <a:spLocks noChangeArrowheads="1"/>
          </p:cNvSpPr>
          <p:nvPr/>
        </p:nvSpPr>
        <p:spPr bwMode="auto">
          <a:xfrm>
            <a:off x="0" y="44624"/>
            <a:ext cx="9102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Последствия торнадо в г. 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Джоплин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22.05.2011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До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9078"/>
            <a:ext cx="397764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После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128" y="3593950"/>
            <a:ext cx="3703320" cy="278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644008" y="702754"/>
            <a:ext cx="72008" cy="5832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0"/>
          <p:cNvSpPr txBox="1">
            <a:spLocks noChangeArrowheads="1"/>
          </p:cNvSpPr>
          <p:nvPr/>
        </p:nvSpPr>
        <p:spPr bwMode="auto">
          <a:xfrm>
            <a:off x="1763688" y="508610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</a:t>
            </a:r>
            <a:endParaRPr lang="ru-RU" alt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30"/>
          <p:cNvSpPr txBox="1">
            <a:spLocks noChangeArrowheads="1"/>
          </p:cNvSpPr>
          <p:nvPr/>
        </p:nvSpPr>
        <p:spPr bwMode="auto">
          <a:xfrm>
            <a:off x="6156176" y="508610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После</a:t>
            </a:r>
            <a:endParaRPr lang="ru-RU" alt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Box 130"/>
          <p:cNvSpPr txBox="1">
            <a:spLocks noChangeArrowheads="1"/>
          </p:cNvSpPr>
          <p:nvPr/>
        </p:nvSpPr>
        <p:spPr bwMode="auto">
          <a:xfrm>
            <a:off x="0" y="44624"/>
            <a:ext cx="9102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 каскада под торцом воронки торнадо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4672709"/>
            <a:ext cx="9102725" cy="106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Подъем каскада навстречу опускающейся воронке смерча (рис. М.В. Ломоносова)</a:t>
            </a:r>
          </a:p>
          <a:p>
            <a:pPr algn="ctr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3. Водяные смерчи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малой воронкой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каскадом: 1 – на Рейне, 2 – в Италии (04.06.2006). 4. Подъем холма пыли под грозовым облаком в отсутствие воронки смерча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5832847"/>
            <a:ext cx="89342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 М.В. Избранные произведения. М.: Наука, 1986; Наливкин Д.В. Ураганы, бури и смерчи. Л.: Наука, 1969</a:t>
            </a:r>
          </a:p>
          <a:p>
            <a:pPr algn="ctr"/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Вараксин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А.Ю.,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М.Э.,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Копейцев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В.Н. Торнадо. М.: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Физматлит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2011</a:t>
            </a:r>
          </a:p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мезомасштабной турбулентности / под ред. Г.С. Голицына. М.; Ижевск: РХД, 2010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58061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5486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/>
          <a:srcRect l="51299" b="7915"/>
          <a:stretch/>
        </p:blipFill>
        <p:spPr bwMode="auto">
          <a:xfrm>
            <a:off x="3347864" y="657726"/>
            <a:ext cx="2628000" cy="385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192" y="682246"/>
            <a:ext cx="2376000" cy="1783822"/>
          </a:xfrm>
          <a:prstGeom prst="rect">
            <a:avLst/>
          </a:prstGeom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43143" t="36387" r="41809" b="45720"/>
          <a:stretch/>
        </p:blipFill>
        <p:spPr bwMode="auto">
          <a:xfrm>
            <a:off x="6300456" y="2642737"/>
            <a:ext cx="2376000" cy="17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620688"/>
            <a:ext cx="263852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987286" y="62068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7286" y="259684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5151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507288" cy="4896544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30000"/>
              </a:lnSpc>
              <a:spcBef>
                <a:spcPts val="0"/>
              </a:spcBef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адекватного физико-математического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описания процесса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торнадо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учета электрических факторов, в первую очередь, сильных возмущений АЭП под грозовыми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облаками и ЭГДП суспензии капель с ДЭС при перезарядке грозового облака.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30000"/>
              </a:lnSpc>
              <a:spcBef>
                <a:spcPts val="0"/>
              </a:spcBef>
              <a:buFontTx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ЭГДП в грозовом облаке как суспензии микрокристаллов льда и капель воды в совокупности с сильными возмущениями АЭП приводит к снижению электрогидродинамического давления под центром облака.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30000"/>
              </a:lnSpc>
              <a:spcBef>
                <a:spcPts val="0"/>
              </a:spcBef>
              <a:buFontTx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эффективного давления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создавать необходимые условия для формирования характерных особенностей торнадо: «воротника» в основании воронки или «рогов дьявола»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каскада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пыли или брызг под растущей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воронкой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подстилающей поверхностью.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810344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502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5760"/>
            <a:ext cx="9144000" cy="1143000"/>
          </a:xfrm>
        </p:spPr>
        <p:txBody>
          <a:bodyPr/>
          <a:lstStyle/>
          <a:p>
            <a:pPr eaLnBrk="1" hangingPunct="1"/>
            <a:r>
              <a:rPr lang="ru-RU" sz="5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30723" name="Picture 6" descr="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952" y="1273712"/>
            <a:ext cx="4824000" cy="467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Торнадо, 2 стадия(цилиндр)"/>
          <p:cNvPicPr>
            <a:picLocks noChangeAspect="1" noChangeArrowheads="1"/>
          </p:cNvPicPr>
          <p:nvPr/>
        </p:nvPicPr>
        <p:blipFill>
          <a:blip r:embed="rId3" cstate="print"/>
          <a:srcRect l="18480" r="16534"/>
          <a:stretch>
            <a:fillRect/>
          </a:stretch>
        </p:blipFill>
        <p:spPr bwMode="auto">
          <a:xfrm>
            <a:off x="5252504" y="1269280"/>
            <a:ext cx="363997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graphicFrame>
        <p:nvGraphicFramePr>
          <p:cNvPr id="819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8432275"/>
              </p:ext>
            </p:extLst>
          </p:nvPr>
        </p:nvGraphicFramePr>
        <p:xfrm>
          <a:off x="1670050" y="1052513"/>
          <a:ext cx="5868988" cy="2160587"/>
        </p:xfrm>
        <a:graphic>
          <a:graphicData uri="http://schemas.openxmlformats.org/presentationml/2006/ole">
            <p:oleObj spid="_x0000_s8396" name="Equation" r:id="rId3" imgW="2641320" imgH="914400" progId="Equation.DSMT4">
              <p:embed/>
            </p:oleObj>
          </a:graphicData>
        </a:graphic>
      </p:graphicFrame>
      <p:sp>
        <p:nvSpPr>
          <p:cNvPr id="8199" name="Rectangle 20"/>
          <p:cNvSpPr>
            <a:spLocks noChangeArrowheads="1"/>
          </p:cNvSpPr>
          <p:nvPr/>
        </p:nvSpPr>
        <p:spPr bwMode="auto">
          <a:xfrm>
            <a:off x="35496" y="-27384"/>
            <a:ext cx="928903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уравнений и граничных условий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капли с двойным электрическим слоем (ДЭС)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309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0125564"/>
              </p:ext>
            </p:extLst>
          </p:nvPr>
        </p:nvGraphicFramePr>
        <p:xfrm>
          <a:off x="927100" y="3789363"/>
          <a:ext cx="7224713" cy="2628900"/>
        </p:xfrm>
        <a:graphic>
          <a:graphicData uri="http://schemas.openxmlformats.org/presentationml/2006/ole">
            <p:oleObj spid="_x0000_s8397" name="Equation" r:id="rId4" imgW="3251160" imgH="1091880" progId="Equation.DSMT4">
              <p:embed/>
            </p:oleObj>
          </a:graphicData>
        </a:graphic>
      </p:graphicFrame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11560" y="3212976"/>
            <a:ext cx="822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на поверхности капли (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310" name="Object 118"/>
          <p:cNvGraphicFramePr>
            <a:graphicFrameLocks noChangeAspect="1"/>
          </p:cNvGraphicFramePr>
          <p:nvPr/>
        </p:nvGraphicFramePr>
        <p:xfrm>
          <a:off x="8441630" y="1844824"/>
          <a:ext cx="450850" cy="479425"/>
        </p:xfrm>
        <a:graphic>
          <a:graphicData uri="http://schemas.openxmlformats.org/presentationml/2006/ole">
            <p:oleObj spid="_x0000_s8398" name="Equation" r:id="rId5" imgW="203024" imgH="203024" progId="Equation.DSMT4">
              <p:embed/>
            </p:oleObj>
          </a:graphicData>
        </a:graphic>
      </p:graphicFrame>
      <p:graphicFrame>
        <p:nvGraphicFramePr>
          <p:cNvPr id="8311" name="Object 119"/>
          <p:cNvGraphicFramePr>
            <a:graphicFrameLocks noChangeAspect="1"/>
          </p:cNvGraphicFramePr>
          <p:nvPr/>
        </p:nvGraphicFramePr>
        <p:xfrm>
          <a:off x="8431213" y="4749775"/>
          <a:ext cx="508000" cy="479425"/>
        </p:xfrm>
        <a:graphic>
          <a:graphicData uri="http://schemas.openxmlformats.org/presentationml/2006/ole">
            <p:oleObj spid="_x0000_s8399" name="Equation" r:id="rId6" imgW="228501" imgH="20311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2008" y="620688"/>
            <a:ext cx="896448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Для функции тока </a:t>
            </a:r>
            <a:r>
              <a:rPr lang="el-GR" sz="27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и электрического потенциала </a:t>
            </a:r>
            <a:r>
              <a:rPr lang="el-GR" sz="27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имеем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5508281"/>
              </p:ext>
            </p:extLst>
          </p:nvPr>
        </p:nvGraphicFramePr>
        <p:xfrm>
          <a:off x="423863" y="1146175"/>
          <a:ext cx="8140700" cy="627063"/>
        </p:xfrm>
        <a:graphic>
          <a:graphicData uri="http://schemas.openxmlformats.org/presentationml/2006/ole">
            <p:oleObj spid="_x0000_s28744" name="Equation" r:id="rId3" imgW="4076640" imgH="279360" progId="Equation.DSMT4">
              <p:embed/>
            </p:oleObj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74848" y="1844824"/>
            <a:ext cx="85896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Вне капли реализуется однородный потенциальный поток, внутри – сферический вихрь Хилла (рис. 1)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C:\Users\Сергей\Downloads\img20180525_09550441.jpg"/>
          <p:cNvPicPr>
            <a:picLocks noChangeAspect="1" noChangeArrowheads="1"/>
          </p:cNvPicPr>
          <p:nvPr/>
        </p:nvPicPr>
        <p:blipFill>
          <a:blip r:embed="rId4" cstate="print"/>
          <a:srcRect l="4385" t="60191" r="49334" b="10162"/>
          <a:stretch>
            <a:fillRect/>
          </a:stretch>
        </p:blipFill>
        <p:spPr bwMode="auto">
          <a:xfrm>
            <a:off x="72016" y="2995236"/>
            <a:ext cx="4644000" cy="2161956"/>
          </a:xfrm>
          <a:prstGeom prst="rect">
            <a:avLst/>
          </a:prstGeom>
          <a:noFill/>
        </p:spPr>
      </p:pic>
      <p:graphicFrame>
        <p:nvGraphicFramePr>
          <p:cNvPr id="286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324443"/>
              </p:ext>
            </p:extLst>
          </p:nvPr>
        </p:nvGraphicFramePr>
        <p:xfrm>
          <a:off x="4932040" y="3501008"/>
          <a:ext cx="3783429" cy="1078656"/>
        </p:xfrm>
        <a:graphic>
          <a:graphicData uri="http://schemas.openxmlformats.org/presentationml/2006/ole">
            <p:oleObj spid="_x0000_s28745" name="Equation" r:id="rId5" imgW="1460160" imgH="419040" progId="Equation.DSMT4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88024" y="3501008"/>
            <a:ext cx="4104456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23528" y="5229200"/>
            <a:ext cx="439248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Рис. 1. Течение вблизи сферической капли и внутри нее при ЭКД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788024" y="5373216"/>
            <a:ext cx="439248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Формула для скорости ЭКД капли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8613775" y="1196752"/>
          <a:ext cx="584200" cy="455613"/>
        </p:xfrm>
        <a:graphic>
          <a:graphicData uri="http://schemas.openxmlformats.org/presentationml/2006/ole">
            <p:oleObj spid="_x0000_s28746" name="Equation" r:id="rId6" imgW="215713" imgH="203024" progId="Equation.DSMT4">
              <p:embed/>
            </p:oleObj>
          </a:graphicData>
        </a:graphic>
      </p:graphicFrame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5496" y="-27384"/>
            <a:ext cx="928903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Течение среды внутри и вне капли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74848" y="116632"/>
            <a:ext cx="844562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учесть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электровихревое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течение (ЭВТ) для хорошо проводящих капель (или наличие еще и простого слоя зарядов на менее проводящих каплях), то внутри капли возникнет деформационно-сдвиговое течение, а внутри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тороидальный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вихрь Тейлора (рис. 2). Тогда интегрально внутри капли будет комбинированный вихрь Хилла – Тейлора.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C:\Users\Сергей\Downloads\img20180525_09550441.jpg"/>
          <p:cNvPicPr>
            <a:picLocks noChangeAspect="1" noChangeArrowheads="1"/>
          </p:cNvPicPr>
          <p:nvPr/>
        </p:nvPicPr>
        <p:blipFill>
          <a:blip r:embed="rId2" cstate="print"/>
          <a:srcRect l="52490" t="14766" r="4897" b="39838"/>
          <a:stretch>
            <a:fillRect/>
          </a:stretch>
        </p:blipFill>
        <p:spPr bwMode="auto">
          <a:xfrm>
            <a:off x="395536" y="2420883"/>
            <a:ext cx="4104000" cy="3177324"/>
          </a:xfrm>
          <a:prstGeom prst="rect">
            <a:avLst/>
          </a:prstGeom>
          <a:noFill/>
        </p:spPr>
      </p:pic>
      <p:pic>
        <p:nvPicPr>
          <p:cNvPr id="12" name="Picture 4" descr="C:\Users\Сергей\Downloads\img20180525_09550441.jpg"/>
          <p:cNvPicPr>
            <a:picLocks noChangeAspect="1" noChangeArrowheads="1"/>
          </p:cNvPicPr>
          <p:nvPr/>
        </p:nvPicPr>
        <p:blipFill>
          <a:blip r:embed="rId3" cstate="print"/>
          <a:srcRect l="4209" t="14766" r="49019" b="39838"/>
          <a:stretch>
            <a:fillRect/>
          </a:stretch>
        </p:blipFill>
        <p:spPr bwMode="auto">
          <a:xfrm>
            <a:off x="4355976" y="2348880"/>
            <a:ext cx="4428000" cy="3123314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27248" y="5805264"/>
            <a:ext cx="844562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Рис. 2. Течение вблизи капли с учетом ЭВТ (слева)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меридиональное сечение капли с тонким ДЭС (справа)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2420888"/>
            <a:ext cx="8496944" cy="3240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639200" y="4005064"/>
            <a:ext cx="0" cy="12241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869600" y="4005064"/>
            <a:ext cx="0" cy="12241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344000" y="5157192"/>
            <a:ext cx="288032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7869600" y="5157192"/>
            <a:ext cx="288032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96336" y="494116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4809346"/>
            <a:ext cx="2020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&lt;&lt;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радиус капли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66936" y="1556792"/>
            <a:ext cx="81277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5496" y="-27384"/>
            <a:ext cx="928903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Электромагнитные характеристики течения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7109948"/>
              </p:ext>
            </p:extLst>
          </p:nvPr>
        </p:nvGraphicFramePr>
        <p:xfrm>
          <a:off x="849313" y="523875"/>
          <a:ext cx="6942137" cy="1177925"/>
        </p:xfrm>
        <a:graphic>
          <a:graphicData uri="http://schemas.openxmlformats.org/presentationml/2006/ole">
            <p:oleObj spid="_x0000_s46244" name="Equation" r:id="rId3" imgW="3504960" imgH="558720" progId="Equation.DSMT4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1636253"/>
              </p:ext>
            </p:extLst>
          </p:nvPr>
        </p:nvGraphicFramePr>
        <p:xfrm>
          <a:off x="1854200" y="1600200"/>
          <a:ext cx="673100" cy="331788"/>
        </p:xfrm>
        <a:graphic>
          <a:graphicData uri="http://schemas.openxmlformats.org/presentationml/2006/ole">
            <p:oleObj spid="_x0000_s46245" name="Equation" r:id="rId4" imgW="355320" imgH="164880" progId="Equation.DSMT4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608263" y="1557338"/>
          <a:ext cx="996950" cy="504825"/>
        </p:xfrm>
        <a:graphic>
          <a:graphicData uri="http://schemas.openxmlformats.org/presentationml/2006/ole">
            <p:oleObj spid="_x0000_s46246" name="Equation" r:id="rId5" imgW="533169" imgH="253890" progId="Equation.DSMT4">
              <p:embed/>
            </p:oleObj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707904" y="1556792"/>
            <a:ext cx="511256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Следовательно, внутри ДЭС зажат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3583730"/>
              </p:ext>
            </p:extLst>
          </p:nvPr>
        </p:nvGraphicFramePr>
        <p:xfrm>
          <a:off x="801688" y="2168525"/>
          <a:ext cx="3402012" cy="493713"/>
        </p:xfrm>
        <a:graphic>
          <a:graphicData uri="http://schemas.openxmlformats.org/presentationml/2006/ole">
            <p:oleObj spid="_x0000_s46247" name="Equation" r:id="rId6" imgW="1663560" imgH="241200" progId="Equation.DSMT4">
              <p:embed/>
            </p:oleObj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7544" y="2708920"/>
            <a:ext cx="82089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20000"/>
              </a:spcBef>
              <a:defRPr/>
            </a:pPr>
            <a:r>
              <a:rPr lang="ru-RU" sz="2300" noProof="0" dirty="0" smtClean="0">
                <a:latin typeface="Times New Roman" pitchFamily="18" charset="0"/>
                <a:cs typeface="Times New Roman" pitchFamily="18" charset="0"/>
              </a:rPr>
              <a:t>На поверхности капли возникает новая структура – векторный </a:t>
            </a:r>
            <a:r>
              <a:rPr lang="ru-RU" sz="2300" u="sng" noProof="0" dirty="0" smtClean="0">
                <a:latin typeface="Times New Roman" pitchFamily="18" charset="0"/>
                <a:cs typeface="Times New Roman" pitchFamily="18" charset="0"/>
              </a:rPr>
              <a:t>тройной электромагнитный слой</a:t>
            </a:r>
            <a:r>
              <a:rPr lang="ru-RU" sz="2300" noProof="0" dirty="0" smtClean="0">
                <a:latin typeface="Times New Roman" pitchFamily="18" charset="0"/>
                <a:cs typeface="Times New Roman" pitchFamily="18" charset="0"/>
              </a:rPr>
              <a:t> (ТЭМС), представляющий собой векторную комбинацию ДЭС и МПС.</a:t>
            </a:r>
            <a:endParaRPr lang="en-US" sz="2300" noProof="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Из (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), для суспензии сферических капель методом осреднения по ансамблю возможных конфигураций получаем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211960" y="2160000"/>
            <a:ext cx="561662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– магнитный простой слой (МПС)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575" y="2132856"/>
            <a:ext cx="3421633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8244408" y="836712"/>
          <a:ext cx="435992" cy="412829"/>
        </p:xfrm>
        <a:graphic>
          <a:graphicData uri="http://schemas.openxmlformats.org/presentationml/2006/ole">
            <p:oleObj spid="_x0000_s46248" name="Equation" r:id="rId7" imgW="228501" imgH="203112" progId="Equation.DSMT4">
              <p:embed/>
            </p:oleObj>
          </a:graphicData>
        </a:graphic>
      </p:graphicFrame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23528" y="5733256"/>
            <a:ext cx="864096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где</a:t>
            </a:r>
            <a:r>
              <a:rPr kumimoji="0" lang="ru-RU" sz="23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3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– </a:t>
            </a:r>
            <a:r>
              <a:rPr kumimoji="0" lang="ru-RU" sz="23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бинарная коррелятивная функция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l-GR" sz="23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δ</a:t>
            </a:r>
            <a:r>
              <a:rPr kumimoji="0" lang="ru-RU" sz="23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–2) – одномерная дельта-функция Дирака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&lt;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3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&lt;0,2</a:t>
            </a:r>
            <a:r>
              <a:rPr kumimoji="0" lang="en-US" sz="23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3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объемная концентрация капель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8606900"/>
              </p:ext>
            </p:extLst>
          </p:nvPr>
        </p:nvGraphicFramePr>
        <p:xfrm>
          <a:off x="2120900" y="4652963"/>
          <a:ext cx="5256213" cy="966787"/>
        </p:xfrm>
        <a:graphic>
          <a:graphicData uri="http://schemas.openxmlformats.org/presentationml/2006/ole">
            <p:oleObj spid="_x0000_s46249" name="Equation" r:id="rId8" imgW="2349360" imgH="431640" progId="Equation.DSMT4">
              <p:embed/>
            </p:oleObj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051720" y="4653136"/>
            <a:ext cx="540060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8244409" y="4964683"/>
          <a:ext cx="408532" cy="408533"/>
        </p:xfrm>
        <a:graphic>
          <a:graphicData uri="http://schemas.openxmlformats.org/presentationml/2006/ole">
            <p:oleObj spid="_x0000_s46250" name="Equation" r:id="rId9" imgW="215713" imgH="203024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1268760"/>
            <a:ext cx="8784976" cy="1872208"/>
          </a:xfrm>
          <a:prstGeom prst="rect">
            <a:avLst/>
          </a:prstGeom>
          <a:noFill/>
          <a:ln w="635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512" y="116632"/>
            <a:ext cx="87849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Решение уравнений (3) для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используется с целью осреднения выражений для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трех областях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9941852"/>
              </p:ext>
            </p:extLst>
          </p:nvPr>
        </p:nvGraphicFramePr>
        <p:xfrm>
          <a:off x="280541" y="1364036"/>
          <a:ext cx="8611939" cy="1704924"/>
        </p:xfrm>
        <a:graphic>
          <a:graphicData uri="http://schemas.openxmlformats.org/presentationml/2006/ole">
            <p:oleObj spid="_x0000_s41059" name="Equation" r:id="rId3" imgW="4470120" imgH="787320" progId="Equation.DSMT4">
              <p:embed/>
            </p:oleObj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9041433"/>
              </p:ext>
            </p:extLst>
          </p:nvPr>
        </p:nvGraphicFramePr>
        <p:xfrm>
          <a:off x="4510088" y="549275"/>
          <a:ext cx="481012" cy="569913"/>
        </p:xfrm>
        <a:graphic>
          <a:graphicData uri="http://schemas.openxmlformats.org/presentationml/2006/ole">
            <p:oleObj spid="_x0000_s41060" name="Equation" r:id="rId4" imgW="241200" imgH="253800" progId="Equation.DSMT4">
              <p:embed/>
            </p:oleObj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3688181"/>
              </p:ext>
            </p:extLst>
          </p:nvPr>
        </p:nvGraphicFramePr>
        <p:xfrm>
          <a:off x="395536" y="4867275"/>
          <a:ext cx="3894138" cy="1009650"/>
        </p:xfrm>
        <a:graphic>
          <a:graphicData uri="http://schemas.openxmlformats.org/presentationml/2006/ole">
            <p:oleObj spid="_x0000_s41061" name="Equation" r:id="rId5" imgW="1752480" imgH="457200" progId="Equation.DSMT4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4797152"/>
            <a:ext cx="4021708" cy="1152128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7544" y="3212976"/>
            <a:ext cx="84969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Диэлектрическая проницаемость суспензии капель с ДЭС в электрическом приближении вычисляется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формуле Максвелла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417244" y="4797152"/>
            <a:ext cx="4619252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1" hangingPunct="1">
              <a:spcBef>
                <a:spcPct val="20000"/>
              </a:spcBef>
              <a:defRPr/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диэлектрические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цаемости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несущей фазы и капель,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≤0,2 – концентрация капель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7544" y="2132856"/>
            <a:ext cx="813690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1" hangingPunct="1">
              <a:spcBef>
                <a:spcPct val="20000"/>
              </a:spcBef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однородной суспензии капель с ДЭС основным членом в     будет следующее выражение: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1342817"/>
              </p:ext>
            </p:extLst>
          </p:nvPr>
        </p:nvGraphicFramePr>
        <p:xfrm>
          <a:off x="973138" y="3388345"/>
          <a:ext cx="7221537" cy="1120775"/>
        </p:xfrm>
        <a:graphic>
          <a:graphicData uri="http://schemas.openxmlformats.org/presentationml/2006/ole">
            <p:oleObj spid="_x0000_s48178" name="Equation" r:id="rId3" imgW="3251160" imgH="507960" progId="Equation.DSMT4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99592" y="3356992"/>
            <a:ext cx="7344816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458890"/>
              </p:ext>
            </p:extLst>
          </p:nvPr>
        </p:nvGraphicFramePr>
        <p:xfrm>
          <a:off x="3087688" y="1341438"/>
          <a:ext cx="4603750" cy="615950"/>
        </p:xfrm>
        <a:graphic>
          <a:graphicData uri="http://schemas.openxmlformats.org/presentationml/2006/ole">
            <p:oleObj spid="_x0000_s48179" name="Equation" r:id="rId4" imgW="2019240" imgH="279360" progId="Equation.DSMT4">
              <p:embed/>
            </p:oleObj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896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noProof="0" dirty="0" smtClean="0">
                <a:latin typeface="Times New Roman" pitchFamily="18" charset="0"/>
                <a:cs typeface="Times New Roman" pitchFamily="18" charset="0"/>
              </a:rPr>
              <a:t>что и дает теоретическое обоснование </a:t>
            </a:r>
            <a:r>
              <a:rPr lang="ru-RU" sz="2800" b="1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эффекта гигантской диэлектрической проницаемости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2800" b="1" i="1" baseline="-25000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noProof="0" dirty="0" smtClean="0">
                <a:latin typeface="Times New Roman" pitchFamily="18" charset="0"/>
                <a:cs typeface="Times New Roman" pitchFamily="18" charset="0"/>
              </a:rPr>
              <a:t> суспензий с тонким ДЭС на поверхности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7544" y="476672"/>
            <a:ext cx="79415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электромагнитном приближении необходимо учесть, что среднеобъемная электрическая индукция равна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47078883"/>
              </p:ext>
            </p:extLst>
          </p:nvPr>
        </p:nvGraphicFramePr>
        <p:xfrm>
          <a:off x="3635896" y="2636912"/>
          <a:ext cx="254000" cy="393700"/>
        </p:xfrm>
        <a:graphic>
          <a:graphicData uri="http://schemas.openxmlformats.org/presentationml/2006/ole">
            <p:oleObj spid="_x0000_s48180" name="Equation" r:id="rId5" imgW="114120" imgH="1774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569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Box 130"/>
          <p:cNvSpPr txBox="1">
            <a:spLocks noChangeArrowheads="1"/>
          </p:cNvSpPr>
          <p:nvPr/>
        </p:nvSpPr>
        <p:spPr bwMode="auto">
          <a:xfrm>
            <a:off x="611560" y="5397023"/>
            <a:ext cx="8004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1 – зона обычного направления АЭП (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порядка –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м)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зона реверса АЭП (0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,1 |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|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|),</a:t>
            </a:r>
          </a:p>
          <a:p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зона повторного реверса АЭП (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|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altLang="ru-RU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|)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0356" name="TextBox 130"/>
          <p:cNvSpPr txBox="1">
            <a:spLocks noChangeArrowheads="1"/>
          </p:cNvSpPr>
          <p:nvPr/>
        </p:nvSpPr>
        <p:spPr bwMode="auto">
          <a:xfrm>
            <a:off x="-72008" y="44624"/>
            <a:ext cx="9324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Схематическая структура грозового облака </a:t>
            </a: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возмущений атмосферного электрического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поля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(АЭП)</a:t>
            </a:r>
            <a:endParaRPr lang="ru-RU" alt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0"/>
            <a:ext cx="8064000" cy="462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40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F:\Поле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85" t="8277" r="11752" b="15792"/>
          <a:stretch/>
        </p:blipFill>
        <p:spPr bwMode="auto">
          <a:xfrm>
            <a:off x="323528" y="699364"/>
            <a:ext cx="8136904" cy="589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8305" name="AutoShape 97"/>
          <p:cNvSpPr>
            <a:spLocks noChangeAspect="1" noChangeArrowheads="1"/>
          </p:cNvSpPr>
          <p:nvPr/>
        </p:nvSpPr>
        <p:spPr bwMode="auto">
          <a:xfrm>
            <a:off x="971550" y="1052513"/>
            <a:ext cx="70358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8306" name="TextBox 130"/>
          <p:cNvSpPr txBox="1">
            <a:spLocks noChangeArrowheads="1"/>
          </p:cNvSpPr>
          <p:nvPr/>
        </p:nvSpPr>
        <p:spPr bwMode="auto">
          <a:xfrm>
            <a:off x="251520" y="188913"/>
            <a:ext cx="88512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Аппроксимация электрического поля под облаками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19114412"/>
              </p:ext>
            </p:extLst>
          </p:nvPr>
        </p:nvGraphicFramePr>
        <p:xfrm>
          <a:off x="2268364" y="4653136"/>
          <a:ext cx="5688012" cy="914400"/>
        </p:xfrm>
        <a:graphic>
          <a:graphicData uri="http://schemas.openxmlformats.org/presentationml/2006/ole">
            <p:oleObj spid="_x0000_s43058" name="Equation" r:id="rId4" imgW="2844720" imgH="4572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6016" y="836712"/>
            <a:ext cx="3244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дипольное облако,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=4,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1340768"/>
            <a:ext cx="3841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формирования «нижнего»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заряда,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=0,85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2132856"/>
            <a:ext cx="3518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формирования зоны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повторного реверса АЭП,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2895327"/>
            <a:ext cx="3042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трипольное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облако,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39952" y="1068705"/>
            <a:ext cx="5429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139952" y="1700808"/>
            <a:ext cx="542950" cy="0"/>
          </a:xfrm>
          <a:prstGeom prst="line">
            <a:avLst/>
          </a:prstGeom>
          <a:ln w="28575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139952" y="2492896"/>
            <a:ext cx="5429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39952" y="3140968"/>
            <a:ext cx="54295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2883726"/>
              </p:ext>
            </p:extLst>
          </p:nvPr>
        </p:nvGraphicFramePr>
        <p:xfrm>
          <a:off x="2320032" y="5737225"/>
          <a:ext cx="2540000" cy="787400"/>
        </p:xfrm>
        <a:graphic>
          <a:graphicData uri="http://schemas.openxmlformats.org/presentationml/2006/ole">
            <p:oleObj spid="_x0000_s43059" name="Equation" r:id="rId5" imgW="1269720" imgH="39348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29027" y="5877272"/>
            <a:ext cx="2351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ЭГД-давление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4653136"/>
            <a:ext cx="5832648" cy="936104"/>
          </a:xfrm>
          <a:prstGeom prst="rect">
            <a:avLst/>
          </a:prstGeom>
          <a:noFill/>
          <a:ln w="635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95736" y="5733256"/>
            <a:ext cx="2880320" cy="864096"/>
          </a:xfrm>
          <a:prstGeom prst="rect">
            <a:avLst/>
          </a:prstGeom>
          <a:noFill/>
          <a:ln w="635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6056</TotalTime>
  <Words>816</Words>
  <Application>Microsoft Office PowerPoint</Application>
  <PresentationFormat>Экран (4:3)</PresentationFormat>
  <Paragraphs>74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Оформление по умолчанию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Выводы</vt:lpstr>
      <vt:lpstr>СПАСИБО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Аналогии в задачах термо- и электрокапиллярного движения</dc:title>
  <dc:creator>Stany</dc:creator>
  <cp:lastModifiedBy>ASUS</cp:lastModifiedBy>
  <cp:revision>281</cp:revision>
  <dcterms:created xsi:type="dcterms:W3CDTF">2009-04-05T16:26:47Z</dcterms:created>
  <dcterms:modified xsi:type="dcterms:W3CDTF">2019-06-06T05:46:08Z</dcterms:modified>
</cp:coreProperties>
</file>