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56" r:id="rId4"/>
    <p:sldId id="259" r:id="rId5"/>
    <p:sldId id="274" r:id="rId6"/>
    <p:sldId id="275" r:id="rId7"/>
    <p:sldId id="258" r:id="rId8"/>
    <p:sldId id="262" r:id="rId9"/>
    <p:sldId id="265" r:id="rId10"/>
    <p:sldId id="264" r:id="rId11"/>
    <p:sldId id="273" r:id="rId12"/>
    <p:sldId id="257" r:id="rId13"/>
    <p:sldId id="267" r:id="rId14"/>
    <p:sldId id="266" r:id="rId15"/>
    <p:sldId id="269" r:id="rId16"/>
    <p:sldId id="272" r:id="rId17"/>
    <p:sldId id="270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MYFILE\&#1056;&#1072;&#1073;&#1086;&#1090;&#1072;%20&#1076;&#1086;&#1084;&#1072;\LABEXP2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&#1052;&#1086;&#1080;%20&#1076;&#1086;&#1082;&#1091;&#1084;&#1077;&#1085;&#1090;&#1099;\MYFILE\&#1056;&#1072;&#1073;&#1086;&#1090;&#1072;%20&#1076;&#1086;&#1084;&#1072;\LABEXP2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&#1052;&#1086;&#1080;%20&#1076;&#1086;&#1082;&#1091;&#1084;&#1077;&#1085;&#1090;&#1099;\MYFILE\&#1056;&#1072;&#1073;&#1086;&#1090;&#1072;%20&#1076;&#1086;&#1084;&#1072;\LABEXP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&#1057;&#1090;&#1072;&#1090;&#1100;&#1080;\St19\&#1058;&#1077;&#1079;&#1080;&#1089;&#1099;%20&#1074;%20&#1048;&#1044;&#1043;\&#1056;&#1072;&#1079;&#1088;&#1091;&#1096;&#1077;&#1085;&#1080;&#1077;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40742334861225E-2"/>
          <c:y val="0.14082891599334388"/>
          <c:w val="0.81881839179564508"/>
          <c:h val="0.71489066062028261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Лист5!$J$1</c:f>
              <c:strCache>
                <c:ptCount val="1"/>
                <c:pt idx="0">
                  <c:v>dT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F88F-4110-9212-771B59E9AA26}"/>
              </c:ext>
            </c:extLst>
          </c:dPt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3.9023520773729815E-2"/>
                  <c:y val="0.3602604086253924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R² </a:t>
                    </a:r>
                    <a:r>
                      <a:rPr lang="en-US" dirty="0"/>
                      <a:t>= 0</a:t>
                    </a:r>
                    <a:r>
                      <a:rPr lang="ru-RU" dirty="0"/>
                      <a:t>,64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Лист5!$C$2:$C$24</c:f>
              <c:numCache>
                <c:formatCode>General</c:formatCode>
                <c:ptCount val="23"/>
                <c:pt idx="0">
                  <c:v>206.58</c:v>
                </c:pt>
                <c:pt idx="1">
                  <c:v>132.23999999999998</c:v>
                </c:pt>
                <c:pt idx="2">
                  <c:v>239.94</c:v>
                </c:pt>
                <c:pt idx="3">
                  <c:v>70.81</c:v>
                </c:pt>
                <c:pt idx="4">
                  <c:v>84.22</c:v>
                </c:pt>
                <c:pt idx="5">
                  <c:v>395.56</c:v>
                </c:pt>
                <c:pt idx="6">
                  <c:v>311.97999999999894</c:v>
                </c:pt>
                <c:pt idx="7">
                  <c:v>56.84</c:v>
                </c:pt>
                <c:pt idx="8">
                  <c:v>266.08</c:v>
                </c:pt>
                <c:pt idx="9">
                  <c:v>149.22</c:v>
                </c:pt>
                <c:pt idx="10">
                  <c:v>64.02</c:v>
                </c:pt>
                <c:pt idx="11">
                  <c:v>50.68</c:v>
                </c:pt>
                <c:pt idx="12">
                  <c:v>69.78</c:v>
                </c:pt>
                <c:pt idx="13">
                  <c:v>161.37</c:v>
                </c:pt>
                <c:pt idx="14">
                  <c:v>170.29</c:v>
                </c:pt>
                <c:pt idx="15">
                  <c:v>234.1</c:v>
                </c:pt>
                <c:pt idx="16">
                  <c:v>186.73999999999998</c:v>
                </c:pt>
                <c:pt idx="17">
                  <c:v>192.47</c:v>
                </c:pt>
                <c:pt idx="18">
                  <c:v>266.08</c:v>
                </c:pt>
                <c:pt idx="19">
                  <c:v>142.84</c:v>
                </c:pt>
                <c:pt idx="20">
                  <c:v>145.43</c:v>
                </c:pt>
                <c:pt idx="21">
                  <c:v>170.29</c:v>
                </c:pt>
                <c:pt idx="22">
                  <c:v>63.03</c:v>
                </c:pt>
              </c:numCache>
            </c:numRef>
          </c:xVal>
          <c:yVal>
            <c:numRef>
              <c:f>Лист5!$J$2:$J$24</c:f>
              <c:numCache>
                <c:formatCode>General</c:formatCode>
                <c:ptCount val="23"/>
                <c:pt idx="0">
                  <c:v>0.93</c:v>
                </c:pt>
                <c:pt idx="1">
                  <c:v>0.60000000000000064</c:v>
                </c:pt>
                <c:pt idx="2">
                  <c:v>1.9000000000000001</c:v>
                </c:pt>
                <c:pt idx="3">
                  <c:v>0.5</c:v>
                </c:pt>
                <c:pt idx="4">
                  <c:v>0.68</c:v>
                </c:pt>
                <c:pt idx="5">
                  <c:v>3.9</c:v>
                </c:pt>
                <c:pt idx="6">
                  <c:v>3.11</c:v>
                </c:pt>
                <c:pt idx="7">
                  <c:v>0.70000000000000062</c:v>
                </c:pt>
                <c:pt idx="8">
                  <c:v>3.08</c:v>
                </c:pt>
                <c:pt idx="9">
                  <c:v>2.024</c:v>
                </c:pt>
                <c:pt idx="10">
                  <c:v>1.24</c:v>
                </c:pt>
                <c:pt idx="11">
                  <c:v>1.52</c:v>
                </c:pt>
                <c:pt idx="12">
                  <c:v>1.78</c:v>
                </c:pt>
                <c:pt idx="13">
                  <c:v>3.72</c:v>
                </c:pt>
                <c:pt idx="14">
                  <c:v>3.9299999999999997</c:v>
                </c:pt>
                <c:pt idx="15">
                  <c:v>3.2800000000000002</c:v>
                </c:pt>
                <c:pt idx="16">
                  <c:v>4.1399999999999997</c:v>
                </c:pt>
                <c:pt idx="17">
                  <c:v>4.08</c:v>
                </c:pt>
                <c:pt idx="18">
                  <c:v>3.08</c:v>
                </c:pt>
                <c:pt idx="19">
                  <c:v>2.4299999999999997</c:v>
                </c:pt>
                <c:pt idx="20">
                  <c:v>2.59</c:v>
                </c:pt>
                <c:pt idx="21">
                  <c:v>3.9299999999999997</c:v>
                </c:pt>
                <c:pt idx="22">
                  <c:v>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88F-4110-9212-771B59E9A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245312"/>
        <c:axId val="81246848"/>
      </c:scatterChart>
      <c:valAx>
        <c:axId val="81245312"/>
        <c:scaling>
          <c:orientation val="minMax"/>
          <c:max val="4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1246848"/>
        <c:crosses val="autoZero"/>
        <c:crossBetween val="midCat"/>
      </c:valAx>
      <c:valAx>
        <c:axId val="8124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1245312"/>
        <c:crosses val="autoZero"/>
        <c:crossBetween val="midCat"/>
        <c:majorUnit val="1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345473696381923E-2"/>
          <c:y val="0.13550866141732604"/>
          <c:w val="0.87486404648255289"/>
          <c:h val="0.75374067249292875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Лист5!$J$1</c:f>
              <c:strCache>
                <c:ptCount val="1"/>
                <c:pt idx="0">
                  <c:v>dT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0.12003526645593922"/>
                  <c:y val="0.34636125910092136"/>
                </c:manualLayout>
              </c:layout>
              <c:tx>
                <c:rich>
                  <a:bodyPr/>
                  <a:lstStyle/>
                  <a:p>
                    <a:pPr>
                      <a:defRPr sz="10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50" b="0" i="0" strike="noStrike">
                        <a:solidFill>
                          <a:srgbClr val="000000"/>
                        </a:solidFill>
                        <a:latin typeface="Arial Cyr"/>
                      </a:rPr>
                      <a:t>y = 0.01x + 0.96</a:t>
                    </a:r>
                  </a:p>
                  <a:p>
                    <a:pPr>
                      <a:defRPr sz="10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50" b="0" i="0" strike="noStrike">
                        <a:solidFill>
                          <a:srgbClr val="000000"/>
                        </a:solidFill>
                        <a:latin typeface="Arial Cyr"/>
                      </a:rPr>
                      <a:t>R = 0.87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Лист5!$I$2:$I$19</c:f>
              <c:numCache>
                <c:formatCode>0.00</c:formatCode>
                <c:ptCount val="18"/>
                <c:pt idx="0">
                  <c:v>-53.757000000000005</c:v>
                </c:pt>
                <c:pt idx="1">
                  <c:v>-33.852000000000004</c:v>
                </c:pt>
                <c:pt idx="2">
                  <c:v>35.858000000000004</c:v>
                </c:pt>
                <c:pt idx="3">
                  <c:v>3.3019999999999987</c:v>
                </c:pt>
                <c:pt idx="4">
                  <c:v>14.156000000000006</c:v>
                </c:pt>
                <c:pt idx="5">
                  <c:v>151.16200000000001</c:v>
                </c:pt>
                <c:pt idx="6">
                  <c:v>123.30499999999999</c:v>
                </c:pt>
                <c:pt idx="7">
                  <c:v>38.457999999999998</c:v>
                </c:pt>
                <c:pt idx="8">
                  <c:v>156.42800000000167</c:v>
                </c:pt>
                <c:pt idx="9">
                  <c:v>123.30160000000002</c:v>
                </c:pt>
                <c:pt idx="10">
                  <c:v>97.460000000000022</c:v>
                </c:pt>
                <c:pt idx="11">
                  <c:v>141.70399999999998</c:v>
                </c:pt>
                <c:pt idx="12">
                  <c:v>157.59800000000001</c:v>
                </c:pt>
                <c:pt idx="13">
                  <c:v>316.93199999999263</c:v>
                </c:pt>
                <c:pt idx="14">
                  <c:v>334.97499999999923</c:v>
                </c:pt>
                <c:pt idx="15">
                  <c:v>135.28</c:v>
                </c:pt>
                <c:pt idx="16">
                  <c:v>257.48799999999869</c:v>
                </c:pt>
                <c:pt idx="17">
                  <c:v>247.00400000000002</c:v>
                </c:pt>
              </c:numCache>
            </c:numRef>
          </c:xVal>
          <c:yVal>
            <c:numRef>
              <c:f>Лист5!$J$2:$J$19</c:f>
              <c:numCache>
                <c:formatCode>General</c:formatCode>
                <c:ptCount val="18"/>
                <c:pt idx="0">
                  <c:v>0.93</c:v>
                </c:pt>
                <c:pt idx="1">
                  <c:v>0.60000000000000064</c:v>
                </c:pt>
                <c:pt idx="2">
                  <c:v>1.9</c:v>
                </c:pt>
                <c:pt idx="3">
                  <c:v>0.5</c:v>
                </c:pt>
                <c:pt idx="4">
                  <c:v>0.68000000000000016</c:v>
                </c:pt>
                <c:pt idx="5">
                  <c:v>3.9</c:v>
                </c:pt>
                <c:pt idx="6">
                  <c:v>3.11</c:v>
                </c:pt>
                <c:pt idx="7">
                  <c:v>0.70000000000000062</c:v>
                </c:pt>
                <c:pt idx="8">
                  <c:v>3.08</c:v>
                </c:pt>
                <c:pt idx="9">
                  <c:v>2.024</c:v>
                </c:pt>
                <c:pt idx="10">
                  <c:v>1.24</c:v>
                </c:pt>
                <c:pt idx="11">
                  <c:v>1.52</c:v>
                </c:pt>
                <c:pt idx="12">
                  <c:v>1.7800000000000002</c:v>
                </c:pt>
                <c:pt idx="13">
                  <c:v>3.72</c:v>
                </c:pt>
                <c:pt idx="14">
                  <c:v>3.9299999999999997</c:v>
                </c:pt>
                <c:pt idx="15">
                  <c:v>3.2800000000000002</c:v>
                </c:pt>
                <c:pt idx="16">
                  <c:v>4.1399999999999997</c:v>
                </c:pt>
                <c:pt idx="17">
                  <c:v>4.08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984-4C30-B431-6C7E72B3344B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x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Лист5!$I$20:$I$24</c:f>
              <c:numCache>
                <c:formatCode>0.00</c:formatCode>
                <c:ptCount val="5"/>
                <c:pt idx="0">
                  <c:v>156.42800000000167</c:v>
                </c:pt>
                <c:pt idx="1">
                  <c:v>177.08500000000004</c:v>
                </c:pt>
                <c:pt idx="2">
                  <c:v>194.197</c:v>
                </c:pt>
                <c:pt idx="3">
                  <c:v>334.97499999999923</c:v>
                </c:pt>
                <c:pt idx="4">
                  <c:v>-23.884000000000007</c:v>
                </c:pt>
              </c:numCache>
            </c:numRef>
          </c:xVal>
          <c:yVal>
            <c:numRef>
              <c:f>Лист5!$J$20:$J$24</c:f>
              <c:numCache>
                <c:formatCode>General</c:formatCode>
                <c:ptCount val="5"/>
                <c:pt idx="0">
                  <c:v>3.08</c:v>
                </c:pt>
                <c:pt idx="1">
                  <c:v>2.4299999999999997</c:v>
                </c:pt>
                <c:pt idx="2">
                  <c:v>2.59</c:v>
                </c:pt>
                <c:pt idx="3">
                  <c:v>3.9299999999999997</c:v>
                </c:pt>
                <c:pt idx="4">
                  <c:v>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984-4C30-B431-6C7E72B33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672512"/>
        <c:axId val="106674048"/>
      </c:scatterChart>
      <c:valAx>
        <c:axId val="106672512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6674048"/>
        <c:crosses val="autoZero"/>
        <c:crossBetween val="midCat"/>
      </c:valAx>
      <c:valAx>
        <c:axId val="106674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6672512"/>
        <c:crosses val="autoZero"/>
        <c:crossBetween val="midCat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79738562091503"/>
          <c:y val="0.12973114112031744"/>
          <c:w val="0.78723545632745262"/>
          <c:h val="0.76985830914915199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Лист7!$J$1</c:f>
              <c:strCache>
                <c:ptCount val="1"/>
                <c:pt idx="0">
                  <c:v>dT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9050">
                <a:solidFill>
                  <a:srgbClr val="000000"/>
                </a:solidFill>
                <a:prstDash val="solid"/>
              </a:ln>
            </c:spPr>
            <c:trendlineType val="exp"/>
            <c:dispRSqr val="1"/>
            <c:dispEq val="1"/>
            <c:trendlineLbl>
              <c:layout>
                <c:manualLayout>
                  <c:x val="-0.47601105703890434"/>
                  <c:y val="-2.0766102078248336E-2"/>
                </c:manualLayout>
              </c:layout>
              <c:tx>
                <c:rich>
                  <a:bodyPr/>
                  <a:lstStyle/>
                  <a:p>
                    <a:pPr>
                      <a:defRPr sz="105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050" baseline="0"/>
                      <a:t>y = 0,036e</a:t>
                    </a:r>
                    <a:r>
                      <a:rPr lang="en-US" sz="1050" baseline="30000"/>
                      <a:t>4,2x</a:t>
                    </a:r>
                    <a:r>
                      <a:rPr lang="en-US" sz="1050" baseline="0"/>
                      <a:t>
R = 0,7</a:t>
                    </a:r>
                    <a:endParaRPr lang="en-US" sz="1050"/>
                  </a:p>
                </c:rich>
              </c:tx>
              <c:numFmt formatCode="General" sourceLinked="0"/>
            </c:trendlineLbl>
          </c:trendline>
          <c:xVal>
            <c:numRef>
              <c:f>Лист7!$I$2:$I$17</c:f>
              <c:numCache>
                <c:formatCode>General</c:formatCode>
                <c:ptCount val="16"/>
                <c:pt idx="0">
                  <c:v>0.93</c:v>
                </c:pt>
                <c:pt idx="1">
                  <c:v>1</c:v>
                </c:pt>
                <c:pt idx="2">
                  <c:v>0.97000000000000064</c:v>
                </c:pt>
                <c:pt idx="3">
                  <c:v>0.6600000000000219</c:v>
                </c:pt>
                <c:pt idx="4">
                  <c:v>0.67000000000002324</c:v>
                </c:pt>
                <c:pt idx="5">
                  <c:v>1.04</c:v>
                </c:pt>
                <c:pt idx="6">
                  <c:v>1</c:v>
                </c:pt>
                <c:pt idx="7">
                  <c:v>0.72000000000000064</c:v>
                </c:pt>
                <c:pt idx="8">
                  <c:v>1</c:v>
                </c:pt>
                <c:pt idx="9">
                  <c:v>0.89</c:v>
                </c:pt>
                <c:pt idx="10">
                  <c:v>0.9</c:v>
                </c:pt>
                <c:pt idx="11">
                  <c:v>0.9</c:v>
                </c:pt>
                <c:pt idx="12">
                  <c:v>1</c:v>
                </c:pt>
                <c:pt idx="13">
                  <c:v>0.89</c:v>
                </c:pt>
                <c:pt idx="14">
                  <c:v>0.92</c:v>
                </c:pt>
                <c:pt idx="15">
                  <c:v>1.02</c:v>
                </c:pt>
              </c:numCache>
            </c:numRef>
          </c:xVal>
          <c:yVal>
            <c:numRef>
              <c:f>Лист7!$J$2:$J$17</c:f>
              <c:numCache>
                <c:formatCode>General</c:formatCode>
                <c:ptCount val="16"/>
                <c:pt idx="0">
                  <c:v>0.93</c:v>
                </c:pt>
                <c:pt idx="1">
                  <c:v>0.60000000000000064</c:v>
                </c:pt>
                <c:pt idx="2">
                  <c:v>1.9000000000000001</c:v>
                </c:pt>
                <c:pt idx="3">
                  <c:v>0.5</c:v>
                </c:pt>
                <c:pt idx="4">
                  <c:v>0.68</c:v>
                </c:pt>
                <c:pt idx="5">
                  <c:v>3.9</c:v>
                </c:pt>
                <c:pt idx="6">
                  <c:v>3.11</c:v>
                </c:pt>
                <c:pt idx="7">
                  <c:v>0.70000000000000062</c:v>
                </c:pt>
                <c:pt idx="8">
                  <c:v>2.024</c:v>
                </c:pt>
                <c:pt idx="9">
                  <c:v>1.24</c:v>
                </c:pt>
                <c:pt idx="10">
                  <c:v>1.52</c:v>
                </c:pt>
                <c:pt idx="11">
                  <c:v>1.78</c:v>
                </c:pt>
                <c:pt idx="12">
                  <c:v>3.72</c:v>
                </c:pt>
                <c:pt idx="13">
                  <c:v>3.2800000000000002</c:v>
                </c:pt>
                <c:pt idx="14">
                  <c:v>4.1399999999999997</c:v>
                </c:pt>
                <c:pt idx="15">
                  <c:v>4.08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B0-4984-AB36-93B6B375F3B8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x"/>
            <c:size val="7"/>
            <c:spPr>
              <a:solidFill>
                <a:srgbClr val="FF33CC"/>
              </a:solidFill>
            </c:spPr>
          </c:marker>
          <c:xVal>
            <c:numRef>
              <c:f>Лист7!$I$18:$I$23</c:f>
              <c:numCache>
                <c:formatCode>General</c:formatCode>
                <c:ptCount val="6"/>
                <c:pt idx="0">
                  <c:v>0.97000000000000064</c:v>
                </c:pt>
                <c:pt idx="1">
                  <c:v>0.94000000000000061</c:v>
                </c:pt>
                <c:pt idx="2">
                  <c:v>0.92</c:v>
                </c:pt>
                <c:pt idx="3">
                  <c:v>0.89</c:v>
                </c:pt>
                <c:pt idx="4">
                  <c:v>0.94000000000000061</c:v>
                </c:pt>
                <c:pt idx="5">
                  <c:v>0.92</c:v>
                </c:pt>
              </c:numCache>
            </c:numRef>
          </c:xVal>
          <c:yVal>
            <c:numRef>
              <c:f>Лист7!$J$18:$J$23</c:f>
              <c:numCache>
                <c:formatCode>General</c:formatCode>
                <c:ptCount val="6"/>
                <c:pt idx="0">
                  <c:v>3.08</c:v>
                </c:pt>
                <c:pt idx="1">
                  <c:v>3.9299999999999997</c:v>
                </c:pt>
                <c:pt idx="2">
                  <c:v>2.4299999999999997</c:v>
                </c:pt>
                <c:pt idx="3">
                  <c:v>2.59</c:v>
                </c:pt>
                <c:pt idx="4">
                  <c:v>3.9299999999999997</c:v>
                </c:pt>
                <c:pt idx="5">
                  <c:v>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B0-4984-AB36-93B6B375F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769792"/>
        <c:axId val="106800640"/>
      </c:scatterChart>
      <c:valAx>
        <c:axId val="106769792"/>
        <c:scaling>
          <c:orientation val="minMax"/>
          <c:max val="1"/>
          <c:min val="0.60000000000000064"/>
        </c:scaling>
        <c:delete val="0"/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400" b="0" i="0" u="none" strike="noStrike" baseline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1400" b="0" i="0" u="none" strike="noStrike" baseline="-250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400" b="0" i="0" u="none" strike="noStrike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2541211953768931"/>
              <c:y val="0.869587723053470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6800640"/>
        <c:crosses val="autoZero"/>
        <c:crossBetween val="midCat"/>
        <c:majorUnit val="0.1"/>
      </c:valAx>
      <c:valAx>
        <c:axId val="106800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6769792"/>
        <c:crosses val="autoZero"/>
        <c:crossBetween val="midCat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31267418762237"/>
          <c:y val="0.14941661004334228"/>
          <c:w val="0.78895937780834835"/>
          <c:h val="0.738044301348406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og"/>
            <c:dispRSqr val="1"/>
            <c:dispEq val="1"/>
            <c:trendlineLbl>
              <c:layout>
                <c:manualLayout>
                  <c:x val="-0.39074300087489083"/>
                  <c:y val="-4.0668926800816629E-2"/>
                </c:manualLayout>
              </c:layout>
              <c:numFmt formatCode="General" sourceLinked="0"/>
            </c:trendlineLbl>
          </c:trendline>
          <c:trendline>
            <c:trendlineType val="power"/>
            <c:dispRSqr val="1"/>
            <c:dispEq val="1"/>
            <c:trendlineLbl>
              <c:numFmt formatCode="General" sourceLinked="0"/>
            </c:trendlineLbl>
          </c:trendline>
          <c:trendline>
            <c:trendlineType val="linear"/>
            <c:dispRSqr val="1"/>
            <c:dispEq val="1"/>
            <c:trendlineLbl>
              <c:layout>
                <c:manualLayout>
                  <c:x val="-0.36493875765529332"/>
                  <c:y val="-0.1004598453343465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baseline="0"/>
                      <a:t>R² = 0,82</a:t>
                    </a:r>
                    <a:endParaRPr lang="en-US" sz="1800"/>
                  </a:p>
                </c:rich>
              </c:tx>
              <c:numFmt formatCode="General" sourceLinked="0"/>
            </c:trendlineLbl>
          </c:trendline>
          <c:xVal>
            <c:numRef>
              <c:f>Лист2!$D$25:$D$46</c:f>
              <c:numCache>
                <c:formatCode>General</c:formatCode>
                <c:ptCount val="22"/>
                <c:pt idx="1">
                  <c:v>0</c:v>
                </c:pt>
                <c:pt idx="2">
                  <c:v>3</c:v>
                </c:pt>
                <c:pt idx="3">
                  <c:v>9.6</c:v>
                </c:pt>
                <c:pt idx="4">
                  <c:v>6</c:v>
                </c:pt>
                <c:pt idx="5">
                  <c:v>2</c:v>
                </c:pt>
                <c:pt idx="6">
                  <c:v>15</c:v>
                </c:pt>
                <c:pt idx="7">
                  <c:v>12</c:v>
                </c:pt>
                <c:pt idx="8">
                  <c:v>5</c:v>
                </c:pt>
                <c:pt idx="9">
                  <c:v>9</c:v>
                </c:pt>
                <c:pt idx="10">
                  <c:v>2</c:v>
                </c:pt>
                <c:pt idx="11">
                  <c:v>7</c:v>
                </c:pt>
                <c:pt idx="12">
                  <c:v>2</c:v>
                </c:pt>
                <c:pt idx="13">
                  <c:v>7</c:v>
                </c:pt>
                <c:pt idx="14">
                  <c:v>5</c:v>
                </c:pt>
                <c:pt idx="15">
                  <c:v>3</c:v>
                </c:pt>
                <c:pt idx="16">
                  <c:v>9</c:v>
                </c:pt>
                <c:pt idx="17">
                  <c:v>5</c:v>
                </c:pt>
                <c:pt idx="18">
                  <c:v>13</c:v>
                </c:pt>
                <c:pt idx="19">
                  <c:v>0</c:v>
                </c:pt>
                <c:pt idx="20">
                  <c:v>6</c:v>
                </c:pt>
                <c:pt idx="21">
                  <c:v>12</c:v>
                </c:pt>
              </c:numCache>
            </c:numRef>
          </c:xVal>
          <c:yVal>
            <c:numRef>
              <c:f>Лист2!$E$25:$E$46</c:f>
              <c:numCache>
                <c:formatCode>General</c:formatCode>
                <c:ptCount val="22"/>
                <c:pt idx="1">
                  <c:v>0.05</c:v>
                </c:pt>
                <c:pt idx="2">
                  <c:v>0.4100000000000002</c:v>
                </c:pt>
                <c:pt idx="3">
                  <c:v>1.03</c:v>
                </c:pt>
                <c:pt idx="4">
                  <c:v>1.45</c:v>
                </c:pt>
                <c:pt idx="5">
                  <c:v>0.5</c:v>
                </c:pt>
                <c:pt idx="6">
                  <c:v>2.04</c:v>
                </c:pt>
                <c:pt idx="7">
                  <c:v>2.0499999999999998</c:v>
                </c:pt>
                <c:pt idx="8">
                  <c:v>0.77000000000000046</c:v>
                </c:pt>
                <c:pt idx="9">
                  <c:v>1.26</c:v>
                </c:pt>
                <c:pt idx="10">
                  <c:v>0.4</c:v>
                </c:pt>
                <c:pt idx="11">
                  <c:v>0.74000000000000044</c:v>
                </c:pt>
                <c:pt idx="12">
                  <c:v>0.38000000000000023</c:v>
                </c:pt>
                <c:pt idx="13">
                  <c:v>0.86000000000000043</c:v>
                </c:pt>
                <c:pt idx="14">
                  <c:v>0.91</c:v>
                </c:pt>
                <c:pt idx="15">
                  <c:v>0.88</c:v>
                </c:pt>
                <c:pt idx="16">
                  <c:v>0.9500000000000004</c:v>
                </c:pt>
                <c:pt idx="17">
                  <c:v>0.8</c:v>
                </c:pt>
                <c:pt idx="18">
                  <c:v>1.31</c:v>
                </c:pt>
                <c:pt idx="19">
                  <c:v>3.0000000000000002E-2</c:v>
                </c:pt>
                <c:pt idx="20">
                  <c:v>0.55000000000000004</c:v>
                </c:pt>
                <c:pt idx="21">
                  <c:v>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AC-493A-BA68-5DAFAF6A112C}"/>
            </c:ext>
          </c:extLst>
        </c:ser>
        <c:ser>
          <c:idx val="1"/>
          <c:order val="1"/>
          <c:spPr>
            <a:ln w="28575">
              <a:noFill/>
            </a:ln>
          </c:spPr>
          <c:xVal>
            <c:numRef>
              <c:f>Лист2!$D$25:$D$46</c:f>
              <c:numCache>
                <c:formatCode>General</c:formatCode>
                <c:ptCount val="22"/>
                <c:pt idx="1">
                  <c:v>0</c:v>
                </c:pt>
                <c:pt idx="2">
                  <c:v>3</c:v>
                </c:pt>
                <c:pt idx="3">
                  <c:v>9.6</c:v>
                </c:pt>
                <c:pt idx="4">
                  <c:v>6</c:v>
                </c:pt>
                <c:pt idx="5">
                  <c:v>2</c:v>
                </c:pt>
                <c:pt idx="6">
                  <c:v>15</c:v>
                </c:pt>
                <c:pt idx="7">
                  <c:v>12</c:v>
                </c:pt>
                <c:pt idx="8">
                  <c:v>5</c:v>
                </c:pt>
                <c:pt idx="9">
                  <c:v>9</c:v>
                </c:pt>
                <c:pt idx="10">
                  <c:v>2</c:v>
                </c:pt>
                <c:pt idx="11">
                  <c:v>7</c:v>
                </c:pt>
                <c:pt idx="12">
                  <c:v>2</c:v>
                </c:pt>
                <c:pt idx="13">
                  <c:v>7</c:v>
                </c:pt>
                <c:pt idx="14">
                  <c:v>5</c:v>
                </c:pt>
                <c:pt idx="15">
                  <c:v>3</c:v>
                </c:pt>
                <c:pt idx="16">
                  <c:v>9</c:v>
                </c:pt>
                <c:pt idx="17">
                  <c:v>5</c:v>
                </c:pt>
                <c:pt idx="18">
                  <c:v>13</c:v>
                </c:pt>
                <c:pt idx="19">
                  <c:v>0</c:v>
                </c:pt>
                <c:pt idx="20">
                  <c:v>6</c:v>
                </c:pt>
                <c:pt idx="21">
                  <c:v>12</c:v>
                </c:pt>
              </c:numCache>
            </c:numRef>
          </c:xVal>
          <c:yVal>
            <c:numRef>
              <c:f>Лист2!$E$1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6AC-493A-BA68-5DAFAF6A1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720064"/>
        <c:axId val="175467904"/>
      </c:scatterChart>
      <c:valAx>
        <c:axId val="169720064"/>
        <c:scaling>
          <c:orientation val="minMax"/>
          <c:max val="1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5467904"/>
        <c:crosses val="autoZero"/>
        <c:crossBetween val="midCat"/>
      </c:valAx>
      <c:valAx>
        <c:axId val="175467904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ru-RU"/>
          </a:p>
        </c:txPr>
        <c:crossAx val="16972006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0.02251</cdr:x>
      <cdr:y>0.01961</cdr:y>
    </cdr:from>
    <cdr:to>
      <cdr:x>0.14911</cdr:x>
      <cdr:y>0.15468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063" y="57150"/>
          <a:ext cx="624638" cy="393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Symbol" pitchFamily="18" charset="2"/>
            </a:rPr>
            <a:t>D</a:t>
          </a:r>
          <a:r>
            <a:rPr lang="en-US" sz="1600" dirty="0">
              <a:latin typeface="Times New Roman" pitchFamily="18" charset="0"/>
              <a:cs typeface="Times New Roman" pitchFamily="18" charset="0"/>
            </a:rPr>
            <a:t>T</a:t>
          </a:r>
          <a:r>
            <a:rPr lang="en-US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dirty="0">
              <a:latin typeface="Times New Roman" pitchFamily="18" charset="0"/>
              <a:cs typeface="Times New Roman" pitchFamily="18" charset="0"/>
            </a:rPr>
            <a:t>K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0.80819</cdr:x>
      <cdr:y>0.75627</cdr:y>
    </cdr:from>
    <cdr:to>
      <cdr:x>0.99321</cdr:x>
      <cdr:y>0.8853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59058" y="2642992"/>
          <a:ext cx="997893" cy="450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Times New Roman" pitchFamily="18" charset="0"/>
              <a:cs typeface="Times New Roman" pitchFamily="18" charset="0"/>
            </a:rPr>
            <a:t>W, 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Дж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0.11475</cdr:x>
      <cdr:y>0.01756</cdr:y>
    </cdr:from>
    <cdr:to>
      <cdr:x>0.27658</cdr:x>
      <cdr:y>0.11122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66" y="61468"/>
          <a:ext cx="705192" cy="327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Symbol" pitchFamily="18" charset="2"/>
              <a:cs typeface="Times New Roman" pitchFamily="18" charset="0"/>
            </a:rPr>
            <a:t>D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T, K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0.80679</cdr:x>
      <cdr:y>0.79565</cdr:y>
    </cdr:from>
    <cdr:to>
      <cdr:x>0.98683</cdr:x>
      <cdr:y>0.87728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33944" y="3209024"/>
          <a:ext cx="810933" cy="329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Q-W,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Дж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6.62417E-7</cdr:y>
    </cdr:from>
    <cdr:to>
      <cdr:x>0.18152</cdr:x>
      <cdr:y>0.08571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"/>
          <a:ext cx="410258" cy="129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 anchorCtr="1"/>
        <a:lstStyle xmlns:a="http://schemas.openxmlformats.org/drawingml/2006/main"/>
        <a:p xmlns:a="http://schemas.openxmlformats.org/drawingml/2006/main">
          <a:r>
            <a:rPr lang="en-US" sz="1400" b="0" dirty="0">
              <a:latin typeface="Symbol" pitchFamily="18" charset="2"/>
            </a:rPr>
            <a:t>D</a:t>
          </a:r>
          <a:r>
            <a:rPr lang="en-US" sz="1400" b="0" dirty="0">
              <a:latin typeface="Times New Roman" pitchFamily="18" charset="0"/>
              <a:cs typeface="Times New Roman" pitchFamily="18" charset="0"/>
            </a:rPr>
            <a:t>T</a:t>
          </a:r>
          <a:r>
            <a:rPr lang="en-US" sz="1400" b="0" dirty="0"/>
            <a:t>,</a:t>
          </a:r>
          <a:r>
            <a:rPr lang="ru-RU" sz="1400" b="0" dirty="0"/>
            <a:t> </a:t>
          </a:r>
          <a:r>
            <a:rPr lang="ru-RU" sz="1400" b="0" dirty="0">
              <a:latin typeface="Times New Roman" pitchFamily="18" charset="0"/>
              <a:cs typeface="Times New Roman" pitchFamily="18" charset="0"/>
            </a:rPr>
            <a:t>К</a:t>
          </a:r>
          <a:r>
            <a:rPr lang="en-US" sz="1400" b="0" dirty="0"/>
            <a:t> </a:t>
          </a:r>
          <a:endParaRPr lang="ru-RU" sz="1400" b="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0.07171</cdr:x>
      <cdr:y>0.02413</cdr:y>
    </cdr:from>
    <cdr:to>
      <cdr:x>0.29651</cdr:x>
      <cdr:y>0.09651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940" y="68580"/>
          <a:ext cx="883920" cy="205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0.05814</cdr:x>
      <cdr:y>0.00804</cdr:y>
    </cdr:from>
    <cdr:to>
      <cdr:x>0.34496</cdr:x>
      <cdr:y>0.1126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22860"/>
          <a:ext cx="1127760" cy="297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0.03437</cdr:x>
      <cdr:y>0.01877</cdr:y>
    </cdr:from>
    <cdr:to>
      <cdr:x>0.40452</cdr:x>
      <cdr:y>0.10992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1196" y="48772"/>
          <a:ext cx="1413094" cy="236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А,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МДж/м</a:t>
          </a:r>
          <a:r>
            <a:rPr lang="ru-RU" sz="1800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</cdr:txBody>
    </cdr:sp>
  </cdr:relSizeAnchor>
  <cdr:relSizeAnchor xmlns:cdr="http://schemas.openxmlformats.org/drawingml/2006/chartDrawing">
    <cdr:from>
      <cdr:x>0.81239</cdr:x>
      <cdr:y>0.76046</cdr:y>
    </cdr:from>
    <cdr:to>
      <cdr:x>1</cdr:x>
      <cdr:y>0.90823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88042" y="3288327"/>
          <a:ext cx="1059538" cy="63895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lIns="0" tIns="0" rIns="0" bIns="0" rtlCol="0" anchor="ctr" anchorCtr="1"/>
        <a:lstStyle xmlns:a="http://schemas.openxmlformats.org/drawingml/2006/main"/>
        <a:p xmlns:a="http://schemas.openxmlformats.org/drawingml/2006/main">
          <a:r>
            <a:rPr lang="en-US" sz="1800" dirty="0">
              <a:latin typeface="Symbol" panose="05050102010706020507" pitchFamily="18" charset="2"/>
              <a:cs typeface="Times New Roman" panose="02020603050405020304" pitchFamily="18" charset="0"/>
            </a:rPr>
            <a:t>s</a:t>
          </a:r>
          <a:r>
            <a:rPr lang="en-US" sz="18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18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'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8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МПа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02833-28A3-4F3F-9BCA-C839FB276F03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58EBA-6356-4F8B-9559-C40384166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677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5F8-5A92-4AEA-ADED-7E82536516C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FB5F8-5A92-4AEA-ADED-7E82536516C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1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C77-7044-4858-B534-08C0909E8B3E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0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9043-EF02-4D3B-907B-AA0F339F189E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5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8852-07EE-4748-9F62-8ED25A511BDA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916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35C28-275B-4540-BF1C-D2F87838642F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B478D-8B36-4003-864A-ED97C3EBF2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8690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EE4B-E147-413D-AAD8-DE5166116ECA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54AC4-9AF2-481B-8CFD-98E28CCCD9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9387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8D735-5B85-47B7-B668-D1DC477C8362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4E17C-47E1-4216-8412-F22CC3D59A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8667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97DED-1279-429F-89E1-4E224C33909F}" type="datetime1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F3A86-7A36-4D00-95FD-EC8E725707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1202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8541-D8FC-4F89-9383-DB4786F4E3F5}" type="datetime1">
              <a:rPr lang="ru-RU" smtClean="0"/>
              <a:t>06.06.2019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92882-28C2-4237-899F-0477C83154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3728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B524-7DC4-4D72-B9A0-F8790F62D2F3}" type="datetime1">
              <a:rPr lang="ru-RU" smtClean="0"/>
              <a:t>06.06.2019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E956E-5778-4BF9-AB93-124633FE78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082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6797-CE24-4CA4-8337-BBDD0DB86912}" type="datetime1">
              <a:rPr lang="ru-RU" smtClean="0"/>
              <a:t>06.06.2019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4F8CE-B79C-4442-8990-61CAF39D02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9811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B0F10-EDBD-4F27-9AF5-FC22B4582404}" type="datetime1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6B8B7-B4EC-440B-B937-2DD013B88B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12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BD-662D-4F26-AFDE-2C2B58C2F605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677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1835-1770-47E4-BA72-0DBB60179434}" type="datetime1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6EF22-4171-41B5-A341-C5352FD385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5145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30CA-7C48-48C8-B358-71E77B9A4BDE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B1042-C688-44CC-8569-D127578ACF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0250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F5C2-D8D5-4548-BF12-9EB1D8FB8EC7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15BFF-E09E-4CC5-A03C-32BF8C64D1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064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16044-CD96-45D6-9132-D806EBE2E8D1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5ED2D-CBB6-423B-9FC4-A33E4E381F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017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39F39-4057-477D-A2A7-772A6A6EB20B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F021-6615-40E0-A552-E482B28265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98466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3CD8A-C077-45D5-80AE-A9BC145EAC28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7A927-87E7-4486-B4B8-AC2AA77E69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5979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8241F-5CD2-4E1A-B1D1-731B1C45AE23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2791-7A32-43EB-82AB-3BBE0FAECB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115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ED34A-C01B-47C7-BDF6-450BD4E07938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68EB6-9424-4E26-B3D3-F5DDD18D88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92362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B697CD-A077-479B-997D-52C209EC32B3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1837D-462B-445D-B75A-ADC3847EA1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57572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84C510-CF84-4A5F-B8ED-D50BC69287D8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2EBBC-3FC6-401D-A789-61A4AA045F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241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440-6008-4ED2-8C2E-8FF4803A949B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451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711B3B-24D0-465F-990B-72742CF0A698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E6803-95A9-4BF7-9B4B-FC2064157D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8654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16F6BB-6FFE-4BFB-A823-7A2803B169E0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BEEB3-7D18-47DE-BA6E-45021F8281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520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E86D1-52C0-4A63-AB25-C4D2435D697F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DF2B2-A75F-4B0C-A0E8-08115E1C90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0396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828753-C4C0-4A63-8E82-97FB940A591A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FE6A5-2502-4B20-B873-E6DF965E63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4729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F760B1D-CA54-4E76-B3CC-6C1546C0BC3A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6E167A6-5757-4BB4-BE6A-9133C6EE0A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04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41990AD-8EB3-476E-A19B-C62C35C8E9C5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114795D-B1BF-4748-8692-4727F6D51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151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1157185-844E-4552-9479-1D048155DF9F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3DC8112-F195-4FA5-B5EB-69EAB4452B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76099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CE447FD-3CED-4D03-8288-28C9CC40B60B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C729D5F-A19B-40EB-A65C-B3B79EB9B8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689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C85C-3D89-4F9B-922E-086FCF326F89}" type="datetime1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2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EAE4-2279-4878-A292-92C57D9F18B3}" type="datetime1">
              <a:rPr lang="ru-RU" smtClean="0"/>
              <a:t>06.06.2019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3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2A6B-88F4-497A-ADAA-8CBF4137F933}" type="datetime1">
              <a:rPr lang="ru-RU" smtClean="0"/>
              <a:t>06.06.2019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5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081-7F19-4D09-997D-1F0DA15DF9E0}" type="datetime1">
              <a:rPr lang="ru-RU" smtClean="0"/>
              <a:t>06.06.2019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5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794B-FF4C-471C-8023-1F2A8041BD54}" type="datetime1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A698-15C7-42A7-A294-493AF2739175}" type="datetime1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98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424D-26BD-471C-8C88-0E95BCA0F59A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71F5D-4D24-4437-9E78-74900F957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8581C-5B7F-4616-B412-C9B3BDD75468}" type="datetime1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BAEB363-EB0D-4C0C-A5A8-8376307F4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4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5B14187-B2A4-41B5-8FF5-9441976B6542}" type="datetime1">
              <a:rPr lang="ru-RU" altLang="ru-RU" smtClean="0"/>
              <a:t>06.06.2019</a:t>
            </a:fld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0B01BB6-DA19-4270-BD11-AA8070108D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597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9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1145" y="3137332"/>
            <a:ext cx="8776854" cy="130709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ГЕНЕРАЦИЯ МЕТАНА ПРИ РАЗРУШЕНИИ УГЛЯ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1872" y="5249356"/>
            <a:ext cx="5036127" cy="727364"/>
          </a:xfrm>
        </p:spPr>
        <p:txBody>
          <a:bodyPr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О.Н. Малинникова</a:t>
            </a:r>
          </a:p>
          <a:p>
            <a:pPr algn="r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124691" y="179266"/>
            <a:ext cx="2223654" cy="1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34046" y="1020930"/>
            <a:ext cx="9497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Федеральное государственное бюджетное учреждение науки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Институт проблем комплексного освоения недр им. академика Н.В. Мельникова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Российской академии наук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 (ИПКОН РАН)</a:t>
            </a:r>
          </a:p>
          <a:p>
            <a:pPr algn="ctr"/>
            <a:endParaRPr lang="ru-RU" sz="1600" b="1" i="1" dirty="0" smtClean="0">
              <a:solidFill>
                <a:srgbClr val="FFFFFF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14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948" y="163244"/>
            <a:ext cx="10253353" cy="69177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Физико-химические исследования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608657"/>
              </p:ext>
            </p:extLst>
          </p:nvPr>
        </p:nvGraphicFramePr>
        <p:xfrm>
          <a:off x="778824" y="1409986"/>
          <a:ext cx="10515603" cy="233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4178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Невыбросоопасные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зоны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Выбросоопасные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зоны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Выброшенный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уголь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8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9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sp</a:t>
                      </a:r>
                      <a:r>
                        <a:rPr lang="en-US" sz="20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/sp</a:t>
                      </a:r>
                      <a:r>
                        <a:rPr lang="en-US" sz="20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2,26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2,24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1,67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2,11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/CH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0,92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1,41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0,87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59429" y="885148"/>
            <a:ext cx="81464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Параметры спектров ЯМР </a:t>
            </a:r>
            <a:r>
              <a:rPr lang="ru-RU" sz="2000" b="1" baseline="30000" dirty="0" smtClean="0"/>
              <a:t>13</a:t>
            </a:r>
            <a:r>
              <a:rPr lang="ru-RU" sz="2000" b="1" dirty="0" smtClean="0"/>
              <a:t>С  угля шахты им. А.А. </a:t>
            </a:r>
            <a:r>
              <a:rPr lang="ru-RU" sz="2000" b="1" dirty="0" err="1" smtClean="0"/>
              <a:t>Скочинского</a:t>
            </a:r>
            <a:endParaRPr lang="ru-RU" sz="2000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127179" y="6249472"/>
            <a:ext cx="666008" cy="365125"/>
          </a:xfrm>
        </p:spPr>
        <p:txBody>
          <a:bodyPr/>
          <a:lstStyle/>
          <a:p>
            <a:fld id="{2B471F5D-4D24-4437-9E78-74900F9572ED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123" y="4093842"/>
            <a:ext cx="11431064" cy="25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14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Исследования, проведенные методом С</a:t>
            </a:r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ЯМР высокого разрешения, показали, что соотношение атомов углерода в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sp</a:t>
            </a:r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ароматика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sp</a:t>
            </a:r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алифатика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гибридизации, а также количество СН</a:t>
            </a:r>
            <a:r>
              <a:rPr lang="ru-RU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СН</a:t>
            </a:r>
            <a:r>
              <a:rPr lang="ru-RU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групп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различно для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углей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выброса, из невыбросоопасных и выбросоопасных зон.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>
              <a:lnSpc>
                <a:spcPct val="114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образцах углей из выбросоопасных зон обнаружено избыточное содержание СН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-групп по сравнению с содержанием этих групп в образцах 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невыбросоопасных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областей. В выброшенных же углях произошло уменьшение групп –СН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уровня, характеризующего спокойную зону и даже менее этого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Исследования угля методом ИК-спектроскопии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5891" y="883458"/>
          <a:ext cx="10972800" cy="267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511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Место отбора пробы</a:t>
                      </a:r>
                      <a:endParaRPr lang="ru-RU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800" dirty="0"/>
                    </a:p>
                  </a:txBody>
                  <a:tcPr marL="121920" marR="121920" marT="21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углерода, % от С</a:t>
                      </a:r>
                      <a:r>
                        <a:rPr lang="en-US" sz="1800" b="1" kern="1200" baseline="30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daf</a:t>
                      </a:r>
                      <a:endParaRPr lang="ru-RU" sz="1800" dirty="0"/>
                    </a:p>
                  </a:txBody>
                  <a:tcPr marL="121920" marR="12192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 м</a:t>
                      </a:r>
                      <a:r>
                        <a:rPr lang="ru-RU" sz="1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/т</a:t>
                      </a:r>
                      <a:endParaRPr lang="ru-RU" sz="1800" dirty="0"/>
                    </a:p>
                  </a:txBody>
                  <a:tcPr marL="121920" marR="121920" marT="21600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2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800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ap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800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ал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24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Ш. Юнком, пл.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Мазур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до выброса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11.2 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3.1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51.1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пыль из выброса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14.1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3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Ш.Кондратьевка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пл.Александровский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 выброса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11.6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36.7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 выброса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</a:p>
                  </a:txBody>
                  <a:tcPr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80576" y="188640"/>
            <a:ext cx="685867" cy="313010"/>
          </a:xfrm>
        </p:spPr>
        <p:txBody>
          <a:bodyPr/>
          <a:lstStyle/>
          <a:p>
            <a:fld id="{5385DBB5-B091-447A-A45F-E7CB96D7AD37}" type="slidenum">
              <a:rPr lang="ru-RU" sz="1600" smtClean="0">
                <a:solidFill>
                  <a:schemeClr val="tx1"/>
                </a:solidFill>
              </a:rPr>
              <a:pPr/>
              <a:t>11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758" y="3633849"/>
            <a:ext cx="116496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Пласт </a:t>
            </a:r>
            <a:r>
              <a:rPr lang="ru-RU" i="1" dirty="0" err="1" smtClean="0"/>
              <a:t>Мазур</a:t>
            </a:r>
            <a:r>
              <a:rPr lang="ru-RU" i="1" dirty="0" smtClean="0"/>
              <a:t>: </a:t>
            </a:r>
          </a:p>
          <a:p>
            <a:pPr indent="450850" algn="just"/>
            <a:r>
              <a:rPr lang="ru-RU" dirty="0" smtClean="0"/>
              <a:t>С</a:t>
            </a:r>
            <a:r>
              <a:rPr lang="en-US" baseline="30000" dirty="0" err="1" smtClean="0"/>
              <a:t>daf</a:t>
            </a:r>
            <a:r>
              <a:rPr lang="ru-RU" baseline="30000" dirty="0" smtClean="0"/>
              <a:t> </a:t>
            </a:r>
            <a:r>
              <a:rPr lang="ru-RU" dirty="0" smtClean="0"/>
              <a:t>≈ 90-91%, следовательно в тонне угля до выброса 900-910 кг углерода, из них: ароматического углерода ≈102 кг, а алифатического – 28,1 кг.</a:t>
            </a:r>
          </a:p>
          <a:p>
            <a:pPr indent="450850" algn="just"/>
            <a:r>
              <a:rPr lang="ru-RU" dirty="0" smtClean="0"/>
              <a:t>После выброса количество углерода в ароматических группах в выброшенном угле составило 14,1% от С</a:t>
            </a:r>
            <a:r>
              <a:rPr lang="en-US" baseline="30000" dirty="0" err="1" smtClean="0"/>
              <a:t>daf</a:t>
            </a:r>
            <a:r>
              <a:rPr lang="ru-RU" dirty="0" smtClean="0"/>
              <a:t>, </a:t>
            </a:r>
          </a:p>
          <a:p>
            <a:pPr indent="450850" algn="just"/>
            <a:r>
              <a:rPr lang="ru-RU" dirty="0" smtClean="0"/>
              <a:t>Если предположить, что ароматические группы не претерпели изменений в процессе выброса, то углерода в алифатических группах осталось только 0,7 кг в тонне угля. (0,1% от С</a:t>
            </a:r>
            <a:r>
              <a:rPr lang="en-US" baseline="30000" dirty="0" err="1" smtClean="0"/>
              <a:t>daf</a:t>
            </a:r>
            <a:r>
              <a:rPr lang="ru-RU" dirty="0" smtClean="0"/>
              <a:t>). </a:t>
            </a:r>
          </a:p>
          <a:p>
            <a:pPr indent="450850" algn="just"/>
            <a:r>
              <a:rPr lang="ru-RU" dirty="0" smtClean="0"/>
              <a:t>То есть, в результате внезапного выброса 1 тонна угля потеряла 27,4 кг углерода в виде оторвавшихся </a:t>
            </a:r>
            <a:r>
              <a:rPr lang="ru-RU" dirty="0" err="1" smtClean="0"/>
              <a:t>метильных</a:t>
            </a:r>
            <a:r>
              <a:rPr lang="ru-RU" dirty="0" smtClean="0"/>
              <a:t> групп. Это составляет приблизительно 10</a:t>
            </a:r>
            <a:r>
              <a:rPr lang="ru-RU" baseline="30000" dirty="0" smtClean="0"/>
              <a:t>27</a:t>
            </a:r>
            <a:r>
              <a:rPr lang="ru-RU" dirty="0" smtClean="0"/>
              <a:t> </a:t>
            </a:r>
            <a:r>
              <a:rPr lang="ru-RU" dirty="0" err="1" smtClean="0"/>
              <a:t>метильных</a:t>
            </a:r>
            <a:r>
              <a:rPr lang="ru-RU" dirty="0" smtClean="0"/>
              <a:t> групп на тонну выброшенного угля. Если предположить, что каждая </a:t>
            </a:r>
            <a:r>
              <a:rPr lang="ru-RU" dirty="0" err="1" smtClean="0"/>
              <a:t>метильная</a:t>
            </a:r>
            <a:r>
              <a:rPr lang="ru-RU" dirty="0" smtClean="0"/>
              <a:t> группа встретит оторвавшийся атомарный водород, то из тонны разрушающегося угля при этом внезапном выбросе может дополнительно образоваться приблизительно 51 м</a:t>
            </a:r>
            <a:r>
              <a:rPr lang="ru-RU" baseline="30000" dirty="0" smtClean="0"/>
              <a:t>3</a:t>
            </a:r>
            <a:r>
              <a:rPr lang="ru-RU" dirty="0" smtClean="0"/>
              <a:t> метана.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DBB5-B091-447A-A45F-E7CB96D7AD37}" type="slidenum">
              <a:rPr lang="ru-RU" sz="1600" smtClean="0">
                <a:solidFill>
                  <a:schemeClr val="tx1"/>
                </a:solidFill>
              </a:rPr>
              <a:pPr/>
              <a:t>12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9166" y="601200"/>
            <a:ext cx="684824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 algn="just">
              <a:spcBef>
                <a:spcPts val="3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отрыва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от молекулы угля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составлять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240÷320 кДж/моль, так и 297 ÷ 385 кДж/моль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более тесной связи с углем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3538" algn="just">
              <a:spcBef>
                <a:spcPts val="3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связи водорода в угле от 8-40 кДж/моль. </a:t>
            </a:r>
          </a:p>
          <a:p>
            <a:pPr indent="363538" algn="just">
              <a:spcBef>
                <a:spcPts val="3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образования метана требует энергии активации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248 ÷362 кДж/моль 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425 кДж/моль. </a:t>
            </a:r>
          </a:p>
          <a:p>
            <a:pPr indent="363538" algn="just">
              <a:spcBef>
                <a:spcPts val="3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необходимая для отрыва метильных групп и водорода от угля и образования 51м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метана составляет 637,5 МДж/т.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3538" algn="just">
              <a:spcBef>
                <a:spcPts val="3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диссоциации молекул метана 426 кДж/моль (то есть, эта энергия выделяется при присоединении атома водорода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метильной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группе с образованием молекулы метана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5105" name="Picture 1" descr="markaZH"/>
          <p:cNvPicPr>
            <a:picLocks noChangeAspect="1" noChangeArrowheads="1"/>
          </p:cNvPicPr>
          <p:nvPr/>
        </p:nvPicPr>
        <p:blipFill>
          <a:blip r:embed="rId2" cstate="print"/>
          <a:srcRect t="-5212" r="-2872" b="-5212"/>
          <a:stretch>
            <a:fillRect/>
          </a:stretch>
        </p:blipFill>
        <p:spPr bwMode="auto">
          <a:xfrm>
            <a:off x="94982" y="1780709"/>
            <a:ext cx="4838555" cy="340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8828" y="925865"/>
            <a:ext cx="50354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Схематическая модель структуры углей марок Г, Ж, ОС,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графитоподобные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77653" y="1362301"/>
            <a:ext cx="329438" cy="2612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43411"/>
              </p:ext>
            </p:extLst>
          </p:nvPr>
        </p:nvGraphicFramePr>
        <p:xfrm>
          <a:off x="5244290" y="3894409"/>
          <a:ext cx="664315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448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связи метана с углем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 активации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кДж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моль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МДж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Свободная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Сорбированная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17-21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0,76-0,94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Растворенная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170-200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7,6-8,9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Газокристаллическая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300-400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13,4-17,9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метана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70213" y="59289"/>
            <a:ext cx="11412187" cy="609063"/>
          </a:xfrm>
        </p:spPr>
        <p:txBody>
          <a:bodyPr/>
          <a:lstStyle/>
          <a:p>
            <a:r>
              <a:rPr lang="ru-RU" altLang="ru-RU" sz="2800" b="1" dirty="0" smtClean="0"/>
              <a:t>Энергии активации различных форм связи молекулы метана с углем </a:t>
            </a:r>
            <a:endParaRPr lang="ru-RU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4982" y="5881847"/>
            <a:ext cx="4421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(кроме последней строки) из работы: Васючков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Ю.Ф. К методике определения параметров процесса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гидрорасчленения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пласта для его дегазации /ГИАБ.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Изд. МГГУ. – 2006. – С.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257-267.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76211" y="142852"/>
            <a:ext cx="10763325" cy="87038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dirty="0"/>
              <a:t>Диаграмма разрушения угля в объемном напряженном состоянии </a:t>
            </a:r>
            <a:r>
              <a:rPr lang="ru-RU" sz="2800" dirty="0" smtClean="0"/>
              <a:t>при </a:t>
            </a:r>
            <a:r>
              <a:rPr lang="ru-RU" sz="2800" dirty="0"/>
              <a:t>различных значениях бокового сжатия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graf1"/>
          <p:cNvPicPr/>
          <p:nvPr/>
        </p:nvPicPr>
        <p:blipFill rotWithShape="1">
          <a:blip r:embed="rId3" cstate="print"/>
          <a:srcRect r="12325"/>
          <a:stretch/>
        </p:blipFill>
        <p:spPr bwMode="auto">
          <a:xfrm>
            <a:off x="476211" y="1217035"/>
            <a:ext cx="4998901" cy="391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62" y="5136444"/>
            <a:ext cx="5678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А',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'',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''' – энергоемкость разрушения на пределе прочности при различных значениях напряжений бокового сжатия σ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63525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ΔА' и ΔА'' –избыток упругой энергии при резком сбросе σ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(образование новой свободной поверхности).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588043" y="4563111"/>
            <a:ext cx="88706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dirty="0" smtClean="0"/>
              <a:t>   </a:t>
            </a:r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r>
              <a:rPr lang="ru-RU" dirty="0" smtClean="0"/>
              <a:t>, мм  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1217035"/>
            <a:ext cx="56327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достаточно высоком значении бокового сжатия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≥ 10 МПа происходит пластическое разрушение угля с высокой прочностью и энергоемкостью разрушения 1,5-2 МДж/м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уменьшении бокового сжатия наблюдается резкое уменьшение прочности и энергоемкости разрушения в зависимости от изменения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56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Аналогичный процесс падения энергоемкости разрушения угля в призабойной зоне угольного пласта происходит в момент подвигания забоя горной выработки и падения минимального главного напряжения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шахтных условиях напряжения, действующего со стороны забоя).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процессы в углепородном массиве происходят достаточно быстро, так, что эта энергия не успевает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диссипироваться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массивом, происходит его бурное разрушение. Излишек упругой энергии в этом случае соизмерим с энергией образования 1 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метана из 1 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угля.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76211" y="142852"/>
            <a:ext cx="10763325" cy="6765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Разрушение угля при газодинамическом явлении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9822" y="1000136"/>
            <a:ext cx="54633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Энергоемкость разрушения </a:t>
            </a:r>
            <a:r>
              <a:rPr lang="ru-RU" i="1" dirty="0" smtClean="0"/>
              <a:t>А</a:t>
            </a:r>
            <a:r>
              <a:rPr lang="ru-RU" dirty="0" smtClean="0"/>
              <a:t> резко уменьшается при падении минимального главного напряжения </a:t>
            </a:r>
            <a:r>
              <a:rPr lang="ru-RU" i="1" dirty="0" smtClean="0"/>
              <a:t>σ</a:t>
            </a:r>
            <a:r>
              <a:rPr lang="ru-RU" baseline="-25000" dirty="0" smtClean="0"/>
              <a:t>3</a:t>
            </a:r>
            <a:r>
              <a:rPr lang="ru-RU" dirty="0" smtClean="0"/>
              <a:t> (в шахтных условиях напряжения, действующего со стороны забоя) с величины </a:t>
            </a:r>
            <a:r>
              <a:rPr lang="ru-RU" i="1" dirty="0" smtClean="0"/>
              <a:t>А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en-US" dirty="0" smtClean="0"/>
              <a:t>= </a:t>
            </a:r>
            <a:r>
              <a:rPr lang="ru-RU" dirty="0" smtClean="0"/>
              <a:t>2,04</a:t>
            </a:r>
            <a:r>
              <a:rPr lang="en-US" dirty="0" smtClean="0"/>
              <a:t> </a:t>
            </a:r>
            <a:r>
              <a:rPr lang="ru-RU" dirty="0" smtClean="0"/>
              <a:t>МДж/м</a:t>
            </a:r>
            <a:r>
              <a:rPr lang="ru-RU" baseline="30000" dirty="0" smtClean="0"/>
              <a:t>3</a:t>
            </a:r>
            <a:r>
              <a:rPr lang="en-US" dirty="0" smtClean="0"/>
              <a:t>; </a:t>
            </a:r>
            <a:r>
              <a:rPr lang="ru-RU" dirty="0" smtClean="0"/>
              <a:t> при </a:t>
            </a:r>
            <a:r>
              <a:rPr lang="ru-RU" i="1" dirty="0" smtClean="0"/>
              <a:t>σ</a:t>
            </a:r>
            <a:r>
              <a:rPr lang="ru-RU" baseline="-25000" dirty="0" smtClean="0"/>
              <a:t>3 </a:t>
            </a:r>
            <a:r>
              <a:rPr lang="ru-RU" dirty="0" smtClean="0"/>
              <a:t> = 15 МПа, до величины </a:t>
            </a:r>
            <a:r>
              <a:rPr lang="ru-RU" i="1" dirty="0" smtClean="0"/>
              <a:t>А</a:t>
            </a:r>
            <a:r>
              <a:rPr lang="en-US" i="1" dirty="0" smtClean="0"/>
              <a:t>’’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en-US" dirty="0" smtClean="0"/>
              <a:t>= </a:t>
            </a:r>
            <a:r>
              <a:rPr lang="ru-RU" dirty="0" smtClean="0"/>
              <a:t>0,38</a:t>
            </a:r>
            <a:r>
              <a:rPr lang="en-US" dirty="0" smtClean="0"/>
              <a:t> </a:t>
            </a:r>
            <a:r>
              <a:rPr lang="ru-RU" dirty="0" smtClean="0"/>
              <a:t>МДж/м</a:t>
            </a:r>
            <a:r>
              <a:rPr lang="ru-RU" baseline="30000" dirty="0" smtClean="0"/>
              <a:t>3</a:t>
            </a:r>
            <a:r>
              <a:rPr lang="en-US" dirty="0" smtClean="0"/>
              <a:t>; </a:t>
            </a:r>
            <a:r>
              <a:rPr lang="ru-RU" dirty="0" smtClean="0"/>
              <a:t> при </a:t>
            </a:r>
            <a:r>
              <a:rPr lang="ru-RU" i="1" dirty="0" smtClean="0"/>
              <a:t>σ</a:t>
            </a:r>
            <a:r>
              <a:rPr lang="ru-RU" baseline="-25000" dirty="0" smtClean="0"/>
              <a:t>3 </a:t>
            </a:r>
            <a:r>
              <a:rPr lang="ru-RU" dirty="0" smtClean="0"/>
              <a:t> = 3 МПа , то есть в несколько десятков раз. При этом массив угля оказывается перенасыщен энергией упругого сжатия, в нашем случае это 1,66 МДж/м</a:t>
            </a:r>
            <a:r>
              <a:rPr lang="ru-RU" baseline="30000" dirty="0" smtClean="0"/>
              <a:t>3</a:t>
            </a:r>
            <a:r>
              <a:rPr lang="ru-RU" baseline="-25000" dirty="0" smtClean="0"/>
              <a:t>угля</a:t>
            </a:r>
            <a:r>
              <a:rPr lang="ru-RU" dirty="0" smtClean="0"/>
              <a:t>  лишней энергии.</a:t>
            </a:r>
          </a:p>
          <a:p>
            <a:pPr indent="355600" algn="just"/>
            <a:r>
              <a:rPr lang="ru-RU" dirty="0" smtClean="0"/>
              <a:t>Если процессы в углепородном массиве происходят достаточно быстро, так, что эта энергия не успевает </a:t>
            </a:r>
            <a:r>
              <a:rPr lang="ru-RU" dirty="0" err="1" smtClean="0"/>
              <a:t>диссипироваться</a:t>
            </a:r>
            <a:r>
              <a:rPr lang="ru-RU" dirty="0" smtClean="0"/>
              <a:t> массивом, происходит его </a:t>
            </a:r>
            <a:r>
              <a:rPr lang="ru-RU" dirty="0"/>
              <a:t>интенсивное разрушение до мелких фракций с разрывом межатомных связей в угле</a:t>
            </a:r>
            <a:r>
              <a:rPr lang="ru-RU" dirty="0" smtClean="0"/>
              <a:t>. Излишек упругой энергии в этом случае соизмерим с энергией образования 1,2 м</a:t>
            </a:r>
            <a:r>
              <a:rPr lang="ru-RU" baseline="30000" dirty="0" smtClean="0"/>
              <a:t>3</a:t>
            </a:r>
            <a:r>
              <a:rPr lang="ru-RU" dirty="0" smtClean="0"/>
              <a:t> метана из 1 м</a:t>
            </a:r>
            <a:r>
              <a:rPr lang="ru-RU" baseline="30000" dirty="0" smtClean="0"/>
              <a:t>3</a:t>
            </a:r>
            <a:r>
              <a:rPr lang="ru-RU" dirty="0" smtClean="0"/>
              <a:t> угля </a:t>
            </a:r>
            <a:r>
              <a:rPr lang="ru-RU" dirty="0"/>
              <a:t>(в предположении что на активацию требуется около 30 кДж/моль, то есть для более сильно связанных с углем метильных групп), что вполне достаточно для запуска процесса генерации метана</a:t>
            </a:r>
            <a:r>
              <a:rPr lang="ru-RU" dirty="0" smtClean="0"/>
              <a:t>.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08399569"/>
              </p:ext>
            </p:extLst>
          </p:nvPr>
        </p:nvGraphicFramePr>
        <p:xfrm>
          <a:off x="338667" y="819397"/>
          <a:ext cx="5700889" cy="4192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8357" y="5155119"/>
                <a:ext cx="588939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450850" algn="just"/>
                <a:r>
                  <a:rPr lang="ru-RU" dirty="0" smtClean="0"/>
                  <a:t>Зависимость </a:t>
                </a:r>
                <a:r>
                  <a:rPr lang="ru-RU" dirty="0"/>
                  <a:t>энергоемкости разрушения угля </a:t>
                </a:r>
                <a:r>
                  <a:rPr lang="ru-RU" i="1" dirty="0"/>
                  <a:t>А</a:t>
                </a:r>
                <a:r>
                  <a:rPr lang="ru-RU" dirty="0"/>
                  <a:t>, определенная из экспериментальных диаграмм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, в </a:t>
                </a:r>
                <a:r>
                  <a:rPr lang="ru-RU" dirty="0"/>
                  <a:t>зависимости от эффективного минимального главного напряжения </a:t>
                </a:r>
                <a:r>
                  <a:rPr lang="ru-RU" i="1" dirty="0"/>
                  <a:t>σ</a:t>
                </a:r>
                <a:r>
                  <a:rPr lang="ru-RU" baseline="-25000" dirty="0"/>
                  <a:t>3</a:t>
                </a:r>
                <a:r>
                  <a:rPr lang="ru-RU" dirty="0"/>
                  <a:t>’, учитывающего давление метана, насыщающего уголь</a:t>
                </a:r>
                <a:r>
                  <a:rPr lang="ru-RU" i="1" dirty="0"/>
                  <a:t> σ</a:t>
                </a:r>
                <a:r>
                  <a:rPr lang="ru-RU" baseline="-25000" dirty="0"/>
                  <a:t>3</a:t>
                </a:r>
                <a:r>
                  <a:rPr lang="ru-RU" dirty="0"/>
                  <a:t>’= </a:t>
                </a:r>
                <a:r>
                  <a:rPr lang="ru-RU" i="1" dirty="0"/>
                  <a:t>σ</a:t>
                </a:r>
                <a:r>
                  <a:rPr lang="ru-RU" baseline="-25000" dirty="0"/>
                  <a:t>3 </a:t>
                </a:r>
                <a:r>
                  <a:rPr lang="ru-RU" dirty="0"/>
                  <a:t>– </a:t>
                </a:r>
                <a:r>
                  <a:rPr lang="ru-RU" i="1" dirty="0"/>
                  <a:t>Р</a:t>
                </a:r>
                <a:r>
                  <a:rPr lang="ru-RU" dirty="0"/>
                  <a:t>, где </a:t>
                </a:r>
                <a:r>
                  <a:rPr lang="ru-RU" i="1" dirty="0"/>
                  <a:t>Р</a:t>
                </a:r>
                <a:r>
                  <a:rPr lang="ru-RU" dirty="0"/>
                  <a:t> – давление </a:t>
                </a:r>
                <a:r>
                  <a:rPr lang="ru-RU" dirty="0" smtClean="0"/>
                  <a:t>метана</a:t>
                </a:r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57" y="5155119"/>
                <a:ext cx="5889396" cy="1477328"/>
              </a:xfrm>
              <a:prstGeom prst="rect">
                <a:avLst/>
              </a:prstGeom>
              <a:blipFill>
                <a:blip r:embed="rId4"/>
                <a:stretch>
                  <a:fillRect l="-932" t="-2479" r="-828"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909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14378"/>
            <a:ext cx="10972800" cy="533802"/>
          </a:xfrm>
        </p:spPr>
        <p:txBody>
          <a:bodyPr/>
          <a:lstStyle/>
          <a:p>
            <a:r>
              <a:rPr lang="ru-RU" sz="3200" dirty="0" smtClean="0"/>
              <a:t>Выводы</a:t>
            </a: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F8CE-B79C-4442-8990-61CAF39D02E4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6137" y="552208"/>
            <a:ext cx="1189972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Полученные в результате лабораторного эксперимента условия образования метана: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 метана начинается при достижении главным максимальным напряжением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значений 0,7÷0,8 от прочности угля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1max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есть при достижении предела упругости угля и продолжается при потере устойчивости и в запредельной области деформирования;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 метана происходит при пластическом разрушении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угля,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при разрушении деформациями сдвига,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главное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минимальное напряжение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5÷7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МПа;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образовавшегося метана зависит от условий разрушения угля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1950" algn="just">
              <a:tabLst>
                <a:tab pos="45720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процессе внезапного выброса угля и газа</a:t>
            </a:r>
          </a:p>
          <a:p>
            <a:pPr marL="342900" indent="-342900" algn="just"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газа выделяется непосредственно из разрушающегося и выбрасываемого угля, причем удельное количество метана, выделяющиеся при выбросах угля и газа, обычно существенно превышает газоносность угольного пласта,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среднем на 30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 м</a:t>
            </a:r>
            <a:r>
              <a:rPr lang="ru-RU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резком падении минимального главного напряжения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прочность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энергоемкость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разрушения) угля, массив в призабойной зоне пласта оказывается перенасыщен энергией упругого сжатия, происходит его быстрое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мелких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фракций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разрывом межатомных связей, угль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теряют значительную часть алифатических СН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групп, оторванные радикалы (СН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группы) химически активны и могут, совместно, с не менее активным атомарным водородом, так же оторванным от «бахромы» молекулы угля, образовывать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метан.</a:t>
            </a:r>
          </a:p>
          <a:p>
            <a:pPr marL="342900" indent="-342900" algn="just"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Энергоемкость процесса образования метана из оторванных метильных групп и водорода очень мала, причем чем более разветвленной алифатической частью структуры обладает уголь, тем меньше энергия активации генерации метана и тем больше его может образоваться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Триггером процесса лавинного разрушения угля, запускающего процесс генерации метана, а, при определенных условиях, и газодинамическое явление,  является резкий сброс минимального главного напряжения, действующего   на уголь.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493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F8CE-B79C-4442-8990-61CAF39D02E4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4346531" y="2442575"/>
            <a:ext cx="3093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spc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Спасибо!</a:t>
            </a:r>
            <a:endParaRPr lang="ru-RU" sz="4800" spc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ru-RU" altLang="ru-RU" sz="2800" dirty="0"/>
              <a:t>Экспериментальная диаграмма зависимости  напряжение – деформация - температура в условиях объемного сжатия</a:t>
            </a:r>
            <a:r>
              <a:rPr lang="ru-RU" altLang="ru-RU" sz="4000" dirty="0"/>
              <a:t> </a:t>
            </a:r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" t="3912" r="16768" b="22794"/>
          <a:stretch>
            <a:fillRect/>
          </a:stretch>
        </p:blipFill>
        <p:spPr>
          <a:xfrm>
            <a:off x="372533" y="1506293"/>
            <a:ext cx="6344356" cy="47268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7193280" y="1709190"/>
            <a:ext cx="4480560" cy="3335250"/>
          </a:xfrm>
        </p:spPr>
        <p:txBody>
          <a:bodyPr/>
          <a:lstStyle/>
          <a:p>
            <a:pPr marL="6350" indent="358775" algn="just">
              <a:lnSpc>
                <a:spcPts val="2400"/>
              </a:lnSpc>
              <a:spcBef>
                <a:spcPct val="0"/>
              </a:spcBef>
              <a:buNone/>
            </a:pPr>
            <a:r>
              <a:rPr lang="ru-RU" altLang="ru-RU" sz="2000" dirty="0"/>
              <a:t>Разрушение образца проводилось при боковой нагрузке </a:t>
            </a:r>
            <a:r>
              <a:rPr lang="ru-RU" altLang="ru-RU" sz="2000" dirty="0">
                <a:sym typeface="Symbol" panose="05050102010706020507" pitchFamily="18" charset="2"/>
              </a:rPr>
              <a:t></a:t>
            </a:r>
            <a:r>
              <a:rPr lang="ru-RU" altLang="ru-RU" sz="2000" baseline="-25000" dirty="0"/>
              <a:t>2</a:t>
            </a:r>
            <a:r>
              <a:rPr lang="ru-RU" altLang="ru-RU" sz="2000" dirty="0"/>
              <a:t>=</a:t>
            </a:r>
            <a:r>
              <a:rPr lang="ru-RU" altLang="ru-RU" sz="2000" dirty="0">
                <a:sym typeface="Symbol" panose="05050102010706020507" pitchFamily="18" charset="2"/>
              </a:rPr>
              <a:t></a:t>
            </a:r>
            <a:r>
              <a:rPr lang="ru-RU" altLang="ru-RU" sz="2000" baseline="-25000" dirty="0"/>
              <a:t>3</a:t>
            </a:r>
            <a:r>
              <a:rPr lang="ru-RU" altLang="ru-RU" sz="2000" dirty="0"/>
              <a:t>=10 </a:t>
            </a:r>
            <a:r>
              <a:rPr lang="ru-RU" altLang="ru-RU" sz="2000" dirty="0" smtClean="0"/>
              <a:t>МПа и </a:t>
            </a:r>
            <a:r>
              <a:rPr lang="ru-RU" altLang="ru-RU" sz="2000" dirty="0"/>
              <a:t>давлении </a:t>
            </a:r>
            <a:r>
              <a:rPr lang="ru-RU" altLang="ru-RU" sz="2000" dirty="0" smtClean="0"/>
              <a:t>газа </a:t>
            </a:r>
            <a:r>
              <a:rPr lang="ru-RU" altLang="ru-RU" sz="2000" dirty="0"/>
              <a:t>3,2 МПа</a:t>
            </a:r>
            <a:r>
              <a:rPr lang="ru-RU" altLang="ru-RU" sz="2000" dirty="0" smtClean="0"/>
              <a:t>.</a:t>
            </a:r>
          </a:p>
          <a:p>
            <a:pPr marL="6350" indent="358775" algn="just">
              <a:lnSpc>
                <a:spcPts val="2400"/>
              </a:lnSpc>
              <a:spcBef>
                <a:spcPct val="0"/>
              </a:spcBef>
              <a:buNone/>
            </a:pPr>
            <a:endParaRPr lang="ru-RU" altLang="ru-RU" sz="2000" dirty="0" smtClean="0"/>
          </a:p>
          <a:p>
            <a:pPr marL="6350" indent="358775" algn="just">
              <a:lnSpc>
                <a:spcPts val="2400"/>
              </a:lnSpc>
              <a:spcBef>
                <a:spcPct val="0"/>
              </a:spcBef>
              <a:buNone/>
            </a:pPr>
            <a:r>
              <a:rPr lang="ru-RU" altLang="ru-RU" sz="2000" dirty="0" smtClean="0"/>
              <a:t>Энергия, полученная образцом от пресса определяется </a:t>
            </a:r>
            <a:r>
              <a:rPr lang="ru-RU" sz="2000" dirty="0" smtClean="0"/>
              <a:t>по площади, ограниченной кривой изменения напряжений сжатия </a:t>
            </a:r>
            <a:r>
              <a:rPr lang="ru-RU" sz="2000" dirty="0" smtClean="0">
                <a:sym typeface="Symbol"/>
              </a:rPr>
              <a:t>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, в диапазоне деформаций (</a:t>
            </a:r>
            <a:r>
              <a:rPr lang="ru-RU" sz="2000" dirty="0" smtClean="0">
                <a:sym typeface="Symbol"/>
              </a:rPr>
              <a:t>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- </a:t>
            </a:r>
            <a:r>
              <a:rPr lang="ru-RU" sz="2000" dirty="0" smtClean="0">
                <a:sym typeface="Symbol"/>
              </a:rPr>
              <a:t>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)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174279"/>
              </p:ext>
            </p:extLst>
          </p:nvPr>
        </p:nvGraphicFramePr>
        <p:xfrm>
          <a:off x="8575357" y="5183702"/>
          <a:ext cx="1716406" cy="1041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r:id="rId4" imgW="749300" imgH="508000" progId="Equation.2">
                  <p:embed/>
                </p:oleObj>
              </mc:Choice>
              <mc:Fallback>
                <p:oleObj r:id="rId4" imgW="749300" imgH="508000" progId="Equation.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5357" y="5183702"/>
                        <a:ext cx="1716406" cy="10414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67A6-5757-4BB4-BE6A-9133C6EE0A90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704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0728" y="134824"/>
            <a:ext cx="11231671" cy="917361"/>
          </a:xfrm>
        </p:spPr>
        <p:txBody>
          <a:bodyPr/>
          <a:lstStyle/>
          <a:p>
            <a:r>
              <a:rPr lang="ru-RU" sz="3200" dirty="0" smtClean="0"/>
              <a:t>Физическое моделирование разрушения угля в призабойной зоне пласта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67A6-5757-4BB4-BE6A-9133C6EE0A90}" type="slidenum">
              <a:rPr lang="ru-RU" altLang="ru-RU" smtClean="0"/>
              <a:pPr/>
              <a:t>3</a:t>
            </a:fld>
            <a:endParaRPr lang="ru-RU" altLang="ru-RU"/>
          </a:p>
        </p:txBody>
      </p:sp>
      <p:graphicFrame>
        <p:nvGraphicFramePr>
          <p:cNvPr id="6" name="Рисунок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633171"/>
              </p:ext>
            </p:extLst>
          </p:nvPr>
        </p:nvGraphicFramePr>
        <p:xfrm>
          <a:off x="194153" y="1678487"/>
          <a:ext cx="5085567" cy="3643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79720" y="1052186"/>
            <a:ext cx="681485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малых значениях энергии 50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Дж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небольших значениях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(точки под прямой) разрушение образцов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хрупкое 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0,75, где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остаточная прочность образца угля). При тех же значениях энергии (50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Дж) температура изменяется сильнее в случаях хрупко-пластичного разрушения образца (точки над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прямой),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075 &lt; s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0,92.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3538"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больших величинах энергии,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(соответствующих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большим глубинам при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моделировании)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разрушение образцов становится пластичным с s &gt; 0,92. Причем при энергиях около 200 Дж, точки, расположенные под прямой, соответствуют еще хрупко-пластичному разрушению, а точки над прямой уже чисто пластичному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3538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опытах, соответствующих энергиям 140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210 Дж, образцы угля разрушались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35 до 41 МПа, что соответствует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1100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если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глубине 700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800 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дальнейшем увеличении энергии, то есть моделированию разрушений на больших глубинах, преобладает пластичное разрушение образцов угля.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трещины образуются не вертикальные, как при хрупком разрушении, а наклонные, то есть основным является разрушение сдвигом.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729" y="5321895"/>
            <a:ext cx="4772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изменения температуры в образце от механической энергии, полученной образцом от пресса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5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/>
          <a:lstStyle/>
          <a:p>
            <a:r>
              <a:rPr lang="ru-RU" sz="3200" dirty="0" smtClean="0"/>
              <a:t>Виды разрушения угля при физическом моделировании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1837D-462B-445D-B75A-ADC3847EA129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4" name="Рисунок 3" descr="рис3_6"/>
          <p:cNvPicPr/>
          <p:nvPr/>
        </p:nvPicPr>
        <p:blipFill>
          <a:blip r:embed="rId2" cstate="print"/>
          <a:srcRect l="3873" t="34375" r="3734" b="2455"/>
          <a:stretch>
            <a:fillRect/>
          </a:stretch>
        </p:blipFill>
        <p:spPr bwMode="auto">
          <a:xfrm>
            <a:off x="586431" y="1598659"/>
            <a:ext cx="2967990" cy="241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ис3_7"/>
          <p:cNvPicPr/>
          <p:nvPr/>
        </p:nvPicPr>
        <p:blipFill>
          <a:blip r:embed="rId3" cstate="print"/>
          <a:srcRect t="12451" r="3572"/>
          <a:stretch>
            <a:fillRect/>
          </a:stretch>
        </p:blipFill>
        <p:spPr bwMode="auto">
          <a:xfrm>
            <a:off x="4171885" y="1598659"/>
            <a:ext cx="3035300" cy="248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ис3_8"/>
          <p:cNvPicPr/>
          <p:nvPr/>
        </p:nvPicPr>
        <p:blipFill>
          <a:blip r:embed="rId4" cstate="print"/>
          <a:srcRect t="14975" r="5031" b="2792"/>
          <a:stretch>
            <a:fillRect/>
          </a:stretch>
        </p:blipFill>
        <p:spPr bwMode="auto">
          <a:xfrm>
            <a:off x="7824649" y="1526676"/>
            <a:ext cx="3100705" cy="248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85647" y="1157344"/>
            <a:ext cx="16065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МПа  </a:t>
            </a:r>
            <a:r>
              <a:rPr lang="ru-RU" sz="1600" b="1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88706" y="1127079"/>
            <a:ext cx="16065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  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МПа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34057" y="1106751"/>
            <a:ext cx="1503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 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МПа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282155"/>
            <a:ext cx="32108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Хрупкое разрушение </a:t>
            </a:r>
            <a:endParaRPr lang="ru-RU" i="1" dirty="0" smtClean="0"/>
          </a:p>
          <a:p>
            <a:r>
              <a:rPr lang="ru-RU" dirty="0" smtClean="0">
                <a:sym typeface="Symbol" panose="05050102010706020507" pitchFamily="18" charset="2"/>
              </a:rPr>
              <a:t></a:t>
            </a:r>
            <a:r>
              <a:rPr lang="ru-RU" baseline="-25000" dirty="0"/>
              <a:t>3</a:t>
            </a:r>
            <a:r>
              <a:rPr lang="ru-RU" dirty="0"/>
              <a:t> = 10 МПа; </a:t>
            </a:r>
            <a:endParaRPr lang="ru-RU" dirty="0" smtClean="0"/>
          </a:p>
          <a:p>
            <a:r>
              <a:rPr lang="ru-RU" dirty="0" smtClean="0"/>
              <a:t>Р </a:t>
            </a:r>
            <a:r>
              <a:rPr lang="ru-RU" dirty="0"/>
              <a:t>= 0 МПа; </a:t>
            </a:r>
          </a:p>
          <a:p>
            <a:r>
              <a:rPr lang="en-US" dirty="0" smtClean="0"/>
              <a:t>s</a:t>
            </a:r>
            <a:r>
              <a:rPr lang="ru-RU" dirty="0" smtClean="0"/>
              <a:t> </a:t>
            </a:r>
            <a:r>
              <a:rPr lang="ru-RU" dirty="0"/>
              <a:t>= 0,66</a:t>
            </a:r>
          </a:p>
          <a:p>
            <a:r>
              <a:rPr lang="ru-RU" dirty="0">
                <a:sym typeface="Symbol" panose="05050102010706020507" pitchFamily="18" charset="2"/>
              </a:rPr>
              <a:t></a:t>
            </a:r>
            <a:r>
              <a:rPr lang="ru-RU" baseline="-25000" dirty="0"/>
              <a:t>1</a:t>
            </a:r>
            <a:r>
              <a:rPr lang="en-US" baseline="-25000" dirty="0"/>
              <a:t>max</a:t>
            </a:r>
            <a:r>
              <a:rPr lang="ru-RU" dirty="0"/>
              <a:t> = 33,7 МПа</a:t>
            </a:r>
          </a:p>
          <a:p>
            <a:r>
              <a:rPr lang="en-US" dirty="0"/>
              <a:t>W</a:t>
            </a:r>
            <a:r>
              <a:rPr lang="ru-RU" dirty="0"/>
              <a:t> = 48,2 Дж;</a:t>
            </a:r>
          </a:p>
          <a:p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T</a:t>
            </a:r>
            <a:r>
              <a:rPr lang="ru-RU" dirty="0"/>
              <a:t> = 0,49 К; </a:t>
            </a:r>
          </a:p>
          <a:p>
            <a:r>
              <a:rPr lang="en-US" dirty="0"/>
              <a:t>Q = </a:t>
            </a:r>
            <a:r>
              <a:rPr lang="ru-RU" dirty="0"/>
              <a:t>40,1 </a:t>
            </a:r>
            <a:r>
              <a:rPr lang="ru-RU" dirty="0" smtClean="0"/>
              <a:t>Дж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21271" y="4282155"/>
            <a:ext cx="3745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Хрупко-пластичное </a:t>
            </a:r>
            <a:r>
              <a:rPr lang="ru-RU" i="1" dirty="0" smtClean="0"/>
              <a:t>разрушение </a:t>
            </a:r>
            <a:endParaRPr lang="ru-RU" i="1" dirty="0"/>
          </a:p>
          <a:p>
            <a:r>
              <a:rPr lang="ru-RU" dirty="0" smtClean="0">
                <a:sym typeface="Symbol" panose="05050102010706020507" pitchFamily="18" charset="2"/>
              </a:rPr>
              <a:t></a:t>
            </a:r>
            <a:r>
              <a:rPr lang="ru-RU" baseline="-25000" dirty="0"/>
              <a:t>3</a:t>
            </a:r>
            <a:r>
              <a:rPr lang="ru-RU" dirty="0"/>
              <a:t> = 3 МПа; </a:t>
            </a:r>
            <a:endParaRPr lang="ru-RU" dirty="0" smtClean="0"/>
          </a:p>
          <a:p>
            <a:r>
              <a:rPr lang="ru-RU" dirty="0" smtClean="0"/>
              <a:t>Р </a:t>
            </a:r>
            <a:r>
              <a:rPr lang="ru-RU" dirty="0"/>
              <a:t>= 2,1 МПа ; </a:t>
            </a:r>
          </a:p>
          <a:p>
            <a:r>
              <a:rPr lang="ru-RU" dirty="0" smtClean="0"/>
              <a:t>s </a:t>
            </a:r>
            <a:r>
              <a:rPr lang="ru-RU" dirty="0"/>
              <a:t>= 0,89</a:t>
            </a:r>
          </a:p>
          <a:p>
            <a:r>
              <a:rPr lang="ru-RU" dirty="0">
                <a:sym typeface="Symbol" panose="05050102010706020507" pitchFamily="18" charset="2"/>
              </a:rPr>
              <a:t></a:t>
            </a:r>
            <a:r>
              <a:rPr lang="ru-RU" baseline="-25000" dirty="0"/>
              <a:t>1</a:t>
            </a:r>
            <a:r>
              <a:rPr lang="en-US" baseline="-25000" dirty="0"/>
              <a:t>max</a:t>
            </a:r>
            <a:r>
              <a:rPr lang="ru-RU" dirty="0"/>
              <a:t> = </a:t>
            </a:r>
            <a:r>
              <a:rPr lang="ru-RU" dirty="0" smtClean="0"/>
              <a:t>16,2 </a:t>
            </a:r>
            <a:r>
              <a:rPr lang="ru-RU" dirty="0"/>
              <a:t>МПа</a:t>
            </a:r>
          </a:p>
          <a:p>
            <a:r>
              <a:rPr lang="en-US" dirty="0"/>
              <a:t>W</a:t>
            </a:r>
            <a:r>
              <a:rPr lang="ru-RU" dirty="0"/>
              <a:t> = 48,9 Дж;</a:t>
            </a:r>
          </a:p>
          <a:p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T </a:t>
            </a:r>
            <a:r>
              <a:rPr lang="ru-RU" dirty="0"/>
              <a:t>= 1,52 К</a:t>
            </a:r>
          </a:p>
          <a:p>
            <a:r>
              <a:rPr lang="en-US" dirty="0"/>
              <a:t>Q</a:t>
            </a:r>
            <a:r>
              <a:rPr lang="ru-RU" dirty="0"/>
              <a:t> = 122,9 </a:t>
            </a:r>
            <a:r>
              <a:rPr lang="ru-RU" dirty="0" smtClean="0"/>
              <a:t>Дж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04964" y="4303961"/>
            <a:ext cx="29436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Пластичное разрушение </a:t>
            </a:r>
          </a:p>
          <a:p>
            <a:r>
              <a:rPr lang="ru-RU" dirty="0" smtClean="0">
                <a:sym typeface="Symbol" panose="05050102010706020507" pitchFamily="18" charset="2"/>
              </a:rPr>
              <a:t></a:t>
            </a:r>
            <a:r>
              <a:rPr lang="ru-RU" baseline="-25000" dirty="0"/>
              <a:t>3</a:t>
            </a:r>
            <a:r>
              <a:rPr lang="ru-RU" dirty="0"/>
              <a:t> = 10 МПа; </a:t>
            </a:r>
            <a:endParaRPr lang="ru-RU" dirty="0" smtClean="0"/>
          </a:p>
          <a:p>
            <a:r>
              <a:rPr lang="ru-RU" dirty="0" smtClean="0"/>
              <a:t>Р </a:t>
            </a:r>
            <a:r>
              <a:rPr lang="ru-RU" dirty="0"/>
              <a:t>= 3,2 МПа</a:t>
            </a:r>
          </a:p>
          <a:p>
            <a:r>
              <a:rPr lang="ru-RU" dirty="0" smtClean="0"/>
              <a:t>s </a:t>
            </a:r>
            <a:r>
              <a:rPr lang="ru-RU" dirty="0"/>
              <a:t>≈ 0,00</a:t>
            </a:r>
          </a:p>
          <a:p>
            <a:r>
              <a:rPr lang="ru-RU" dirty="0">
                <a:sym typeface="Symbol" panose="05050102010706020507" pitchFamily="18" charset="2"/>
              </a:rPr>
              <a:t></a:t>
            </a:r>
            <a:r>
              <a:rPr lang="ru-RU" baseline="-25000" dirty="0"/>
              <a:t>1</a:t>
            </a:r>
            <a:r>
              <a:rPr lang="en-US" baseline="-25000" dirty="0"/>
              <a:t>max</a:t>
            </a:r>
            <a:r>
              <a:rPr lang="ru-RU" dirty="0"/>
              <a:t> = </a:t>
            </a:r>
            <a:r>
              <a:rPr lang="ru-RU" dirty="0" smtClean="0"/>
              <a:t>38,1 </a:t>
            </a:r>
            <a:r>
              <a:rPr lang="ru-RU" dirty="0"/>
              <a:t>МПа</a:t>
            </a:r>
          </a:p>
          <a:p>
            <a:r>
              <a:rPr lang="en-US" dirty="0"/>
              <a:t>W</a:t>
            </a:r>
            <a:r>
              <a:rPr lang="ru-RU" dirty="0"/>
              <a:t> = 161,4 Дж;</a:t>
            </a:r>
          </a:p>
          <a:p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T</a:t>
            </a:r>
            <a:r>
              <a:rPr lang="ru-RU" dirty="0"/>
              <a:t> = 3,72 К</a:t>
            </a:r>
          </a:p>
          <a:p>
            <a:r>
              <a:rPr lang="en-US" dirty="0"/>
              <a:t>Q</a:t>
            </a:r>
            <a:r>
              <a:rPr lang="ru-RU" dirty="0"/>
              <a:t> = 365,6 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78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B596F0-A402-40D1-9EF8-4240505B6455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341120" y="214313"/>
            <a:ext cx="9479280" cy="50006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Моделирование разрушения угля в призабойной зоне пласта</a:t>
            </a:r>
            <a:endParaRPr lang="ru-RU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96" name="TextBox 10"/>
          <p:cNvSpPr txBox="1">
            <a:spLocks noChangeArrowheads="1"/>
          </p:cNvSpPr>
          <p:nvPr/>
        </p:nvSpPr>
        <p:spPr bwMode="auto">
          <a:xfrm>
            <a:off x="6294120" y="5738178"/>
            <a:ext cx="56083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black"/>
                </a:solidFill>
              </a:rPr>
              <a:t>хрупкости разрушения </a:t>
            </a:r>
            <a:r>
              <a:rPr lang="ru-RU" altLang="ru-RU" sz="2000" i="1" dirty="0">
                <a:solidFill>
                  <a:prstClr val="black"/>
                </a:solidFill>
              </a:rPr>
              <a:t>С</a:t>
            </a:r>
            <a:r>
              <a:rPr lang="ru-RU" altLang="ru-RU" sz="2000" i="1" baseline="-25000" dirty="0">
                <a:solidFill>
                  <a:prstClr val="black"/>
                </a:solidFill>
              </a:rPr>
              <a:t>0</a:t>
            </a:r>
            <a:r>
              <a:rPr lang="ru-RU" altLang="ru-RU" sz="2000" i="1" dirty="0">
                <a:solidFill>
                  <a:prstClr val="black"/>
                </a:solidFill>
              </a:rPr>
              <a:t> = </a:t>
            </a:r>
            <a:r>
              <a:rPr lang="en-US" altLang="ru-RU" sz="2000" i="1" dirty="0">
                <a:solidFill>
                  <a:prstClr val="black"/>
                </a:solidFill>
                <a:latin typeface="Symbol" panose="05050102010706020507" pitchFamily="18" charset="2"/>
              </a:rPr>
              <a:t>s</a:t>
            </a:r>
            <a:r>
              <a:rPr lang="ru-RU" altLang="ru-RU" sz="2000" i="1" baseline="-25000" dirty="0">
                <a:solidFill>
                  <a:prstClr val="black"/>
                </a:solidFill>
              </a:rPr>
              <a:t>ост</a:t>
            </a:r>
            <a:r>
              <a:rPr lang="ru-RU" altLang="ru-RU" sz="2000" i="1" dirty="0">
                <a:solidFill>
                  <a:prstClr val="black"/>
                </a:solidFill>
              </a:rPr>
              <a:t>/</a:t>
            </a:r>
            <a:r>
              <a:rPr lang="en-US" altLang="ru-RU" sz="2000" i="1" dirty="0">
                <a:solidFill>
                  <a:prstClr val="black"/>
                </a:solidFill>
                <a:latin typeface="Symbol" panose="05050102010706020507" pitchFamily="18" charset="2"/>
              </a:rPr>
              <a:t>s</a:t>
            </a:r>
            <a:r>
              <a:rPr lang="ru-RU" altLang="ru-RU" sz="2000" i="1" baseline="-25000" dirty="0">
                <a:solidFill>
                  <a:prstClr val="black"/>
                </a:solidFill>
              </a:rPr>
              <a:t>1</a:t>
            </a:r>
            <a:r>
              <a:rPr lang="en-US" altLang="ru-RU" sz="2000" i="1" baseline="-25000" dirty="0">
                <a:solidFill>
                  <a:prstClr val="black"/>
                </a:solidFill>
              </a:rPr>
              <a:t>max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black"/>
                </a:solidFill>
              </a:rPr>
              <a:t>(отношение остаточной прочности к предельной</a:t>
            </a:r>
            <a:r>
              <a:rPr lang="ru-RU" altLang="ru-RU" dirty="0">
                <a:solidFill>
                  <a:prstClr val="black"/>
                </a:solidFill>
              </a:rPr>
              <a:t>)</a:t>
            </a:r>
          </a:p>
        </p:txBody>
      </p:sp>
      <p:graphicFrame>
        <p:nvGraphicFramePr>
          <p:cNvPr id="12" name="Рисунок 13"/>
          <p:cNvGraphicFramePr/>
          <p:nvPr/>
        </p:nvGraphicFramePr>
        <p:xfrm>
          <a:off x="594360" y="1148368"/>
          <a:ext cx="5013960" cy="4033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548641" y="5683910"/>
            <a:ext cx="51974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black"/>
                </a:solidFill>
              </a:rPr>
              <a:t>разности энергий затраченной на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</a:rPr>
              <a:t>нагревание и </a:t>
            </a:r>
            <a:r>
              <a:rPr lang="ru-RU" altLang="ru-RU" sz="2000" dirty="0">
                <a:solidFill>
                  <a:prstClr val="black"/>
                </a:solidFill>
              </a:rPr>
              <a:t>полученной от пресса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33968" y="5288280"/>
            <a:ext cx="75612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Изменение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температуры лабораторного  образца в зависимости от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:</a:t>
            </a:r>
            <a:endParaRPr lang="ru-RU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197518437"/>
              </p:ext>
            </p:extLst>
          </p:nvPr>
        </p:nvGraphicFramePr>
        <p:xfrm>
          <a:off x="6294120" y="1244000"/>
          <a:ext cx="5212080" cy="383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68526" y="744974"/>
            <a:ext cx="382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err="1" smtClean="0">
                <a:solidFill>
                  <a:prstClr val="black"/>
                </a:solidFill>
              </a:rPr>
              <a:t>Газонасыщение</a:t>
            </a:r>
            <a:r>
              <a:rPr lang="ru-RU" dirty="0" smtClean="0">
                <a:solidFill>
                  <a:prstClr val="black"/>
                </a:solidFill>
              </a:rPr>
              <a:t>: </a:t>
            </a:r>
            <a:r>
              <a:rPr lang="ru-RU" sz="1400" dirty="0" smtClean="0">
                <a:solidFill>
                  <a:prstClr val="black"/>
                </a:solidFill>
                <a:sym typeface="Symbol"/>
              </a:rPr>
              <a:t>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srgbClr val="464653"/>
                </a:solidFill>
                <a:sym typeface="Symbol"/>
              </a:rPr>
              <a:t>- </a:t>
            </a:r>
            <a:r>
              <a:rPr lang="ru-RU" dirty="0" smtClean="0">
                <a:solidFill>
                  <a:prstClr val="black"/>
                </a:solidFill>
              </a:rPr>
              <a:t>метан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ru-RU" dirty="0" smtClean="0">
                <a:solidFill>
                  <a:srgbClr val="D717B2"/>
                </a:solidFill>
                <a:ea typeface="SimSun"/>
                <a:sym typeface="Symbol"/>
              </a:rPr>
              <a:t>■</a:t>
            </a:r>
            <a:r>
              <a:rPr lang="ru-RU" dirty="0" smtClean="0">
                <a:solidFill>
                  <a:srgbClr val="8E736A">
                    <a:lumMod val="75000"/>
                  </a:srgbClr>
                </a:solidFill>
                <a:ea typeface="SimSun"/>
                <a:sym typeface="Symbol"/>
              </a:rPr>
              <a:t> </a:t>
            </a:r>
            <a:r>
              <a:rPr lang="en-US" dirty="0" smtClean="0">
                <a:solidFill>
                  <a:srgbClr val="8E736A">
                    <a:lumMod val="75000"/>
                  </a:srgbClr>
                </a:solidFill>
                <a:ea typeface="SimSun"/>
                <a:sym typeface="Symbol"/>
              </a:rPr>
              <a:t>- </a:t>
            </a:r>
            <a:r>
              <a:rPr lang="ru-RU" dirty="0" smtClean="0">
                <a:solidFill>
                  <a:prstClr val="black"/>
                </a:solidFill>
              </a:rPr>
              <a:t>гелий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4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A2B587-43DE-4970-8026-2A77335B9EE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dirty="0"/>
          </a:p>
        </p:txBody>
      </p:sp>
      <p:sp>
        <p:nvSpPr>
          <p:cNvPr id="3" name="Rectangle 8"/>
          <p:cNvSpPr txBox="1">
            <a:spLocks noChangeArrowheads="1"/>
          </p:cNvSpPr>
          <p:nvPr/>
        </p:nvSpPr>
        <p:spPr>
          <a:xfrm>
            <a:off x="1981200" y="274639"/>
            <a:ext cx="7931150" cy="70643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3200" dirty="0">
                <a:solidFill>
                  <a:prstClr val="black"/>
                </a:solidFill>
                <a:latin typeface="Calibri"/>
              </a:rPr>
              <a:t>Условия образования метана</a:t>
            </a: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405245" y="1002727"/>
            <a:ext cx="11346873" cy="27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8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Пластическое разрушение угля в условиях высоких напряжений</a:t>
            </a:r>
            <a:r>
              <a:rPr lang="en-US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, </a:t>
            </a: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то есть при </a:t>
            </a: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</a:t>
            </a:r>
            <a:r>
              <a:rPr lang="ru-RU" altLang="ru-RU" sz="2400" baseline="-250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3</a:t>
            </a: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`/</a:t>
            </a: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</a:t>
            </a:r>
            <a:r>
              <a:rPr lang="ru-RU" altLang="ru-RU" sz="2400" baseline="-250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1</a:t>
            </a: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` ≤ 0,33, </a:t>
            </a: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</a:t>
            </a:r>
            <a:r>
              <a:rPr lang="ru-RU" altLang="ru-RU" sz="2400" baseline="-250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3</a:t>
            </a:r>
            <a:r>
              <a:rPr lang="en-US" altLang="ru-RU" sz="2400" baseline="-250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en-US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&gt; 5</a:t>
            </a:r>
            <a:r>
              <a:rPr lang="en-US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÷</a:t>
            </a:r>
            <a:r>
              <a:rPr lang="en-US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7 </a:t>
            </a: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МПа</a:t>
            </a:r>
            <a:r>
              <a:rPr lang="en-US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и при коэффициенте спада напряжения в запредельной зоне </a:t>
            </a:r>
            <a:r>
              <a:rPr lang="en-US" altLang="ru-RU" sz="2400" dirty="0">
                <a:solidFill>
                  <a:srgbClr val="000000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C</a:t>
            </a:r>
            <a:r>
              <a:rPr lang="en-US" altLang="ru-RU" sz="2400" baseline="-25000" dirty="0">
                <a:solidFill>
                  <a:srgbClr val="000000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0</a:t>
            </a:r>
            <a:r>
              <a:rPr lang="en-US" altLang="ru-RU" sz="2400" dirty="0">
                <a:solidFill>
                  <a:srgbClr val="000000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 &gt; 0,65</a:t>
            </a:r>
            <a:r>
              <a:rPr lang="ru-RU" altLang="ru-RU" sz="2400" dirty="0">
                <a:solidFill>
                  <a:srgbClr val="000000"/>
                </a:solidFill>
                <a:ea typeface="Cambria Math" panose="02040503050406030204" pitchFamily="18" charset="0"/>
                <a:cs typeface="Cambria Math" panose="02040503050406030204" pitchFamily="18" charset="0"/>
              </a:rPr>
              <a:t>. </a:t>
            </a:r>
            <a:endParaRPr lang="ru-RU" altLang="ru-RU" sz="2400" dirty="0">
              <a:solidFill>
                <a:prstClr val="black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</a:rPr>
              <a:t>Образование метана начинается при достижении осевой нагрузкой на уголь </a:t>
            </a:r>
            <a:r>
              <a:rPr lang="ru-RU" altLang="ru-RU" sz="2400" dirty="0">
                <a:solidFill>
                  <a:prstClr val="black"/>
                </a:solidFill>
                <a:sym typeface="Symbol" panose="05050102010706020507" pitchFamily="18" charset="2"/>
              </a:rPr>
              <a:t></a:t>
            </a:r>
            <a:r>
              <a:rPr lang="ru-RU" altLang="ru-RU" sz="2400" baseline="-25000" dirty="0">
                <a:solidFill>
                  <a:prstClr val="black"/>
                </a:solidFill>
              </a:rPr>
              <a:t>1</a:t>
            </a:r>
            <a:r>
              <a:rPr lang="ru-RU" altLang="ru-RU" sz="2400" dirty="0">
                <a:solidFill>
                  <a:prstClr val="black"/>
                </a:solidFill>
              </a:rPr>
              <a:t> значений 0,7-0,8 от разрушающей нагрузки </a:t>
            </a:r>
            <a:r>
              <a:rPr lang="ru-RU" altLang="ru-RU" sz="2400" dirty="0">
                <a:solidFill>
                  <a:prstClr val="black"/>
                </a:solidFill>
                <a:sym typeface="Symbol" panose="05050102010706020507" pitchFamily="18" charset="2"/>
              </a:rPr>
              <a:t></a:t>
            </a:r>
            <a:r>
              <a:rPr lang="ru-RU" altLang="ru-RU" sz="2400" baseline="-25000" dirty="0">
                <a:solidFill>
                  <a:prstClr val="black"/>
                </a:solidFill>
              </a:rPr>
              <a:t>1max</a:t>
            </a:r>
            <a:r>
              <a:rPr lang="ru-RU" altLang="ru-RU" sz="2400" dirty="0">
                <a:solidFill>
                  <a:prstClr val="black"/>
                </a:solidFill>
              </a:rPr>
              <a:t>, то есть при превышении предела упругости угля.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</a:rPr>
              <a:t>Количество образовавшегося метана тем больше, чем выше прочно</a:t>
            </a:r>
            <a:r>
              <a:rPr lang="en-US" altLang="ru-RU" sz="2400" dirty="0">
                <a:solidFill>
                  <a:prstClr val="black"/>
                </a:solidFill>
              </a:rPr>
              <a:t>c</a:t>
            </a:r>
            <a:r>
              <a:rPr lang="ru-RU" altLang="ru-RU" sz="2400" dirty="0" err="1">
                <a:solidFill>
                  <a:prstClr val="black"/>
                </a:solidFill>
              </a:rPr>
              <a:t>ть</a:t>
            </a:r>
            <a:r>
              <a:rPr lang="ru-RU" altLang="ru-RU" sz="2400" dirty="0">
                <a:solidFill>
                  <a:prstClr val="black"/>
                </a:solidFill>
              </a:rPr>
              <a:t> угля.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81317"/>
              </p:ext>
            </p:extLst>
          </p:nvPr>
        </p:nvGraphicFramePr>
        <p:xfrm>
          <a:off x="2506133" y="5220922"/>
          <a:ext cx="5299361" cy="835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3" imgW="1892300" imgH="431800" progId="">
                  <p:embed/>
                </p:oleObj>
              </mc:Choice>
              <mc:Fallback>
                <p:oleObj name="Формула" r:id="rId3" imgW="1892300" imgH="431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133" y="5220922"/>
                        <a:ext cx="5299361" cy="835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7730145" y="5397657"/>
            <a:ext cx="127764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</a:rPr>
              <a:t>,</a:t>
            </a:r>
            <a:r>
              <a:rPr lang="en-US" altLang="ru-RU" dirty="0">
                <a:solidFill>
                  <a:prstClr val="black"/>
                </a:solidFill>
              </a:rPr>
              <a:t>  </a:t>
            </a:r>
            <a:r>
              <a:rPr lang="en-US" altLang="ru-RU" sz="2000" dirty="0">
                <a:solidFill>
                  <a:prstClr val="black"/>
                </a:solidFill>
              </a:rPr>
              <a:t> </a:t>
            </a:r>
            <a:r>
              <a:rPr lang="ru-RU" altLang="ru-RU" sz="2000" dirty="0">
                <a:solidFill>
                  <a:prstClr val="black"/>
                </a:solidFill>
              </a:rPr>
              <a:t>м</a:t>
            </a:r>
            <a:r>
              <a:rPr lang="ru-RU" altLang="ru-RU" sz="2000" baseline="30000" dirty="0">
                <a:solidFill>
                  <a:prstClr val="black"/>
                </a:solidFill>
              </a:rPr>
              <a:t>3</a:t>
            </a:r>
            <a:r>
              <a:rPr lang="ru-RU" altLang="ru-RU" sz="2000" dirty="0">
                <a:solidFill>
                  <a:prstClr val="black"/>
                </a:solidFill>
              </a:rPr>
              <a:t>/кг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1878331" y="3884673"/>
            <a:ext cx="7926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solidFill>
                  <a:prstClr val="black"/>
                </a:solidFill>
              </a:rPr>
              <a:t>Количество образовавшегося метана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1817371" y="4690528"/>
            <a:ext cx="828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black"/>
                </a:solidFill>
              </a:rPr>
              <a:t>по результатам статистической обработки лабораторного эксперимента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1184565" y="6095365"/>
            <a:ext cx="9304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black"/>
                </a:solidFill>
              </a:rPr>
              <a:t>С – теплоемкость угля, </a:t>
            </a:r>
            <a:r>
              <a:rPr lang="en-US" altLang="ru-RU" sz="2000" dirty="0">
                <a:solidFill>
                  <a:prstClr val="black"/>
                </a:solidFill>
              </a:rPr>
              <a:t>q</a:t>
            </a:r>
            <a:r>
              <a:rPr lang="ru-RU" altLang="ru-RU" sz="2000" dirty="0">
                <a:solidFill>
                  <a:prstClr val="black"/>
                </a:solidFill>
              </a:rPr>
              <a:t> – дифференциальная теплота сорбции,  [</a:t>
            </a:r>
            <a:r>
              <a:rPr lang="ru-RU" altLang="ru-RU" sz="2000" i="1" dirty="0">
                <a:solidFill>
                  <a:prstClr val="black"/>
                </a:solidFill>
                <a:sym typeface="Symbol" panose="05050102010706020507" pitchFamily="18" charset="2"/>
              </a:rPr>
              <a:t></a:t>
            </a:r>
            <a:r>
              <a:rPr lang="ru-RU" altLang="ru-RU" sz="2000" i="1" baseline="-25000" dirty="0">
                <a:solidFill>
                  <a:prstClr val="black"/>
                </a:solidFill>
              </a:rPr>
              <a:t>1max</a:t>
            </a:r>
            <a:r>
              <a:rPr lang="ru-RU" altLang="ru-RU" sz="2000" dirty="0">
                <a:solidFill>
                  <a:prstClr val="black"/>
                </a:solidFill>
              </a:rPr>
              <a:t>,</a:t>
            </a:r>
            <a:r>
              <a:rPr lang="ru-RU" altLang="ru-RU" sz="2000" i="1" dirty="0">
                <a:solidFill>
                  <a:prstClr val="black"/>
                </a:solidFill>
              </a:rPr>
              <a:t> Р</a:t>
            </a:r>
            <a:r>
              <a:rPr lang="ru-RU" altLang="ru-RU" sz="2000" dirty="0">
                <a:solidFill>
                  <a:prstClr val="black"/>
                </a:solidFill>
              </a:rPr>
              <a:t>] = МПа</a:t>
            </a:r>
          </a:p>
        </p:txBody>
      </p:sp>
    </p:spTree>
    <p:extLst>
      <p:ext uri="{BB962C8B-B14F-4D97-AF65-F5344CB8AC3E}">
        <p14:creationId xmlns:p14="http://schemas.microsoft.com/office/powerpoint/2010/main" val="71425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911927" y="116632"/>
            <a:ext cx="852648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9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Газовыделение </a:t>
            </a:r>
            <a:r>
              <a:rPr lang="ru-RU" sz="2800" b="1" dirty="0">
                <a:solidFill>
                  <a:schemeClr val="tx2"/>
                </a:solidFill>
              </a:rPr>
              <a:t>при внезапных </a:t>
            </a:r>
            <a:r>
              <a:rPr lang="ru-RU" sz="2800" b="1" dirty="0" smtClean="0">
                <a:solidFill>
                  <a:schemeClr val="tx2"/>
                </a:solidFill>
              </a:rPr>
              <a:t>выбросах</a:t>
            </a: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4231759" y="807523"/>
          <a:ext cx="3536777" cy="2648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2" name="Graph" r:id="rId3" imgW="3571200" imgH="3932640" progId="">
                  <p:embed/>
                </p:oleObj>
              </mc:Choice>
              <mc:Fallback>
                <p:oleObj name="Graph" r:id="rId3" imgW="3571200" imgH="39326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5562" b="10069"/>
                      <a:stretch>
                        <a:fillRect/>
                      </a:stretch>
                    </p:blipFill>
                    <p:spPr bwMode="auto">
                      <a:xfrm>
                        <a:off x="4231759" y="807523"/>
                        <a:ext cx="3536777" cy="26481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91397" y="976635"/>
            <a:ext cx="26125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пласт </a:t>
            </a:r>
            <a:r>
              <a:rPr lang="en-US" sz="1600" dirty="0" smtClean="0"/>
              <a:t>h</a:t>
            </a:r>
            <a:r>
              <a:rPr lang="en-US" sz="1600" baseline="-25000" dirty="0" smtClean="0"/>
              <a:t>8</a:t>
            </a:r>
            <a:r>
              <a:rPr lang="ru-RU" sz="1600" dirty="0" smtClean="0"/>
              <a:t> </a:t>
            </a:r>
            <a:r>
              <a:rPr lang="ru-RU" sz="1600" dirty="0"/>
              <a:t>шахты </a:t>
            </a:r>
            <a:r>
              <a:rPr lang="ru-RU" sz="1600" dirty="0" smtClean="0"/>
              <a:t>«</a:t>
            </a:r>
            <a:r>
              <a:rPr lang="ru-RU" sz="1600" dirty="0"/>
              <a:t>им. 60-летия Советской Украины» 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7997759" y="866899"/>
          <a:ext cx="3787016" cy="252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3" name="Graph" r:id="rId5" imgW="3486912" imgH="3668573" progId="">
                  <p:embed/>
                </p:oleObj>
              </mc:Choice>
              <mc:Fallback>
                <p:oleObj name="Graph" r:id="rId5" imgW="3486912" imgH="3668573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9616" b="16191"/>
                      <a:stretch>
                        <a:fillRect/>
                      </a:stretch>
                    </p:blipFill>
                    <p:spPr bwMode="auto">
                      <a:xfrm>
                        <a:off x="7997759" y="866899"/>
                        <a:ext cx="3787016" cy="25294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0284031" y="965516"/>
            <a:ext cx="1582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1600" dirty="0" smtClean="0"/>
              <a:t>шахты </a:t>
            </a:r>
            <a:r>
              <a:rPr lang="ru-RU" sz="1600" dirty="0"/>
              <a:t>Кузбасса </a:t>
            </a:r>
          </a:p>
        </p:txBody>
      </p:sp>
      <p:graphicFrame>
        <p:nvGraphicFramePr>
          <p:cNvPr id="99332" name="Object 13"/>
          <p:cNvGraphicFramePr>
            <a:graphicFrameLocks noChangeAspect="1"/>
          </p:cNvGraphicFramePr>
          <p:nvPr/>
        </p:nvGraphicFramePr>
        <p:xfrm>
          <a:off x="8027080" y="3827781"/>
          <a:ext cx="4014932" cy="2869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4" r:id="rId7" imgW="3512515" imgH="3218688" progId="">
                  <p:embed/>
                </p:oleObj>
              </mc:Choice>
              <mc:Fallback>
                <p:oleObj r:id="rId7" imgW="3512515" imgH="3218688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691"/>
                      <a:stretch>
                        <a:fillRect/>
                      </a:stretch>
                    </p:blipFill>
                    <p:spPr bwMode="auto">
                      <a:xfrm>
                        <a:off x="8027080" y="3827781"/>
                        <a:ext cx="4014932" cy="28699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81513" y="4159978"/>
            <a:ext cx="1865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пл. Тройной, шахта № 5, Воркута</a:t>
            </a:r>
            <a:endParaRPr lang="ru-RU" sz="1600" dirty="0"/>
          </a:p>
        </p:txBody>
      </p:sp>
      <p:pic>
        <p:nvPicPr>
          <p:cNvPr id="11" name="Рисунок 10"/>
          <p:cNvPicPr/>
          <p:nvPr/>
        </p:nvPicPr>
        <p:blipFill>
          <a:blip r:embed="rId9" cstate="print"/>
          <a:srcRect t="3901" r="8269" b="3987"/>
          <a:stretch>
            <a:fillRect/>
          </a:stretch>
        </p:blipFill>
        <p:spPr bwMode="auto">
          <a:xfrm>
            <a:off x="-1" y="2933205"/>
            <a:ext cx="4488873" cy="374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121063" y="3852175"/>
            <a:ext cx="3166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■ – </a:t>
            </a:r>
            <a:r>
              <a:rPr lang="ru-RU" dirty="0" err="1" smtClean="0"/>
              <a:t>газовыделение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baseline="-25000" dirty="0" err="1" smtClean="0"/>
              <a:t>в</a:t>
            </a:r>
            <a:r>
              <a:rPr lang="ru-RU" dirty="0" smtClean="0"/>
              <a:t> при газодинамических явлениях, </a:t>
            </a:r>
          </a:p>
          <a:p>
            <a:r>
              <a:rPr lang="ru-RU" dirty="0" smtClean="0"/>
              <a:t>○ – природная газоносность Х</a:t>
            </a:r>
            <a:r>
              <a:rPr lang="ru-RU" baseline="-25000" dirty="0" smtClean="0"/>
              <a:t>о</a:t>
            </a:r>
            <a:r>
              <a:rPr lang="ru-RU" dirty="0" smtClean="0"/>
              <a:t> соответствующих пластов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21708" y="668948"/>
            <a:ext cx="960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Х</a:t>
            </a:r>
            <a:r>
              <a:rPr lang="ru-RU" sz="1200" baseline="-25000" dirty="0" smtClean="0"/>
              <a:t>уд</a:t>
            </a:r>
            <a:r>
              <a:rPr lang="ru-RU" sz="1200" dirty="0" smtClean="0"/>
              <a:t>, м</a:t>
            </a:r>
            <a:r>
              <a:rPr lang="ru-RU" sz="1200" baseline="30000" dirty="0" smtClean="0"/>
              <a:t>3</a:t>
            </a:r>
            <a:r>
              <a:rPr lang="ru-RU" sz="1200" dirty="0" smtClean="0"/>
              <a:t>/т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975892" y="585819"/>
            <a:ext cx="105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Х</a:t>
            </a:r>
            <a:r>
              <a:rPr lang="ru-RU" sz="1200" baseline="-25000" dirty="0" smtClean="0"/>
              <a:t>уд</a:t>
            </a:r>
            <a:r>
              <a:rPr lang="ru-RU" sz="1200" dirty="0" smtClean="0"/>
              <a:t>, м</a:t>
            </a:r>
            <a:r>
              <a:rPr lang="ru-RU" sz="1200" baseline="30000" dirty="0" smtClean="0"/>
              <a:t>3</a:t>
            </a:r>
            <a:r>
              <a:rPr lang="ru-RU" sz="1200" dirty="0" smtClean="0"/>
              <a:t>/т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967705" y="3554651"/>
            <a:ext cx="96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Х</a:t>
            </a:r>
            <a:r>
              <a:rPr lang="ru-RU" sz="1400" baseline="-25000" dirty="0" smtClean="0"/>
              <a:t>уд</a:t>
            </a:r>
            <a:r>
              <a:rPr lang="ru-RU" sz="1400" dirty="0" smtClean="0"/>
              <a:t>, м</a:t>
            </a:r>
            <a:r>
              <a:rPr lang="ru-RU" sz="1400" baseline="30000" dirty="0" smtClean="0"/>
              <a:t>3</a:t>
            </a:r>
            <a:r>
              <a:rPr lang="ru-RU" sz="1400" dirty="0" smtClean="0"/>
              <a:t>/т</a:t>
            </a:r>
            <a:endParaRPr lang="ru-RU" sz="1400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1280576" y="188640"/>
            <a:ext cx="636555" cy="288032"/>
          </a:xfrm>
        </p:spPr>
        <p:txBody>
          <a:bodyPr/>
          <a:lstStyle/>
          <a:p>
            <a:fld id="{5385DBB5-B091-447A-A45F-E7CB96D7AD37}" type="slidenum">
              <a:rPr lang="ru-RU" sz="1600" smtClean="0">
                <a:solidFill>
                  <a:schemeClr val="tx1"/>
                </a:solidFill>
              </a:rPr>
              <a:pPr/>
              <a:t>7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7921" y="1455165"/>
            <a:ext cx="35428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/>
              <a:t>Метановыделение при газодинамических явлениях на шахтах Кузбасса и Воркуты за 1986-2005 г.г.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1511"/>
            <a:ext cx="10972800" cy="459653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Газовыделения при внезапных выбросах</a:t>
            </a:r>
            <a:endParaRPr lang="ru-RU" sz="3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596254" y="6492875"/>
            <a:ext cx="429491" cy="365125"/>
          </a:xfrm>
        </p:spPr>
        <p:txBody>
          <a:bodyPr/>
          <a:lstStyle/>
          <a:p>
            <a:fld id="{3B7E956E-5778-4BF9-AB93-124633FE78D9}" type="slidenum">
              <a:rPr lang="ru-RU" altLang="ru-RU" smtClean="0"/>
              <a:pPr/>
              <a:t>8</a:t>
            </a:fld>
            <a:endParaRPr lang="ru-RU" alt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1891" y="3135085"/>
          <a:ext cx="11069781" cy="3528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3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8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Места внезапных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выбросов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выбросов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n-US" sz="1800" i="1" dirty="0" err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i="1" dirty="0" err="1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en-US" sz="1800" i="1" dirty="0" err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1800" i="1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800" baseline="30000">
                          <a:latin typeface="Times New Roman"/>
                          <a:ea typeface="Calibri"/>
                          <a:cs typeface="Times New Roman"/>
                        </a:rPr>
                        <a:t>(2/3)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Пласт h</a:t>
                      </a:r>
                      <a:r>
                        <a:rPr lang="ru-RU" sz="1800" baseline="-25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 “Им. 60-летия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Сов.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Украины”, Донбасс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44.6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260.0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323.9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1697.9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Кузнецкий угольный бассейн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63.4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500.6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491.7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2303.7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Печерский угольный бассейн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189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56.3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1664.3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432.4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-744.6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Карагандинский угольный бассейн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53.3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2030.1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465.8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-881.6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Егоршинское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месторождение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120.1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226.6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544.5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-1066.2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7689" y="661059"/>
            <a:ext cx="1144693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/>
            <a:r>
              <a:rPr lang="ru-RU" dirty="0" smtClean="0"/>
              <a:t>Газовыделение </a:t>
            </a:r>
            <a:r>
              <a:rPr lang="en-US" i="1" dirty="0" smtClean="0"/>
              <a:t>Q</a:t>
            </a:r>
            <a:r>
              <a:rPr lang="ru-RU" i="1" dirty="0" smtClean="0"/>
              <a:t> </a:t>
            </a:r>
            <a:r>
              <a:rPr lang="ru-RU" dirty="0" smtClean="0"/>
              <a:t>преимущественно из выброшенного угля пропорционально объему (количеству) выброшенного угля (</a:t>
            </a:r>
            <a:r>
              <a:rPr lang="en-US" i="1" dirty="0" smtClean="0"/>
              <a:t>Q</a:t>
            </a:r>
            <a:r>
              <a:rPr lang="ru-RU" dirty="0" smtClean="0"/>
              <a:t> ~ </a:t>
            </a:r>
            <a:r>
              <a:rPr lang="en-US" i="1" dirty="0" smtClean="0"/>
              <a:t>l</a:t>
            </a:r>
            <a:r>
              <a:rPr lang="ru-RU" baseline="30000" dirty="0" smtClean="0"/>
              <a:t>3</a:t>
            </a:r>
            <a:r>
              <a:rPr lang="ru-RU" dirty="0" smtClean="0"/>
              <a:t> ~ </a:t>
            </a:r>
            <a:r>
              <a:rPr lang="en-US" i="1" dirty="0" smtClean="0"/>
              <a:t>S</a:t>
            </a:r>
            <a:r>
              <a:rPr lang="ru-RU" i="1" dirty="0" smtClean="0"/>
              <a:t>), </a:t>
            </a:r>
            <a:r>
              <a:rPr lang="ru-RU" dirty="0" smtClean="0"/>
              <a:t>то есть </a:t>
            </a:r>
            <a:r>
              <a:rPr lang="en-US" i="1" dirty="0" smtClean="0"/>
              <a:t>Q</a:t>
            </a:r>
            <a:r>
              <a:rPr lang="ru-RU" dirty="0" smtClean="0"/>
              <a:t>  ~ </a:t>
            </a:r>
            <a:r>
              <a:rPr lang="en-US" i="1" dirty="0" smtClean="0"/>
              <a:t>S</a:t>
            </a:r>
            <a:r>
              <a:rPr lang="ru-RU" i="1" dirty="0" smtClean="0"/>
              <a:t> ,:</a:t>
            </a:r>
            <a:endParaRPr lang="ru-RU" dirty="0" smtClean="0"/>
          </a:p>
          <a:p>
            <a:pPr algn="ctr">
              <a:spcAft>
                <a:spcPts val="600"/>
              </a:spcAft>
            </a:pPr>
            <a:r>
              <a:rPr lang="en-US" sz="2000" i="1" dirty="0" smtClean="0"/>
              <a:t>Q</a:t>
            </a:r>
            <a:r>
              <a:rPr lang="ru-RU" sz="2000" dirty="0" smtClean="0"/>
              <a:t> = </a:t>
            </a:r>
            <a:r>
              <a:rPr lang="en-US" sz="2000" i="1" dirty="0" err="1" smtClean="0"/>
              <a:t>a</a:t>
            </a:r>
            <a:r>
              <a:rPr lang="en-US" sz="2000" i="1" dirty="0" err="1" smtClean="0">
                <a:sym typeface="Symbol"/>
              </a:rPr>
              <a:t></a:t>
            </a:r>
            <a:r>
              <a:rPr lang="en-US" sz="2000" i="1" dirty="0" err="1" smtClean="0"/>
              <a:t>S</a:t>
            </a:r>
            <a:r>
              <a:rPr lang="ru-RU" sz="2000" i="1" dirty="0" smtClean="0"/>
              <a:t> + </a:t>
            </a:r>
            <a:r>
              <a:rPr lang="en-US" sz="2000" i="1" dirty="0" smtClean="0"/>
              <a:t>b</a:t>
            </a:r>
            <a:r>
              <a:rPr lang="ru-RU" sz="2000" dirty="0" smtClean="0"/>
              <a:t>,</a:t>
            </a:r>
          </a:p>
          <a:p>
            <a:pPr indent="539750" algn="just"/>
            <a:r>
              <a:rPr lang="ru-RU" dirty="0" smtClean="0"/>
              <a:t>Газовыделение </a:t>
            </a:r>
            <a:r>
              <a:rPr lang="en-US" i="1" dirty="0" smtClean="0"/>
              <a:t>Q</a:t>
            </a:r>
            <a:r>
              <a:rPr lang="ru-RU" i="1" dirty="0" smtClean="0"/>
              <a:t> </a:t>
            </a:r>
            <a:r>
              <a:rPr lang="ru-RU" dirty="0" smtClean="0"/>
              <a:t>преимущественно из массива, окружающего полость выброса (из полости выброса):</a:t>
            </a:r>
          </a:p>
          <a:p>
            <a:pPr algn="just"/>
            <a:r>
              <a:rPr lang="en-US" i="1" dirty="0" smtClean="0"/>
              <a:t>Q</a:t>
            </a:r>
            <a:r>
              <a:rPr lang="ru-RU" dirty="0" smtClean="0"/>
              <a:t> ~ </a:t>
            </a:r>
            <a:r>
              <a:rPr lang="en-US" i="1" dirty="0" smtClean="0"/>
              <a:t>l</a:t>
            </a:r>
            <a:r>
              <a:rPr lang="ru-RU" baseline="30000" dirty="0" smtClean="0"/>
              <a:t>2</a:t>
            </a:r>
            <a:r>
              <a:rPr lang="ru-RU" dirty="0" smtClean="0"/>
              <a:t> ~ </a:t>
            </a:r>
            <a:r>
              <a:rPr lang="en-US" i="1" dirty="0" smtClean="0"/>
              <a:t>S</a:t>
            </a:r>
            <a:r>
              <a:rPr lang="ru-RU" baseline="30000" dirty="0" smtClean="0"/>
              <a:t>(2/3)</a:t>
            </a:r>
            <a:endParaRPr lang="ru-RU" dirty="0" smtClean="0"/>
          </a:p>
          <a:p>
            <a:pPr algn="ctr"/>
            <a:r>
              <a:rPr lang="en-US" sz="2000" i="1" dirty="0" smtClean="0"/>
              <a:t>Q</a:t>
            </a:r>
            <a:r>
              <a:rPr lang="ru-RU" sz="2000" dirty="0" smtClean="0"/>
              <a:t> = </a:t>
            </a:r>
            <a:r>
              <a:rPr lang="en-US" sz="2000" i="1" dirty="0" err="1" smtClean="0"/>
              <a:t>c</a:t>
            </a:r>
            <a:r>
              <a:rPr lang="en-US" sz="2000" dirty="0" err="1" smtClean="0">
                <a:sym typeface="Symbol"/>
              </a:rPr>
              <a:t></a:t>
            </a:r>
            <a:r>
              <a:rPr lang="en-US" sz="2000" i="1" dirty="0" err="1" smtClean="0"/>
              <a:t>S</a:t>
            </a:r>
            <a:r>
              <a:rPr lang="ru-RU" sz="2000" baseline="30000" dirty="0" smtClean="0"/>
              <a:t>(2/3)</a:t>
            </a:r>
            <a:r>
              <a:rPr lang="ru-RU" sz="2000" dirty="0" smtClean="0"/>
              <a:t> + </a:t>
            </a:r>
            <a:r>
              <a:rPr lang="en-US" sz="2000" i="1" dirty="0" smtClean="0"/>
              <a:t>d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2551" y="2654573"/>
            <a:ext cx="9120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Коэффициенты уравнений регрессии для двух вариантов газовыделения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254" y="149377"/>
            <a:ext cx="11348582" cy="924460"/>
          </a:xfrm>
        </p:spPr>
        <p:txBody>
          <a:bodyPr/>
          <a:lstStyle/>
          <a:p>
            <a:r>
              <a:rPr lang="ru-RU" sz="2400" b="1" dirty="0"/>
              <a:t>Физико-химические </a:t>
            </a:r>
            <a:r>
              <a:rPr lang="ru-RU" sz="2400" b="1" dirty="0" smtClean="0"/>
              <a:t>исследования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Петрографические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образцов углей пласта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шахты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Краснолиманская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F5D-4D24-4437-9E78-74900F9572ED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0486670"/>
              </p:ext>
            </p:extLst>
          </p:nvPr>
        </p:nvGraphicFramePr>
        <p:xfrm>
          <a:off x="363254" y="1234764"/>
          <a:ext cx="7877097" cy="44024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8094">
                  <a:extLst>
                    <a:ext uri="{9D8B030D-6E8A-4147-A177-3AD203B41FA5}">
                      <a16:colId xmlns:a16="http://schemas.microsoft.com/office/drawing/2014/main" val="3710634599"/>
                    </a:ext>
                  </a:extLst>
                </a:gridCol>
                <a:gridCol w="1478071">
                  <a:extLst>
                    <a:ext uri="{9D8B030D-6E8A-4147-A177-3AD203B41FA5}">
                      <a16:colId xmlns:a16="http://schemas.microsoft.com/office/drawing/2014/main" val="904864965"/>
                    </a:ext>
                  </a:extLst>
                </a:gridCol>
                <a:gridCol w="1340285">
                  <a:extLst>
                    <a:ext uri="{9D8B030D-6E8A-4147-A177-3AD203B41FA5}">
                      <a16:colId xmlns:a16="http://schemas.microsoft.com/office/drawing/2014/main" val="252550097"/>
                    </a:ext>
                  </a:extLst>
                </a:gridCol>
                <a:gridCol w="1427967">
                  <a:extLst>
                    <a:ext uri="{9D8B030D-6E8A-4147-A177-3AD203B41FA5}">
                      <a16:colId xmlns:a16="http://schemas.microsoft.com/office/drawing/2014/main" val="169958218"/>
                    </a:ext>
                  </a:extLst>
                </a:gridCol>
                <a:gridCol w="1277655">
                  <a:extLst>
                    <a:ext uri="{9D8B030D-6E8A-4147-A177-3AD203B41FA5}">
                      <a16:colId xmlns:a16="http://schemas.microsoft.com/office/drawing/2014/main" val="1587340899"/>
                    </a:ext>
                  </a:extLst>
                </a:gridCol>
                <a:gridCol w="1215025">
                  <a:extLst>
                    <a:ext uri="{9D8B030D-6E8A-4147-A177-3AD203B41FA5}">
                      <a16:colId xmlns:a16="http://schemas.microsoft.com/office/drawing/2014/main" val="2294304252"/>
                    </a:ext>
                  </a:extLst>
                </a:gridCol>
              </a:tblGrid>
              <a:tr h="280453">
                <a:tc row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Неопас-ная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область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Размер фракции, мм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Витринит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Инертинит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Лейптинит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V</a:t>
                      </a:r>
                      <a:r>
                        <a:rPr lang="ru-RU" sz="1800" baseline="30000">
                          <a:effectLst/>
                        </a:rPr>
                        <a:t>daf</a:t>
                      </a:r>
                      <a:r>
                        <a:rPr lang="ru-RU" sz="1800">
                          <a:effectLst/>
                        </a:rPr>
                        <a:t>, 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2376478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0,20…0,16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31,39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91409408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0,16…0,10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30,59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90660492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0,10…0,08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29,54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53840769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0,08…0,063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28,81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7909126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0,063…0,05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25,37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8891726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&lt; 0,05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22,46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8972104"/>
                  </a:ext>
                </a:extLst>
              </a:tr>
              <a:tr h="280453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Выброс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0,20…0,16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34,65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56956216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0,16…0,10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35,58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0881614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0,10…0,08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34,51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9334706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0,063…0,05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75529641"/>
                  </a:ext>
                </a:extLst>
              </a:tr>
              <a:tr h="28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&lt; 0,05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30,97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4114875"/>
                  </a:ext>
                </a:extLst>
              </a:tr>
              <a:tr h="379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 ниши выброса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0,20…0,16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36,83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513455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12619" y="1247797"/>
            <a:ext cx="34947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/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Проведенные исследования показали, что: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уменьшение фракции угля сопровождается уменьшением доли летучих веществ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i="1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daf</a:t>
            </a:r>
            <a:r>
              <a:rPr lang="ru-RU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значение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i="1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daf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выброшенном угле 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стенки полости выброса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выше, чем в угле из спокойной зоны.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3525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 есть при разрушении угля рвутся наиболее слабые связи в его бахроме и более мелкая фракция, представляющая собой более разрушенный уголь, оказывается более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метамор-физована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268" y="5798146"/>
            <a:ext cx="117351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уменьшением среднего размера фракции количество лейптинита в выброшенном угле уменьшается до полного исчезновения во фракции &lt; 0,05, что свидетельствует о разрушение алифатической части угля. Также об этом говорит и то, что содержание инертинита меньше, а витринита больше во всех фракциях выброшенного угля.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02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2190</Words>
  <Application>Microsoft Office PowerPoint</Application>
  <PresentationFormat>Широкоэкранный</PresentationFormat>
  <Paragraphs>315</Paragraphs>
  <Slides>16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30" baseType="lpstr">
      <vt:lpstr>SimSun</vt:lpstr>
      <vt:lpstr>Arial</vt:lpstr>
      <vt:lpstr>Calibri</vt:lpstr>
      <vt:lpstr>Calibri Light</vt:lpstr>
      <vt:lpstr>Cambria Math</vt:lpstr>
      <vt:lpstr>Franklin Gothic Book</vt:lpstr>
      <vt:lpstr>Symbol</vt:lpstr>
      <vt:lpstr>Times New Roman</vt:lpstr>
      <vt:lpstr>Тема Office</vt:lpstr>
      <vt:lpstr>1_Тема Office</vt:lpstr>
      <vt:lpstr>Оформление по умолчанию</vt:lpstr>
      <vt:lpstr>Equation.2</vt:lpstr>
      <vt:lpstr>Формула</vt:lpstr>
      <vt:lpstr>Graph</vt:lpstr>
      <vt:lpstr>ГЕНЕРАЦИЯ МЕТАНА ПРИ РАЗРУШЕНИИ УГЛЯ</vt:lpstr>
      <vt:lpstr>Экспериментальная диаграмма зависимости  напряжение – деформация - температура в условиях объемного сжатия </vt:lpstr>
      <vt:lpstr>Физическое моделирование разрушения угля в призабойной зоне пласта</vt:lpstr>
      <vt:lpstr>Виды разрушения угля при физическом моделировании</vt:lpstr>
      <vt:lpstr>Презентация PowerPoint</vt:lpstr>
      <vt:lpstr>Презентация PowerPoint</vt:lpstr>
      <vt:lpstr>Презентация PowerPoint</vt:lpstr>
      <vt:lpstr>Газовыделения при внезапных выбросах</vt:lpstr>
      <vt:lpstr>Физико-химические исследования Петрографические составляющие образцов углей пласта l3 шахты Краснолиманская</vt:lpstr>
      <vt:lpstr>Физико-химические исследования</vt:lpstr>
      <vt:lpstr>Исследования угля методом ИК-спектроскопии</vt:lpstr>
      <vt:lpstr>Энергии активации различных форм связи молекулы метана с углем </vt:lpstr>
      <vt:lpstr>Презентация PowerPoint</vt:lpstr>
      <vt:lpstr>Презентация PowerPoint</vt:lpstr>
      <vt:lpstr>Выводы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ГЕНЕРАЦИЯ МЕТАНА ПРИ РАЗРУШЕНИИ УГЛЯ</dc:title>
  <dc:creator>Olga</dc:creator>
  <cp:lastModifiedBy>Olga</cp:lastModifiedBy>
  <cp:revision>72</cp:revision>
  <dcterms:created xsi:type="dcterms:W3CDTF">2019-04-09T18:29:15Z</dcterms:created>
  <dcterms:modified xsi:type="dcterms:W3CDTF">2019-06-06T06:03:46Z</dcterms:modified>
</cp:coreProperties>
</file>