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6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21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0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5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5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7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2DB1-4E5B-48B4-A545-691C6CCC07C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1A8A-638B-4311-B794-25C6E309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doi.org/10.1007/s10291-018-0781-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Глобальные связи между собственными шумами Земли: тремор земной поверхности, сейсмические шумы, нерегулярность вращения планеты</a:t>
            </a:r>
            <a:r>
              <a:rPr lang="ru-RU" sz="3600" b="1" dirty="0" smtClean="0"/>
              <a:t>.</a:t>
            </a:r>
            <a:endParaRPr lang="en-US" sz="3600" b="1" dirty="0" smtClean="0"/>
          </a:p>
          <a:p>
            <a:endParaRPr lang="en-US" dirty="0" smtClean="0"/>
          </a:p>
          <a:p>
            <a:endParaRPr lang="ru-RU" dirty="0"/>
          </a:p>
          <a:p>
            <a:pPr algn="ctr"/>
            <a:r>
              <a:rPr lang="ru-RU" sz="3200" b="1" dirty="0"/>
              <a:t>А.А. Любушин (ИФЗ РАН, Москва)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22108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 </a:t>
            </a:r>
            <a:r>
              <a:rPr lang="ru-RU" sz="2000" b="1" dirty="0" smtClean="0"/>
              <a:t>Международная конференция </a:t>
            </a:r>
            <a:endParaRPr lang="ru-RU" sz="2000" b="1" dirty="0"/>
          </a:p>
          <a:p>
            <a:pPr algn="ctr"/>
            <a:r>
              <a:rPr lang="ru-RU" sz="2000" b="1" dirty="0"/>
              <a:t>«Триггерные эффекты в </a:t>
            </a:r>
            <a:r>
              <a:rPr lang="ru-RU" sz="2000" b="1" dirty="0" err="1"/>
              <a:t>геосистемах</a:t>
            </a:r>
            <a:r>
              <a:rPr lang="ru-RU" sz="2000" b="1" dirty="0" smtClean="0"/>
              <a:t>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 4-7 июня 2019 г. </a:t>
            </a:r>
          </a:p>
          <a:p>
            <a:pPr algn="ctr"/>
            <a:r>
              <a:rPr lang="ru-RU" sz="2000" b="1" dirty="0"/>
              <a:t>г</a:t>
            </a:r>
            <a:r>
              <a:rPr lang="ru-RU" sz="2000" b="1" dirty="0" smtClean="0"/>
              <a:t>. Москва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4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Выводы 1</a:t>
            </a:r>
          </a:p>
          <a:p>
            <a:endParaRPr lang="ru-RU" b="1" dirty="0"/>
          </a:p>
          <a:p>
            <a:r>
              <a:rPr lang="ru-RU" b="1" dirty="0" smtClean="0"/>
              <a:t>Средние значения ежесуточных параметров глобального низкочастотного сейсмического шума имеют непрерывные ломаные линейные тренды с точками излома в 2003-2004 гг. </a:t>
            </a:r>
          </a:p>
          <a:p>
            <a:endParaRPr lang="ru-RU" b="1" dirty="0"/>
          </a:p>
          <a:p>
            <a:r>
              <a:rPr lang="ru-RU" b="1" dirty="0" smtClean="0"/>
              <a:t>Метод главных компонент определяет точку излома как 2003.726.</a:t>
            </a:r>
          </a:p>
          <a:p>
            <a:endParaRPr lang="ru-RU" b="1" dirty="0"/>
          </a:p>
          <a:p>
            <a:r>
              <a:rPr lang="ru-RU" b="1" dirty="0" smtClean="0"/>
              <a:t>Средние значения планетарных корреляций сейсмического шума после 2003 г. проявляют сильные линейные тренды к возрастанию. На эти тренды накладываются квазипериодические флуктуации с периодом около 3 лет.</a:t>
            </a:r>
          </a:p>
          <a:p>
            <a:endParaRPr lang="ru-RU" b="1" dirty="0"/>
          </a:p>
          <a:p>
            <a:r>
              <a:rPr lang="ru-RU" b="1" dirty="0" smtClean="0"/>
              <a:t>Возрастание средних корреляций характеристик шума вместе с направлениями трендов параметров шума являются общими признаками увеличения глобальной сейсмической опасности после 2004 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5085184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Вопрос: что может быть причиной такого достаточно резкого изменения свойств сейсмического шума в планетарном масштабе? </a:t>
            </a:r>
            <a:r>
              <a:rPr lang="ru-RU" sz="2000" b="1" u="sng" dirty="0" smtClean="0">
                <a:solidFill>
                  <a:srgbClr val="002060"/>
                </a:solidFill>
              </a:rPr>
              <a:t>В качество гипотезы рассмотрим влияние неравномерности вращения Земли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4802377" cy="64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7021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B0BB5"/>
                </a:solidFill>
              </a:rPr>
              <a:t>Временной ряд длины суток </a:t>
            </a:r>
            <a:r>
              <a:rPr lang="en-US" b="1" dirty="0" smtClean="0">
                <a:solidFill>
                  <a:srgbClr val="0B0BB5"/>
                </a:solidFill>
              </a:rPr>
              <a:t>LOD – length of day</a:t>
            </a:r>
            <a:endParaRPr lang="ru-RU" b="1" dirty="0">
              <a:solidFill>
                <a:srgbClr val="0B0B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412776"/>
            <a:ext cx="19442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Вейвлет</a:t>
            </a:r>
            <a:r>
              <a:rPr lang="ru-RU" sz="1600" b="1" dirty="0" smtClean="0"/>
              <a:t>-пакетное разложение временного ряда </a:t>
            </a:r>
            <a:r>
              <a:rPr lang="en-US" sz="1600" b="1" dirty="0" smtClean="0"/>
              <a:t>LOD: </a:t>
            </a:r>
            <a:r>
              <a:rPr lang="ru-RU" sz="1600" b="1" dirty="0" smtClean="0"/>
              <a:t>первые 2 уровня детальности расщеплены на 8 подуровней каждый. Использовался </a:t>
            </a:r>
            <a:r>
              <a:rPr lang="ru-RU" sz="1600" b="1" dirty="0" err="1" smtClean="0"/>
              <a:t>вейвлет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Добеши</a:t>
            </a:r>
            <a:r>
              <a:rPr lang="ru-RU" sz="1600" b="1" dirty="0" smtClean="0"/>
              <a:t> с 9 обнуляемыми моментами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628800"/>
            <a:ext cx="262123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a-DK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Мин.</a:t>
            </a:r>
            <a:r>
              <a:rPr lang="da-DK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a-DK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Макс.</a:t>
            </a:r>
          </a:p>
          <a:p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период           </a:t>
            </a:r>
            <a:r>
              <a:rPr lang="ru-RU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период</a:t>
            </a:r>
            <a:endParaRPr lang="da-DK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------------------------------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1    2.00000        2.13333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2    2.13333        2.28571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3    2.28571        2.46154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4    2.46154        2.66667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5    2.66667        2.90909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6    2.90909        3.20000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7    3.20000        3.55556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8    3.55556        4.00000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9    4.00000        4.26667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10    4.26667        4.57143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11    4.57143        4.92308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12    4.92308        5.33333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13    5.33333        5.81818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14    5.81818        6.40000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15    6.40000        7.11111    </a:t>
            </a:r>
          </a:p>
          <a:p>
            <a:r>
              <a:rPr lang="da-DK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16    7.11111        8.00000 </a:t>
            </a:r>
            <a:endParaRPr lang="ru-RU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373216"/>
            <a:ext cx="4104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030A0"/>
                </a:solidFill>
              </a:rPr>
              <a:t>Вейвлет</a:t>
            </a:r>
            <a:r>
              <a:rPr lang="ru-RU" sz="1600" b="1" dirty="0" smtClean="0">
                <a:solidFill>
                  <a:srgbClr val="7030A0"/>
                </a:solidFill>
              </a:rPr>
              <a:t>-пакетная мера </a:t>
            </a:r>
            <a:r>
              <a:rPr lang="ru-RU" sz="1600" b="1" dirty="0" err="1" smtClean="0">
                <a:solidFill>
                  <a:srgbClr val="7030A0"/>
                </a:solidFill>
              </a:rPr>
              <a:t>нестационарности</a:t>
            </a:r>
            <a:r>
              <a:rPr lang="ru-RU" sz="1600" b="1" dirty="0" smtClean="0">
                <a:solidFill>
                  <a:srgbClr val="7030A0"/>
                </a:solidFill>
              </a:rPr>
              <a:t> временного ряда (см. ниже). Максимум меры </a:t>
            </a:r>
            <a:r>
              <a:rPr lang="ru-RU" sz="1600" b="1" dirty="0" err="1" smtClean="0">
                <a:solidFill>
                  <a:srgbClr val="7030A0"/>
                </a:solidFill>
              </a:rPr>
              <a:t>нестационарности</a:t>
            </a:r>
            <a:r>
              <a:rPr lang="ru-RU" sz="1600" b="1" dirty="0" smtClean="0">
                <a:solidFill>
                  <a:srgbClr val="7030A0"/>
                </a:solidFill>
              </a:rPr>
              <a:t> приходится на 2002 год.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546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0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2563"/>
            <a:ext cx="8662987" cy="64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980728"/>
            <a:ext cx="2952327" cy="147732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Максимум спектра когерентности достигается для временных окон, лежащих в интервала 2002-2003 гг.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57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Выводы </a:t>
            </a:r>
            <a:r>
              <a:rPr lang="en-US" sz="2800" b="1" dirty="0" smtClean="0"/>
              <a:t>2</a:t>
            </a:r>
            <a:endParaRPr lang="ru-RU" sz="2800" b="1" dirty="0" smtClean="0"/>
          </a:p>
          <a:p>
            <a:endParaRPr lang="ru-RU" b="1" dirty="0"/>
          </a:p>
          <a:p>
            <a:r>
              <a:rPr lang="ru-RU" b="1" dirty="0" smtClean="0"/>
              <a:t>Анализ свойств нестационарного поведения высокочастотной (с периодами от 2 до 8 суток) составляющей временного ряда длины суток </a:t>
            </a:r>
            <a:r>
              <a:rPr lang="en-US" b="1" dirty="0" smtClean="0"/>
              <a:t>(LOD)</a:t>
            </a:r>
            <a:r>
              <a:rPr lang="ru-RU" b="1" dirty="0" smtClean="0"/>
              <a:t>, а также спектра когерентности между </a:t>
            </a:r>
            <a:r>
              <a:rPr lang="en-US" b="1" dirty="0" smtClean="0"/>
              <a:t>LOD </a:t>
            </a:r>
            <a:r>
              <a:rPr lang="ru-RU" b="1" dirty="0" smtClean="0"/>
              <a:t>и первой главной компонентой 4-х средних ежесуточных свойств шума, полученных путем усреднения значений от 50 реперных точек, расположенных по всему миру, позволяет предположить, что быстрое изменение тренда параметров шума и их коррелированности было вызвано изменениями в режиме вращения Земли в 2002-2003 годах.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781" y="4149080"/>
            <a:ext cx="87129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Вопрос: как связаны ежесуточные смещения земной поверхности, регистрируемые сетью </a:t>
            </a:r>
            <a:r>
              <a:rPr lang="en-US" b="1" i="1" dirty="0" smtClean="0"/>
              <a:t>GPS </a:t>
            </a:r>
            <a:r>
              <a:rPr lang="ru-RU" b="1" i="1" dirty="0" smtClean="0"/>
              <a:t>станций, с неравномерностью вращения Земли?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344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5" y="1556792"/>
            <a:ext cx="7560000" cy="510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624"/>
            <a:ext cx="89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Положения 54 </a:t>
            </a:r>
            <a:r>
              <a:rPr lang="en-US" b="1" dirty="0" smtClean="0"/>
              <a:t>GPS </a:t>
            </a:r>
            <a:r>
              <a:rPr lang="ru-RU" b="1" dirty="0" smtClean="0"/>
              <a:t>станций, имеющих самые длинные записи ежесуточных смещений земной поверхности (по базе данных </a:t>
            </a:r>
            <a:r>
              <a:rPr lang="en-US" b="1" dirty="0" smtClean="0"/>
              <a:t>University Nevada Reno</a:t>
            </a:r>
            <a:r>
              <a:rPr lang="ru-RU" b="1" dirty="0" smtClean="0"/>
              <a:t>, модель</a:t>
            </a:r>
            <a:r>
              <a:rPr lang="en-US" b="1" dirty="0" smtClean="0"/>
              <a:t> IGS08</a:t>
            </a:r>
            <a:r>
              <a:rPr lang="ru-RU" b="1" dirty="0" smtClean="0"/>
              <a:t>): не менее 8500 значений</a:t>
            </a:r>
            <a:r>
              <a:rPr lang="en-US" b="1" dirty="0" smtClean="0"/>
              <a:t> (</a:t>
            </a:r>
            <a:r>
              <a:rPr lang="ru-RU" b="1" dirty="0" smtClean="0"/>
              <a:t>февраль </a:t>
            </a:r>
            <a:r>
              <a:rPr lang="en-US" b="1" dirty="0" smtClean="0"/>
              <a:t>1996 – </a:t>
            </a:r>
            <a:r>
              <a:rPr lang="ru-RU" b="1" dirty="0" smtClean="0"/>
              <a:t>апрель 2019), общее число пропусков не более 365, самый длинный пропуск не более 182 суток.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91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53043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624"/>
            <a:ext cx="896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Примеры 3-компонентных временных рядов</a:t>
            </a:r>
            <a:r>
              <a:rPr lang="en-US" b="1" dirty="0" smtClean="0"/>
              <a:t> </a:t>
            </a:r>
            <a:r>
              <a:rPr lang="ru-RU" b="1" dirty="0" smtClean="0"/>
              <a:t>приращений ежесуточных смещений земной поверхности на 4 станциях </a:t>
            </a:r>
            <a:r>
              <a:rPr lang="en-US" b="1" dirty="0" smtClean="0"/>
              <a:t>GPS</a:t>
            </a:r>
            <a:r>
              <a:rPr lang="ru-RU" b="1" dirty="0" smtClean="0"/>
              <a:t> – «дрожь земной поверхности»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37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624"/>
            <a:ext cx="900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Явление глобальной синхронизации низкочастотной дрожи земной поверхности в 2011-201</a:t>
            </a:r>
            <a:r>
              <a:rPr lang="en-US" sz="2000" b="1" dirty="0" smtClean="0"/>
              <a:t>7</a:t>
            </a:r>
            <a:r>
              <a:rPr lang="ru-RU" sz="2000" b="1" dirty="0" smtClean="0"/>
              <a:t> гг.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124744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Графики средних значений модулей попарных коэффициентов корреляции между приращениями ежесуточных смещений земной поверхности на 54 </a:t>
            </a:r>
            <a:r>
              <a:rPr lang="en-US" b="1" dirty="0" smtClean="0"/>
              <a:t>GPS </a:t>
            </a:r>
            <a:r>
              <a:rPr lang="ru-RU" b="1" dirty="0" smtClean="0"/>
              <a:t>станциях для 3-х компонент: </a:t>
            </a:r>
            <a:r>
              <a:rPr lang="en-US" b="1" dirty="0" smtClean="0"/>
              <a:t>E, N </a:t>
            </a:r>
            <a:r>
              <a:rPr lang="ru-RU" b="1" dirty="0" smtClean="0"/>
              <a:t>и </a:t>
            </a:r>
            <a:r>
              <a:rPr lang="en-US" b="1" dirty="0" smtClean="0"/>
              <a:t>Up.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Рост средних корреляций начинается с 2010 года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3573016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Для интервала времени </a:t>
            </a:r>
            <a:r>
              <a:rPr lang="ru-RU" sz="1400" b="1" u="sng" dirty="0" smtClean="0"/>
              <a:t>с мая 2006 г. по май 2018 г. для 1097 станций, разбитых на 9 групп</a:t>
            </a:r>
            <a:r>
              <a:rPr lang="ru-RU" sz="1400" b="1" dirty="0" smtClean="0"/>
              <a:t>, этот эффект подробно изучен в работе: </a:t>
            </a:r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err="1"/>
              <a:t>Lyubushin</a:t>
            </a:r>
            <a:r>
              <a:rPr lang="en-US" sz="1400" b="1" dirty="0"/>
              <a:t> A. (2018) Global coherence of GPS-measured high-frequency surface tremor motions. GPS Solutions. October 2018, 22:116. </a:t>
            </a:r>
            <a:r>
              <a:rPr lang="en-US" sz="1400" b="1" u="sng" dirty="0">
                <a:hlinkClick r:id="rId2"/>
              </a:rPr>
              <a:t>https://doi.org/10.1007/s10291-018-0781-3</a:t>
            </a:r>
            <a:r>
              <a:rPr lang="en-US" sz="1400" b="1" dirty="0"/>
              <a:t> </a:t>
            </a:r>
            <a:r>
              <a:rPr lang="en-US" dirty="0" smtClean="0"/>
              <a:t> </a:t>
            </a:r>
          </a:p>
          <a:p>
            <a:endParaRPr lang="en-US" sz="1400" b="1" dirty="0"/>
          </a:p>
          <a:p>
            <a:r>
              <a:rPr lang="ru-RU" sz="1400" b="1" dirty="0" smtClean="0">
                <a:solidFill>
                  <a:srgbClr val="FF0000"/>
                </a:solidFill>
              </a:rPr>
              <a:t>Физическая природа этого всплеска глобальных корреляций земной дрожи остается неясной.</a:t>
            </a:r>
          </a:p>
          <a:p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595892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3068960"/>
            <a:ext cx="345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Первые</a:t>
            </a:r>
            <a:r>
              <a:rPr lang="en-US" b="1" dirty="0" smtClean="0"/>
              <a:t> </a:t>
            </a:r>
            <a:r>
              <a:rPr lang="ru-RU" b="1" dirty="0" smtClean="0"/>
              <a:t>главные компоненты приращений смещений земной поверхности на 54 </a:t>
            </a:r>
            <a:r>
              <a:rPr lang="en-US" b="1" dirty="0" smtClean="0"/>
              <a:t>GPS </a:t>
            </a:r>
            <a:r>
              <a:rPr lang="ru-RU" b="1" dirty="0" smtClean="0"/>
              <a:t>станциях в трех направлениях: </a:t>
            </a:r>
            <a:r>
              <a:rPr lang="en-US" b="1" dirty="0" smtClean="0"/>
              <a:t>E, N </a:t>
            </a:r>
            <a:r>
              <a:rPr lang="ru-RU" b="1" dirty="0" smtClean="0"/>
              <a:t>и </a:t>
            </a:r>
            <a:r>
              <a:rPr lang="en-US" b="1" dirty="0" smtClean="0"/>
              <a:t>Up.</a:t>
            </a:r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13804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548680"/>
            <a:ext cx="29523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Связь между </a:t>
            </a:r>
            <a:r>
              <a:rPr lang="en-US" sz="1200" b="1" dirty="0" smtClean="0"/>
              <a:t>LOD </a:t>
            </a:r>
            <a:r>
              <a:rPr lang="ru-RU" sz="1200" b="1" dirty="0" smtClean="0"/>
              <a:t>и первой главной компонентой смещений земной поверхности в</a:t>
            </a:r>
            <a:r>
              <a:rPr lang="en-US" sz="1200" b="1" dirty="0" smtClean="0"/>
              <a:t> </a:t>
            </a:r>
            <a:r>
              <a:rPr lang="ru-RU" sz="1200" b="1" dirty="0" smtClean="0"/>
              <a:t>вертикальном направлении </a:t>
            </a:r>
            <a:r>
              <a:rPr lang="en-US" sz="1200" b="1" dirty="0" smtClean="0"/>
              <a:t>Up </a:t>
            </a:r>
            <a:r>
              <a:rPr lang="ru-RU" sz="1200" b="1" dirty="0" smtClean="0"/>
              <a:t> характеризуется существенным всплеском когерентности во второй половине 2001 года – на 1.5 года раньше, чем для первой компоненты ежесуточных свойств вертикального сейсмического шума.</a:t>
            </a:r>
            <a:endParaRPr lang="ru-RU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280000" cy="62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000" cy="53463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556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Синие кружки – глобальная сеть 229 широкополосных сейсмических станций.</a:t>
            </a:r>
          </a:p>
          <a:p>
            <a:r>
              <a:rPr lang="ru-RU" b="1" dirty="0" smtClean="0"/>
              <a:t>Красные круги – 50 реперных точек, определенных как центры кластеров станций.</a:t>
            </a:r>
          </a:p>
          <a:p>
            <a:r>
              <a:rPr lang="ru-RU" b="1" dirty="0" smtClean="0"/>
              <a:t>Наблюдения – с начала 1997 года по конец февраля 2019 года (более 22 лет)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34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Выводы </a:t>
            </a:r>
            <a:r>
              <a:rPr lang="ru-RU" sz="2800" b="1" dirty="0"/>
              <a:t>3</a:t>
            </a:r>
            <a:endParaRPr lang="ru-RU" sz="2800" b="1" dirty="0" smtClean="0"/>
          </a:p>
          <a:p>
            <a:endParaRPr lang="ru-RU" b="1" dirty="0"/>
          </a:p>
          <a:p>
            <a:r>
              <a:rPr lang="ru-RU" b="1" dirty="0" smtClean="0"/>
              <a:t>Анализ спектра когерентности между временным рядом </a:t>
            </a:r>
            <a:r>
              <a:rPr lang="en-US" b="1" dirty="0" smtClean="0"/>
              <a:t>LOD </a:t>
            </a:r>
            <a:r>
              <a:rPr lang="ru-RU" b="1" dirty="0" smtClean="0"/>
              <a:t>и главными компонентам приращений смещений земной поверхности на 54 </a:t>
            </a:r>
            <a:r>
              <a:rPr lang="en-US" b="1" dirty="0" smtClean="0"/>
              <a:t>GPS </a:t>
            </a:r>
            <a:r>
              <a:rPr lang="ru-RU" b="1" dirty="0" smtClean="0"/>
              <a:t>станциях, имеющих наиболее длинные записи измерений, показывает, что значимая связь между  </a:t>
            </a:r>
            <a:r>
              <a:rPr lang="en-US" b="1" dirty="0" smtClean="0"/>
              <a:t>LOD </a:t>
            </a:r>
            <a:r>
              <a:rPr lang="ru-RU" b="1" dirty="0" smtClean="0"/>
              <a:t>и дрожью земной поверхности возникла в 200</a:t>
            </a:r>
            <a:r>
              <a:rPr lang="ru-RU" b="1" dirty="0"/>
              <a:t>1</a:t>
            </a:r>
            <a:r>
              <a:rPr lang="ru-RU" b="1" dirty="0" smtClean="0"/>
              <a:t> году. </a:t>
            </a:r>
          </a:p>
          <a:p>
            <a:endParaRPr lang="ru-RU" b="1" dirty="0"/>
          </a:p>
          <a:p>
            <a:r>
              <a:rPr lang="ru-RU" b="1" dirty="0" smtClean="0"/>
              <a:t>Это может быть независимым свидетельством в пользу гипотезы, что изменение режима неравномерности вращения Земли стало триггером изменения свойств глобального сейсмического шума и увеличения сейсмической опасности по всем мире.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16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182162" cy="3240000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974"/>
            <a:ext cx="732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Рассматриваемые 4 параметра сейсмического шума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052736"/>
            <a:ext cx="259228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Мульти-фрактальные параметры: обобщенный показатель </a:t>
            </a:r>
            <a:r>
              <a:rPr lang="ru-RU" b="1" dirty="0" err="1" smtClean="0"/>
              <a:t>Херста</a:t>
            </a:r>
            <a:r>
              <a:rPr lang="ru-RU" b="1" dirty="0" smtClean="0"/>
              <a:t> и ширина носителя спектра сингулярности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5327"/>
            <a:ext cx="3127743" cy="1932370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55327"/>
            <a:ext cx="6355568" cy="21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212082"/>
            <a:ext cx="804521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Вейвлетные</a:t>
            </a:r>
            <a:r>
              <a:rPr lang="ru-RU" b="1" dirty="0" smtClean="0"/>
              <a:t> параметры: минимальная энтропия и индекс </a:t>
            </a:r>
            <a:r>
              <a:rPr lang="ru-RU" b="1" dirty="0" err="1" smtClean="0"/>
              <a:t>Донохо-Джонстона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3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000" cy="53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16632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Преобразование исходных данных сейсмических колебаний, вертикальный канал, с частотой дискретизации 1 Гц (</a:t>
            </a:r>
            <a:r>
              <a:rPr lang="en-US" b="1" dirty="0" smtClean="0"/>
              <a:t>LHZ-</a:t>
            </a:r>
            <a:r>
              <a:rPr lang="ru-RU" b="1" dirty="0" smtClean="0"/>
              <a:t>канал), к шагу по времени 1 минута и в последующем к временным рядам свойств сейсмического шума с шагом по времени 1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07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5378917" cy="64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1052736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50 ежесуточных временных рядов значений мульти-фрактального обобщенного показателя </a:t>
            </a:r>
            <a:r>
              <a:rPr lang="ru-RU" b="1" dirty="0" err="1" smtClean="0"/>
              <a:t>Херста</a:t>
            </a:r>
            <a:r>
              <a:rPr lang="ru-RU" b="1" dirty="0" smtClean="0"/>
              <a:t>, вычисленных для каждой реперной точки как ежесуточное среднее значение от 5 ближайших работоспособных станций.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1400" b="1" dirty="0" smtClean="0"/>
              <a:t>Использование средних значений параметров сейсмического шума от заданного числа ближайших работоспособных станций позволяет построить временные ряды свойств сейсмического шума без пропусков, несмотря на наличие пропусков в сейсмических записях от отдельных станций.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25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420000"/>
            <a:ext cx="2880000" cy="31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00" y="3420000"/>
            <a:ext cx="2880000" cy="31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420000"/>
            <a:ext cx="2880000" cy="31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059832" y="1988840"/>
            <a:ext cx="0" cy="4752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84168" y="1988840"/>
            <a:ext cx="0" cy="4752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165" y="116632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Аналогично для каждой из 50 реперных точек вычисляются ежесуточные значения еще 3-х параметров сейсмического шума как средние значения от 5 ближайших работоспособных станций.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198" y="19168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Ширина носителя мульти-фрактального спектра сингулярности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688" y="1700808"/>
            <a:ext cx="284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Минимальная нормализованная энтропия распределения квадратов ортогональных </a:t>
            </a:r>
            <a:r>
              <a:rPr lang="ru-RU" b="1" dirty="0" err="1" smtClean="0"/>
              <a:t>вейвлет</a:t>
            </a:r>
            <a:r>
              <a:rPr lang="ru-RU" b="1" dirty="0" smtClean="0"/>
              <a:t>-коэффициентов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5688" y="1772816"/>
            <a:ext cx="284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Вейвлетный</a:t>
            </a:r>
            <a:r>
              <a:rPr lang="ru-RU" b="1" dirty="0" smtClean="0"/>
              <a:t> индекс </a:t>
            </a:r>
            <a:r>
              <a:rPr lang="ru-RU" b="1" dirty="0" err="1" smtClean="0"/>
              <a:t>Донохо-Джостона</a:t>
            </a:r>
            <a:r>
              <a:rPr lang="ru-RU" b="1" dirty="0" smtClean="0"/>
              <a:t>, определяющий долю информационных </a:t>
            </a:r>
            <a:r>
              <a:rPr lang="ru-RU" b="1" dirty="0" err="1" smtClean="0"/>
              <a:t>вейвлет</a:t>
            </a:r>
            <a:r>
              <a:rPr lang="ru-RU" b="1" dirty="0" smtClean="0"/>
              <a:t>-коэффициентов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38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12776"/>
            <a:ext cx="6120000" cy="535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446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Средние значения 4-х параметров сейсмического шума, вычисленные по ежесуточным значениям в 50 реперных точках. Видно, что все они содержат кусочно-линейные тренды с точками излома во второй половине 2003 г. – первой половине 2004 г.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700808"/>
            <a:ext cx="2736305" cy="452431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После 2-й половины 2004 г. тренды параметров глобального сейсмического шума имеют вид, </a:t>
            </a:r>
            <a:r>
              <a:rPr lang="ru-RU" sz="1600" b="1" u="sng" dirty="0" smtClean="0"/>
              <a:t>характерный для областей с увеличивающейся сейсмической опасностью</a:t>
            </a:r>
            <a:r>
              <a:rPr lang="ru-RU" sz="1600" b="1" dirty="0" smtClean="0"/>
              <a:t>: ширина носителя мульти-фрактального спектра сингулярности уменьшается, энтропия увеличивается, индекс </a:t>
            </a:r>
            <a:r>
              <a:rPr lang="ru-RU" sz="1600" b="1" dirty="0" err="1" smtClean="0"/>
              <a:t>Донохо-Джонстона</a:t>
            </a:r>
            <a:r>
              <a:rPr lang="ru-RU" sz="1600" b="1" dirty="0" smtClean="0"/>
              <a:t> уменьшается. То есть, </a:t>
            </a:r>
            <a:r>
              <a:rPr lang="ru-RU" sz="1600" b="1" u="sng" dirty="0" smtClean="0"/>
              <a:t>структура сейсмического шума упрощается</a:t>
            </a:r>
            <a:r>
              <a:rPr lang="ru-RU" sz="1600" b="1" dirty="0" smtClean="0"/>
              <a:t>, он по своим свойствам становится ближе к белому шуму.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206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760000" cy="4400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224" y="55892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Первая главная компонента средних значений 4-х параметров сейсмического шума. Точка излома линейного тренда </a:t>
            </a:r>
            <a:r>
              <a:rPr lang="en-US" b="1" dirty="0" smtClean="0"/>
              <a:t>2003.726</a:t>
            </a:r>
            <a:r>
              <a:rPr lang="ru-RU" b="1" dirty="0" smtClean="0"/>
              <a:t> определяется из условия минимума дисперсии остатка.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12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" y="1412776"/>
            <a:ext cx="528411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3967"/>
            <a:ext cx="5688631" cy="138499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(a) – </a:t>
            </a:r>
            <a:r>
              <a:rPr lang="ru-RU" sz="1400" b="1" dirty="0" smtClean="0"/>
              <a:t>графики средних значений всех попарных коэффициентов корреляции между ежесуточными значениями параметров сейсмического шума в 50 реперных точках в скользящем временном окне длиной 365 суток: обобщенного показателя </a:t>
            </a:r>
            <a:r>
              <a:rPr lang="ru-RU" sz="1400" b="1" dirty="0" err="1" smtClean="0"/>
              <a:t>Херста</a:t>
            </a:r>
            <a:r>
              <a:rPr lang="ru-RU" sz="1400" b="1" dirty="0" smtClean="0"/>
              <a:t>; </a:t>
            </a:r>
            <a:r>
              <a:rPr lang="ru-RU" sz="1400" b="1" dirty="0" smtClean="0">
                <a:solidFill>
                  <a:srgbClr val="0B0BB5"/>
                </a:solidFill>
              </a:rPr>
              <a:t>ширины носителя спектра сингулярности</a:t>
            </a:r>
            <a:r>
              <a:rPr lang="ru-RU" sz="1400" b="1" dirty="0" smtClean="0"/>
              <a:t>; </a:t>
            </a:r>
            <a:r>
              <a:rPr lang="ru-RU" sz="1400" b="1" dirty="0" smtClean="0">
                <a:solidFill>
                  <a:srgbClr val="FF0000"/>
                </a:solidFill>
              </a:rPr>
              <a:t>минимальной нормализованной энтропии</a:t>
            </a:r>
            <a:r>
              <a:rPr lang="ru-RU" sz="1400" b="1" dirty="0" smtClean="0"/>
              <a:t> и </a:t>
            </a:r>
            <a:r>
              <a:rPr lang="ru-RU" sz="1400" b="1" dirty="0" err="1" smtClean="0">
                <a:solidFill>
                  <a:srgbClr val="7030A0"/>
                </a:solidFill>
              </a:rPr>
              <a:t>вейвлетного</a:t>
            </a:r>
            <a:r>
              <a:rPr lang="ru-RU" sz="1400" b="1" dirty="0" smtClean="0">
                <a:solidFill>
                  <a:srgbClr val="7030A0"/>
                </a:solidFill>
              </a:rPr>
              <a:t> индекса </a:t>
            </a:r>
            <a:r>
              <a:rPr lang="ru-RU" sz="1400" b="1" dirty="0" err="1" smtClean="0">
                <a:solidFill>
                  <a:srgbClr val="7030A0"/>
                </a:solidFill>
              </a:rPr>
              <a:t>Донохо-Джонстона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71268" y="116632"/>
            <a:ext cx="3319265" cy="378565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(b)</a:t>
            </a:r>
            <a:r>
              <a:rPr lang="ru-RU" sz="1600" b="1" dirty="0" smtClean="0"/>
              <a:t>, черная линия</a:t>
            </a:r>
            <a:r>
              <a:rPr lang="en-US" sz="1600" b="1" dirty="0" smtClean="0"/>
              <a:t> – </a:t>
            </a:r>
            <a:r>
              <a:rPr lang="ru-RU" sz="1600" b="1" dirty="0" smtClean="0"/>
              <a:t>среднее значение от средних значений попарных коэффициентов корреляции для ежесуточных значений 4-х параметров сейсмического шума в 50 реперных точках. Зеленая линия – непрерывный ломаный линейный тренд с точкой излома в момент времени 2003.2.</a:t>
            </a:r>
          </a:p>
          <a:p>
            <a:endParaRPr lang="ru-RU" sz="1600" b="1" dirty="0"/>
          </a:p>
          <a:p>
            <a:r>
              <a:rPr lang="ru-RU" sz="1600" b="1" dirty="0" smtClean="0"/>
              <a:t>(с) – остаток после удаления ломаного линейного тренда из средних значений коэффициентов корреляции на рисунке (</a:t>
            </a:r>
            <a:r>
              <a:rPr lang="en-US" sz="1600" b="1" dirty="0" smtClean="0"/>
              <a:t>b)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221088"/>
            <a:ext cx="3528392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(d) – </a:t>
            </a:r>
            <a:r>
              <a:rPr lang="ru-RU" sz="1600" b="1" dirty="0" err="1" smtClean="0"/>
              <a:t>вейвлетный</a:t>
            </a:r>
            <a:r>
              <a:rPr lang="ru-RU" sz="1600" b="1" dirty="0" smtClean="0"/>
              <a:t> спектр </a:t>
            </a:r>
            <a:r>
              <a:rPr lang="ru-RU" sz="1600" b="1" dirty="0" err="1" smtClean="0"/>
              <a:t>Морле</a:t>
            </a:r>
            <a:r>
              <a:rPr lang="ru-RU" sz="1600" b="1" dirty="0" smtClean="0"/>
              <a:t> (среднее значение квадратов </a:t>
            </a:r>
            <a:r>
              <a:rPr lang="ru-RU" sz="1600" b="1" dirty="0" err="1" smtClean="0"/>
              <a:t>вейвлет</a:t>
            </a:r>
            <a:r>
              <a:rPr lang="ru-RU" sz="1600" b="1" dirty="0" smtClean="0"/>
              <a:t>-коэффициентов </a:t>
            </a:r>
            <a:r>
              <a:rPr lang="ru-RU" sz="1600" b="1" dirty="0" err="1" smtClean="0"/>
              <a:t>Морле</a:t>
            </a:r>
            <a:r>
              <a:rPr lang="ru-RU" sz="1600" b="1" dirty="0" smtClean="0"/>
              <a:t>) для остатка после вычитания ломаного тренда средних значений попарных корреляций (рис. (</a:t>
            </a:r>
            <a:r>
              <a:rPr lang="en-US" sz="1600" b="1" dirty="0" smtClean="0"/>
              <a:t>c))</a:t>
            </a:r>
            <a:r>
              <a:rPr lang="ru-RU" sz="1600" b="1" dirty="0" smtClean="0"/>
              <a:t>. </a:t>
            </a:r>
          </a:p>
          <a:p>
            <a:endParaRPr lang="ru-RU" sz="1600" b="1" dirty="0"/>
          </a:p>
          <a:p>
            <a:r>
              <a:rPr lang="ru-RU" sz="1600" b="1" dirty="0" smtClean="0"/>
              <a:t>Максимум соответствует периоду 2.9 года.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43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1169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84</cp:revision>
  <dcterms:created xsi:type="dcterms:W3CDTF">2019-05-30T11:21:33Z</dcterms:created>
  <dcterms:modified xsi:type="dcterms:W3CDTF">2019-06-02T09:53:19Z</dcterms:modified>
</cp:coreProperties>
</file>