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1E4E-3913-4396-B6E5-C247CDF18A2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70DD-786A-44A9-86CC-804A519F5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79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1E4E-3913-4396-B6E5-C247CDF18A2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70DD-786A-44A9-86CC-804A519F5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81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1E4E-3913-4396-B6E5-C247CDF18A2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70DD-786A-44A9-86CC-804A519F5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52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1E4E-3913-4396-B6E5-C247CDF18A2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70DD-786A-44A9-86CC-804A519F5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48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1E4E-3913-4396-B6E5-C247CDF18A2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70DD-786A-44A9-86CC-804A519F5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443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1E4E-3913-4396-B6E5-C247CDF18A2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70DD-786A-44A9-86CC-804A519F5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58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1E4E-3913-4396-B6E5-C247CDF18A2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70DD-786A-44A9-86CC-804A519F5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09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1E4E-3913-4396-B6E5-C247CDF18A2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70DD-786A-44A9-86CC-804A519F5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61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1E4E-3913-4396-B6E5-C247CDF18A2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70DD-786A-44A9-86CC-804A519F5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7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1E4E-3913-4396-B6E5-C247CDF18A2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70DD-786A-44A9-86CC-804A519F5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435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1E4E-3913-4396-B6E5-C247CDF18A2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70DD-786A-44A9-86CC-804A519F5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8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B1E4E-3913-4396-B6E5-C247CDF18A29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D70DD-786A-44A9-86CC-804A519F5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6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1290" y="620688"/>
            <a:ext cx="9199763" cy="581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ЗАКОНОМЕРНОСТИ ВОЗРАСТАНИЯ И </a:t>
            </a:r>
            <a:r>
              <a:rPr lang="ru-RU" sz="2800" b="1" dirty="0" smtClean="0"/>
              <a:t>СНИЖЕНИЯ</a:t>
            </a:r>
            <a:endParaRPr lang="en-US" sz="2800" b="1" dirty="0" smtClean="0"/>
          </a:p>
          <a:p>
            <a:pPr algn="ctr"/>
            <a:r>
              <a:rPr lang="ru-RU" sz="2800" b="1" dirty="0" smtClean="0"/>
              <a:t>ТРИГГЕРНОЙ </a:t>
            </a:r>
            <a:r>
              <a:rPr lang="ru-RU" sz="2800" b="1" dirty="0"/>
              <a:t>СЕЙСМИЧНОСТИ МАССИВА </a:t>
            </a:r>
            <a:r>
              <a:rPr lang="ru-RU" sz="2800" b="1" dirty="0" smtClean="0"/>
              <a:t>ПРИ</a:t>
            </a:r>
            <a:endParaRPr lang="en-US" sz="2800" b="1" dirty="0" smtClean="0"/>
          </a:p>
          <a:p>
            <a:pPr algn="ctr"/>
            <a:r>
              <a:rPr lang="ru-RU" sz="2800" b="1" dirty="0" smtClean="0"/>
              <a:t>ОТРАБОТКЕ </a:t>
            </a:r>
            <a:r>
              <a:rPr lang="ru-RU" sz="2800" b="1" dirty="0"/>
              <a:t>ЛОВОЗЕРСКОГО </a:t>
            </a:r>
            <a:r>
              <a:rPr lang="ru-RU" sz="2800" b="1" dirty="0" smtClean="0"/>
              <a:t>РЕДКОМЕТАЛЛЬНОГО</a:t>
            </a:r>
            <a:endParaRPr lang="en-US" sz="2800" b="1" dirty="0" smtClean="0"/>
          </a:p>
          <a:p>
            <a:pPr algn="ctr"/>
            <a:r>
              <a:rPr lang="ru-RU" sz="2800" b="1" dirty="0" smtClean="0"/>
              <a:t>МЕСТОРОЖДЕНИЯ</a:t>
            </a:r>
            <a:endParaRPr lang="ru-RU" sz="2800" dirty="0"/>
          </a:p>
          <a:p>
            <a:endParaRPr lang="en-US" b="1" i="1" dirty="0" smtClean="0"/>
          </a:p>
          <a:p>
            <a:endParaRPr lang="en-US" b="1" i="1" dirty="0"/>
          </a:p>
          <a:p>
            <a:pPr algn="ctr"/>
            <a:r>
              <a:rPr lang="ru-RU" sz="2800" b="1" i="1" dirty="0" smtClean="0"/>
              <a:t>А.В</a:t>
            </a:r>
            <a:r>
              <a:rPr lang="ru-RU" sz="2800" b="1" i="1" dirty="0"/>
              <a:t>. </a:t>
            </a:r>
            <a:r>
              <a:rPr lang="ru-RU" sz="2800" b="1" i="1" dirty="0" smtClean="0"/>
              <a:t>Ловчиков</a:t>
            </a:r>
            <a:endParaRPr lang="en-US" sz="2800" b="1" i="1" dirty="0" smtClean="0"/>
          </a:p>
          <a:p>
            <a:pPr algn="ctr"/>
            <a:endParaRPr lang="en-US" sz="2800" b="1" i="1" dirty="0" smtClean="0"/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Горный институт ФИЦ КНЦ РАН, Апатиты,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Россия</a:t>
            </a:r>
          </a:p>
          <a:p>
            <a:pPr algn="ctr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(Работа выполнена при поддержке РФФИ,</a:t>
            </a:r>
          </a:p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№ 18-05-00563)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61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153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210" y="6133890"/>
            <a:ext cx="8623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Пространственная схема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надработки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залежей на руднике «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Карнасурт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3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339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877272"/>
            <a:ext cx="8755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Гистограмма распределения слабых сейсмических событий на верхней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рудной залежи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41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0927"/>
            <a:ext cx="91440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</a:p>
          <a:p>
            <a:pPr algn="ct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Установлено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что техногенная сейсмичность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Ловозерском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месторождении является чисто триггерной, обусловленной горными работами по эксплуатации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лопаритовых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руд. Сейсмичность возникает при одновременной отработке сближенных залежей в том случае, когда концентрации гравитационно-тектонических напряжений от каждой из отрабатываемых залежей накладываются друг на друга. Уровень сейсмичности и проявлений горного давления на сближенных залежах зависит, главным образом, от следующих факторов: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1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величины максимальных гравитационно-тектонических напряжений в массиве;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2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расстояния между сближенными залежами и площади отработки по каждой из них;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3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выемочной мощности каждой из залежей.</a:t>
            </a:r>
          </a:p>
        </p:txBody>
      </p:sp>
    </p:spTree>
    <p:extLst>
      <p:ext uri="{BB962C8B-B14F-4D97-AF65-F5344CB8AC3E}">
        <p14:creationId xmlns:p14="http://schemas.microsoft.com/office/powerpoint/2010/main" val="83879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окл 2005_рис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491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5085184"/>
            <a:ext cx="90329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Схема расположения рудников «Карнасурт» и «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Умбозеро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 в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Ловозерском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массиве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(1 – выработанное пространство рудников;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сейсмостанции;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очаги горно‑тектонических ударов в выработках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рудников;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тектонический разлом)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48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47190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3437" y="5565080"/>
            <a:ext cx="7297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Карта сейсмических событий Кольского полуострова 1997 г.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27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36360" cy="33422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366" y="4437112"/>
            <a:ext cx="8751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Схематический вертикальный поперечный разрез рудника «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Карнасурт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25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34649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80845" y="4649605"/>
            <a:ext cx="9305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Схематический план горных работ рудника «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Карнасурт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 по залежи II-4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(1– эллипсы горизонтальных тектонических напряжений; 2– сейсмостанции)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61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568177"/>
              </p:ext>
            </p:extLst>
          </p:nvPr>
        </p:nvGraphicFramePr>
        <p:xfrm>
          <a:off x="0" y="1124744"/>
          <a:ext cx="9144000" cy="4344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6150"/>
                <a:gridCol w="1201430"/>
                <a:gridCol w="1823088"/>
                <a:gridCol w="867275"/>
                <a:gridCol w="867275"/>
                <a:gridCol w="877748"/>
                <a:gridCol w="877748"/>
                <a:gridCol w="1323286"/>
              </a:tblGrid>
              <a:tr h="861301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Участок, рудная залежь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Глубина измерений от поверхности, м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Местоположение участка измерений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Величина </a:t>
                      </a:r>
                      <a:r>
                        <a:rPr lang="ru-RU" sz="1400" b="1" dirty="0" smtClean="0">
                          <a:effectLst/>
                        </a:rPr>
                        <a:t>и направление главных напряжений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Соотношение компонент напряжений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sym typeface="Symbol"/>
                        </a:rPr>
                        <a:t></a:t>
                      </a:r>
                      <a:r>
                        <a:rPr lang="ru-RU" sz="1400" b="1" baseline="-25000">
                          <a:effectLst/>
                        </a:rPr>
                        <a:t>3</a:t>
                      </a:r>
                      <a:r>
                        <a:rPr lang="ru-RU" sz="1400" b="1">
                          <a:effectLst/>
                        </a:rPr>
                        <a:t> : </a:t>
                      </a:r>
                      <a:r>
                        <a:rPr lang="ru-RU" sz="1400" b="1">
                          <a:effectLst/>
                          <a:sym typeface="Symbol"/>
                        </a:rPr>
                        <a:t></a:t>
                      </a:r>
                      <a:r>
                        <a:rPr lang="ru-RU" sz="1400" b="1" baseline="-25000">
                          <a:effectLst/>
                        </a:rPr>
                        <a:t>2</a:t>
                      </a:r>
                      <a:r>
                        <a:rPr lang="ru-RU" sz="1400" b="1">
                          <a:effectLst/>
                        </a:rPr>
                        <a:t> : </a:t>
                      </a:r>
                      <a:r>
                        <a:rPr lang="ru-RU" sz="1400" b="1">
                          <a:effectLst/>
                          <a:sym typeface="Symbol"/>
                        </a:rPr>
                        <a:t></a:t>
                      </a:r>
                      <a:r>
                        <a:rPr lang="ru-RU" sz="1400" b="1" baseline="-25000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045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sym typeface="Symbol"/>
                        </a:rPr>
                        <a:t></a:t>
                      </a:r>
                      <a:r>
                        <a:rPr lang="ru-RU" sz="1400" b="1" baseline="-25000" dirty="0">
                          <a:effectLst/>
                        </a:rPr>
                        <a:t>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sym typeface="Symbol"/>
                        </a:rPr>
                        <a:t></a:t>
                      </a:r>
                      <a:r>
                        <a:rPr lang="ru-RU" sz="1400" b="1" baseline="-25000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4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МПа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азимут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град., </a:t>
                      </a:r>
                      <a:r>
                        <a:rPr lang="ru-RU" sz="1400" b="1" dirty="0">
                          <a:effectLst/>
                          <a:sym typeface="Symbol"/>
                        </a:rPr>
                        <a:t></a:t>
                      </a:r>
                      <a:r>
                        <a:rPr lang="ru-RU" sz="1400" b="1" dirty="0">
                          <a:effectLst/>
                        </a:rPr>
                        <a:t>180°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МПа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наклон, град.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84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Центральный участок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Пласт </a:t>
                      </a:r>
                      <a:r>
                        <a:rPr lang="en-US" sz="1400" b="1" dirty="0">
                          <a:effectLst/>
                        </a:rPr>
                        <a:t>II</a:t>
                      </a:r>
                      <a:r>
                        <a:rPr lang="ru-RU" sz="1400" b="1" dirty="0">
                          <a:effectLst/>
                        </a:rPr>
                        <a:t>‑4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400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Гор. +280 м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90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 : 2 : 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Пласт </a:t>
                      </a:r>
                      <a:r>
                        <a:rPr lang="en-US" sz="1400" b="1">
                          <a:effectLst/>
                        </a:rPr>
                        <a:t>II</a:t>
                      </a:r>
                      <a:r>
                        <a:rPr lang="ru-RU" sz="1400" b="1">
                          <a:effectLst/>
                        </a:rPr>
                        <a:t>‑4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Западный фланг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310‑370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Гор. +370 м, восстающий 28/21 зап.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90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 : 3 : 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96839" y="116632"/>
            <a:ext cx="80119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Характеристика естественного напряженного состояния участков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рудника «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Карнасурт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»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98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00"/>
            <a:ext cx="9144000" cy="48880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3740" y="5200517"/>
            <a:ext cx="7656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Схема распределения напряжений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</a:t>
            </a:r>
            <a:r>
              <a:rPr lang="ru-RU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образования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трещины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руднике «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Умбозеро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87174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" y="19472"/>
            <a:ext cx="9144000" cy="60988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2923" y="6118276"/>
            <a:ext cx="7283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Гистограмма распределения сейсмических событий (М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Ловозерском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массиве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3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4610" y="6036732"/>
            <a:ext cx="7154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Гистограмма распределения сейсмических событий (М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руднике «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Карнасурт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49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5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5035" y="5758056"/>
            <a:ext cx="7359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Гистограмма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распределения слабых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сейсмических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событий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руднике «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Карнасурт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35102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281</Words>
  <Application>Microsoft Office PowerPoint</Application>
  <PresentationFormat>Экран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vcsn</dc:creator>
  <cp:lastModifiedBy>vcsn</cp:lastModifiedBy>
  <cp:revision>26</cp:revision>
  <dcterms:created xsi:type="dcterms:W3CDTF">2019-04-18T07:58:27Z</dcterms:created>
  <dcterms:modified xsi:type="dcterms:W3CDTF">2019-04-24T09:24:44Z</dcterms:modified>
</cp:coreProperties>
</file>