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sldIdLst>
    <p:sldId id="276" r:id="rId2"/>
    <p:sldId id="286" r:id="rId3"/>
    <p:sldId id="274" r:id="rId4"/>
    <p:sldId id="261" r:id="rId5"/>
    <p:sldId id="281" r:id="rId6"/>
    <p:sldId id="260" r:id="rId7"/>
    <p:sldId id="257" r:id="rId8"/>
    <p:sldId id="259" r:id="rId9"/>
    <p:sldId id="275" r:id="rId10"/>
    <p:sldId id="262" r:id="rId11"/>
    <p:sldId id="284" r:id="rId12"/>
    <p:sldId id="287" r:id="rId13"/>
    <p:sldId id="258" r:id="rId14"/>
    <p:sldId id="280" r:id="rId15"/>
    <p:sldId id="264" r:id="rId16"/>
    <p:sldId id="269" r:id="rId17"/>
    <p:sldId id="279" r:id="rId18"/>
    <p:sldId id="277" r:id="rId19"/>
    <p:sldId id="265" r:id="rId20"/>
    <p:sldId id="266" r:id="rId21"/>
    <p:sldId id="283" r:id="rId22"/>
    <p:sldId id="270" r:id="rId23"/>
    <p:sldId id="268" r:id="rId24"/>
    <p:sldId id="272" r:id="rId25"/>
    <p:sldId id="273" r:id="rId26"/>
    <p:sldId id="282" r:id="rId27"/>
    <p:sldId id="285" r:id="rId28"/>
    <p:sldId id="288" r:id="rId29"/>
    <p:sldId id="294" r:id="rId30"/>
    <p:sldId id="289" r:id="rId31"/>
    <p:sldId id="293" r:id="rId32"/>
    <p:sldId id="290" r:id="rId33"/>
    <p:sldId id="291" r:id="rId34"/>
    <p:sldId id="292" r:id="rId35"/>
    <p:sldId id="271" r:id="rId36"/>
    <p:sldId id="278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94717" autoAdjust="0"/>
  </p:normalViewPr>
  <p:slideViewPr>
    <p:cSldViewPr>
      <p:cViewPr>
        <p:scale>
          <a:sx n="100" d="100"/>
          <a:sy n="100" d="100"/>
        </p:scale>
        <p:origin x="-19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0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B8ACA6B-E9EA-4A78-9627-57674D39172B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82EAB5C-E754-4D8E-A317-103F28488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06CEF6-9C0A-4EA5-B054-D010EE4D472C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CACB70-2BDD-435B-82BB-065608E3376C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8C49B-2AFE-4440-B8D9-4668C17C155E}" type="datetime1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7DB64-F693-4813-A470-E56184D35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B1AD6-FF87-4FDD-90E5-E3811D6E4220}" type="datetime1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2D02F-D8E8-4A3A-8BCD-7BBD84B4C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BF6AD-D1C9-4025-B08B-D6B0086B8AAB}" type="datetime1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99D09-6198-4654-8FF6-8545C3762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66CF9-EA6B-4D19-80A8-2F4EAE639168}" type="datetime1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7A20B-9F7E-4766-9974-7BF05C192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DA2DA-4B5F-44DF-B798-11CAC5E60E41}" type="datetime1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3BFAA-2874-4185-9B25-4536D6805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75F20-E72B-4FDA-A210-1681FFCBECFC}" type="datetime1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1B6F5-D349-4D30-BA42-9A7E98FAC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CCF94-59BE-48B7-8B93-CF5C2C4B7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3DBED-DA21-4DA5-AABC-A26B64513AE7}" type="datetime1">
              <a:rPr lang="ru-RU"/>
              <a:pPr>
                <a:defRPr/>
              </a:pPr>
              <a:t>30.05.2019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7A119-8267-45A2-BD5D-CC7B6E744C88}" type="datetime1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84230-5241-4A2E-BDB3-8209763820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71875-8C50-4F30-BC77-597895965E09}" type="datetime1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8E394-13CF-4F63-98A1-086540CDD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36A09-C17C-4A89-A576-B0EFCB0C7905}" type="datetime1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8FDA6-A002-442B-A1EA-1D66F90FD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D09C8-02A6-4755-93B0-D1E09B349216}" type="datetime1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194A7-93D2-4C4C-B782-F910F65FD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 bright="-20000" contras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342188-D903-4C7C-8966-115A56445437}" type="datetime1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6BF8C1-982C-47AC-AC54-01758C4FA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5" r:id="rId1"/>
    <p:sldLayoutId id="2147484037" r:id="rId2"/>
    <p:sldLayoutId id="2147484046" r:id="rId3"/>
    <p:sldLayoutId id="2147484038" r:id="rId4"/>
    <p:sldLayoutId id="2147484047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3"/>
          <p:cNvSpPr>
            <a:spLocks noChangeArrowheads="1"/>
          </p:cNvSpPr>
          <p:nvPr/>
        </p:nvSpPr>
        <p:spPr bwMode="auto">
          <a:xfrm>
            <a:off x="357158" y="1071546"/>
            <a:ext cx="82867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 smtClean="0">
                <a:latin typeface="Constantia" pitchFamily="18" charset="0"/>
              </a:rPr>
              <a:t>ОСОБЕННОСТИ АТМОСФЕРНОГО ЭЛЕКТРИЧЕСКОГО ПОЛЯ В УСЛОВИЯХ АЭРОЗОЛЬНОГО ЗАГРЯЗНЕНИЯ АТМОСФЕРЫ ТЕХНОГЕННЫМИ ИСТОЧНИКАМИ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BD417-0E7A-437A-804B-6CE7EB689F8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43042" y="4643446"/>
            <a:ext cx="58975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u="sng" dirty="0">
                <a:solidFill>
                  <a:schemeClr val="accent3"/>
                </a:solidFill>
                <a:latin typeface="+mn-lt"/>
              </a:rPr>
              <a:t>Крашенинников А.В.</a:t>
            </a:r>
            <a:r>
              <a:rPr lang="ru-RU" sz="2000" dirty="0">
                <a:solidFill>
                  <a:schemeClr val="accent3"/>
                </a:solidFill>
                <a:latin typeface="+mn-lt"/>
              </a:rPr>
              <a:t>, Локтев Д.Н., Соловьев С.П.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86063" y="5000632"/>
            <a:ext cx="37433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2"/>
                </a:solidFill>
                <a:latin typeface="+mn-lt"/>
              </a:rPr>
              <a:t>Институт динамики геосфер РАН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3257550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/>
              <a:t>Направление ветра </a:t>
            </a:r>
            <a:r>
              <a:rPr lang="en-US" sz="2400" dirty="0" smtClean="0"/>
              <a:t>[</a:t>
            </a:r>
            <a:r>
              <a:rPr lang="ru-RU" sz="2400" dirty="0" smtClean="0">
                <a:solidFill>
                  <a:schemeClr val="tx1">
                    <a:lumMod val="85000"/>
                  </a:schemeClr>
                </a:solidFill>
              </a:rPr>
              <a:t>Петров, 1990</a:t>
            </a: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; </a:t>
            </a:r>
            <a:r>
              <a:rPr lang="ru-RU" sz="2400" dirty="0" smtClean="0">
                <a:solidFill>
                  <a:schemeClr val="tx1">
                    <a:lumMod val="85000"/>
                  </a:schemeClr>
                </a:solidFill>
              </a:rPr>
              <a:t>Семенов, 1986; Морозов и др., 2000</a:t>
            </a:r>
            <a:r>
              <a:rPr lang="en-US" sz="2400" dirty="0" smtClean="0"/>
              <a:t>]</a:t>
            </a:r>
            <a:endParaRPr lang="ru-RU" sz="2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/>
              <a:t>Рабочие и выходные дни </a:t>
            </a:r>
            <a:r>
              <a:rPr lang="en-US" sz="2400" dirty="0" smtClean="0"/>
              <a:t>[</a:t>
            </a:r>
            <a:r>
              <a:rPr lang="en-US" sz="2400" dirty="0" err="1" smtClean="0">
                <a:solidFill>
                  <a:schemeClr val="tx1">
                    <a:lumMod val="85000"/>
                  </a:schemeClr>
                </a:solidFill>
              </a:rPr>
              <a:t>Sheftel</a:t>
            </a:r>
            <a:r>
              <a:rPr lang="ru-RU" sz="2400" dirty="0" smtClean="0">
                <a:solidFill>
                  <a:schemeClr val="tx1">
                    <a:lumMod val="85000"/>
                  </a:schemeClr>
                </a:solidFill>
              </a:rPr>
              <a:t>, 1994</a:t>
            </a:r>
            <a:r>
              <a:rPr lang="en-US" sz="2400" dirty="0" smtClean="0"/>
              <a:t>]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/>
              <a:t>Комбинированный подход </a:t>
            </a:r>
            <a:r>
              <a:rPr lang="en-US" sz="2400" dirty="0" smtClean="0"/>
              <a:t>[</a:t>
            </a: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Silva</a:t>
            </a:r>
            <a:r>
              <a:rPr lang="ru-RU" sz="2400" dirty="0" smtClean="0">
                <a:solidFill>
                  <a:schemeClr val="tx1">
                    <a:lumMod val="85000"/>
                  </a:schemeClr>
                </a:solidFill>
              </a:rPr>
              <a:t>, 2015</a:t>
            </a:r>
            <a:r>
              <a:rPr lang="en-US" sz="2400" dirty="0" smtClean="0"/>
              <a:t>]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Городской масштаб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A7660-8913-4ACD-A3DF-B6E43AF1063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9038" y="1000125"/>
            <a:ext cx="5243512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857875" y="6143625"/>
            <a:ext cx="15160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latin typeface="+mn-lt"/>
              </a:rPr>
              <a:t>г. Лиссабон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3339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mtClean="0"/>
              <a:t>Натурные наблюдения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A4813-E60A-46ED-A1EC-1A2FA88CB64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5364" name="Picture 27" descr="1-Стенд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143000"/>
            <a:ext cx="3960813" cy="2944813"/>
          </a:xfrm>
        </p:spPr>
      </p:pic>
      <p:pic>
        <p:nvPicPr>
          <p:cNvPr id="15365" name="Picture 28" descr="ИНЭ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4429125"/>
            <a:ext cx="3395663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0" y="4071938"/>
            <a:ext cx="5164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2000" dirty="0">
                <a:latin typeface="+mn-lt"/>
              </a:rPr>
              <a:t>Электростатический </a:t>
            </a:r>
            <a:r>
              <a:rPr lang="ru-RU" sz="2000" dirty="0" err="1">
                <a:latin typeface="+mn-lt"/>
              </a:rPr>
              <a:t>флюксметр</a:t>
            </a:r>
            <a:r>
              <a:rPr lang="ru-RU" sz="2000" dirty="0">
                <a:latin typeface="+mn-lt"/>
              </a:rPr>
              <a:t> на стенде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688" y="785813"/>
            <a:ext cx="32146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+mn-lt"/>
              </a:rPr>
              <a:t>Измерительный стенд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0125" y="6215063"/>
            <a:ext cx="28622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latin typeface="+mn-lt"/>
              </a:rPr>
              <a:t>ГФО «Михнево»</a:t>
            </a:r>
          </a:p>
        </p:txBody>
      </p:sp>
      <p:pic>
        <p:nvPicPr>
          <p:cNvPr id="15369" name="Picture 4" descr="02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1143000"/>
            <a:ext cx="316865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6" descr="028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88" y="4000500"/>
            <a:ext cx="2786062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786313" y="785813"/>
            <a:ext cx="40068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latin typeface="+mn-lt"/>
              </a:rPr>
              <a:t>Электростатический </a:t>
            </a:r>
            <a:r>
              <a:rPr lang="ru-RU" sz="2000" dirty="0" err="1">
                <a:latin typeface="+mn-lt"/>
              </a:rPr>
              <a:t>флюксметр</a:t>
            </a:r>
            <a:endParaRPr lang="ru-RU" sz="20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063" y="3286125"/>
            <a:ext cx="37750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latin typeface="+mn-lt"/>
              </a:rPr>
              <a:t>Автоматическая метеостанция</a:t>
            </a:r>
          </a:p>
          <a:p>
            <a:pPr algn="ctr">
              <a:defRPr/>
            </a:pPr>
            <a:r>
              <a:rPr lang="en-US" sz="2000" dirty="0">
                <a:latin typeface="+mn-lt"/>
              </a:rPr>
              <a:t>DavisVantagePro2</a:t>
            </a:r>
            <a:endParaRPr lang="ru-RU" sz="20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3500" y="5857875"/>
            <a:ext cx="3457575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dirty="0">
                <a:latin typeface="+mn-lt"/>
              </a:rPr>
              <a:t>Центр Геофизического </a:t>
            </a:r>
          </a:p>
          <a:p>
            <a:pPr algn="ctr">
              <a:defRPr/>
            </a:pPr>
            <a:r>
              <a:rPr lang="ru-RU" sz="2400" dirty="0">
                <a:latin typeface="+mn-lt"/>
              </a:rPr>
              <a:t>Мониторинга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FD2F5-7433-4418-A2A0-A0C8DABB350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Расположение центров наблюдения</a:t>
            </a:r>
            <a:endParaRPr lang="ru-RU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928688"/>
            <a:ext cx="5572125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8363"/>
            <a:ext cx="8383588" cy="598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69215-C29C-4954-A8E4-02BD082840D0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Данные натурных наблюдений</a:t>
            </a:r>
            <a:endParaRPr lang="ru-RU"/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928688"/>
            <a:ext cx="32099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429000" y="1214438"/>
            <a:ext cx="1819275" cy="20002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latin typeface="+mn-lt"/>
              </a:rPr>
              <a:t>Москва, ЦГМ </a:t>
            </a: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latin typeface="+mn-lt"/>
              </a:rPr>
              <a:t>ИДГ РАН</a:t>
            </a: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latin typeface="+mn-lt"/>
              </a:rPr>
              <a:t>Московская </a:t>
            </a: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latin typeface="+mn-lt"/>
              </a:rPr>
              <a:t>область, ГФО </a:t>
            </a: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latin typeface="+mn-lt"/>
              </a:rPr>
              <a:t>«Михнево»</a:t>
            </a:r>
          </a:p>
          <a:p>
            <a:pPr>
              <a:defRPr/>
            </a:pP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7415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75" y="1357313"/>
            <a:ext cx="4857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75" y="1524000"/>
            <a:ext cx="3571875" cy="4333875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ru-RU" sz="2400" dirty="0" smtClean="0"/>
              <a:t>По критерию </a:t>
            </a:r>
            <a:r>
              <a:rPr lang="ru-RU" sz="2400" dirty="0" err="1" smtClean="0"/>
              <a:t>Хи-квадрат</a:t>
            </a:r>
            <a:r>
              <a:rPr lang="ru-RU" sz="2400" dirty="0" smtClean="0"/>
              <a:t> полученное распределение для получасовых интервалов </a:t>
            </a:r>
            <a:r>
              <a:rPr lang="en-US" sz="2400" dirty="0" smtClean="0"/>
              <a:t>[</a:t>
            </a:r>
            <a:r>
              <a:rPr lang="ru-RU" sz="2400" i="1" dirty="0" smtClean="0">
                <a:solidFill>
                  <a:schemeClr val="tx1">
                    <a:lumMod val="85000"/>
                  </a:schemeClr>
                </a:solidFill>
              </a:rPr>
              <a:t>Звягин и </a:t>
            </a:r>
            <a:r>
              <a:rPr lang="ru-RU" sz="2400" i="1" dirty="0" err="1" smtClean="0">
                <a:solidFill>
                  <a:schemeClr val="tx1">
                    <a:lumMod val="85000"/>
                  </a:schemeClr>
                </a:solidFill>
              </a:rPr>
              <a:t>др</a:t>
            </a:r>
            <a:r>
              <a:rPr lang="ru-RU" sz="2400" i="1" dirty="0" smtClean="0">
                <a:solidFill>
                  <a:schemeClr val="tx1">
                    <a:lumMod val="85000"/>
                  </a:schemeClr>
                </a:solidFill>
              </a:rPr>
              <a:t>, 2007</a:t>
            </a:r>
            <a:r>
              <a:rPr lang="en-US" sz="2400" dirty="0" smtClean="0"/>
              <a:t>] </a:t>
            </a:r>
            <a:r>
              <a:rPr lang="ru-RU" sz="2400" dirty="0" smtClean="0"/>
              <a:t>близко к нормальному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400" i="1" dirty="0" smtClean="0"/>
              <a:t>Мат. ожидание </a:t>
            </a:r>
            <a:r>
              <a:rPr lang="en-US" sz="2400" dirty="0" smtClean="0"/>
              <a:t>E=0,73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400" i="1" dirty="0" smtClean="0"/>
              <a:t>Дисперсия</a:t>
            </a:r>
            <a:r>
              <a:rPr lang="ru-RU" sz="2400" dirty="0" smtClean="0"/>
              <a:t> </a:t>
            </a:r>
            <a:r>
              <a:rPr lang="en-US" sz="2400" dirty="0" smtClean="0"/>
              <a:t>S=0,22</a:t>
            </a:r>
            <a:endParaRPr lang="ru-RU" sz="2400" dirty="0" smtClean="0"/>
          </a:p>
          <a:p>
            <a:pPr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(апрель 2016)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400" dirty="0" smtClean="0"/>
              <a:t>с вероятностью 0,95</a:t>
            </a:r>
            <a:endParaRPr lang="en-US" sz="24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mtClean="0"/>
              <a:t>Сравнение показаний в ИДГ и Михнево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644E02-FF68-4E70-BC5F-89126A32B5DF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13" y="1143000"/>
            <a:ext cx="538162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1"/>
          <p:cNvSpPr>
            <a:spLocks noGrp="1"/>
          </p:cNvSpPr>
          <p:nvPr>
            <p:ph idx="1"/>
          </p:nvPr>
        </p:nvSpPr>
        <p:spPr>
          <a:xfrm>
            <a:off x="2428875" y="5429250"/>
            <a:ext cx="4643438" cy="5000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dirty="0" smtClean="0"/>
              <a:t>d:=</a:t>
            </a:r>
            <a:r>
              <a:rPr lang="en-US" dirty="0" err="1" smtClean="0"/>
              <a:t>E</a:t>
            </a:r>
            <a:r>
              <a:rPr lang="en-US" baseline="-25000" dirty="0" err="1" smtClean="0"/>
              <a:t>z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ru-RU" dirty="0" smtClean="0"/>
              <a:t>Область)/</a:t>
            </a:r>
            <a:r>
              <a:rPr lang="en-US" dirty="0" err="1" smtClean="0"/>
              <a:t>E</a:t>
            </a:r>
            <a:r>
              <a:rPr lang="en-US" baseline="-25000" dirty="0" err="1" smtClean="0"/>
              <a:t>z</a:t>
            </a:r>
            <a:r>
              <a:rPr lang="en-US" dirty="0" smtClean="0"/>
              <a:t> </a:t>
            </a:r>
            <a:r>
              <a:rPr lang="ru-RU" dirty="0" smtClean="0"/>
              <a:t>(Москва)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dirty="0" smtClean="0"/>
              <a:t>d&lt;1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Степень чистоты атмосферы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EFACD-A6B8-484C-B4B4-DA846B566D89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1143000"/>
            <a:ext cx="5486400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4500563" y="1143000"/>
            <a:ext cx="8715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1"/>
          <p:cNvSpPr>
            <a:spLocks noGrp="1"/>
          </p:cNvSpPr>
          <p:nvPr>
            <p:ph idx="1"/>
          </p:nvPr>
        </p:nvSpPr>
        <p:spPr>
          <a:xfrm>
            <a:off x="500063" y="1214438"/>
            <a:ext cx="3214687" cy="2786062"/>
          </a:xfrm>
        </p:spPr>
        <p:txBody>
          <a:bodyPr/>
          <a:lstStyle/>
          <a:p>
            <a:pPr eaLnBrk="1" hangingPunct="1"/>
            <a:r>
              <a:rPr lang="ru-RU" sz="2000" smtClean="0"/>
              <a:t>Одномерная задача</a:t>
            </a:r>
          </a:p>
          <a:p>
            <a:pPr eaLnBrk="1" hangingPunct="1"/>
            <a:r>
              <a:rPr lang="ru-RU" sz="2000" smtClean="0"/>
              <a:t>Нет турбулентности и переноса</a:t>
            </a:r>
          </a:p>
          <a:p>
            <a:pPr eaLnBrk="1" hangingPunct="1"/>
            <a:r>
              <a:rPr lang="ru-RU" sz="2000" smtClean="0"/>
              <a:t>Нет локальных генераторов (УХП)</a:t>
            </a:r>
          </a:p>
          <a:p>
            <a:pPr eaLnBrk="1" hangingPunct="1"/>
            <a:r>
              <a:rPr lang="ru-RU" sz="2000" smtClean="0"/>
              <a:t>Нет временной зависимости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Постановка задачи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82558-D0C3-4E7B-BF2B-0BE8A3A0C66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4714875"/>
            <a:ext cx="3638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1285875"/>
            <a:ext cx="5065712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346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mtClean="0"/>
              <a:t>Уравнение ионно-рекомбинационного равновесия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7054F-88E0-48AA-AB7B-85F380239A77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4572000"/>
            <a:ext cx="396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Прямоугольник 6"/>
          <p:cNvSpPr>
            <a:spLocks noChangeArrowheads="1"/>
          </p:cNvSpPr>
          <p:nvPr/>
        </p:nvSpPr>
        <p:spPr bwMode="auto">
          <a:xfrm>
            <a:off x="1857375" y="4071938"/>
            <a:ext cx="543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Степень загрязненности атмосферы</a:t>
            </a:r>
          </a:p>
        </p:txBody>
      </p:sp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38" y="1357313"/>
            <a:ext cx="32480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Прямоугольник 8"/>
          <p:cNvSpPr>
            <a:spLocks noChangeArrowheads="1"/>
          </p:cNvSpPr>
          <p:nvPr/>
        </p:nvSpPr>
        <p:spPr bwMode="auto">
          <a:xfrm>
            <a:off x="928688" y="2214563"/>
            <a:ext cx="550068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n </a:t>
            </a:r>
            <a:r>
              <a:rPr lang="en-US"/>
              <a:t>– </a:t>
            </a:r>
            <a:r>
              <a:rPr lang="ru-RU"/>
              <a:t>концентрация легких ионов</a:t>
            </a:r>
          </a:p>
          <a:p>
            <a:r>
              <a:rPr lang="en-US" i="1"/>
              <a:t>q</a:t>
            </a:r>
            <a:r>
              <a:rPr lang="ru-RU"/>
              <a:t> -  интенсивность ионообразования</a:t>
            </a:r>
          </a:p>
          <a:p>
            <a:r>
              <a:rPr lang="ru-RU" i="1"/>
              <a:t>α</a:t>
            </a:r>
            <a:r>
              <a:rPr lang="ru-RU"/>
              <a:t> – коэффициент рекомбинации легких ионов</a:t>
            </a:r>
          </a:p>
          <a:p>
            <a:r>
              <a:rPr lang="ru-RU" i="1"/>
              <a:t>β</a:t>
            </a:r>
            <a:r>
              <a:rPr lang="ru-RU"/>
              <a:t> - коэффициент присоединения легких ионов к аэрозольным частицам</a:t>
            </a:r>
          </a:p>
          <a:p>
            <a:r>
              <a:rPr lang="en-US" i="1"/>
              <a:t>N</a:t>
            </a:r>
            <a:r>
              <a:rPr lang="en-US"/>
              <a:t> – </a:t>
            </a:r>
            <a:r>
              <a:rPr lang="ru-RU"/>
              <a:t>концентрация аэрозольных частиц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00813" y="1285875"/>
            <a:ext cx="1865312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[</a:t>
            </a:r>
            <a:r>
              <a:rPr lang="ru-RU" i="1" dirty="0" err="1">
                <a:solidFill>
                  <a:schemeClr val="tx1">
                    <a:lumMod val="85000"/>
                  </a:schemeClr>
                </a:solidFill>
              </a:rPr>
              <a:t>Куповых</a:t>
            </a:r>
            <a:r>
              <a:rPr lang="ru-RU" i="1" dirty="0">
                <a:solidFill>
                  <a:schemeClr val="tx1">
                    <a:lumMod val="85000"/>
                  </a:schemeClr>
                </a:solidFill>
              </a:rPr>
              <a:t>, 1998</a:t>
            </a:r>
            <a:r>
              <a:rPr lang="en-US" dirty="0"/>
              <a:t>]</a:t>
            </a:r>
            <a:endParaRPr lang="ru-RU" dirty="0"/>
          </a:p>
          <a:p>
            <a:pPr>
              <a:defRPr/>
            </a:pPr>
            <a:r>
              <a:rPr lang="en-US" dirty="0"/>
              <a:t>[</a:t>
            </a:r>
            <a:r>
              <a:rPr lang="ru-RU" i="1" dirty="0">
                <a:solidFill>
                  <a:schemeClr val="tx1">
                    <a:lumMod val="85000"/>
                  </a:schemeClr>
                </a:solidFill>
              </a:rPr>
              <a:t>Морозов, 2011</a:t>
            </a:r>
            <a:r>
              <a:rPr lang="en-US" dirty="0"/>
              <a:t>]</a:t>
            </a:r>
            <a:endParaRPr lang="ru-RU" dirty="0"/>
          </a:p>
          <a:p>
            <a:pPr>
              <a:defRPr/>
            </a:pPr>
            <a:r>
              <a:rPr lang="en-US" dirty="0"/>
              <a:t>[</a:t>
            </a:r>
            <a:r>
              <a:rPr lang="en-US" i="1" dirty="0">
                <a:solidFill>
                  <a:schemeClr val="tx1">
                    <a:lumMod val="85000"/>
                  </a:schemeClr>
                </a:solidFill>
              </a:rPr>
              <a:t>Harrison, 2003</a:t>
            </a:r>
            <a:r>
              <a:rPr lang="en-US" dirty="0"/>
              <a:t>]</a:t>
            </a:r>
            <a:endParaRPr lang="ru-RU" dirty="0"/>
          </a:p>
        </p:txBody>
      </p:sp>
      <p:pic>
        <p:nvPicPr>
          <p:cNvPr id="2151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5786438"/>
            <a:ext cx="23336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75" y="1071563"/>
            <a:ext cx="8858250" cy="5643562"/>
          </a:xfrm>
        </p:spPr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dirty="0" smtClean="0"/>
              <a:t>Для монодисперсного однозарядного аэрозоля с размером частицы до 0,1 мкм:</a:t>
            </a:r>
            <a:endParaRPr lang="ru-RU" sz="2400" i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smtClean="0"/>
              <a:t>q</a:t>
            </a:r>
            <a:r>
              <a:rPr lang="ru-RU" sz="2400" dirty="0" smtClean="0"/>
              <a:t>=10</a:t>
            </a:r>
            <a:r>
              <a:rPr lang="ru-RU" sz="2400" baseline="30000" dirty="0" smtClean="0"/>
              <a:t>7</a:t>
            </a:r>
            <a:r>
              <a:rPr lang="ru-RU" sz="2400" dirty="0" smtClean="0"/>
              <a:t> м</a:t>
            </a:r>
            <a:r>
              <a:rPr lang="ru-RU" sz="2400" baseline="30000" dirty="0" smtClean="0"/>
              <a:t>-3</a:t>
            </a:r>
            <a:r>
              <a:rPr lang="ru-RU" sz="2400" dirty="0" smtClean="0"/>
              <a:t>с</a:t>
            </a:r>
            <a:r>
              <a:rPr lang="ru-RU" sz="2400" baseline="30000" dirty="0" smtClean="0"/>
              <a:t>-1</a:t>
            </a:r>
            <a:r>
              <a:rPr lang="ru-RU" sz="2400" dirty="0" smtClean="0"/>
              <a:t> – интенсивность </a:t>
            </a:r>
            <a:r>
              <a:rPr lang="ru-RU" sz="2400" dirty="0" err="1" smtClean="0"/>
              <a:t>ионообразования</a:t>
            </a:r>
            <a:r>
              <a:rPr lang="ru-RU" sz="2400" dirty="0" smtClean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q ~ </a:t>
            </a:r>
            <a:r>
              <a:rPr lang="ru-RU" sz="2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10</a:t>
            </a:r>
            <a:r>
              <a:rPr lang="ru-RU" sz="2200" baseline="30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7</a:t>
            </a:r>
            <a:r>
              <a:rPr lang="en-US" sz="2200" baseline="30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м</a:t>
            </a:r>
            <a:r>
              <a:rPr lang="ru-RU" sz="2200" baseline="30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-3</a:t>
            </a:r>
            <a:r>
              <a:rPr lang="ru-RU" sz="2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с</a:t>
            </a:r>
            <a:r>
              <a:rPr lang="ru-RU" sz="2200" baseline="30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-1</a:t>
            </a:r>
            <a:r>
              <a:rPr lang="ru-RU" sz="2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в тропосфере </a:t>
            </a:r>
            <a:r>
              <a:rPr lang="en-US" sz="2200" dirty="0" smtClean="0"/>
              <a:t>[</a:t>
            </a:r>
            <a:r>
              <a:rPr lang="ru-RU" sz="2200" i="1" dirty="0" err="1" smtClean="0">
                <a:solidFill>
                  <a:schemeClr val="tx1">
                    <a:lumMod val="85000"/>
                  </a:schemeClr>
                </a:solidFill>
              </a:rPr>
              <a:t>Боярчук</a:t>
            </a:r>
            <a:r>
              <a:rPr lang="ru-RU" sz="2200" i="1" dirty="0" smtClean="0">
                <a:solidFill>
                  <a:schemeClr val="tx1">
                    <a:lumMod val="85000"/>
                  </a:schemeClr>
                </a:solidFill>
              </a:rPr>
              <a:t>, 2007</a:t>
            </a:r>
            <a:r>
              <a:rPr lang="en-US" sz="2200" dirty="0" smtClean="0"/>
              <a:t>]</a:t>
            </a:r>
            <a:endParaRPr lang="ru-RU" sz="22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q&gt;=7*10</a:t>
            </a:r>
            <a:r>
              <a:rPr lang="en-US" sz="2200" baseline="30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6</a:t>
            </a:r>
            <a:r>
              <a:rPr lang="en-US" sz="2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 пограничном слое</a:t>
            </a:r>
            <a:r>
              <a:rPr lang="en-US" sz="2200" dirty="0" smtClean="0"/>
              <a:t>[</a:t>
            </a:r>
            <a:r>
              <a:rPr lang="ru-RU" sz="2200" i="1" dirty="0" err="1" smtClean="0">
                <a:solidFill>
                  <a:schemeClr val="tx1">
                    <a:lumMod val="85000"/>
                  </a:schemeClr>
                </a:solidFill>
              </a:rPr>
              <a:t>Куповых</a:t>
            </a:r>
            <a:r>
              <a:rPr lang="ru-RU" sz="2200" i="1" dirty="0" smtClean="0">
                <a:solidFill>
                  <a:schemeClr val="tx1">
                    <a:lumMod val="85000"/>
                  </a:schemeClr>
                </a:solidFill>
              </a:rPr>
              <a:t>, 1998</a:t>
            </a:r>
            <a:r>
              <a:rPr lang="en-US" sz="2200" dirty="0" smtClean="0"/>
              <a:t>]</a:t>
            </a:r>
            <a:endParaRPr lang="ru-RU" sz="22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q=11,4*10</a:t>
            </a:r>
            <a:r>
              <a:rPr lang="en-US" sz="2200" baseline="30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6</a:t>
            </a:r>
            <a:r>
              <a:rPr lang="en-US" sz="2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на высоте 3 см и </a:t>
            </a:r>
            <a:r>
              <a:rPr lang="en-US" sz="2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7,4*10</a:t>
            </a:r>
            <a:r>
              <a:rPr lang="en-US" sz="2200" baseline="30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6</a:t>
            </a:r>
            <a:r>
              <a:rPr lang="en-US" sz="2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на высоте 1 м </a:t>
            </a:r>
            <a:r>
              <a:rPr lang="en-US" sz="2200" dirty="0" smtClean="0"/>
              <a:t>[</a:t>
            </a:r>
            <a:r>
              <a:rPr lang="en-US" sz="2200" i="1" dirty="0" smtClean="0">
                <a:solidFill>
                  <a:schemeClr val="tx1">
                    <a:lumMod val="85000"/>
                  </a:schemeClr>
                </a:solidFill>
              </a:rPr>
              <a:t>Hess, 1951</a:t>
            </a:r>
            <a:r>
              <a:rPr lang="en-US" sz="2200" dirty="0" smtClean="0"/>
              <a:t>]</a:t>
            </a:r>
            <a:endParaRPr lang="ru-RU" sz="22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q=</a:t>
            </a:r>
            <a:r>
              <a:rPr lang="ru-RU" sz="2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(</a:t>
            </a:r>
            <a:r>
              <a:rPr lang="en-US" sz="2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2-3</a:t>
            </a:r>
            <a:r>
              <a:rPr lang="ru-RU" sz="2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)</a:t>
            </a:r>
            <a:r>
              <a:rPr lang="en-US" sz="2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*10</a:t>
            </a:r>
            <a:r>
              <a:rPr lang="en-US" sz="2200" baseline="30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2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днем– 10</a:t>
            </a:r>
            <a:r>
              <a:rPr lang="ru-RU" sz="2200" baseline="30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7</a:t>
            </a:r>
            <a:r>
              <a:rPr lang="ru-RU" sz="2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до 200 метров утром</a:t>
            </a:r>
            <a:r>
              <a:rPr lang="en-US" sz="2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200" dirty="0" smtClean="0"/>
              <a:t>[</a:t>
            </a:r>
            <a:r>
              <a:rPr lang="ru-RU" sz="2200" i="1" dirty="0" err="1" smtClean="0">
                <a:solidFill>
                  <a:schemeClr val="tx1">
                    <a:lumMod val="85000"/>
                  </a:schemeClr>
                </a:solidFill>
              </a:rPr>
              <a:t>Галиченко</a:t>
            </a:r>
            <a:r>
              <a:rPr lang="ru-RU" sz="2200" i="1" dirty="0" smtClean="0">
                <a:solidFill>
                  <a:schemeClr val="tx1">
                    <a:lumMod val="85000"/>
                  </a:schemeClr>
                </a:solidFill>
              </a:rPr>
              <a:t>, 2014</a:t>
            </a:r>
            <a:r>
              <a:rPr lang="en-US" sz="2200" dirty="0" smtClean="0"/>
              <a:t>]</a:t>
            </a:r>
            <a:endParaRPr lang="ru-RU" sz="22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q= (7-11)*10</a:t>
            </a:r>
            <a:r>
              <a:rPr lang="en-US" sz="2200" baseline="30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6</a:t>
            </a:r>
            <a:r>
              <a:rPr lang="en-US" sz="2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 приземном слое над континентами</a:t>
            </a:r>
            <a:r>
              <a:rPr lang="en-US" sz="2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200" dirty="0" smtClean="0"/>
              <a:t>[</a:t>
            </a:r>
            <a:r>
              <a:rPr lang="ru-RU" sz="2200" i="1" dirty="0" smtClean="0">
                <a:solidFill>
                  <a:schemeClr val="tx1">
                    <a:lumMod val="85000"/>
                  </a:schemeClr>
                </a:solidFill>
              </a:rPr>
              <a:t>Смирнов, 1992</a:t>
            </a:r>
            <a:r>
              <a:rPr lang="en-US" sz="2200" dirty="0" smtClean="0"/>
              <a:t>]</a:t>
            </a:r>
            <a:endParaRPr lang="ru-RU" sz="22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 smtClean="0"/>
              <a:t>α=1,6</a:t>
            </a:r>
            <a:r>
              <a:rPr lang="ru-RU" sz="2400" dirty="0" err="1" smtClean="0">
                <a:sym typeface="Symbol"/>
              </a:rPr>
              <a:t></a:t>
            </a:r>
            <a:r>
              <a:rPr lang="ru-RU" sz="2400" dirty="0" err="1" smtClean="0"/>
              <a:t>10</a:t>
            </a:r>
            <a:r>
              <a:rPr lang="ru-RU" sz="2400" baseline="30000" dirty="0" err="1" smtClean="0"/>
              <a:t>-12</a:t>
            </a:r>
            <a:r>
              <a:rPr lang="ru-RU" sz="2400" dirty="0" err="1" smtClean="0"/>
              <a:t> </a:t>
            </a:r>
            <a:r>
              <a:rPr lang="ru-RU" sz="2400" dirty="0" smtClean="0"/>
              <a:t>м</a:t>
            </a:r>
            <a:r>
              <a:rPr lang="ru-RU" sz="2400" baseline="30000" dirty="0" smtClean="0"/>
              <a:t>3</a:t>
            </a:r>
            <a:r>
              <a:rPr lang="ru-RU" sz="2400" dirty="0" smtClean="0"/>
              <a:t>с</a:t>
            </a:r>
            <a:r>
              <a:rPr lang="ru-RU" sz="2400" baseline="30000" dirty="0" smtClean="0"/>
              <a:t>-1 </a:t>
            </a:r>
            <a:r>
              <a:rPr lang="en-US" sz="2400" dirty="0" smtClean="0"/>
              <a:t>[</a:t>
            </a:r>
            <a:r>
              <a:rPr lang="ru-RU" sz="2400" i="1" dirty="0" err="1" smtClean="0">
                <a:solidFill>
                  <a:schemeClr val="tx1">
                    <a:lumMod val="85000"/>
                  </a:schemeClr>
                </a:solidFill>
              </a:rPr>
              <a:t>Куповых</a:t>
            </a:r>
            <a:r>
              <a:rPr lang="ru-RU" sz="2400" i="1" dirty="0" smtClean="0">
                <a:solidFill>
                  <a:schemeClr val="tx1">
                    <a:lumMod val="85000"/>
                  </a:schemeClr>
                </a:solidFill>
              </a:rPr>
              <a:t>, 1998</a:t>
            </a:r>
            <a:r>
              <a:rPr lang="en-US" sz="2400" i="1" dirty="0" smtClean="0">
                <a:solidFill>
                  <a:schemeClr val="tx1">
                    <a:lumMod val="85000"/>
                  </a:schemeClr>
                </a:solidFill>
              </a:rPr>
              <a:t>;</a:t>
            </a:r>
            <a:r>
              <a:rPr lang="ru-RU" sz="2400" i="1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tx1">
                    <a:lumMod val="85000"/>
                  </a:schemeClr>
                </a:solidFill>
              </a:rPr>
              <a:t>Harrison and </a:t>
            </a:r>
            <a:r>
              <a:rPr lang="en-US" sz="2400" i="1" dirty="0" err="1" smtClean="0">
                <a:solidFill>
                  <a:schemeClr val="tx1">
                    <a:lumMod val="85000"/>
                  </a:schemeClr>
                </a:solidFill>
              </a:rPr>
              <a:t>Carslaw</a:t>
            </a:r>
            <a:r>
              <a:rPr lang="en-US" sz="2400" i="1" dirty="0" smtClean="0">
                <a:solidFill>
                  <a:schemeClr val="tx1">
                    <a:lumMod val="85000"/>
                  </a:schemeClr>
                </a:solidFill>
              </a:rPr>
              <a:t>, 2003</a:t>
            </a:r>
            <a:r>
              <a:rPr lang="en-US" sz="2400" dirty="0" smtClean="0"/>
              <a:t>]</a:t>
            </a:r>
            <a:r>
              <a:rPr lang="ru-RU" sz="2400" dirty="0" smtClean="0"/>
              <a:t>– коэффициент рекомбинации легких ионов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l-GR" sz="2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α</a:t>
            </a:r>
            <a:r>
              <a:rPr lang="en-US" sz="2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~</a:t>
            </a:r>
            <a:r>
              <a:rPr lang="ru-RU" sz="2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10</a:t>
            </a:r>
            <a:r>
              <a:rPr lang="ru-RU" sz="2200" baseline="30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-12</a:t>
            </a:r>
            <a:r>
              <a:rPr lang="ru-RU" sz="2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м</a:t>
            </a:r>
            <a:r>
              <a:rPr lang="ru-RU" sz="2200" baseline="30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3</a:t>
            </a:r>
            <a:r>
              <a:rPr lang="ru-RU" sz="2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с</a:t>
            </a:r>
            <a:r>
              <a:rPr lang="ru-RU" sz="2200" baseline="30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-1 </a:t>
            </a:r>
            <a:r>
              <a:rPr lang="en-US" sz="2200" dirty="0" smtClean="0"/>
              <a:t>[</a:t>
            </a:r>
            <a:r>
              <a:rPr lang="ru-RU" sz="2200" i="1" dirty="0" err="1" smtClean="0">
                <a:solidFill>
                  <a:schemeClr val="tx1">
                    <a:lumMod val="85000"/>
                  </a:schemeClr>
                </a:solidFill>
              </a:rPr>
              <a:t>Боярчук</a:t>
            </a:r>
            <a:r>
              <a:rPr lang="ru-RU" sz="2200" i="1" dirty="0" smtClean="0">
                <a:solidFill>
                  <a:schemeClr val="tx1">
                    <a:lumMod val="85000"/>
                  </a:schemeClr>
                </a:solidFill>
              </a:rPr>
              <a:t>, 2000</a:t>
            </a:r>
            <a:r>
              <a:rPr lang="en-US" sz="2200" dirty="0" smtClean="0"/>
              <a:t>]</a:t>
            </a:r>
            <a:endParaRPr lang="ru-RU" sz="2200" baseline="300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β </a:t>
            </a:r>
            <a:r>
              <a:rPr lang="ru-RU" sz="2400" dirty="0" smtClean="0"/>
              <a:t>= 1,65</a:t>
            </a:r>
            <a:r>
              <a:rPr lang="ru-RU" sz="2400" dirty="0" smtClean="0">
                <a:sym typeface="Symbol"/>
              </a:rPr>
              <a:t></a:t>
            </a:r>
            <a:r>
              <a:rPr lang="ru-RU" sz="2400" dirty="0" smtClean="0"/>
              <a:t>10</a:t>
            </a:r>
            <a:r>
              <a:rPr lang="ru-RU" sz="2400" baseline="30000" dirty="0" smtClean="0"/>
              <a:t>-12</a:t>
            </a:r>
            <a:r>
              <a:rPr lang="ru-RU" sz="2400" dirty="0" smtClean="0"/>
              <a:t> м</a:t>
            </a:r>
            <a:r>
              <a:rPr lang="ru-RU" sz="2400" baseline="30000" dirty="0" smtClean="0"/>
              <a:t>3</a:t>
            </a:r>
            <a:r>
              <a:rPr lang="ru-RU" sz="2400" dirty="0" smtClean="0"/>
              <a:t>с</a:t>
            </a:r>
            <a:r>
              <a:rPr lang="ru-RU" sz="2400" baseline="30000" dirty="0" smtClean="0"/>
              <a:t>-1</a:t>
            </a:r>
            <a:r>
              <a:rPr lang="ru-RU" sz="2400" dirty="0" smtClean="0"/>
              <a:t> – коэффициент присоединения легких ионов к аэрозольным частицам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2*10</a:t>
            </a:r>
            <a:r>
              <a:rPr lang="en-US" sz="2200" baseline="30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-12</a:t>
            </a:r>
            <a:r>
              <a:rPr lang="en-US" sz="2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[</a:t>
            </a:r>
            <a:r>
              <a:rPr lang="en-US" sz="22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Hoppel</a:t>
            </a:r>
            <a:r>
              <a:rPr lang="en-US" sz="2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, 1986]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10</a:t>
            </a:r>
            <a:r>
              <a:rPr lang="en-US" sz="2200" baseline="30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-12 </a:t>
            </a:r>
            <a:r>
              <a:rPr lang="en-US" sz="2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&lt; β &lt; 10</a:t>
            </a:r>
            <a:r>
              <a:rPr lang="en-US" sz="2200" baseline="30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-11</a:t>
            </a:r>
            <a:r>
              <a:rPr lang="en-US" sz="2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200" dirty="0" smtClean="0"/>
              <a:t>[</a:t>
            </a:r>
            <a:r>
              <a:rPr lang="en-US" sz="2200" i="1" dirty="0" smtClean="0">
                <a:solidFill>
                  <a:schemeClr val="tx1">
                    <a:lumMod val="85000"/>
                  </a:schemeClr>
                </a:solidFill>
              </a:rPr>
              <a:t>Harrison, 2003</a:t>
            </a:r>
            <a:r>
              <a:rPr lang="en-US" sz="2200" dirty="0" smtClean="0"/>
              <a:t>]</a:t>
            </a:r>
            <a:endParaRPr lang="ru-RU" sz="2200" baseline="30000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6199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mtClean="0"/>
              <a:t>Значения параметров для приземного слоя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90E16-9BCF-4940-A286-9B2F490DE791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1857364"/>
            <a:ext cx="4000496" cy="7143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smtClean="0"/>
              <a:t>Зависимость проводимости </a:t>
            </a:r>
            <a:br>
              <a:rPr lang="ru-RU" sz="2400" smtClean="0"/>
            </a:br>
            <a:r>
              <a:rPr lang="ru-RU" sz="2400" smtClean="0"/>
              <a:t>от высоты</a:t>
            </a:r>
            <a:endParaRPr lang="ru-RU" sz="240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99410-90B6-464C-9381-3C35AB50C3D3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23556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5" y="1939925"/>
            <a:ext cx="4816475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7305675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14"/>
          <p:cNvSpPr txBox="1">
            <a:spLocks noChangeArrowheads="1"/>
          </p:cNvSpPr>
          <p:nvPr/>
        </p:nvSpPr>
        <p:spPr bwMode="auto">
          <a:xfrm>
            <a:off x="285750" y="2643188"/>
            <a:ext cx="2676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[</a:t>
            </a:r>
            <a:r>
              <a:rPr lang="en-US" sz="2000" i="1" dirty="0">
                <a:solidFill>
                  <a:schemeClr val="tx1">
                    <a:lumMod val="85000"/>
                  </a:schemeClr>
                </a:solidFill>
                <a:latin typeface="+mn-lt"/>
              </a:rPr>
              <a:t>Cole and Pierce, 1965</a:t>
            </a:r>
            <a:r>
              <a:rPr lang="en-US" sz="2000" dirty="0">
                <a:latin typeface="+mn-lt"/>
              </a:rPr>
              <a:t>]</a:t>
            </a:r>
          </a:p>
          <a:p>
            <a:pPr>
              <a:defRPr/>
            </a:pPr>
            <a:r>
              <a:rPr lang="en-US" sz="2000" dirty="0">
                <a:latin typeface="+mn-lt"/>
              </a:rPr>
              <a:t>[</a:t>
            </a:r>
            <a:r>
              <a:rPr lang="ru-RU" sz="2000" i="1" dirty="0">
                <a:solidFill>
                  <a:schemeClr val="tx1">
                    <a:lumMod val="85000"/>
                  </a:schemeClr>
                </a:solidFill>
                <a:latin typeface="+mn-lt"/>
              </a:rPr>
              <a:t>Морозов, 2011</a:t>
            </a:r>
            <a:r>
              <a:rPr lang="en-US" sz="2000" dirty="0">
                <a:latin typeface="+mn-lt"/>
              </a:rPr>
              <a:t>]</a:t>
            </a:r>
            <a:endParaRPr lang="ru-RU" sz="2000" dirty="0">
              <a:latin typeface="+mn-lt"/>
            </a:endParaRPr>
          </a:p>
        </p:txBody>
      </p:sp>
      <p:pic>
        <p:nvPicPr>
          <p:cNvPr id="23559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4500563"/>
            <a:ext cx="27908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000125" y="5286375"/>
            <a:ext cx="200025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latin typeface="+mn-lt"/>
              </a:rPr>
              <a:t>до высоты </a:t>
            </a:r>
            <a:r>
              <a:rPr lang="en-US" sz="2400" dirty="0">
                <a:latin typeface="+mn-lt"/>
              </a:rPr>
              <a:t>h</a:t>
            </a:r>
            <a:r>
              <a:rPr lang="ru-RU" sz="2400" dirty="0">
                <a:latin typeface="+mn-lt"/>
              </a:rPr>
              <a:t> </a:t>
            </a:r>
            <a:endParaRPr lang="en-US" sz="2400" dirty="0">
              <a:latin typeface="+mn-lt"/>
            </a:endParaRPr>
          </a:p>
          <a:p>
            <a:pPr algn="ctr">
              <a:defRPr/>
            </a:pPr>
            <a:r>
              <a:rPr lang="ru-RU" sz="2400" dirty="0">
                <a:latin typeface="+mn-lt"/>
              </a:rPr>
              <a:t>(</a:t>
            </a:r>
            <a:r>
              <a:rPr lang="en-US" sz="2400" dirty="0">
                <a:latin typeface="+mn-lt"/>
              </a:rPr>
              <a:t>h&lt;3,6 </a:t>
            </a:r>
            <a:r>
              <a:rPr lang="ru-RU" sz="2400" dirty="0">
                <a:latin typeface="+mn-lt"/>
              </a:rPr>
              <a:t>км</a:t>
            </a:r>
            <a:r>
              <a:rPr lang="en-US" sz="2400" dirty="0">
                <a:latin typeface="+mn-lt"/>
              </a:rPr>
              <a:t>)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mtClean="0"/>
              <a:t>Условия «хорошей погоды»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581DB-14AB-41EB-A637-BE78F4A7D77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1975" y="1554163"/>
            <a:ext cx="31464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102225" y="3429000"/>
            <a:ext cx="40417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latin typeface="+mn-lt"/>
              </a:rPr>
              <a:t>Электростатический </a:t>
            </a:r>
            <a:r>
              <a:rPr lang="ru-RU" sz="2000" dirty="0" err="1">
                <a:latin typeface="+mn-lt"/>
              </a:rPr>
              <a:t>флюксметр</a:t>
            </a:r>
            <a:endParaRPr lang="ru-RU" sz="2000" dirty="0"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88" y="1214438"/>
            <a:ext cx="51435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</a:rPr>
              <a:t>Основная цель отбора данных, полученных в условиях «хорошей погоды» – исключение локальных явлений, вызванных метеорологическими возмущениями.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7188" y="2786063"/>
            <a:ext cx="5000625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+mn-lt"/>
              </a:rPr>
              <a:t>Исключаются:</a:t>
            </a:r>
          </a:p>
          <a:p>
            <a:pPr>
              <a:defRPr/>
            </a:pPr>
            <a:r>
              <a:rPr lang="ru-RU" sz="2000" dirty="0">
                <a:latin typeface="+mn-lt"/>
              </a:rPr>
              <a:t>Осадки, Туман (Дымка, Мгла), Низкая облачность, Грозы, Метели, Изморось (Иней), Пыльный ветер, Поземок, Скорость ветра меньше 6 м/с.</a:t>
            </a:r>
          </a:p>
          <a:p>
            <a:pPr>
              <a:defRPr/>
            </a:pPr>
            <a:r>
              <a:rPr lang="ru-RU" sz="2000" dirty="0" err="1">
                <a:latin typeface="+mn-lt"/>
              </a:rPr>
              <a:t>E</a:t>
            </a:r>
            <a:r>
              <a:rPr lang="ru-RU" sz="2000" baseline="-25000" dirty="0" err="1">
                <a:latin typeface="+mn-lt"/>
              </a:rPr>
              <a:t>z</a:t>
            </a:r>
            <a:r>
              <a:rPr lang="ru-RU" sz="2000" dirty="0">
                <a:latin typeface="+mn-lt"/>
              </a:rPr>
              <a:t> не переходит через </a:t>
            </a:r>
            <a:r>
              <a:rPr lang="ru-RU" sz="2000" dirty="0" smtClean="0">
                <a:latin typeface="+mn-lt"/>
              </a:rPr>
              <a:t>0. </a:t>
            </a:r>
            <a:endParaRPr lang="ru-RU" sz="2000" dirty="0">
              <a:latin typeface="+mn-lt"/>
            </a:endParaRPr>
          </a:p>
        </p:txBody>
      </p:sp>
      <p:pic>
        <p:nvPicPr>
          <p:cNvPr id="61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4214813"/>
            <a:ext cx="4198937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Box 17"/>
          <p:cNvSpPr txBox="1">
            <a:spLocks noChangeArrowheads="1"/>
          </p:cNvSpPr>
          <p:nvPr/>
        </p:nvSpPr>
        <p:spPr bwMode="auto">
          <a:xfrm>
            <a:off x="5643563" y="6215063"/>
            <a:ext cx="19002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Гроза 2.</a:t>
            </a:r>
            <a:r>
              <a:rPr lang="en-US"/>
              <a:t>VII</a:t>
            </a:r>
            <a:r>
              <a:rPr lang="ru-RU"/>
              <a:t>.2014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29125" y="4357688"/>
            <a:ext cx="5715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В/м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58063" y="5143500"/>
            <a:ext cx="11731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latin typeface="+mn-lt"/>
              </a:rPr>
              <a:t>Время, 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500313" y="2643188"/>
          <a:ext cx="478634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6587"/>
                <a:gridCol w="1196587"/>
                <a:gridCol w="1196587"/>
                <a:gridCol w="1196587"/>
              </a:tblGrid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dirty="0"/>
                        <a:t>h (</a:t>
                      </a:r>
                      <a:r>
                        <a:rPr lang="ru-RU" dirty="0"/>
                        <a:t>км)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dirty="0" smtClean="0"/>
                        <a:t>d=0,68</a:t>
                      </a:r>
                      <a:endParaRPr lang="en-US" dirty="0"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dirty="0" smtClean="0"/>
                        <a:t>d=0,7</a:t>
                      </a:r>
                      <a:r>
                        <a:rPr lang="ru-RU" dirty="0" smtClean="0"/>
                        <a:t>5</a:t>
                      </a:r>
                      <a:endParaRPr lang="en-US" dirty="0"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dirty="0" smtClean="0"/>
                        <a:t>d=0,8</a:t>
                      </a:r>
                      <a:r>
                        <a:rPr lang="ru-RU" dirty="0" smtClean="0"/>
                        <a:t>2</a:t>
                      </a:r>
                      <a:endParaRPr lang="en-US" dirty="0"/>
                    </a:p>
                  </a:txBody>
                  <a:tcPr marL="38100" marR="38100" marT="38100" marB="38100"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dirty="0"/>
                        <a:t>1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0,02</a:t>
                      </a:r>
                      <a:endParaRPr lang="ru-RU" dirty="0"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0,24</a:t>
                      </a:r>
                      <a:endParaRPr lang="ru-RU" dirty="0"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0,45</a:t>
                      </a:r>
                      <a:endParaRPr lang="ru-RU" dirty="0"/>
                    </a:p>
                  </a:txBody>
                  <a:tcPr marL="38100" marR="38100" marT="38100" marB="38100"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ru-RU" dirty="0"/>
                        <a:t>0,9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dirty="0" smtClean="0"/>
                        <a:t>0,12</a:t>
                      </a:r>
                      <a:endParaRPr lang="en-US" dirty="0"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0,32</a:t>
                      </a:r>
                      <a:endParaRPr lang="ru-RU" dirty="0"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0,5</a:t>
                      </a:r>
                      <a:endParaRPr lang="ru-RU" dirty="0"/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Концентрация аэрозольных частиц</a:t>
            </a:r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00313" y="5357813"/>
          <a:ext cx="478634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6587"/>
                <a:gridCol w="1196587"/>
                <a:gridCol w="1196587"/>
                <a:gridCol w="1196587"/>
              </a:tblGrid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dirty="0"/>
                        <a:t>h (</a:t>
                      </a:r>
                      <a:r>
                        <a:rPr lang="ru-RU" dirty="0"/>
                        <a:t>км)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dirty="0" smtClean="0"/>
                        <a:t>d=0,68</a:t>
                      </a:r>
                      <a:endParaRPr lang="en-US" dirty="0"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dirty="0" smtClean="0"/>
                        <a:t>d=0,7</a:t>
                      </a:r>
                      <a:r>
                        <a:rPr lang="ru-RU" dirty="0" smtClean="0"/>
                        <a:t>5</a:t>
                      </a:r>
                      <a:endParaRPr lang="en-US" dirty="0"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dirty="0" smtClean="0"/>
                        <a:t>d=0,8</a:t>
                      </a:r>
                      <a:r>
                        <a:rPr lang="ru-RU" dirty="0" smtClean="0"/>
                        <a:t>2</a:t>
                      </a:r>
                      <a:endParaRPr lang="en-US" dirty="0"/>
                    </a:p>
                  </a:txBody>
                  <a:tcPr marL="38100" marR="38100" marT="38100" marB="38100"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/>
                        <a:t>1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baseline="30000" dirty="0" smtClean="0"/>
                        <a:t> </a:t>
                      </a: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11</a:t>
                      </a:r>
                      <a:endParaRPr lang="en-US" dirty="0"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10</a:t>
                      </a:r>
                      <a:endParaRPr lang="en-US" dirty="0"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4</a:t>
                      </a:r>
                      <a:r>
                        <a:rPr lang="en-US" dirty="0" smtClean="0"/>
                        <a:t>*10</a:t>
                      </a:r>
                      <a:r>
                        <a:rPr lang="en-US" baseline="30000" dirty="0" smtClean="0"/>
                        <a:t>9</a:t>
                      </a:r>
                      <a:endParaRPr lang="en-US" dirty="0"/>
                    </a:p>
                  </a:txBody>
                  <a:tcPr marL="38100" marR="38100" marT="38100" marB="38100"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ru-RU"/>
                        <a:t>0,9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2*10</a:t>
                      </a:r>
                      <a:r>
                        <a:rPr lang="ru-RU" baseline="30000" dirty="0" smtClean="0"/>
                        <a:t>10</a:t>
                      </a:r>
                      <a:endParaRPr lang="ru-RU" dirty="0"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7</a:t>
                      </a:r>
                      <a:r>
                        <a:rPr lang="en-US" dirty="0" smtClean="0"/>
                        <a:t>*10</a:t>
                      </a:r>
                      <a:r>
                        <a:rPr lang="en-US" baseline="30000" dirty="0" smtClean="0"/>
                        <a:t>9</a:t>
                      </a:r>
                      <a:endParaRPr lang="en-US" dirty="0"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4</a:t>
                      </a:r>
                      <a:r>
                        <a:rPr lang="en-US" dirty="0" smtClean="0"/>
                        <a:t>*10</a:t>
                      </a:r>
                      <a:r>
                        <a:rPr lang="en-US" baseline="30000" dirty="0" smtClean="0"/>
                        <a:t>9</a:t>
                      </a:r>
                      <a:endParaRPr lang="en-US" dirty="0"/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  <p:sp>
        <p:nvSpPr>
          <p:cNvPr id="24623" name="Прямоугольник 10"/>
          <p:cNvSpPr>
            <a:spLocks noChangeArrowheads="1"/>
          </p:cNvSpPr>
          <p:nvPr/>
        </p:nvSpPr>
        <p:spPr bwMode="auto">
          <a:xfrm>
            <a:off x="1785938" y="2928938"/>
            <a:ext cx="515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200">
                <a:latin typeface="Constantia" pitchFamily="18" charset="0"/>
              </a:rPr>
              <a:t>η</a:t>
            </a:r>
            <a:r>
              <a:rPr lang="ru-RU" sz="3200">
                <a:latin typeface="Constantia" pitchFamily="18" charset="0"/>
              </a:rPr>
              <a:t>:</a:t>
            </a:r>
          </a:p>
        </p:txBody>
      </p:sp>
      <p:sp>
        <p:nvSpPr>
          <p:cNvPr id="24624" name="TextBox 11"/>
          <p:cNvSpPr txBox="1">
            <a:spLocks noChangeArrowheads="1"/>
          </p:cNvSpPr>
          <p:nvPr/>
        </p:nvSpPr>
        <p:spPr bwMode="auto">
          <a:xfrm>
            <a:off x="1643063" y="5643563"/>
            <a:ext cx="5984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onstantia" pitchFamily="18" charset="0"/>
              </a:rPr>
              <a:t>N:</a:t>
            </a:r>
            <a:endParaRPr lang="ru-RU" sz="3200">
              <a:latin typeface="Constantia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A23F2A-CBE5-4B43-A5ED-0CF2565952E3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24626" name="Picture 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857250"/>
            <a:ext cx="54197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3" y="4143375"/>
            <a:ext cx="23336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52400"/>
            <a:ext cx="8429684" cy="70483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mtClean="0"/>
              <a:t>Концентрация фонового аэрозоля </a:t>
            </a:r>
            <a:r>
              <a:rPr smtClean="0"/>
              <a:t>F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9A6A0-177C-46D4-A562-8F0357A4EC00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2560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1214438"/>
            <a:ext cx="23336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500" y="1428750"/>
            <a:ext cx="57515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latin typeface="+mn-lt"/>
              </a:rPr>
              <a:t>Приближенная формула для </a:t>
            </a:r>
            <a:r>
              <a:rPr lang="en-US" sz="2400" dirty="0">
                <a:latin typeface="+mn-lt"/>
              </a:rPr>
              <a:t>F </a:t>
            </a:r>
            <a:r>
              <a:rPr lang="ru-RU" sz="2400" dirty="0">
                <a:latin typeface="+mn-lt"/>
              </a:rPr>
              <a:t>≤ 10</a:t>
            </a:r>
            <a:r>
              <a:rPr lang="ru-RU" sz="2400" baseline="30000" dirty="0">
                <a:latin typeface="+mn-lt"/>
              </a:rPr>
              <a:t>8</a:t>
            </a:r>
            <a:r>
              <a:rPr lang="ru-RU" sz="2400" dirty="0">
                <a:latin typeface="+mn-lt"/>
              </a:rPr>
              <a:t> см</a:t>
            </a:r>
            <a:r>
              <a:rPr lang="ru-RU" sz="2400" baseline="30000" dirty="0">
                <a:latin typeface="+mn-lt"/>
              </a:rPr>
              <a:t>-3</a:t>
            </a:r>
            <a:r>
              <a:rPr lang="ru-RU" sz="2400" dirty="0">
                <a:latin typeface="+mn-lt"/>
              </a:rPr>
              <a:t> </a:t>
            </a:r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2714625"/>
            <a:ext cx="39433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3143250"/>
            <a:ext cx="4424362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928813" y="5357813"/>
            <a:ext cx="11874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h=0,9 </a:t>
            </a:r>
            <a:r>
              <a:rPr lang="ru-RU" sz="2000" dirty="0">
                <a:latin typeface="+mn-lt"/>
              </a:rPr>
              <a:t>км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047875"/>
          </a:xfrm>
        </p:spPr>
        <p:txBody>
          <a:bodyPr/>
          <a:lstStyle/>
          <a:p>
            <a:pPr eaLnBrk="1" hangingPunct="1"/>
            <a:r>
              <a:rPr lang="ru-RU" smtClean="0"/>
              <a:t>Разрывность функции проводимости</a:t>
            </a:r>
          </a:p>
          <a:p>
            <a:pPr eaLnBrk="1" hangingPunct="1"/>
            <a:r>
              <a:rPr lang="ru-RU" smtClean="0"/>
              <a:t>Сильные изменения при небольших вариациях параметров</a:t>
            </a:r>
          </a:p>
          <a:p>
            <a:pPr eaLnBrk="1" hangingPunct="1"/>
            <a:r>
              <a:rPr lang="ru-RU" smtClean="0"/>
              <a:t>Наличие порогового значения </a:t>
            </a:r>
            <a:r>
              <a:rPr lang="en-US" smtClean="0"/>
              <a:t>d</a:t>
            </a:r>
            <a:r>
              <a:rPr lang="ru-RU" smtClean="0"/>
              <a:t> (для </a:t>
            </a:r>
            <a:r>
              <a:rPr lang="en-US" smtClean="0"/>
              <a:t>h=1 d</a:t>
            </a:r>
            <a:r>
              <a:rPr lang="ru-RU" baseline="-25000" smtClean="0"/>
              <a:t>пор</a:t>
            </a:r>
            <a:r>
              <a:rPr lang="ru-RU" smtClean="0"/>
              <a:t>=0,67)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Недостатки: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8F92B-2025-40BB-A4A1-4E33378FE0EF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714375" y="4143375"/>
            <a:ext cx="51085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600" dirty="0">
                <a:latin typeface="+mn-lt"/>
              </a:rPr>
              <a:t>Заменим слой на более плавный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Проводимость для случая убывающей концентрации</a:t>
            </a:r>
            <a:endParaRPr lang="ru-RU"/>
          </a:p>
        </p:txBody>
      </p:sp>
      <p:sp>
        <p:nvSpPr>
          <p:cNvPr id="27651" name="Содержимое 6"/>
          <p:cNvSpPr>
            <a:spLocks noGrp="1"/>
          </p:cNvSpPr>
          <p:nvPr>
            <p:ph idx="1"/>
          </p:nvPr>
        </p:nvSpPr>
        <p:spPr>
          <a:xfrm>
            <a:off x="214313" y="3786188"/>
            <a:ext cx="4786312" cy="8572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проводимость  до высоты </a:t>
            </a:r>
            <a:r>
              <a:rPr lang="en-US" smtClean="0"/>
              <a:t>h</a:t>
            </a:r>
            <a:r>
              <a:rPr lang="ru-RU" smtClean="0"/>
              <a:t>: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27652" name="Прямоугольник 10"/>
          <p:cNvSpPr>
            <a:spLocks noChangeArrowheads="1"/>
          </p:cNvSpPr>
          <p:nvPr/>
        </p:nvSpPr>
        <p:spPr bwMode="auto">
          <a:xfrm>
            <a:off x="357188" y="5429250"/>
            <a:ext cx="4143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onstantia" pitchFamily="18" charset="0"/>
              </a:rPr>
              <a:t>σ</a:t>
            </a:r>
            <a:r>
              <a:rPr lang="ru-RU" sz="2000" baseline="30000">
                <a:latin typeface="Constantia" pitchFamily="18" charset="0"/>
              </a:rPr>
              <a:t>а</a:t>
            </a:r>
            <a:r>
              <a:rPr lang="ru-RU" sz="2000">
                <a:latin typeface="Constantia" pitchFamily="18" charset="0"/>
              </a:rPr>
              <a:t>(</a:t>
            </a:r>
            <a:r>
              <a:rPr lang="en-US" sz="2000" i="1">
                <a:latin typeface="Constantia" pitchFamily="18" charset="0"/>
              </a:rPr>
              <a:t>h</a:t>
            </a:r>
            <a:r>
              <a:rPr lang="ru-RU" sz="2000">
                <a:latin typeface="Constantia" pitchFamily="18" charset="0"/>
              </a:rPr>
              <a:t>)=σ(</a:t>
            </a:r>
            <a:r>
              <a:rPr lang="en-US" sz="2000" i="1">
                <a:latin typeface="Constantia" pitchFamily="18" charset="0"/>
              </a:rPr>
              <a:t>h</a:t>
            </a:r>
            <a:r>
              <a:rPr lang="ru-RU" sz="2000">
                <a:latin typeface="Constantia" pitchFamily="18" charset="0"/>
              </a:rPr>
              <a:t>)</a:t>
            </a:r>
            <a:r>
              <a:rPr lang="en-US" sz="2000">
                <a:latin typeface="Constantia" pitchFamily="18" charset="0"/>
              </a:rPr>
              <a:t> (</a:t>
            </a:r>
            <a:r>
              <a:rPr lang="ru-RU" sz="2000">
                <a:latin typeface="Constantia" pitchFamily="18" charset="0"/>
              </a:rPr>
              <a:t>непрерывность)</a:t>
            </a:r>
          </a:p>
          <a:p>
            <a:r>
              <a:rPr lang="ru-RU" sz="2000">
                <a:latin typeface="Constantia" pitchFamily="18" charset="0"/>
              </a:rPr>
              <a:t>σ</a:t>
            </a:r>
            <a:r>
              <a:rPr lang="ru-RU" sz="2000" baseline="30000">
                <a:latin typeface="Constantia" pitchFamily="18" charset="0"/>
              </a:rPr>
              <a:t>а</a:t>
            </a:r>
            <a:r>
              <a:rPr lang="ru-RU" sz="2000">
                <a:latin typeface="Constantia" pitchFamily="18" charset="0"/>
              </a:rPr>
              <a:t>(0)=η</a:t>
            </a:r>
          </a:p>
        </p:txBody>
      </p:sp>
      <p:sp>
        <p:nvSpPr>
          <p:cNvPr id="27653" name="TextBox 11"/>
          <p:cNvSpPr txBox="1">
            <a:spLocks noChangeArrowheads="1"/>
          </p:cNvSpPr>
          <p:nvPr/>
        </p:nvSpPr>
        <p:spPr bwMode="auto">
          <a:xfrm>
            <a:off x="4714875" y="5072063"/>
            <a:ext cx="581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nstantia" pitchFamily="18" charset="0"/>
              </a:rPr>
              <a:t>z/h</a:t>
            </a:r>
            <a:endParaRPr lang="ru-RU" sz="2000" b="1">
              <a:latin typeface="Constantia" pitchFamily="18" charset="0"/>
            </a:endParaRPr>
          </a:p>
        </p:txBody>
      </p:sp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4214813"/>
            <a:ext cx="34290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Прямоугольник 12"/>
          <p:cNvSpPr>
            <a:spLocks noChangeArrowheads="1"/>
          </p:cNvSpPr>
          <p:nvPr/>
        </p:nvSpPr>
        <p:spPr bwMode="auto">
          <a:xfrm>
            <a:off x="7143750" y="6357938"/>
            <a:ext cx="339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onstantia" pitchFamily="18" charset="0"/>
              </a:rPr>
              <a:t>η</a:t>
            </a:r>
          </a:p>
        </p:txBody>
      </p:sp>
      <p:sp>
        <p:nvSpPr>
          <p:cNvPr id="27656" name="TextBox 13"/>
          <p:cNvSpPr txBox="1">
            <a:spLocks noChangeArrowheads="1"/>
          </p:cNvSpPr>
          <p:nvPr/>
        </p:nvSpPr>
        <p:spPr bwMode="auto">
          <a:xfrm>
            <a:off x="5000625" y="3786188"/>
            <a:ext cx="4051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nstantia" pitchFamily="18" charset="0"/>
              </a:rPr>
              <a:t>Поведение добавочного множителя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418AA-C2A7-4818-83F5-9A1A9009678F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27658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857375"/>
            <a:ext cx="85915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одержимое 6"/>
          <p:cNvSpPr txBox="1">
            <a:spLocks/>
          </p:cNvSpPr>
          <p:nvPr/>
        </p:nvSpPr>
        <p:spPr bwMode="auto">
          <a:xfrm>
            <a:off x="428625" y="1285875"/>
            <a:ext cx="27146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  <a:defRPr/>
            </a:pPr>
            <a:r>
              <a:rPr lang="ru-RU" sz="2600" dirty="0">
                <a:latin typeface="+mn-lt"/>
                <a:cs typeface="+mn-cs"/>
              </a:rPr>
              <a:t>Проводимость:</a:t>
            </a:r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  <a:defRPr/>
            </a:pPr>
            <a:endParaRPr lang="ru-RU" sz="2600" dirty="0">
              <a:latin typeface="+mn-lt"/>
              <a:cs typeface="+mn-cs"/>
            </a:endParaRPr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  <a:defRPr/>
            </a:pPr>
            <a:endParaRPr lang="ru-RU" sz="2600" dirty="0">
              <a:latin typeface="+mn-lt"/>
              <a:cs typeface="+mn-cs"/>
            </a:endParaRPr>
          </a:p>
        </p:txBody>
      </p:sp>
      <p:pic>
        <p:nvPicPr>
          <p:cNvPr id="27660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4500563"/>
            <a:ext cx="30384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C5D44-7D9B-4871-93ED-9B14A6C03DCA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824038"/>
            <a:ext cx="82867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85938" y="357188"/>
            <a:ext cx="545941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dirty="0">
                <a:latin typeface="+mj-lt"/>
              </a:rPr>
              <a:t>Зависимость между </a:t>
            </a:r>
            <a:r>
              <a:rPr lang="en-US" sz="3600" dirty="0">
                <a:latin typeface="+mj-lt"/>
              </a:rPr>
              <a:t>d </a:t>
            </a:r>
            <a:r>
              <a:rPr lang="ru-RU" sz="3600" dirty="0">
                <a:latin typeface="+mj-lt"/>
              </a:rPr>
              <a:t>и </a:t>
            </a:r>
            <a:r>
              <a:rPr lang="ru-RU" sz="3600" dirty="0">
                <a:latin typeface="+mj-lt"/>
                <a:sym typeface="Symbol"/>
              </a:rPr>
              <a:t></a:t>
            </a:r>
            <a:endParaRPr lang="ru-RU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Рассчитанная концентрация</a:t>
            </a:r>
            <a:endParaRPr lang="ru-RU"/>
          </a:p>
        </p:txBody>
      </p:sp>
      <p:pic>
        <p:nvPicPr>
          <p:cNvPr id="29699" name="Picture 2" descr="C:\Users\Алексей\Desktop\Борок\аэр\граф\3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928688"/>
            <a:ext cx="4286250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B6514C-78DF-487F-86F5-55E55D5B99E5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29701" name="TextBox 8"/>
          <p:cNvSpPr txBox="1">
            <a:spLocks noChangeArrowheads="1"/>
          </p:cNvSpPr>
          <p:nvPr/>
        </p:nvSpPr>
        <p:spPr bwMode="auto">
          <a:xfrm>
            <a:off x="428625" y="1285875"/>
            <a:ext cx="479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H, </a:t>
            </a:r>
            <a:endParaRPr lang="ru-RU">
              <a:solidFill>
                <a:schemeClr val="bg1"/>
              </a:solidFill>
            </a:endParaRPr>
          </a:p>
          <a:p>
            <a:r>
              <a:rPr lang="ru-RU">
                <a:solidFill>
                  <a:schemeClr val="bg1"/>
                </a:solidFill>
              </a:rPr>
              <a:t>км</a:t>
            </a:r>
          </a:p>
        </p:txBody>
      </p:sp>
      <p:sp>
        <p:nvSpPr>
          <p:cNvPr id="29702" name="TextBox 9"/>
          <p:cNvSpPr txBox="1">
            <a:spLocks noChangeArrowheads="1"/>
          </p:cNvSpPr>
          <p:nvPr/>
        </p:nvSpPr>
        <p:spPr bwMode="auto">
          <a:xfrm>
            <a:off x="3500438" y="5000625"/>
            <a:ext cx="1285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    </a:t>
            </a:r>
            <a:r>
              <a:rPr lang="en-US">
                <a:solidFill>
                  <a:schemeClr val="bg1"/>
                </a:solidFill>
              </a:rPr>
              <a:t>N</a:t>
            </a:r>
            <a:r>
              <a:rPr lang="ru-RU">
                <a:solidFill>
                  <a:schemeClr val="bg1"/>
                </a:solidFill>
              </a:rPr>
              <a:t>, </a:t>
            </a:r>
          </a:p>
          <a:p>
            <a:r>
              <a:rPr lang="ru-RU">
                <a:solidFill>
                  <a:schemeClr val="bg1"/>
                </a:solidFill>
              </a:rPr>
              <a:t>частиц/м</a:t>
            </a:r>
            <a:r>
              <a:rPr lang="ru-RU" baseline="30000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9703" name="TextBox 10"/>
          <p:cNvSpPr txBox="1">
            <a:spLocks noChangeArrowheads="1"/>
          </p:cNvSpPr>
          <p:nvPr/>
        </p:nvSpPr>
        <p:spPr bwMode="auto">
          <a:xfrm>
            <a:off x="1214438" y="485775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</a:t>
            </a:r>
            <a:endParaRPr lang="ru-RU">
              <a:solidFill>
                <a:schemeClr val="bg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786438" y="2714625"/>
          <a:ext cx="2839662" cy="1690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554"/>
                <a:gridCol w="946554"/>
                <a:gridCol w="946554"/>
              </a:tblGrid>
              <a:tr h="285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latin typeface="Times New Roman"/>
                          <a:ea typeface="Andale Sans UI"/>
                          <a:cs typeface="Times New Roman"/>
                        </a:rPr>
                        <a:t>d</a:t>
                      </a:r>
                      <a:endParaRPr lang="ru-RU" sz="16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 err="1">
                          <a:latin typeface="Times New Roman"/>
                          <a:ea typeface="Andale Sans UI"/>
                          <a:cs typeface="Times New Roman"/>
                        </a:rPr>
                        <a:t>η</a:t>
                      </a:r>
                      <a:endParaRPr lang="ru-RU" sz="16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latin typeface="Times New Roman"/>
                          <a:ea typeface="Andale Sans UI"/>
                          <a:cs typeface="Times New Roman"/>
                        </a:rPr>
                        <a:t>N</a:t>
                      </a:r>
                      <a:endParaRPr lang="ru-RU" sz="16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latin typeface="Times New Roman"/>
                          <a:ea typeface="Andale Sans UI"/>
                          <a:cs typeface="Times New Roman"/>
                        </a:rPr>
                        <a:t>0,3</a:t>
                      </a:r>
                      <a:endParaRPr lang="ru-RU" sz="16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latin typeface="Times New Roman"/>
                          <a:ea typeface="Andale Sans UI"/>
                          <a:cs typeface="Times New Roman"/>
                        </a:rPr>
                        <a:t>0,058</a:t>
                      </a:r>
                      <a:endParaRPr lang="ru-RU" sz="16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latin typeface="Times New Roman"/>
                          <a:ea typeface="Andale Sans UI"/>
                          <a:cs typeface="Times New Roman"/>
                        </a:rPr>
                        <a:t>4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</a:t>
                      </a:r>
                      <a:r>
                        <a:rPr lang="en-US" sz="1600" kern="50" dirty="0" smtClean="0">
                          <a:latin typeface="Times New Roman"/>
                          <a:ea typeface="Andale Sans UI"/>
                          <a:cs typeface="Times New Roman"/>
                        </a:rPr>
                        <a:t>10^10</a:t>
                      </a:r>
                      <a:endParaRPr lang="ru-RU" sz="16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latin typeface="Times New Roman"/>
                          <a:ea typeface="Andale Sans UI"/>
                          <a:cs typeface="Times New Roman"/>
                        </a:rPr>
                        <a:t>0,5</a:t>
                      </a:r>
                      <a:endParaRPr lang="ru-RU" sz="16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latin typeface="Times New Roman"/>
                          <a:ea typeface="Andale Sans UI"/>
                          <a:cs typeface="Times New Roman"/>
                        </a:rPr>
                        <a:t>0,26</a:t>
                      </a:r>
                      <a:endParaRPr lang="ru-RU" sz="16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50" dirty="0" smtClean="0">
                          <a:latin typeface="Times New Roman"/>
                          <a:ea typeface="Andale Sans UI"/>
                          <a:cs typeface="Times New Roman"/>
                        </a:rPr>
                        <a:t>9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</a:t>
                      </a:r>
                      <a:r>
                        <a:rPr lang="en-US" sz="1600" kern="50" dirty="0" smtClean="0">
                          <a:latin typeface="Times New Roman"/>
                          <a:ea typeface="Andale Sans UI"/>
                          <a:cs typeface="Times New Roman"/>
                        </a:rPr>
                        <a:t>10^9</a:t>
                      </a:r>
                      <a:endParaRPr lang="ru-RU" sz="16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latin typeface="Times New Roman"/>
                          <a:ea typeface="Andale Sans UI"/>
                          <a:cs typeface="Times New Roman"/>
                        </a:rPr>
                        <a:t>0,7</a:t>
                      </a:r>
                      <a:endParaRPr lang="ru-RU" sz="16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latin typeface="Times New Roman"/>
                          <a:ea typeface="Andale Sans UI"/>
                          <a:cs typeface="Times New Roman"/>
                        </a:rPr>
                        <a:t>0,</a:t>
                      </a:r>
                      <a:r>
                        <a:rPr lang="ru-RU" sz="1600" kern="50" dirty="0">
                          <a:latin typeface="Times New Roman"/>
                          <a:ea typeface="Andale Sans UI"/>
                          <a:cs typeface="Times New Roman"/>
                        </a:rPr>
                        <a:t>53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latin typeface="Times New Roman"/>
                          <a:ea typeface="Andale Sans UI"/>
                          <a:cs typeface="Times New Roman"/>
                        </a:rPr>
                        <a:t>3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</a:t>
                      </a:r>
                      <a:r>
                        <a:rPr lang="en-US" sz="1600" kern="50" dirty="0" smtClean="0">
                          <a:latin typeface="Times New Roman"/>
                          <a:ea typeface="Andale Sans UI"/>
                          <a:cs typeface="Times New Roman"/>
                        </a:rPr>
                        <a:t>10^</a:t>
                      </a:r>
                      <a:r>
                        <a:rPr lang="ru-RU" sz="1600" kern="50" dirty="0">
                          <a:latin typeface="Times New Roman"/>
                          <a:ea typeface="Andale Sans UI"/>
                          <a:cs typeface="Times New Roman"/>
                        </a:rPr>
                        <a:t>9</a:t>
                      </a:r>
                    </a:p>
                  </a:txBody>
                  <a:tcPr marL="34925" marR="34925" marT="34925" marB="34925"/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latin typeface="Times New Roman"/>
                          <a:ea typeface="Andale Sans UI"/>
                          <a:cs typeface="Times New Roman"/>
                        </a:rPr>
                        <a:t>0,9</a:t>
                      </a:r>
                      <a:endParaRPr lang="ru-RU" sz="16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50">
                          <a:latin typeface="Times New Roman"/>
                          <a:ea typeface="Andale Sans UI"/>
                          <a:cs typeface="Times New Roman"/>
                        </a:rPr>
                        <a:t>0,84</a:t>
                      </a:r>
                      <a:endParaRPr lang="ru-RU" sz="16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50" dirty="0" smtClean="0">
                          <a:latin typeface="Times New Roman"/>
                          <a:ea typeface="Andale Sans UI"/>
                          <a:cs typeface="Times New Roman"/>
                        </a:rPr>
                        <a:t>9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</a:t>
                      </a:r>
                      <a:r>
                        <a:rPr lang="en-US" sz="1600" kern="50" dirty="0" smtClean="0">
                          <a:latin typeface="Times New Roman"/>
                          <a:ea typeface="Andale Sans UI"/>
                          <a:cs typeface="Times New Roman"/>
                        </a:rPr>
                        <a:t>10^8</a:t>
                      </a:r>
                      <a:endParaRPr lang="ru-RU" sz="16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786438" y="4643438"/>
          <a:ext cx="2857488" cy="1690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496"/>
                <a:gridCol w="952496"/>
                <a:gridCol w="952496"/>
              </a:tblGrid>
              <a:tr h="2422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latin typeface="Times New Roman"/>
                          <a:ea typeface="Andale Sans UI"/>
                          <a:cs typeface="Times New Roman"/>
                        </a:rPr>
                        <a:t>d</a:t>
                      </a:r>
                      <a:endParaRPr lang="ru-RU" sz="16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 err="1">
                          <a:latin typeface="Times New Roman"/>
                          <a:ea typeface="Andale Sans UI"/>
                          <a:cs typeface="Times New Roman"/>
                        </a:rPr>
                        <a:t>η</a:t>
                      </a:r>
                      <a:endParaRPr lang="ru-RU" sz="16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latin typeface="Times New Roman"/>
                          <a:ea typeface="Andale Sans UI"/>
                          <a:cs typeface="Times New Roman"/>
                        </a:rPr>
                        <a:t>N</a:t>
                      </a:r>
                      <a:endParaRPr lang="ru-RU" sz="16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279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latin typeface="Times New Roman"/>
                          <a:ea typeface="Andale Sans UI"/>
                          <a:cs typeface="Times New Roman"/>
                        </a:rPr>
                        <a:t>0,3</a:t>
                      </a:r>
                      <a:endParaRPr lang="ru-RU" sz="16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latin typeface="Times New Roman"/>
                          <a:ea typeface="Andale Sans UI"/>
                          <a:cs typeface="Times New Roman"/>
                        </a:rPr>
                        <a:t>0,018</a:t>
                      </a:r>
                      <a:endParaRPr lang="ru-RU" sz="16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50" dirty="0" smtClean="0">
                          <a:latin typeface="Times New Roman"/>
                          <a:ea typeface="Andale Sans UI"/>
                          <a:cs typeface="Times New Roman"/>
                        </a:rPr>
                        <a:t>1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</a:t>
                      </a:r>
                      <a:r>
                        <a:rPr lang="en-US" sz="1600" kern="50" dirty="0" smtClean="0">
                          <a:latin typeface="Times New Roman"/>
                          <a:ea typeface="Andale Sans UI"/>
                          <a:cs typeface="Times New Roman"/>
                        </a:rPr>
                        <a:t>10^11</a:t>
                      </a:r>
                      <a:endParaRPr lang="ru-RU" sz="16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279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latin typeface="Times New Roman"/>
                          <a:ea typeface="Andale Sans UI"/>
                          <a:cs typeface="Times New Roman"/>
                        </a:rPr>
                        <a:t>0,5</a:t>
                      </a:r>
                      <a:endParaRPr lang="ru-RU" sz="16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latin typeface="Times New Roman"/>
                          <a:ea typeface="Andale Sans UI"/>
                          <a:cs typeface="Times New Roman"/>
                        </a:rPr>
                        <a:t>0,17</a:t>
                      </a:r>
                      <a:endParaRPr lang="ru-RU" sz="16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50" dirty="0" smtClean="0">
                          <a:latin typeface="Times New Roman"/>
                          <a:ea typeface="Andale Sans UI"/>
                          <a:cs typeface="Times New Roman"/>
                        </a:rPr>
                        <a:t>1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</a:t>
                      </a:r>
                      <a:r>
                        <a:rPr lang="en-US" sz="1600" kern="50" dirty="0" smtClean="0">
                          <a:latin typeface="Times New Roman"/>
                          <a:ea typeface="Andale Sans UI"/>
                          <a:cs typeface="Times New Roman"/>
                        </a:rPr>
                        <a:t>10^10</a:t>
                      </a:r>
                      <a:endParaRPr lang="ru-RU" sz="16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279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latin typeface="Times New Roman"/>
                          <a:ea typeface="Andale Sans UI"/>
                          <a:cs typeface="Times New Roman"/>
                        </a:rPr>
                        <a:t>0,7</a:t>
                      </a:r>
                      <a:endParaRPr lang="ru-RU" sz="16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latin typeface="Times New Roman"/>
                          <a:ea typeface="Andale Sans UI"/>
                          <a:cs typeface="Times New Roman"/>
                        </a:rPr>
                        <a:t>0,</a:t>
                      </a:r>
                      <a:r>
                        <a:rPr lang="ru-RU" sz="1600" kern="50" dirty="0">
                          <a:latin typeface="Times New Roman"/>
                          <a:ea typeface="Andale Sans UI"/>
                          <a:cs typeface="Times New Roman"/>
                        </a:rPr>
                        <a:t>44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latin typeface="Times New Roman"/>
                          <a:ea typeface="Andale Sans UI"/>
                          <a:cs typeface="Times New Roman"/>
                        </a:rPr>
                        <a:t>4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</a:t>
                      </a:r>
                      <a:r>
                        <a:rPr lang="en-US" sz="1600" kern="50" dirty="0" smtClean="0">
                          <a:latin typeface="Times New Roman"/>
                          <a:ea typeface="Andale Sans UI"/>
                          <a:cs typeface="Times New Roman"/>
                        </a:rPr>
                        <a:t>10^9</a:t>
                      </a:r>
                      <a:endParaRPr lang="ru-RU" sz="16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239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latin typeface="Times New Roman"/>
                          <a:ea typeface="Andale Sans UI"/>
                          <a:cs typeface="Times New Roman"/>
                        </a:rPr>
                        <a:t>0,9</a:t>
                      </a:r>
                      <a:endParaRPr lang="ru-RU" sz="16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latin typeface="Times New Roman"/>
                          <a:ea typeface="Andale Sans UI"/>
                          <a:cs typeface="Times New Roman"/>
                        </a:rPr>
                        <a:t>0,8</a:t>
                      </a:r>
                      <a:endParaRPr lang="ru-RU" sz="16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latin typeface="Times New Roman"/>
                          <a:ea typeface="Andale Sans UI"/>
                          <a:cs typeface="Times New Roman"/>
                        </a:rPr>
                        <a:t>1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</a:t>
                      </a:r>
                      <a:r>
                        <a:rPr lang="en-US" sz="1600" kern="50" dirty="0" smtClean="0">
                          <a:latin typeface="Times New Roman"/>
                          <a:ea typeface="Andale Sans UI"/>
                          <a:cs typeface="Times New Roman"/>
                        </a:rPr>
                        <a:t>10^9</a:t>
                      </a:r>
                      <a:endParaRPr lang="ru-RU" sz="16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786438" y="857250"/>
          <a:ext cx="2839662" cy="1690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554"/>
                <a:gridCol w="946554"/>
                <a:gridCol w="946554"/>
              </a:tblGrid>
              <a:tr h="271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latin typeface="Times New Roman"/>
                          <a:ea typeface="Andale Sans UI"/>
                          <a:cs typeface="Times New Roman"/>
                        </a:rPr>
                        <a:t>d</a:t>
                      </a:r>
                      <a:endParaRPr lang="ru-RU" sz="16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 err="1">
                          <a:latin typeface="Times New Roman"/>
                          <a:ea typeface="Andale Sans UI"/>
                          <a:cs typeface="Times New Roman"/>
                        </a:rPr>
                        <a:t>η</a:t>
                      </a:r>
                      <a:endParaRPr lang="ru-RU" sz="16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latin typeface="Times New Roman"/>
                          <a:ea typeface="Andale Sans UI"/>
                          <a:cs typeface="Times New Roman"/>
                        </a:rPr>
                        <a:t>N</a:t>
                      </a:r>
                      <a:endParaRPr lang="ru-RU" sz="16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271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latin typeface="Times New Roman"/>
                          <a:ea typeface="Andale Sans UI"/>
                          <a:cs typeface="Times New Roman"/>
                        </a:rPr>
                        <a:t>0,3</a:t>
                      </a:r>
                      <a:endParaRPr lang="ru-RU" sz="16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latin typeface="Times New Roman"/>
                          <a:ea typeface="Andale Sans UI"/>
                          <a:cs typeface="Times New Roman"/>
                        </a:rPr>
                        <a:t>0,15</a:t>
                      </a:r>
                      <a:endParaRPr lang="ru-RU" sz="16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50" dirty="0" smtClean="0">
                          <a:latin typeface="Times New Roman"/>
                          <a:ea typeface="Andale Sans UI"/>
                          <a:cs typeface="Times New Roman"/>
                        </a:rPr>
                        <a:t>2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</a:t>
                      </a:r>
                      <a:r>
                        <a:rPr lang="en-US" sz="1600" kern="50" dirty="0" smtClean="0">
                          <a:latin typeface="Times New Roman"/>
                          <a:ea typeface="Andale Sans UI"/>
                          <a:cs typeface="Times New Roman"/>
                        </a:rPr>
                        <a:t>10^10</a:t>
                      </a:r>
                      <a:endParaRPr lang="ru-RU" sz="16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271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latin typeface="Times New Roman"/>
                          <a:ea typeface="Andale Sans UI"/>
                          <a:cs typeface="Times New Roman"/>
                        </a:rPr>
                        <a:t>0,5</a:t>
                      </a:r>
                      <a:endParaRPr lang="ru-RU" sz="16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latin typeface="Times New Roman"/>
                          <a:ea typeface="Andale Sans UI"/>
                          <a:cs typeface="Times New Roman"/>
                        </a:rPr>
                        <a:t>0,37</a:t>
                      </a:r>
                      <a:endParaRPr lang="ru-RU" sz="16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50" dirty="0" smtClean="0">
                          <a:latin typeface="Times New Roman"/>
                          <a:ea typeface="Andale Sans UI"/>
                          <a:cs typeface="Times New Roman"/>
                        </a:rPr>
                        <a:t>6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</a:t>
                      </a:r>
                      <a:r>
                        <a:rPr lang="en-US" sz="1600" kern="50" dirty="0" smtClean="0">
                          <a:latin typeface="Times New Roman"/>
                          <a:ea typeface="Andale Sans UI"/>
                          <a:cs typeface="Times New Roman"/>
                        </a:rPr>
                        <a:t>10^9</a:t>
                      </a:r>
                      <a:endParaRPr lang="ru-RU" sz="16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271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latin typeface="Times New Roman"/>
                          <a:ea typeface="Andale Sans UI"/>
                          <a:cs typeface="Times New Roman"/>
                        </a:rPr>
                        <a:t>0,7</a:t>
                      </a:r>
                      <a:endParaRPr lang="ru-RU" sz="16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latin typeface="Times New Roman"/>
                          <a:ea typeface="Andale Sans UI"/>
                          <a:cs typeface="Times New Roman"/>
                        </a:rPr>
                        <a:t>0,</a:t>
                      </a:r>
                      <a:r>
                        <a:rPr lang="ru-RU" sz="1600" kern="50" dirty="0">
                          <a:latin typeface="Times New Roman"/>
                          <a:ea typeface="Andale Sans UI"/>
                          <a:cs typeface="Times New Roman"/>
                        </a:rPr>
                        <a:t>61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latin typeface="Times New Roman"/>
                          <a:ea typeface="Andale Sans UI"/>
                          <a:cs typeface="Times New Roman"/>
                        </a:rPr>
                        <a:t>2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</a:t>
                      </a:r>
                      <a:r>
                        <a:rPr lang="en-US" sz="1600" kern="50" dirty="0" smtClean="0">
                          <a:latin typeface="Times New Roman"/>
                          <a:ea typeface="Andale Sans UI"/>
                          <a:cs typeface="Times New Roman"/>
                        </a:rPr>
                        <a:t>10^9</a:t>
                      </a:r>
                      <a:endParaRPr lang="ru-RU" sz="16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271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latin typeface="Times New Roman"/>
                          <a:ea typeface="Andale Sans UI"/>
                          <a:cs typeface="Times New Roman"/>
                        </a:rPr>
                        <a:t>0,9</a:t>
                      </a:r>
                      <a:endParaRPr lang="ru-RU" sz="16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latin typeface="Times New Roman"/>
                          <a:ea typeface="Andale Sans UI"/>
                          <a:cs typeface="Times New Roman"/>
                        </a:rPr>
                        <a:t>0,87</a:t>
                      </a:r>
                      <a:endParaRPr lang="ru-RU" sz="16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latin typeface="Times New Roman"/>
                          <a:ea typeface="Andale Sans UI"/>
                          <a:cs typeface="Times New Roman"/>
                        </a:rPr>
                        <a:t>7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</a:t>
                      </a:r>
                      <a:r>
                        <a:rPr lang="ru-RU" sz="1600" kern="50" dirty="0" smtClean="0">
                          <a:latin typeface="Times New Roman"/>
                          <a:ea typeface="Andale Sans UI"/>
                          <a:cs typeface="Times New Roman"/>
                        </a:rPr>
                        <a:t>10</a:t>
                      </a:r>
                      <a:r>
                        <a:rPr lang="en-US" sz="1600" kern="50" dirty="0">
                          <a:latin typeface="Times New Roman"/>
                          <a:ea typeface="Andale Sans UI"/>
                          <a:cs typeface="Times New Roman"/>
                        </a:rPr>
                        <a:t>^8</a:t>
                      </a:r>
                      <a:endParaRPr lang="ru-RU" sz="16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sp>
        <p:nvSpPr>
          <p:cNvPr id="27734" name="TextBox 13"/>
          <p:cNvSpPr txBox="1">
            <a:spLocks noChangeArrowheads="1"/>
          </p:cNvSpPr>
          <p:nvPr/>
        </p:nvSpPr>
        <p:spPr bwMode="auto">
          <a:xfrm>
            <a:off x="4857750" y="1500188"/>
            <a:ext cx="800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h=0,5</a:t>
            </a:r>
            <a:endParaRPr lang="ru-RU" sz="2000" dirty="0">
              <a:latin typeface="+mn-lt"/>
            </a:endParaRPr>
          </a:p>
        </p:txBody>
      </p:sp>
      <p:sp>
        <p:nvSpPr>
          <p:cNvPr id="27735" name="TextBox 14"/>
          <p:cNvSpPr txBox="1">
            <a:spLocks noChangeArrowheads="1"/>
          </p:cNvSpPr>
          <p:nvPr/>
        </p:nvSpPr>
        <p:spPr bwMode="auto">
          <a:xfrm>
            <a:off x="5072063" y="3286125"/>
            <a:ext cx="555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h=1</a:t>
            </a:r>
            <a:endParaRPr lang="ru-RU" sz="2000" dirty="0">
              <a:latin typeface="+mn-lt"/>
            </a:endParaRPr>
          </a:p>
        </p:txBody>
      </p:sp>
      <p:sp>
        <p:nvSpPr>
          <p:cNvPr id="27736" name="TextBox 15"/>
          <p:cNvSpPr txBox="1">
            <a:spLocks noChangeArrowheads="1"/>
          </p:cNvSpPr>
          <p:nvPr/>
        </p:nvSpPr>
        <p:spPr bwMode="auto">
          <a:xfrm>
            <a:off x="4857750" y="5286375"/>
            <a:ext cx="742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h=1,5</a:t>
            </a:r>
            <a:endParaRPr lang="ru-RU" sz="2000" dirty="0">
              <a:latin typeface="+mn-lt"/>
            </a:endParaRPr>
          </a:p>
        </p:txBody>
      </p:sp>
      <p:pic>
        <p:nvPicPr>
          <p:cNvPr id="29785" name="Picture 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63" y="5857875"/>
            <a:ext cx="1825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86" name="Picture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63" y="6143625"/>
            <a:ext cx="1825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87" name="Picture 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6143625"/>
            <a:ext cx="1825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14375" y="5786438"/>
            <a:ext cx="378618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</a:rPr>
              <a:t>- </a:t>
            </a:r>
            <a:r>
              <a:rPr lang="en-US" dirty="0">
                <a:latin typeface="+mn-lt"/>
              </a:rPr>
              <a:t>N~</a:t>
            </a:r>
            <a:r>
              <a:rPr lang="ru-RU" dirty="0">
                <a:latin typeface="+mn-lt"/>
              </a:rPr>
              <a:t>10</a:t>
            </a:r>
            <a:r>
              <a:rPr lang="en-US" baseline="30000" dirty="0">
                <a:latin typeface="+mn-lt"/>
              </a:rPr>
              <a:t>8</a:t>
            </a:r>
            <a:r>
              <a:rPr lang="ru-RU" baseline="30000" dirty="0">
                <a:latin typeface="+mn-lt"/>
              </a:rPr>
              <a:t>                              </a:t>
            </a:r>
            <a:r>
              <a:rPr lang="ru-RU" dirty="0">
                <a:latin typeface="+mn-lt"/>
              </a:rPr>
              <a:t>      - </a:t>
            </a:r>
            <a:r>
              <a:rPr lang="en-US" dirty="0">
                <a:latin typeface="+mn-lt"/>
              </a:rPr>
              <a:t>N~10</a:t>
            </a:r>
            <a:r>
              <a:rPr lang="en-US" baseline="30000" dirty="0">
                <a:latin typeface="+mn-lt"/>
              </a:rPr>
              <a:t>10</a:t>
            </a:r>
            <a:endParaRPr lang="ru-RU" baseline="30000" dirty="0">
              <a:latin typeface="+mn-lt"/>
            </a:endParaRPr>
          </a:p>
          <a:p>
            <a:pPr>
              <a:defRPr/>
            </a:pPr>
            <a:r>
              <a:rPr lang="ru-RU" dirty="0">
                <a:latin typeface="+mn-lt"/>
              </a:rPr>
              <a:t>- </a:t>
            </a:r>
            <a:r>
              <a:rPr lang="en-US" dirty="0">
                <a:latin typeface="+mn-lt"/>
              </a:rPr>
              <a:t>N~</a:t>
            </a:r>
            <a:r>
              <a:rPr lang="ru-RU" dirty="0">
                <a:latin typeface="+mn-lt"/>
              </a:rPr>
              <a:t>10</a:t>
            </a:r>
            <a:r>
              <a:rPr lang="en-US" baseline="30000" dirty="0">
                <a:latin typeface="+mn-lt"/>
              </a:rPr>
              <a:t>9</a:t>
            </a:r>
            <a:r>
              <a:rPr lang="en-US" dirty="0">
                <a:latin typeface="+mn-lt"/>
              </a:rPr>
              <a:t>                          - N~10</a:t>
            </a:r>
            <a:r>
              <a:rPr lang="en-US" baseline="30000" dirty="0">
                <a:latin typeface="+mn-lt"/>
              </a:rPr>
              <a:t>11</a:t>
            </a:r>
            <a:endParaRPr lang="ru-RU" baseline="30000" dirty="0">
              <a:latin typeface="+mn-lt"/>
            </a:endParaRPr>
          </a:p>
        </p:txBody>
      </p:sp>
      <p:pic>
        <p:nvPicPr>
          <p:cNvPr id="29789" name="Picture 8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" y="5857875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mtClean="0"/>
              <a:t>Эффективная высота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45C3D-06D7-41FD-97FA-66257C858CC9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1714500"/>
            <a:ext cx="18034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10"/>
          <p:cNvSpPr txBox="1">
            <a:spLocks noChangeArrowheads="1"/>
          </p:cNvSpPr>
          <p:nvPr/>
        </p:nvSpPr>
        <p:spPr bwMode="auto">
          <a:xfrm>
            <a:off x="7215188" y="1643063"/>
            <a:ext cx="300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bg1"/>
                </a:solidFill>
              </a:rPr>
              <a:t>z</a:t>
            </a:r>
            <a:endParaRPr lang="ru-RU" i="1">
              <a:solidFill>
                <a:schemeClr val="bg1"/>
              </a:solidFill>
            </a:endParaRPr>
          </a:p>
        </p:txBody>
      </p:sp>
      <p:sp>
        <p:nvSpPr>
          <p:cNvPr id="30726" name="TextBox 11"/>
          <p:cNvSpPr txBox="1">
            <a:spLocks noChangeArrowheads="1"/>
          </p:cNvSpPr>
          <p:nvPr/>
        </p:nvSpPr>
        <p:spPr bwMode="auto">
          <a:xfrm>
            <a:off x="6929438" y="1857375"/>
            <a:ext cx="51593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bg1"/>
                </a:solidFill>
              </a:rPr>
              <a:t>h</a:t>
            </a:r>
            <a:endParaRPr lang="ru-RU" i="1">
              <a:solidFill>
                <a:schemeClr val="bg1"/>
              </a:solidFill>
            </a:endParaRPr>
          </a:p>
          <a:p>
            <a:endParaRPr lang="ru-RU" sz="1000" i="1">
              <a:solidFill>
                <a:schemeClr val="bg1"/>
              </a:solidFill>
            </a:endParaRPr>
          </a:p>
          <a:p>
            <a:endParaRPr lang="ru-RU" i="1">
              <a:solidFill>
                <a:schemeClr val="bg1"/>
              </a:solidFill>
            </a:endParaRPr>
          </a:p>
          <a:p>
            <a:r>
              <a:rPr lang="en-US" i="1">
                <a:solidFill>
                  <a:schemeClr val="bg1"/>
                </a:solidFill>
              </a:rPr>
              <a:t>h</a:t>
            </a:r>
            <a:r>
              <a:rPr lang="ru-RU" i="1" baseline="-25000">
                <a:solidFill>
                  <a:schemeClr val="bg1"/>
                </a:solidFill>
              </a:rPr>
              <a:t>эф</a:t>
            </a:r>
          </a:p>
          <a:p>
            <a:endParaRPr lang="ru-RU" i="1" baseline="-25000">
              <a:solidFill>
                <a:schemeClr val="bg1"/>
              </a:solidFill>
            </a:endParaRPr>
          </a:p>
          <a:p>
            <a:endParaRPr lang="ru-RU" i="1" baseline="-25000">
              <a:solidFill>
                <a:schemeClr val="bg1"/>
              </a:solidFill>
            </a:endParaRPr>
          </a:p>
          <a:p>
            <a:endParaRPr lang="ru-RU" i="1" baseline="-25000">
              <a:solidFill>
                <a:schemeClr val="bg1"/>
              </a:solidFill>
            </a:endParaRPr>
          </a:p>
          <a:p>
            <a:endParaRPr lang="ru-RU" i="1" baseline="-25000">
              <a:solidFill>
                <a:schemeClr val="bg1"/>
              </a:solidFill>
            </a:endParaRPr>
          </a:p>
          <a:p>
            <a:endParaRPr lang="ru-RU" i="1" baseline="-25000">
              <a:solidFill>
                <a:schemeClr val="bg1"/>
              </a:solidFill>
            </a:endParaRPr>
          </a:p>
          <a:p>
            <a:endParaRPr lang="ru-RU" i="1" baseline="-25000">
              <a:solidFill>
                <a:schemeClr val="bg1"/>
              </a:solidFill>
            </a:endParaRPr>
          </a:p>
          <a:p>
            <a:r>
              <a:rPr lang="ru-RU" i="1" baseline="-25000">
                <a:solidFill>
                  <a:schemeClr val="bg1"/>
                </a:solidFill>
              </a:rPr>
              <a:t> </a:t>
            </a:r>
            <a:r>
              <a:rPr lang="ru-RU" baseline="-25000">
                <a:solidFill>
                  <a:schemeClr val="bg1"/>
                </a:solidFill>
              </a:rPr>
              <a:t> </a:t>
            </a:r>
            <a:r>
              <a:rPr lang="ru-RU">
                <a:solidFill>
                  <a:schemeClr val="bg1"/>
                </a:solidFill>
              </a:rPr>
              <a:t>0</a:t>
            </a:r>
            <a:endParaRPr lang="ru-RU" baseline="-25000">
              <a:solidFill>
                <a:schemeClr val="bg1"/>
              </a:solidFill>
            </a:endParaRPr>
          </a:p>
        </p:txBody>
      </p:sp>
      <p:sp>
        <p:nvSpPr>
          <p:cNvPr id="30727" name="TextBox 12"/>
          <p:cNvSpPr txBox="1">
            <a:spLocks noChangeArrowheads="1"/>
          </p:cNvSpPr>
          <p:nvPr/>
        </p:nvSpPr>
        <p:spPr bwMode="auto">
          <a:xfrm>
            <a:off x="7500938" y="3929063"/>
            <a:ext cx="128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  </a:t>
            </a:r>
            <a:r>
              <a:rPr lang="en-US" i="1">
                <a:solidFill>
                  <a:schemeClr val="bg1"/>
                </a:solidFill>
                <a:sym typeface="Symbol" pitchFamily="18" charset="2"/>
              </a:rPr>
              <a:t>         </a:t>
            </a:r>
            <a:r>
              <a:rPr lang="en-US">
                <a:solidFill>
                  <a:schemeClr val="bg1"/>
                </a:solidFill>
              </a:rPr>
              <a:t>  1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3072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1500188"/>
            <a:ext cx="36861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71500" y="3286125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d=0,3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d=0,5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d=0,7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d=0,9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ru-RU" baseline="-25000" dirty="0" smtClean="0"/>
                        <a:t>эф</a:t>
                      </a:r>
                      <a:r>
                        <a:rPr lang="en-US" dirty="0" smtClean="0"/>
                        <a:t>=</a:t>
                      </a:r>
                      <a:r>
                        <a:rPr lang="ru-RU" dirty="0" smtClean="0"/>
                        <a:t>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0,54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ru-RU" baseline="-25000" dirty="0" smtClean="0"/>
                        <a:t>эф</a:t>
                      </a:r>
                      <a:r>
                        <a:rPr lang="en-US" dirty="0" smtClean="0"/>
                        <a:t>=</a:t>
                      </a:r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ru-RU" baseline="-25000" dirty="0" smtClean="0"/>
                        <a:t>эф</a:t>
                      </a:r>
                      <a:r>
                        <a:rPr lang="en-US" dirty="0" smtClean="0"/>
                        <a:t>=</a:t>
                      </a:r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2,85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42938" y="4857750"/>
            <a:ext cx="585787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atin typeface="+mn-lt"/>
              </a:rPr>
              <a:t>Значения высоты </a:t>
            </a:r>
            <a:r>
              <a:rPr lang="en-US" sz="2000" dirty="0">
                <a:latin typeface="+mn-lt"/>
              </a:rPr>
              <a:t>h</a:t>
            </a:r>
            <a:r>
              <a:rPr lang="ru-RU" sz="2000" dirty="0">
                <a:latin typeface="+mn-lt"/>
              </a:rPr>
              <a:t>, используемой в расчетах в зависимости от эффективной высоты </a:t>
            </a:r>
            <a:r>
              <a:rPr lang="en-US" sz="2000" dirty="0">
                <a:latin typeface="+mn-lt"/>
              </a:rPr>
              <a:t>h</a:t>
            </a:r>
            <a:r>
              <a:rPr lang="ru-RU" sz="2000" baseline="-25000" dirty="0">
                <a:latin typeface="+mn-lt"/>
              </a:rPr>
              <a:t>эф</a:t>
            </a:r>
            <a:r>
              <a:rPr lang="ru-RU" sz="2000" dirty="0">
                <a:latin typeface="+mn-lt"/>
              </a:rPr>
              <a:t> и степени аэрозольной загрязненности </a:t>
            </a:r>
            <a:r>
              <a:rPr lang="ru-RU" sz="2000" dirty="0">
                <a:latin typeface="+mn-lt"/>
                <a:sym typeface="Symbol"/>
              </a:rPr>
              <a:t>.</a:t>
            </a:r>
            <a:endParaRPr lang="ru-RU" sz="2000" dirty="0">
              <a:latin typeface="+mn-lt"/>
            </a:endParaRPr>
          </a:p>
        </p:txBody>
      </p:sp>
      <p:pic>
        <p:nvPicPr>
          <p:cNvPr id="30762" name="Picture 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0" y="4357688"/>
            <a:ext cx="1825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3" name="Picture 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75" y="4357688"/>
            <a:ext cx="1825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4" name="Picture 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63" y="4357688"/>
            <a:ext cx="1825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5" name="Picture 4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8188" y="4357688"/>
            <a:ext cx="1825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7072313" y="4214813"/>
            <a:ext cx="1427162" cy="430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dirty="0">
                <a:latin typeface="+mn-lt"/>
              </a:rPr>
              <a:t> +  </a:t>
            </a:r>
            <a:r>
              <a:rPr lang="ru-RU" dirty="0">
                <a:latin typeface="+mn-lt"/>
              </a:rPr>
              <a:t>  </a:t>
            </a:r>
            <a:r>
              <a:rPr lang="ru-RU" sz="2200" dirty="0">
                <a:latin typeface="+mn-lt"/>
              </a:rPr>
              <a:t> =  </a:t>
            </a:r>
            <a:r>
              <a:rPr lang="ru-RU" dirty="0">
                <a:latin typeface="+mn-lt"/>
              </a:rPr>
              <a:t>  </a:t>
            </a:r>
            <a:r>
              <a:rPr lang="ru-RU" sz="2200" dirty="0">
                <a:latin typeface="+mn-lt"/>
              </a:rPr>
              <a:t> 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63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E97AAB-ED43-425C-AC75-66078EB21A11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175" y="1428750"/>
            <a:ext cx="4214813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57813" y="1643063"/>
            <a:ext cx="29289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+mn-lt"/>
              </a:rPr>
              <a:t>Для значения фонового аэрозоля </a:t>
            </a:r>
            <a:r>
              <a:rPr lang="en-US" sz="2000" dirty="0">
                <a:latin typeface="+mn-lt"/>
              </a:rPr>
              <a:t>F=10</a:t>
            </a:r>
            <a:r>
              <a:rPr lang="en-US" sz="2000" baseline="30000" dirty="0">
                <a:latin typeface="+mn-lt"/>
              </a:rPr>
              <a:t>9</a:t>
            </a:r>
            <a:r>
              <a:rPr lang="en-US" sz="2000" dirty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м</a:t>
            </a:r>
            <a:r>
              <a:rPr lang="en-US" sz="2000" baseline="30000" dirty="0">
                <a:latin typeface="+mn-lt"/>
              </a:rPr>
              <a:t>-3</a:t>
            </a:r>
            <a:endParaRPr lang="ru-RU" sz="2000" baseline="30000" dirty="0">
              <a:latin typeface="+mn-lt"/>
            </a:endParaRPr>
          </a:p>
        </p:txBody>
      </p:sp>
      <p:sp>
        <p:nvSpPr>
          <p:cNvPr id="31750" name="TextBox 7"/>
          <p:cNvSpPr txBox="1">
            <a:spLocks noChangeArrowheads="1"/>
          </p:cNvSpPr>
          <p:nvPr/>
        </p:nvSpPr>
        <p:spPr bwMode="auto">
          <a:xfrm>
            <a:off x="693738" y="1785938"/>
            <a:ext cx="984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h</a:t>
            </a:r>
            <a:r>
              <a:rPr lang="ru-RU" sz="2000" baseline="-25000">
                <a:solidFill>
                  <a:schemeClr val="bg1"/>
                </a:solidFill>
              </a:rPr>
              <a:t>эф</a:t>
            </a:r>
            <a:r>
              <a:rPr lang="en-US" sz="2000">
                <a:solidFill>
                  <a:schemeClr val="bg1"/>
                </a:solidFill>
              </a:rPr>
              <a:t>, </a:t>
            </a:r>
            <a:r>
              <a:rPr lang="ru-RU" sz="2000">
                <a:solidFill>
                  <a:schemeClr val="bg1"/>
                </a:solidFill>
              </a:rPr>
              <a:t>км</a:t>
            </a:r>
            <a:endParaRPr lang="ru-RU" sz="2000" baseline="-2500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5300" y="5357813"/>
            <a:ext cx="3302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d</a:t>
            </a:r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2738" y="5072063"/>
            <a:ext cx="64293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chemeClr val="bg1"/>
                </a:solidFill>
                <a:latin typeface="+mn-lt"/>
              </a:rPr>
              <a:t>lg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N</a:t>
            </a:r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738" y="6000750"/>
            <a:ext cx="49498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N – </a:t>
            </a:r>
            <a:r>
              <a:rPr lang="ru-RU" sz="2000" dirty="0">
                <a:latin typeface="+mn-lt"/>
              </a:rPr>
              <a:t>концентрация аэрозоля (</a:t>
            </a:r>
            <a:r>
              <a:rPr lang="ru-RU" sz="2000" dirty="0" smtClean="0">
                <a:latin typeface="+mn-lt"/>
              </a:rPr>
              <a:t>частиц/м</a:t>
            </a:r>
            <a:r>
              <a:rPr lang="ru-RU" sz="2000" baseline="30000" dirty="0" smtClean="0">
                <a:latin typeface="+mn-lt"/>
              </a:rPr>
              <a:t>3</a:t>
            </a:r>
            <a:r>
              <a:rPr lang="ru-RU" sz="2000" dirty="0">
                <a:latin typeface="+mn-lt"/>
              </a:rPr>
              <a:t>)</a:t>
            </a:r>
          </a:p>
        </p:txBody>
      </p:sp>
      <p:pic>
        <p:nvPicPr>
          <p:cNvPr id="31754" name="Picture 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4572000"/>
            <a:ext cx="1825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25" y="4857750"/>
            <a:ext cx="1825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25" y="4286250"/>
            <a:ext cx="1825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25" y="514350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715000" y="4214813"/>
            <a:ext cx="954088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</a:rPr>
              <a:t>- </a:t>
            </a:r>
            <a:r>
              <a:rPr lang="en-US" dirty="0">
                <a:latin typeface="+mn-lt"/>
              </a:rPr>
              <a:t>N~</a:t>
            </a:r>
            <a:r>
              <a:rPr lang="ru-RU" dirty="0">
                <a:latin typeface="+mn-lt"/>
              </a:rPr>
              <a:t>10</a:t>
            </a:r>
            <a:r>
              <a:rPr lang="ru-RU" baseline="30000" dirty="0">
                <a:latin typeface="+mn-lt"/>
              </a:rPr>
              <a:t>9</a:t>
            </a:r>
          </a:p>
          <a:p>
            <a:pPr>
              <a:defRPr/>
            </a:pPr>
            <a:r>
              <a:rPr lang="ru-RU" dirty="0">
                <a:latin typeface="+mn-lt"/>
              </a:rPr>
              <a:t>- </a:t>
            </a:r>
            <a:r>
              <a:rPr lang="en-US" dirty="0">
                <a:latin typeface="+mn-lt"/>
              </a:rPr>
              <a:t>N~</a:t>
            </a:r>
            <a:r>
              <a:rPr lang="ru-RU" dirty="0">
                <a:latin typeface="+mn-lt"/>
              </a:rPr>
              <a:t>10</a:t>
            </a:r>
            <a:r>
              <a:rPr lang="ru-RU" baseline="30000" dirty="0">
                <a:latin typeface="+mn-lt"/>
              </a:rPr>
              <a:t>10</a:t>
            </a:r>
          </a:p>
          <a:p>
            <a:pPr>
              <a:defRPr/>
            </a:pPr>
            <a:r>
              <a:rPr lang="ru-RU" dirty="0">
                <a:latin typeface="+mn-lt"/>
              </a:rPr>
              <a:t>- </a:t>
            </a:r>
            <a:r>
              <a:rPr lang="en-US" dirty="0">
                <a:latin typeface="+mn-lt"/>
              </a:rPr>
              <a:t>N~</a:t>
            </a:r>
            <a:r>
              <a:rPr lang="ru-RU" dirty="0">
                <a:latin typeface="+mn-lt"/>
              </a:rPr>
              <a:t>10</a:t>
            </a:r>
            <a:r>
              <a:rPr lang="ru-RU" baseline="30000" dirty="0">
                <a:latin typeface="+mn-lt"/>
              </a:rPr>
              <a:t>11</a:t>
            </a:r>
          </a:p>
          <a:p>
            <a:pPr>
              <a:defRPr/>
            </a:pPr>
            <a:r>
              <a:rPr lang="ru-RU" dirty="0">
                <a:latin typeface="+mn-lt"/>
              </a:rPr>
              <a:t>- </a:t>
            </a:r>
            <a:r>
              <a:rPr lang="en-US" dirty="0">
                <a:latin typeface="+mn-lt"/>
              </a:rPr>
              <a:t>N~</a:t>
            </a:r>
            <a:r>
              <a:rPr lang="ru-RU" dirty="0">
                <a:latin typeface="+mn-lt"/>
              </a:rPr>
              <a:t>10</a:t>
            </a:r>
            <a:r>
              <a:rPr lang="ru-RU" baseline="30000" dirty="0">
                <a:latin typeface="+mn-lt"/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Данные </a:t>
            </a:r>
            <a:r>
              <a:rPr lang="ru-RU" sz="4000" dirty="0" err="1" smtClean="0"/>
              <a:t>Мосэкомониторинга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7A20B-9F7E-4766-9974-7BF05C192DB3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286388"/>
            <a:ext cx="371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n-lt"/>
              </a:rPr>
              <a:t>«Пл. Гагарина» 0,8 км</a:t>
            </a:r>
          </a:p>
          <a:p>
            <a:r>
              <a:rPr lang="ru-RU" sz="2400" dirty="0" smtClean="0">
                <a:latin typeface="+mn-lt"/>
              </a:rPr>
              <a:t>«МГУ» - 3,1 км</a:t>
            </a:r>
          </a:p>
          <a:p>
            <a:r>
              <a:rPr lang="ru-RU" sz="2400" dirty="0" smtClean="0">
                <a:latin typeface="+mn-lt"/>
              </a:rPr>
              <a:t>«</a:t>
            </a:r>
            <a:r>
              <a:rPr lang="ru-RU" sz="2400" dirty="0" err="1" smtClean="0">
                <a:latin typeface="+mn-lt"/>
              </a:rPr>
              <a:t>Черемушки</a:t>
            </a:r>
            <a:r>
              <a:rPr lang="ru-RU" sz="2400" dirty="0" smtClean="0">
                <a:latin typeface="+mn-lt"/>
              </a:rPr>
              <a:t>» - 3 км</a:t>
            </a:r>
            <a:endParaRPr lang="ru-RU" sz="2400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9124" y="5357826"/>
            <a:ext cx="4143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n-lt"/>
              </a:rPr>
              <a:t>Основные показатели загрязнения:</a:t>
            </a:r>
          </a:p>
          <a:p>
            <a:r>
              <a:rPr lang="ru-RU" sz="2400" dirty="0" smtClean="0">
                <a:latin typeface="+mn-lt"/>
              </a:rPr>
              <a:t>CO, </a:t>
            </a:r>
            <a:r>
              <a:rPr lang="ru-RU" sz="2400" dirty="0" err="1" smtClean="0">
                <a:latin typeface="+mn-lt"/>
              </a:rPr>
              <a:t>NO</a:t>
            </a:r>
            <a:r>
              <a:rPr lang="ru-RU" sz="2400" baseline="-25000" dirty="0" err="1" smtClean="0">
                <a:latin typeface="+mn-lt"/>
              </a:rPr>
              <a:t>x</a:t>
            </a:r>
            <a:r>
              <a:rPr lang="ru-RU" sz="2400" dirty="0" smtClean="0">
                <a:latin typeface="+mn-lt"/>
              </a:rPr>
              <a:t>, SO</a:t>
            </a:r>
            <a:r>
              <a:rPr lang="ru-RU" sz="2400" baseline="-25000" dirty="0" smtClean="0">
                <a:latin typeface="+mn-lt"/>
              </a:rPr>
              <a:t>2</a:t>
            </a:r>
            <a:r>
              <a:rPr lang="ru-RU" sz="2400" dirty="0" smtClean="0">
                <a:latin typeface="+mn-lt"/>
              </a:rPr>
              <a:t>, PM2,5, P</a:t>
            </a:r>
            <a:r>
              <a:rPr lang="en-US" sz="2400" dirty="0" smtClean="0">
                <a:latin typeface="+mn-lt"/>
              </a:rPr>
              <a:t>M</a:t>
            </a:r>
            <a:r>
              <a:rPr lang="ru-RU" sz="2400" dirty="0" smtClean="0">
                <a:latin typeface="+mn-lt"/>
              </a:rPr>
              <a:t>10</a:t>
            </a:r>
            <a:endParaRPr lang="ru-RU" sz="24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785794"/>
            <a:ext cx="579577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Данные </a:t>
            </a:r>
            <a:r>
              <a:rPr lang="ru-RU" sz="4000" dirty="0" err="1" smtClean="0"/>
              <a:t>Мосэкомониторинга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7A20B-9F7E-4766-9974-7BF05C192DB3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286388"/>
            <a:ext cx="371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n-lt"/>
              </a:rPr>
              <a:t>«Пл. Гагарина» 0,8 км</a:t>
            </a:r>
          </a:p>
          <a:p>
            <a:r>
              <a:rPr lang="ru-RU" sz="2400" dirty="0" smtClean="0">
                <a:latin typeface="+mn-lt"/>
              </a:rPr>
              <a:t>«МГУ» - 3,1 км</a:t>
            </a:r>
          </a:p>
          <a:p>
            <a:r>
              <a:rPr lang="ru-RU" sz="2400" dirty="0" smtClean="0">
                <a:latin typeface="+mn-lt"/>
              </a:rPr>
              <a:t>«</a:t>
            </a:r>
            <a:r>
              <a:rPr lang="ru-RU" sz="2400" dirty="0" err="1" smtClean="0">
                <a:latin typeface="+mn-lt"/>
              </a:rPr>
              <a:t>Черемушки</a:t>
            </a:r>
            <a:r>
              <a:rPr lang="ru-RU" sz="2400" dirty="0" smtClean="0">
                <a:latin typeface="+mn-lt"/>
              </a:rPr>
              <a:t>» - 3 км</a:t>
            </a:r>
            <a:endParaRPr lang="ru-RU" sz="2400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9124" y="5357826"/>
            <a:ext cx="4143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n-lt"/>
              </a:rPr>
              <a:t>Основные показатели загрязнения:</a:t>
            </a:r>
          </a:p>
          <a:p>
            <a:r>
              <a:rPr lang="ru-RU" sz="2400" dirty="0" smtClean="0">
                <a:latin typeface="+mn-lt"/>
              </a:rPr>
              <a:t>CO, </a:t>
            </a:r>
            <a:r>
              <a:rPr lang="ru-RU" sz="2400" dirty="0" err="1" smtClean="0">
                <a:latin typeface="+mn-lt"/>
              </a:rPr>
              <a:t>NO</a:t>
            </a:r>
            <a:r>
              <a:rPr lang="ru-RU" sz="2400" baseline="-25000" dirty="0" err="1" smtClean="0">
                <a:latin typeface="+mn-lt"/>
              </a:rPr>
              <a:t>x</a:t>
            </a:r>
            <a:r>
              <a:rPr lang="ru-RU" sz="2400" dirty="0" smtClean="0">
                <a:latin typeface="+mn-lt"/>
              </a:rPr>
              <a:t>, SO</a:t>
            </a:r>
            <a:r>
              <a:rPr lang="ru-RU" sz="2400" baseline="-25000" dirty="0" smtClean="0">
                <a:latin typeface="+mn-lt"/>
              </a:rPr>
              <a:t>2</a:t>
            </a:r>
            <a:r>
              <a:rPr lang="ru-RU" sz="2400" dirty="0" smtClean="0">
                <a:latin typeface="+mn-lt"/>
              </a:rPr>
              <a:t>, PM2,5, P</a:t>
            </a:r>
            <a:r>
              <a:rPr lang="en-US" sz="2400" dirty="0" smtClean="0">
                <a:latin typeface="+mn-lt"/>
              </a:rPr>
              <a:t>M</a:t>
            </a:r>
            <a:r>
              <a:rPr lang="ru-RU" sz="2400" dirty="0" smtClean="0">
                <a:latin typeface="+mn-lt"/>
              </a:rPr>
              <a:t>10</a:t>
            </a:r>
            <a:endParaRPr lang="ru-RU" sz="24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785794"/>
            <a:ext cx="61468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1"/>
          <p:cNvSpPr>
            <a:spLocks noGrp="1"/>
          </p:cNvSpPr>
          <p:nvPr>
            <p:ph idx="1"/>
          </p:nvPr>
        </p:nvSpPr>
        <p:spPr>
          <a:xfrm>
            <a:off x="214313" y="571500"/>
            <a:ext cx="8572500" cy="6143625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2400" dirty="0" smtClean="0"/>
              <a:t>Атмосферный аэрозоль (аэродисперсная система) - </a:t>
            </a:r>
            <a:r>
              <a:rPr lang="ru-RU" sz="2400" dirty="0" err="1" smtClean="0"/>
              <a:t>система</a:t>
            </a:r>
            <a:r>
              <a:rPr lang="ru-RU" sz="2400" dirty="0" smtClean="0"/>
              <a:t>, состоящая из частиц твердого или жидкого вещества, находящегося во взвешенном состоянии в атмосферном воздухе (дисперсионная среда) [</a:t>
            </a:r>
            <a:r>
              <a:rPr lang="ru-RU" sz="2400" i="1" dirty="0" err="1" smtClean="0">
                <a:solidFill>
                  <a:schemeClr val="tx1">
                    <a:lumMod val="85000"/>
                  </a:schemeClr>
                </a:solidFill>
              </a:rPr>
              <a:t>Донченко</a:t>
            </a:r>
            <a:r>
              <a:rPr lang="ru-RU" sz="2400" dirty="0" smtClean="0">
                <a:solidFill>
                  <a:schemeClr val="tx1">
                    <a:lumMod val="85000"/>
                  </a:schemeClr>
                </a:solidFill>
              </a:rPr>
              <a:t>, 2010</a:t>
            </a:r>
            <a:r>
              <a:rPr lang="ru-RU" sz="2400" dirty="0" smtClean="0"/>
              <a:t>].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ru-RU" sz="2400" dirty="0" smtClean="0"/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2400" dirty="0" smtClean="0"/>
              <a:t>Необходимость эффективных критериев качества окружающего воздуха приводит к поиску новых способов оценки загрязненности. Со стороны электрических факторов обычно оцениваются отклонения от средних значений величин </a:t>
            </a:r>
            <a:r>
              <a:rPr lang="ru-RU" sz="2400" i="1" dirty="0" smtClean="0"/>
              <a:t>электропроводности воздуха, концентрации и подвижностей </a:t>
            </a:r>
            <a:r>
              <a:rPr lang="ru-RU" sz="2400" i="1" dirty="0" err="1" smtClean="0"/>
              <a:t>аэроионов</a:t>
            </a:r>
            <a:r>
              <a:rPr lang="ru-RU" sz="2400" i="1" dirty="0" smtClean="0"/>
              <a:t>, напряженности электрического поля</a:t>
            </a:r>
            <a:r>
              <a:rPr lang="en-US" sz="2400" i="1" dirty="0" smtClean="0"/>
              <a:t> </a:t>
            </a:r>
            <a:r>
              <a:rPr lang="en-US" sz="2400" dirty="0" smtClean="0"/>
              <a:t>[</a:t>
            </a:r>
            <a:r>
              <a:rPr lang="ru-RU" sz="2400" i="1" dirty="0" smtClean="0">
                <a:solidFill>
                  <a:schemeClr val="tx1">
                    <a:lumMod val="85000"/>
                  </a:schemeClr>
                </a:solidFill>
              </a:rPr>
              <a:t>Смирнов, 1992</a:t>
            </a:r>
            <a:r>
              <a:rPr lang="en-US" sz="2400" dirty="0" smtClean="0"/>
              <a:t>]</a:t>
            </a:r>
            <a:r>
              <a:rPr lang="ru-RU" sz="2400" dirty="0" smtClean="0"/>
              <a:t>. 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D86CC-A044-4F0C-B636-6D69974571B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algn="ctr"/>
            <a:r>
              <a:rPr lang="ru-RU" sz="4400" dirty="0" smtClean="0"/>
              <a:t>Данные </a:t>
            </a:r>
            <a:r>
              <a:rPr lang="ru-RU" sz="4400" dirty="0" err="1" smtClean="0"/>
              <a:t>Мосэкомониторинга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7A20B-9F7E-4766-9974-7BF05C192DB3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857232"/>
            <a:ext cx="3714746" cy="565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14282" y="1071546"/>
            <a:ext cx="2500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концентрация </a:t>
            </a:r>
            <a:r>
              <a:rPr lang="en-US" dirty="0" smtClean="0"/>
              <a:t>SO</a:t>
            </a:r>
            <a:r>
              <a:rPr lang="ru-RU" baseline="-25000" dirty="0" smtClean="0"/>
              <a:t>2 </a:t>
            </a:r>
            <a:r>
              <a:rPr lang="ru-RU" dirty="0" smtClean="0"/>
              <a:t>на станции «МГУ» и «пл.Гагарина»;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857496"/>
            <a:ext cx="21431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концентрация </a:t>
            </a:r>
            <a:r>
              <a:rPr lang="en-US" dirty="0" smtClean="0"/>
              <a:t>NO</a:t>
            </a:r>
            <a:r>
              <a:rPr lang="ru-RU" baseline="-25000" dirty="0" smtClean="0"/>
              <a:t>2 </a:t>
            </a:r>
            <a:r>
              <a:rPr lang="ru-RU" dirty="0" smtClean="0"/>
              <a:t>на станции «МГУ», «пл.Гагарина» и «</a:t>
            </a:r>
            <a:r>
              <a:rPr lang="ru-RU" dirty="0" err="1" smtClean="0"/>
              <a:t>Черемушки</a:t>
            </a:r>
            <a:r>
              <a:rPr lang="ru-RU" dirty="0" smtClean="0"/>
              <a:t>»;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4786322"/>
            <a:ext cx="2000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концентрация РМ10 и РМ2,5</a:t>
            </a:r>
            <a:r>
              <a:rPr lang="ru-RU" baseline="-25000" dirty="0" smtClean="0"/>
              <a:t> </a:t>
            </a:r>
            <a:r>
              <a:rPr lang="ru-RU" dirty="0" smtClean="0"/>
              <a:t>на станции «МГУ» и «</a:t>
            </a:r>
            <a:r>
              <a:rPr lang="ru-RU" dirty="0" err="1" smtClean="0"/>
              <a:t>Черемушки</a:t>
            </a:r>
            <a:r>
              <a:rPr lang="ru-RU" dirty="0" smtClean="0"/>
              <a:t>».</a:t>
            </a:r>
            <a:endParaRPr lang="ru-RU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7A20B-9F7E-4766-9974-7BF05C192DB3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14348" y="5000636"/>
            <a:ext cx="16521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+mn-lt"/>
              </a:rPr>
              <a:t>п</a:t>
            </a:r>
            <a:r>
              <a:rPr lang="ru-RU" sz="2000" dirty="0" smtClean="0">
                <a:latin typeface="+mn-lt"/>
              </a:rPr>
              <a:t>л. Гагарина</a:t>
            </a:r>
          </a:p>
          <a:p>
            <a:r>
              <a:rPr lang="ru-RU" sz="2000" dirty="0" smtClean="0">
                <a:latin typeface="+mn-lt"/>
              </a:rPr>
              <a:t>МГУ</a:t>
            </a:r>
          </a:p>
          <a:p>
            <a:r>
              <a:rPr lang="ru-RU" sz="2000" dirty="0" err="1" smtClean="0">
                <a:latin typeface="+mn-lt"/>
              </a:rPr>
              <a:t>Черемушки</a:t>
            </a:r>
            <a:endParaRPr lang="ru-RU" sz="2000" dirty="0">
              <a:latin typeface="+mn-lt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143512"/>
            <a:ext cx="4000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357686" y="6215082"/>
            <a:ext cx="4076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+mn-lt"/>
              </a:rPr>
              <a:t>а</a:t>
            </a:r>
            <a:r>
              <a:rPr lang="ru-RU" sz="2400" dirty="0" smtClean="0">
                <a:latin typeface="+mn-lt"/>
              </a:rPr>
              <a:t>прель          2017              май</a:t>
            </a:r>
            <a:endParaRPr lang="ru-RU" sz="2400" dirty="0">
              <a:latin typeface="+mn-lt"/>
            </a:endParaRPr>
          </a:p>
        </p:txBody>
      </p:sp>
      <p:pic>
        <p:nvPicPr>
          <p:cNvPr id="2055" name="Picture 7" descr="C:\Users\Алексей\Desktop\нау\конф\ТЭГ2019\слайд_мосэком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85728"/>
            <a:ext cx="5572164" cy="599963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357422" y="642918"/>
            <a:ext cx="1047082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     NO</a:t>
            </a:r>
          </a:p>
          <a:p>
            <a:endParaRPr lang="en-US" sz="2400" dirty="0" smtClean="0">
              <a:latin typeface="+mn-lt"/>
            </a:endParaRPr>
          </a:p>
          <a:p>
            <a:endParaRPr lang="en-US" sz="2400" dirty="0" smtClean="0">
              <a:latin typeface="+mn-lt"/>
            </a:endParaRPr>
          </a:p>
          <a:p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PM10</a:t>
            </a:r>
          </a:p>
          <a:p>
            <a:r>
              <a:rPr lang="en-US" sz="2400" dirty="0" smtClean="0">
                <a:latin typeface="+mn-lt"/>
              </a:rPr>
              <a:t>PM2.5</a:t>
            </a:r>
          </a:p>
          <a:p>
            <a:endParaRPr lang="en-US" sz="2400" dirty="0" smtClean="0">
              <a:latin typeface="+mn-lt"/>
            </a:endParaRPr>
          </a:p>
          <a:p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  NO</a:t>
            </a:r>
            <a:r>
              <a:rPr lang="en-US" sz="2400" baseline="-25000" dirty="0" smtClean="0">
                <a:latin typeface="+mn-lt"/>
              </a:rPr>
              <a:t>2</a:t>
            </a:r>
          </a:p>
          <a:p>
            <a:endParaRPr lang="en-US" sz="2400" dirty="0" smtClean="0">
              <a:latin typeface="+mn-lt"/>
            </a:endParaRPr>
          </a:p>
          <a:p>
            <a:endParaRPr lang="en-US" sz="2400" dirty="0" smtClean="0">
              <a:latin typeface="+mn-lt"/>
            </a:endParaRPr>
          </a:p>
          <a:p>
            <a:endParaRPr lang="en-US" sz="2400" dirty="0" smtClean="0">
              <a:latin typeface="+mn-lt"/>
            </a:endParaRPr>
          </a:p>
          <a:p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  </a:t>
            </a:r>
            <a:r>
              <a:rPr lang="ru-RU" sz="24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SO</a:t>
            </a:r>
            <a:r>
              <a:rPr lang="en-US" sz="2400" baseline="-25000" dirty="0" smtClean="0">
                <a:latin typeface="+mn-lt"/>
              </a:rPr>
              <a:t>2</a:t>
            </a:r>
            <a:endParaRPr lang="ru-RU" sz="2400" baseline="-250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282" y="1071546"/>
            <a:ext cx="31141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+mn-lt"/>
              </a:rPr>
              <a:t>Данные </a:t>
            </a:r>
          </a:p>
          <a:p>
            <a:r>
              <a:rPr lang="ru-RU" sz="2400" dirty="0" err="1" smtClean="0">
                <a:latin typeface="+mn-lt"/>
              </a:rPr>
              <a:t>Мосэкомониторинга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121444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Напряженность электрического поля и концентрация загрязняющих веществ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7A20B-9F7E-4766-9974-7BF05C192DB3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5286388"/>
            <a:ext cx="2165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+mn-lt"/>
              </a:rPr>
              <a:t>20 апреля 2017</a:t>
            </a:r>
          </a:p>
        </p:txBody>
      </p:sp>
      <p:pic>
        <p:nvPicPr>
          <p:cNvPr id="3075" name="Picture 3" descr="C:\Users\Алексей\Desktop\нау\конф\ТЭГ2019\слайд_NO2E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678"/>
            <a:ext cx="4513246" cy="2929018"/>
          </a:xfrm>
          <a:prstGeom prst="rect">
            <a:avLst/>
          </a:prstGeom>
          <a:noFill/>
        </p:spPr>
      </p:pic>
      <p:pic>
        <p:nvPicPr>
          <p:cNvPr id="3076" name="Picture 4" descr="C:\Users\Алексей\Desktop\нау\конф\ТЭГ2019\слайд_PME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0845" y="2071678"/>
            <a:ext cx="4513155" cy="292895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28662" y="5429264"/>
            <a:ext cx="16521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+mn-lt"/>
              </a:rPr>
              <a:t>п</a:t>
            </a:r>
            <a:r>
              <a:rPr lang="ru-RU" sz="2000" dirty="0" smtClean="0">
                <a:latin typeface="+mn-lt"/>
              </a:rPr>
              <a:t>л. Гагарина</a:t>
            </a:r>
          </a:p>
          <a:p>
            <a:r>
              <a:rPr lang="ru-RU" sz="2000" dirty="0" smtClean="0">
                <a:latin typeface="+mn-lt"/>
              </a:rPr>
              <a:t>МГУ</a:t>
            </a:r>
          </a:p>
          <a:p>
            <a:r>
              <a:rPr lang="ru-RU" sz="2000" dirty="0" err="1" smtClean="0">
                <a:latin typeface="+mn-lt"/>
              </a:rPr>
              <a:t>Черемушки</a:t>
            </a:r>
            <a:endParaRPr lang="ru-RU" sz="2000" dirty="0">
              <a:latin typeface="+mn-lt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572140"/>
            <a:ext cx="4000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algn="ctr"/>
            <a:r>
              <a:rPr lang="ru-RU" dirty="0" smtClean="0"/>
              <a:t>Обрушение здания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7A20B-9F7E-4766-9974-7BF05C192DB3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92867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71868" y="6000768"/>
            <a:ext cx="2329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+mn-lt"/>
              </a:rPr>
              <a:t>26 декабря 2018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71438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Влияние сильного источника загрязнения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7A20B-9F7E-4766-9974-7BF05C192DB3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pic>
        <p:nvPicPr>
          <p:cNvPr id="49154" name="Picture 2" descr="C:\Users\Алексей\Desktop\нау\конф\ТЭГ2019\рис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46"/>
            <a:ext cx="5214974" cy="294193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72198" y="2143116"/>
            <a:ext cx="2329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+mn-lt"/>
              </a:rPr>
              <a:t>26 декабря 2018</a:t>
            </a:r>
            <a:endParaRPr lang="ru-RU" sz="2400" dirty="0">
              <a:latin typeface="+mn-lt"/>
            </a:endParaRPr>
          </a:p>
        </p:txBody>
      </p:sp>
      <p:pic>
        <p:nvPicPr>
          <p:cNvPr id="1026" name="Picture 2" descr="C:\Users\Алексей\Desktop\нау\конф\ТЭГ2019\3_29_слайд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071942"/>
            <a:ext cx="5216410" cy="23574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286512" y="4643446"/>
            <a:ext cx="2328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+mn-lt"/>
              </a:rPr>
              <a:t>2</a:t>
            </a:r>
            <a:r>
              <a:rPr lang="en-US" sz="2400" dirty="0" smtClean="0">
                <a:latin typeface="+mn-lt"/>
              </a:rPr>
              <a:t>9</a:t>
            </a:r>
            <a:r>
              <a:rPr lang="ru-RU" sz="2400" dirty="0" smtClean="0">
                <a:latin typeface="+mn-lt"/>
              </a:rPr>
              <a:t> декабря 2018</a:t>
            </a:r>
            <a:endParaRPr lang="ru-RU" sz="2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0760" y="3357562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100 </a:t>
            </a:r>
            <a:r>
              <a:rPr lang="ru-RU" sz="2000" dirty="0" smtClean="0">
                <a:latin typeface="+mn-lt"/>
              </a:rPr>
              <a:t>метров от пункта наблюдений</a:t>
            </a:r>
            <a:endParaRPr lang="ru-RU" sz="2000" dirty="0"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624" y="1143000"/>
            <a:ext cx="8286779" cy="514352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/>
              <a:t>Показана возможность использования отношения средних напряженностей электрических полей в точках с наличием загрязненности воздуха и в «чистых» условиях (параметр </a:t>
            </a:r>
            <a:r>
              <a:rPr lang="en-US" sz="2400" dirty="0" smtClean="0"/>
              <a:t>d)</a:t>
            </a:r>
            <a:r>
              <a:rPr lang="ru-RU" sz="2400" dirty="0" smtClean="0"/>
              <a:t> как интегрального индикаторного параметра локальной аэрозольной загрязненности атмосферы</a:t>
            </a:r>
            <a:r>
              <a:rPr lang="en-US" sz="2400" dirty="0" smtClean="0"/>
              <a:t>; </a:t>
            </a:r>
            <a:r>
              <a:rPr lang="ru-RU" sz="2400" dirty="0" smtClean="0"/>
              <a:t>проведена оценка среднемесячных значений параметра </a:t>
            </a:r>
            <a:r>
              <a:rPr lang="en-US" sz="2400" dirty="0" smtClean="0"/>
              <a:t>d</a:t>
            </a:r>
            <a:r>
              <a:rPr lang="ru-RU" sz="2400" dirty="0" smtClean="0"/>
              <a:t> на основании данных натурных измерений – от 0.68 до 0.82.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/>
              <a:t>Рассчитана приближенная величина концентрации аэрозольных частиц для данных значений и показана обратная зависимость параметра от концентрации аэрозолей: при увеличении концентрации аэрозольных частиц параметр растет, а при уменьшении - падает.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/>
              <a:t>Показано, что в условиях техногенной загрязненности воздуха мегаполиса, при «хорошей» погоде, рост напряженности электрического поля совпадает с повышением содержания в воздухе мелкодисперсных частиц и концентрацией аэрозолей, что сигнализирует о тесной связи между этими процессами.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Выводы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63680-A771-42BC-96BB-04BC49E4FAD6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633790"/>
          </a:xfrm>
        </p:spPr>
        <p:txBody>
          <a:bodyPr/>
          <a:lstStyle/>
          <a:p>
            <a:pPr algn="ctr">
              <a:defRPr/>
            </a:pPr>
            <a:r>
              <a:rPr lang="ru-RU" sz="6000" smtClean="0"/>
              <a:t>Спасибо за внимание!</a:t>
            </a:r>
            <a:endParaRPr lang="ru-RU" sz="60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1FF1B-42AA-41D6-8192-895A1CFE5C94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50" y="1214438"/>
            <a:ext cx="8001000" cy="5143500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2400" dirty="0" smtClean="0"/>
              <a:t>При больших концентрациях аэрозольных частиц </a:t>
            </a:r>
            <a:r>
              <a:rPr lang="ru-RU" sz="2400" i="1" dirty="0" smtClean="0"/>
              <a:t>N</a:t>
            </a:r>
            <a:r>
              <a:rPr lang="ru-RU" sz="2400" baseline="-25000" dirty="0" smtClean="0"/>
              <a:t>0</a:t>
            </a:r>
            <a:r>
              <a:rPr lang="ru-RU" sz="2400" dirty="0" smtClean="0"/>
              <a:t> зависимость электропроводности </a:t>
            </a:r>
            <a:r>
              <a:rPr lang="ru-RU" sz="2400" i="1" dirty="0" smtClean="0">
                <a:sym typeface="Symbol"/>
              </a:rPr>
              <a:t></a:t>
            </a:r>
            <a:r>
              <a:rPr lang="ru-RU" sz="2400" dirty="0" smtClean="0"/>
              <a:t> от </a:t>
            </a:r>
            <a:r>
              <a:rPr lang="ru-RU" sz="2400" i="1" dirty="0" smtClean="0"/>
              <a:t>N</a:t>
            </a:r>
            <a:r>
              <a:rPr lang="ru-RU" sz="2400" baseline="-25000" dirty="0" smtClean="0"/>
              <a:t>0</a:t>
            </a:r>
            <a:r>
              <a:rPr lang="ru-RU" sz="2400" dirty="0" smtClean="0"/>
              <a:t> является обратно пропорциональной [</a:t>
            </a:r>
            <a:r>
              <a:rPr lang="ru-RU" sz="2400" i="1" dirty="0" err="1" smtClean="0">
                <a:solidFill>
                  <a:schemeClr val="tx1">
                    <a:lumMod val="85000"/>
                  </a:schemeClr>
                </a:solidFill>
              </a:rPr>
              <a:t>Имянитов</a:t>
            </a:r>
            <a:r>
              <a:rPr lang="ru-RU" sz="2400" i="1" dirty="0" smtClean="0">
                <a:solidFill>
                  <a:schemeClr val="tx1">
                    <a:lumMod val="85000"/>
                  </a:schemeClr>
                </a:solidFill>
              </a:rPr>
              <a:t> и Шифрин, 1962</a:t>
            </a:r>
            <a:r>
              <a:rPr lang="ru-RU" sz="2400" dirty="0" smtClean="0"/>
              <a:t>].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dirty="0" smtClean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Малые атмосферные ионы + аэрозольные частицы -</a:t>
            </a:r>
            <a:r>
              <a:rPr lang="en-US" sz="2400" dirty="0" smtClean="0"/>
              <a:t>&gt;</a:t>
            </a:r>
            <a:r>
              <a:rPr lang="ru-RU" sz="2400" dirty="0" smtClean="0"/>
              <a:t> крупные малоподвижные частицы -</a:t>
            </a:r>
            <a:r>
              <a:rPr lang="en-US" sz="2400" dirty="0" smtClean="0"/>
              <a:t>&gt; </a:t>
            </a:r>
            <a:r>
              <a:rPr lang="ru-RU" sz="2400" dirty="0" smtClean="0"/>
              <a:t>снижение проводимости </a:t>
            </a:r>
            <a:r>
              <a:rPr lang="en-US" sz="2400" dirty="0" smtClean="0"/>
              <a:t>[</a:t>
            </a:r>
            <a:r>
              <a:rPr lang="ru-RU" sz="2400" i="1" dirty="0" smtClean="0">
                <a:solidFill>
                  <a:schemeClr val="tx1">
                    <a:lumMod val="85000"/>
                  </a:schemeClr>
                </a:solidFill>
              </a:rPr>
              <a:t>Петров и др., 1990; </a:t>
            </a:r>
            <a:r>
              <a:rPr lang="ru-RU" sz="2400" i="1" dirty="0" err="1" smtClean="0">
                <a:solidFill>
                  <a:schemeClr val="tx1">
                    <a:lumMod val="85000"/>
                  </a:schemeClr>
                </a:solidFill>
              </a:rPr>
              <a:t>Имянитов</a:t>
            </a:r>
            <a:r>
              <a:rPr lang="ru-RU" sz="2400" i="1" dirty="0" smtClean="0">
                <a:solidFill>
                  <a:schemeClr val="tx1">
                    <a:lumMod val="85000"/>
                  </a:schemeClr>
                </a:solidFill>
              </a:rPr>
              <a:t> и Шифрин, 1962</a:t>
            </a:r>
            <a:r>
              <a:rPr lang="en-US" sz="2400" i="1" dirty="0" smtClean="0">
                <a:solidFill>
                  <a:schemeClr val="tx1">
                    <a:lumMod val="85000"/>
                  </a:schemeClr>
                </a:solidFill>
              </a:rPr>
              <a:t>; </a:t>
            </a:r>
            <a:r>
              <a:rPr lang="ru-RU" sz="2400" i="1" dirty="0" smtClean="0">
                <a:solidFill>
                  <a:schemeClr val="tx1">
                    <a:lumMod val="85000"/>
                  </a:schemeClr>
                </a:solidFill>
              </a:rPr>
              <a:t>Семенов, 1986; Морозов и др., 2000</a:t>
            </a:r>
            <a:r>
              <a:rPr lang="en-US" sz="2400" dirty="0" smtClean="0"/>
              <a:t>] -&gt;</a:t>
            </a:r>
            <a:r>
              <a:rPr lang="ru-RU" sz="2400" dirty="0" smtClean="0"/>
              <a:t> электрическое поле растет</a:t>
            </a:r>
            <a:r>
              <a:rPr lang="en-US" sz="2400" dirty="0" smtClean="0"/>
              <a:t> [</a:t>
            </a:r>
            <a:r>
              <a:rPr lang="ru-RU" sz="2400" i="1" dirty="0" smtClean="0">
                <a:solidFill>
                  <a:schemeClr val="tx1">
                    <a:lumMod val="85000"/>
                  </a:schemeClr>
                </a:solidFill>
              </a:rPr>
              <a:t>Семенов, 1986</a:t>
            </a:r>
            <a:r>
              <a:rPr lang="en-US" sz="2400" i="1" dirty="0" smtClean="0">
                <a:solidFill>
                  <a:schemeClr val="tx1">
                    <a:lumMod val="85000"/>
                  </a:schemeClr>
                </a:solidFill>
              </a:rPr>
              <a:t>; </a:t>
            </a:r>
            <a:r>
              <a:rPr lang="en-US" sz="2400" i="1" dirty="0" err="1" smtClean="0">
                <a:solidFill>
                  <a:schemeClr val="tx1">
                    <a:lumMod val="85000"/>
                  </a:schemeClr>
                </a:solidFill>
              </a:rPr>
              <a:t>Sil</a:t>
            </a:r>
            <a:r>
              <a:rPr lang="ru-RU" sz="2400" i="1" dirty="0" smtClean="0">
                <a:solidFill>
                  <a:schemeClr val="tx1">
                    <a:lumMod val="85000"/>
                  </a:schemeClr>
                </a:solidFill>
              </a:rPr>
              <a:t>, 1938; </a:t>
            </a:r>
            <a:r>
              <a:rPr lang="en-US" sz="2400" i="1" dirty="0" err="1" smtClean="0">
                <a:solidFill>
                  <a:schemeClr val="tx1">
                    <a:lumMod val="85000"/>
                  </a:schemeClr>
                </a:solidFill>
              </a:rPr>
              <a:t>Torreson</a:t>
            </a:r>
            <a:r>
              <a:rPr lang="ru-RU" sz="2400" i="1" dirty="0" smtClean="0">
                <a:solidFill>
                  <a:schemeClr val="tx1">
                    <a:lumMod val="85000"/>
                  </a:schemeClr>
                </a:solidFill>
              </a:rPr>
              <a:t>, 1939; </a:t>
            </a:r>
            <a:r>
              <a:rPr lang="en-US" sz="2400" i="1" dirty="0" smtClean="0">
                <a:solidFill>
                  <a:schemeClr val="tx1">
                    <a:lumMod val="85000"/>
                  </a:schemeClr>
                </a:solidFill>
              </a:rPr>
              <a:t>Israel</a:t>
            </a:r>
            <a:r>
              <a:rPr lang="ru-RU" sz="2400" i="1" dirty="0" smtClean="0">
                <a:solidFill>
                  <a:schemeClr val="tx1">
                    <a:lumMod val="85000"/>
                  </a:schemeClr>
                </a:solidFill>
              </a:rPr>
              <a:t>, 1970</a:t>
            </a:r>
            <a:r>
              <a:rPr lang="en-US" sz="2400" dirty="0" smtClean="0"/>
              <a:t>]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Механизм воздействия аэрозолей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3B2B2-986F-4284-8CA9-34D0C584F41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1285875"/>
            <a:ext cx="9715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625" y="1285875"/>
            <a:ext cx="8358188" cy="485775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ru-RU" sz="2400" dirty="0" smtClean="0"/>
              <a:t>По данным </a:t>
            </a:r>
            <a:r>
              <a:rPr lang="en-US" sz="2400" dirty="0" smtClean="0"/>
              <a:t>UFIPOLNET </a:t>
            </a:r>
            <a:r>
              <a:rPr lang="ru-RU" sz="2400" dirty="0" smtClean="0"/>
              <a:t>(2002-2005) концентрация аэрозолей 0,02-0,5 мкм </a:t>
            </a:r>
            <a:r>
              <a:rPr lang="ru-RU" sz="2400" dirty="0" err="1" smtClean="0"/>
              <a:t>коррелирует</a:t>
            </a:r>
            <a:r>
              <a:rPr lang="ru-RU" sz="2400" dirty="0" smtClean="0"/>
              <a:t> с концентрацией </a:t>
            </a:r>
            <a:r>
              <a:rPr lang="en-US" sz="2400" dirty="0" err="1" smtClean="0"/>
              <a:t>N</a:t>
            </a:r>
            <a:r>
              <a:rPr lang="en-US" sz="2400" dirty="0" err="1" smtClean="0"/>
              <a:t>O</a:t>
            </a:r>
            <a:r>
              <a:rPr lang="en-US" sz="2400" baseline="-25000" dirty="0" err="1" smtClean="0"/>
              <a:t>x</a:t>
            </a:r>
            <a:r>
              <a:rPr lang="ru-RU" sz="2400" dirty="0" smtClean="0"/>
              <a:t> и сажи в воздухе.</a:t>
            </a:r>
            <a:endParaRPr lang="ru-RU" sz="2400" dirty="0" smtClean="0"/>
          </a:p>
          <a:p>
            <a:pPr marL="0" indent="0">
              <a:buFont typeface="Wingdings 2" pitchFamily="18" charset="2"/>
              <a:buNone/>
              <a:defRPr/>
            </a:pPr>
            <a:endParaRPr lang="ru-RU" sz="2400" dirty="0" smtClean="0"/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2400" dirty="0" smtClean="0"/>
              <a:t>Транспорт (выхлоп, истирание подвижных частей и дорог) составляет ~65% в общем загрязнении частицами от 0,013 до 0,8 мкм [</a:t>
            </a:r>
            <a:r>
              <a:rPr lang="ru-RU" sz="2400" i="1" dirty="0" err="1" smtClean="0">
                <a:solidFill>
                  <a:schemeClr val="tx1">
                    <a:lumMod val="85000"/>
                  </a:schemeClr>
                </a:solidFill>
              </a:rPr>
              <a:t>Pey</a:t>
            </a:r>
            <a:r>
              <a:rPr lang="ru-RU" sz="2400" i="1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tx1">
                    <a:lumMod val="85000"/>
                  </a:schemeClr>
                </a:solidFill>
              </a:rPr>
              <a:t>et</a:t>
            </a:r>
            <a:r>
              <a:rPr lang="ru-RU" sz="2400" i="1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tx1">
                    <a:lumMod val="85000"/>
                  </a:schemeClr>
                </a:solidFill>
              </a:rPr>
              <a:t>al</a:t>
            </a:r>
            <a:r>
              <a:rPr lang="ru-RU" sz="2400" i="1" dirty="0" smtClean="0">
                <a:solidFill>
                  <a:schemeClr val="tx1">
                    <a:lumMod val="85000"/>
                  </a:schemeClr>
                </a:solidFill>
              </a:rPr>
              <a:t>., 2009</a:t>
            </a:r>
            <a:r>
              <a:rPr lang="ru-RU" sz="2400" dirty="0" smtClean="0"/>
              <a:t>].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ru-RU" sz="2400" dirty="0" smtClean="0"/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2400" dirty="0" smtClean="0"/>
              <a:t>Наиболее сильное изменение электрических параметров происходит под действием аэрозольных частиц субмикронного диапазона </a:t>
            </a:r>
            <a:r>
              <a:rPr lang="ru-RU" sz="2400" dirty="0" smtClean="0">
                <a:solidFill>
                  <a:schemeClr val="tx2"/>
                </a:solidFill>
              </a:rPr>
              <a:t>с размерами 0,01-0,2 мкм </a:t>
            </a:r>
            <a:r>
              <a:rPr lang="en-US" sz="2400" dirty="0" smtClean="0"/>
              <a:t>[</a:t>
            </a:r>
            <a:r>
              <a:rPr lang="ru-RU" sz="2400" i="1" dirty="0" smtClean="0">
                <a:solidFill>
                  <a:schemeClr val="tx1">
                    <a:lumMod val="85000"/>
                  </a:schemeClr>
                </a:solidFill>
              </a:rPr>
              <a:t>Шварц и </a:t>
            </a:r>
            <a:r>
              <a:rPr lang="ru-RU" sz="2400" i="1" dirty="0" err="1" smtClean="0">
                <a:solidFill>
                  <a:schemeClr val="tx1">
                    <a:lumMod val="85000"/>
                  </a:schemeClr>
                </a:solidFill>
              </a:rPr>
              <a:t>Огуряева</a:t>
            </a:r>
            <a:r>
              <a:rPr lang="ru-RU" sz="2400" i="1" dirty="0" smtClean="0">
                <a:solidFill>
                  <a:schemeClr val="tx1">
                    <a:lumMod val="85000"/>
                  </a:schemeClr>
                </a:solidFill>
              </a:rPr>
              <a:t>,</a:t>
            </a:r>
            <a:r>
              <a:rPr lang="ru-RU" sz="2400" dirty="0" smtClean="0">
                <a:solidFill>
                  <a:schemeClr val="tx1">
                    <a:lumMod val="85000"/>
                  </a:schemeClr>
                </a:solidFill>
              </a:rPr>
              <a:t> 1987</a:t>
            </a:r>
            <a:r>
              <a:rPr lang="en-US" sz="2400" dirty="0" smtClean="0"/>
              <a:t>]</a:t>
            </a:r>
            <a:r>
              <a:rPr lang="ru-RU" sz="2400" dirty="0" smtClean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76270"/>
          </a:xfrm>
        </p:spPr>
        <p:txBody>
          <a:bodyPr/>
          <a:lstStyle/>
          <a:p>
            <a:pPr algn="ctr">
              <a:defRPr/>
            </a:pPr>
            <a:r>
              <a:rPr lang="ru-RU" smtClean="0"/>
              <a:t>Размер частиц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BE83E-F4BF-4516-8A05-B677FC89E07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1"/>
          <p:cNvSpPr>
            <a:spLocks noGrp="1"/>
          </p:cNvSpPr>
          <p:nvPr>
            <p:ph idx="1"/>
          </p:nvPr>
        </p:nvSpPr>
        <p:spPr>
          <a:xfrm>
            <a:off x="428625" y="785813"/>
            <a:ext cx="8229600" cy="250031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400" smtClean="0"/>
              <a:t>Концентрация частиц аэрозоля: </a:t>
            </a:r>
            <a:endParaRPr lang="en-US" sz="2400" smtClean="0"/>
          </a:p>
          <a:p>
            <a:pPr marL="0" indent="0" eaLnBrk="1" hangingPunct="1">
              <a:lnSpc>
                <a:spcPct val="90000"/>
              </a:lnSpc>
            </a:pPr>
            <a:r>
              <a:rPr lang="ru-RU" sz="2400" smtClean="0"/>
              <a:t>(3-5)</a:t>
            </a:r>
            <a:r>
              <a:rPr lang="ru-RU" sz="2400" b="1" smtClean="0"/>
              <a:t>·</a:t>
            </a:r>
            <a:r>
              <a:rPr lang="ru-RU" sz="2400" smtClean="0"/>
              <a:t>10</a:t>
            </a:r>
            <a:r>
              <a:rPr lang="ru-RU" sz="2400" baseline="30000" smtClean="0"/>
              <a:t>8</a:t>
            </a:r>
            <a:r>
              <a:rPr lang="ru-RU" sz="2400" smtClean="0"/>
              <a:t> м</a:t>
            </a:r>
            <a:r>
              <a:rPr lang="ru-RU" sz="2400" baseline="30000" smtClean="0"/>
              <a:t>-3</a:t>
            </a:r>
            <a:r>
              <a:rPr lang="ru-RU" sz="2400" smtClean="0"/>
              <a:t> над океаном вдали от берегов</a:t>
            </a:r>
            <a:endParaRPr lang="en-US" sz="2400" smtClean="0"/>
          </a:p>
          <a:p>
            <a:pPr marL="0" indent="0" eaLnBrk="1" hangingPunct="1">
              <a:lnSpc>
                <a:spcPct val="90000"/>
              </a:lnSpc>
            </a:pPr>
            <a:r>
              <a:rPr lang="ru-RU" sz="2400" smtClean="0"/>
              <a:t>(1-5)</a:t>
            </a:r>
            <a:r>
              <a:rPr lang="ru-RU" sz="2400" b="1" smtClean="0"/>
              <a:t>·</a:t>
            </a:r>
            <a:r>
              <a:rPr lang="ru-RU" sz="2400" smtClean="0"/>
              <a:t>10</a:t>
            </a:r>
            <a:r>
              <a:rPr lang="ru-RU" sz="2400" baseline="30000" smtClean="0"/>
              <a:t>9</a:t>
            </a:r>
            <a:r>
              <a:rPr lang="ru-RU" sz="2400" smtClean="0"/>
              <a:t> м</a:t>
            </a:r>
            <a:r>
              <a:rPr lang="ru-RU" sz="2400" baseline="30000" smtClean="0"/>
              <a:t>-3</a:t>
            </a:r>
            <a:r>
              <a:rPr lang="ru-RU" sz="2400" smtClean="0"/>
              <a:t> в континентальной сельской местности вдали от города</a:t>
            </a:r>
            <a:endParaRPr lang="en-US" sz="2400" smtClean="0"/>
          </a:p>
          <a:p>
            <a:pPr marL="0" indent="0" eaLnBrk="1" hangingPunct="1">
              <a:lnSpc>
                <a:spcPct val="90000"/>
              </a:lnSpc>
            </a:pPr>
            <a:r>
              <a:rPr lang="ru-RU" sz="2400" smtClean="0"/>
              <a:t>(1-10)</a:t>
            </a:r>
            <a:r>
              <a:rPr lang="ru-RU" sz="2400" b="1" smtClean="0"/>
              <a:t>·</a:t>
            </a:r>
            <a:r>
              <a:rPr lang="ru-RU" sz="2400" smtClean="0"/>
              <a:t>10</a:t>
            </a:r>
            <a:r>
              <a:rPr lang="ru-RU" sz="2400" baseline="30000" smtClean="0"/>
              <a:t>9</a:t>
            </a:r>
            <a:r>
              <a:rPr lang="ru-RU" sz="2400" smtClean="0"/>
              <a:t> м</a:t>
            </a:r>
            <a:r>
              <a:rPr lang="ru-RU" sz="2400" baseline="30000" smtClean="0"/>
              <a:t>-3</a:t>
            </a:r>
            <a:r>
              <a:rPr lang="ru-RU" sz="2400" smtClean="0"/>
              <a:t> в сельской местности вблизи городов</a:t>
            </a:r>
            <a:endParaRPr lang="en-US" sz="2400" smtClean="0"/>
          </a:p>
          <a:p>
            <a:pPr marL="0" indent="0" eaLnBrk="1" hangingPunct="1">
              <a:lnSpc>
                <a:spcPct val="90000"/>
              </a:lnSpc>
            </a:pPr>
            <a:r>
              <a:rPr lang="ru-RU" sz="2400" smtClean="0"/>
              <a:t>(1-10)</a:t>
            </a:r>
            <a:r>
              <a:rPr lang="ru-RU" sz="2400" b="1" smtClean="0"/>
              <a:t>·</a:t>
            </a:r>
            <a:r>
              <a:rPr lang="ru-RU" sz="2400" smtClean="0"/>
              <a:t>10</a:t>
            </a:r>
            <a:r>
              <a:rPr lang="ru-RU" sz="2400" baseline="30000" smtClean="0"/>
              <a:t>10</a:t>
            </a:r>
            <a:r>
              <a:rPr lang="ru-RU" sz="2400" smtClean="0"/>
              <a:t> м</a:t>
            </a:r>
            <a:r>
              <a:rPr lang="ru-RU" sz="2400" baseline="30000" smtClean="0"/>
              <a:t>-3</a:t>
            </a:r>
            <a:r>
              <a:rPr lang="ru-RU" sz="2400" smtClean="0"/>
              <a:t> в городах.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Концентрация аэрозольных частиц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96EBC5-7445-476C-A6A9-C26240F20B3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3214688"/>
            <a:ext cx="78581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375" y="3214688"/>
            <a:ext cx="11906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42938" y="6143625"/>
            <a:ext cx="74295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</a:rPr>
              <a:t>ЦАО, г. Долгопрудный, 20 км от центра Москвы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+mn-lt"/>
              </a:rPr>
              <a:t>[</a:t>
            </a:r>
            <a:r>
              <a:rPr lang="ru-RU" dirty="0" err="1">
                <a:solidFill>
                  <a:schemeClr val="tx1">
                    <a:lumMod val="85000"/>
                  </a:schemeClr>
                </a:solidFill>
                <a:latin typeface="+mn-lt"/>
              </a:rPr>
              <a:t>Плауде</a:t>
            </a:r>
            <a:r>
              <a:rPr lang="ru-RU" dirty="0">
                <a:solidFill>
                  <a:schemeClr val="tx1">
                    <a:lumMod val="85000"/>
                  </a:schemeClr>
                </a:solidFill>
                <a:latin typeface="+mn-lt"/>
              </a:rPr>
              <a:t> и др., 2012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+mn-lt"/>
              </a:rPr>
              <a:t>]</a:t>
            </a:r>
            <a:endParaRPr lang="ru-RU" dirty="0">
              <a:solidFill>
                <a:schemeClr val="tx1">
                  <a:lumMod val="8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8996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28718"/>
                <a:gridCol w="1357322"/>
                <a:gridCol w="3357586"/>
                <a:gridCol w="2185974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ysClr val="windowText" lastClr="000000"/>
                          </a:solidFill>
                        </a:rPr>
                        <a:t>Тип региона</a:t>
                      </a:r>
                      <a:endParaRPr lang="ru-RU" sz="1400" kern="50" dirty="0">
                        <a:solidFill>
                          <a:sysClr val="windowText" lastClr="000000"/>
                        </a:solidFill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ysClr val="windowText" lastClr="000000"/>
                          </a:solidFill>
                        </a:rPr>
                        <a:t>Пример</a:t>
                      </a:r>
                      <a:endParaRPr lang="ru-RU" sz="1400" kern="50">
                        <a:solidFill>
                          <a:sysClr val="windowText" lastClr="000000"/>
                        </a:solidFill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ysClr val="windowText" lastClr="000000"/>
                          </a:solidFill>
                        </a:rPr>
                        <a:t>Масштаб </a:t>
                      </a:r>
                      <a:r>
                        <a:rPr lang="ru-RU" sz="1400" kern="50" dirty="0" smtClean="0">
                          <a:solidFill>
                            <a:sysClr val="windowText" lastClr="000000"/>
                          </a:solidFill>
                        </a:rPr>
                        <a:t> загрязнения</a:t>
                      </a:r>
                      <a:endParaRPr lang="ru-RU" sz="1400" kern="50" dirty="0">
                        <a:solidFill>
                          <a:sysClr val="windowText" lastClr="000000"/>
                        </a:solidFill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ysClr val="windowText" lastClr="000000"/>
                          </a:solidFill>
                        </a:rPr>
                        <a:t>Физико-метеорологические процессы</a:t>
                      </a:r>
                      <a:endParaRPr lang="ru-RU" sz="1400" kern="50">
                        <a:solidFill>
                          <a:sysClr val="windowText" lastClr="000000"/>
                        </a:solidFill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ysClr val="windowText" lastClr="000000"/>
                          </a:solidFill>
                        </a:rPr>
                        <a:t>Локальный (факельный)</a:t>
                      </a:r>
                      <a:endParaRPr lang="ru-RU" sz="1400" kern="50" dirty="0">
                        <a:solidFill>
                          <a:sysClr val="windowText" lastClr="000000"/>
                        </a:solidFill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ysClr val="windowText" lastClr="000000"/>
                          </a:solidFill>
                        </a:rPr>
                        <a:t>Дым из трубы фабрики</a:t>
                      </a:r>
                      <a:endParaRPr lang="ru-RU" sz="1400" kern="50" dirty="0">
                        <a:solidFill>
                          <a:sysClr val="windowText" lastClr="000000"/>
                        </a:solidFill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 smtClean="0">
                          <a:solidFill>
                            <a:sysClr val="windowText" lastClr="000000"/>
                          </a:solidFill>
                        </a:rPr>
                        <a:t>От высоты дымовой трубы - до </a:t>
                      </a:r>
                      <a:r>
                        <a:rPr lang="ru-RU" sz="1400" kern="50" dirty="0">
                          <a:solidFill>
                            <a:sysClr val="windowText" lastClr="000000"/>
                          </a:solidFill>
                        </a:rPr>
                        <a:t>1 км в горизонтали, десятки метров — 100 м по вертикали, доли часа</a:t>
                      </a:r>
                      <a:endParaRPr lang="ru-RU" sz="1400" kern="50" dirty="0">
                        <a:solidFill>
                          <a:sysClr val="windowText" lastClr="000000"/>
                        </a:solidFill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ysClr val="windowText" lastClr="000000"/>
                          </a:solidFill>
                        </a:rPr>
                        <a:t>Приземный слой, воздействие поверхностного микрорельефа и конвекции</a:t>
                      </a:r>
                      <a:endParaRPr lang="ru-RU" sz="1400" kern="50">
                        <a:solidFill>
                          <a:sysClr val="windowText" lastClr="000000"/>
                        </a:solidFill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ysClr val="windowText" lastClr="000000"/>
                          </a:solidFill>
                        </a:rPr>
                        <a:t>Городской</a:t>
                      </a:r>
                      <a:endParaRPr lang="ru-RU" sz="1400" kern="50">
                        <a:solidFill>
                          <a:sysClr val="windowText" lastClr="000000"/>
                        </a:solidFill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ysClr val="windowText" lastClr="000000"/>
                          </a:solidFill>
                        </a:rPr>
                        <a:t>Смог над городом</a:t>
                      </a:r>
                      <a:endParaRPr lang="ru-RU" sz="1400" kern="50" dirty="0">
                        <a:solidFill>
                          <a:sysClr val="windowText" lastClr="000000"/>
                        </a:solidFill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ysClr val="windowText" lastClr="000000"/>
                          </a:solidFill>
                        </a:rPr>
                        <a:t>Несколько км — десятки км по горизонтали, </a:t>
                      </a:r>
                      <a:r>
                        <a:rPr lang="ru-RU" sz="1400" kern="50" dirty="0">
                          <a:solidFill>
                            <a:schemeClr val="bg1"/>
                          </a:solidFill>
                        </a:rPr>
                        <a:t>несколько </a:t>
                      </a:r>
                      <a:r>
                        <a:rPr lang="ru-RU" sz="1400" kern="50" baseline="0" dirty="0" smtClean="0">
                          <a:solidFill>
                            <a:schemeClr val="bg1"/>
                          </a:solidFill>
                        </a:rPr>
                        <a:t> сотен</a:t>
                      </a:r>
                      <a:r>
                        <a:rPr lang="ru-RU" sz="1400" kern="50" dirty="0" smtClean="0">
                          <a:solidFill>
                            <a:schemeClr val="bg1"/>
                          </a:solidFill>
                        </a:rPr>
                        <a:t> метров </a:t>
                      </a:r>
                      <a:r>
                        <a:rPr lang="ru-RU" sz="1400" kern="50" dirty="0">
                          <a:solidFill>
                            <a:schemeClr val="bg1"/>
                          </a:solidFill>
                        </a:rPr>
                        <a:t>— 1,5 </a:t>
                      </a:r>
                      <a:r>
                        <a:rPr lang="ru-RU" sz="1400" kern="50" dirty="0" smtClean="0">
                          <a:solidFill>
                            <a:schemeClr val="bg1"/>
                          </a:solidFill>
                        </a:rPr>
                        <a:t>км по вертикали</a:t>
                      </a:r>
                      <a:r>
                        <a:rPr lang="ru-RU" sz="1400" kern="50" dirty="0" smtClean="0">
                          <a:solidFill>
                            <a:sysClr val="windowText" lastClr="000000"/>
                          </a:solidFill>
                        </a:rPr>
                        <a:t>, </a:t>
                      </a:r>
                      <a:r>
                        <a:rPr lang="ru-RU" sz="1400" kern="50" dirty="0">
                          <a:solidFill>
                            <a:sysClr val="windowText" lastClr="000000"/>
                          </a:solidFill>
                        </a:rPr>
                        <a:t>несколько часов — </a:t>
                      </a:r>
                      <a:r>
                        <a:rPr lang="ru-RU" sz="1400" kern="50" dirty="0" smtClean="0">
                          <a:solidFill>
                            <a:sysClr val="windowText" lastClr="000000"/>
                          </a:solidFill>
                        </a:rPr>
                        <a:t>сутки, дни</a:t>
                      </a:r>
                      <a:endParaRPr lang="ru-RU" sz="1400" kern="50" dirty="0">
                        <a:solidFill>
                          <a:sysClr val="windowText" lastClr="000000"/>
                        </a:solidFill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ysClr val="windowText" lastClr="000000"/>
                          </a:solidFill>
                        </a:rPr>
                        <a:t>Местные ветра, атмосферный пограничный слой, холмы и горы</a:t>
                      </a:r>
                      <a:endParaRPr lang="ru-RU" sz="1400" kern="50">
                        <a:solidFill>
                          <a:sysClr val="windowText" lastClr="000000"/>
                        </a:solidFill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ysClr val="windowText" lastClr="000000"/>
                          </a:solidFill>
                        </a:rPr>
                        <a:t>Региональный</a:t>
                      </a:r>
                      <a:endParaRPr lang="ru-RU" sz="1400" kern="50">
                        <a:solidFill>
                          <a:sysClr val="windowText" lastClr="000000"/>
                        </a:solidFill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ysClr val="windowText" lastClr="000000"/>
                          </a:solidFill>
                        </a:rPr>
                        <a:t>Кислотный дождь</a:t>
                      </a:r>
                      <a:endParaRPr lang="ru-RU" sz="1400" kern="50" dirty="0">
                        <a:solidFill>
                          <a:sysClr val="windowText" lastClr="000000"/>
                        </a:solidFill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ysClr val="windowText" lastClr="000000"/>
                          </a:solidFill>
                        </a:rPr>
                        <a:t>Несколько 100 км по горизонтали, 10 км по вертикали(тропосфера), от нескольких дней до месяцев</a:t>
                      </a:r>
                      <a:endParaRPr lang="ru-RU" sz="1400" kern="50" dirty="0">
                        <a:solidFill>
                          <a:sysClr val="windowText" lastClr="000000"/>
                        </a:solidFill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ysClr val="windowText" lastClr="000000"/>
                          </a:solidFill>
                        </a:rPr>
                        <a:t>Формирование погоды и облаков</a:t>
                      </a:r>
                      <a:endParaRPr lang="ru-RU" sz="1400" kern="50" dirty="0">
                        <a:solidFill>
                          <a:sysClr val="windowText" lastClr="000000"/>
                        </a:solidFill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ysClr val="windowText" lastClr="000000"/>
                          </a:solidFill>
                        </a:rPr>
                        <a:t>Континентальный</a:t>
                      </a:r>
                      <a:endParaRPr lang="ru-RU" sz="1400" kern="50">
                        <a:solidFill>
                          <a:sysClr val="windowText" lastClr="000000"/>
                        </a:solidFill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ysClr val="windowText" lastClr="000000"/>
                          </a:solidFill>
                        </a:rPr>
                        <a:t>Чернобыльская авария 1986</a:t>
                      </a:r>
                      <a:endParaRPr lang="ru-RU" sz="1400" kern="50">
                        <a:solidFill>
                          <a:sysClr val="windowText" lastClr="000000"/>
                        </a:solidFill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ysClr val="windowText" lastClr="000000"/>
                          </a:solidFill>
                        </a:rPr>
                        <a:t>Размер континента, тропосфера и  стратосфера, от дней до недель, годов</a:t>
                      </a:r>
                      <a:endParaRPr lang="ru-RU" sz="1400" kern="50">
                        <a:solidFill>
                          <a:sysClr val="windowText" lastClr="000000"/>
                        </a:solidFill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ysClr val="windowText" lastClr="000000"/>
                          </a:solidFill>
                        </a:rPr>
                        <a:t>Формирование погоды</a:t>
                      </a:r>
                      <a:endParaRPr lang="ru-RU" sz="1400" kern="50" dirty="0">
                        <a:solidFill>
                          <a:sysClr val="windowText" lastClr="000000"/>
                        </a:solidFill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ysClr val="windowText" lastClr="000000"/>
                          </a:solidFill>
                        </a:rPr>
                        <a:t>Глобальный</a:t>
                      </a:r>
                      <a:endParaRPr lang="ru-RU" sz="1400" kern="50">
                        <a:solidFill>
                          <a:sysClr val="windowText" lastClr="000000"/>
                        </a:solidFill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ysClr val="windowText" lastClr="000000"/>
                          </a:solidFill>
                        </a:rPr>
                        <a:t>Изменение климата из-за парникового эффекта</a:t>
                      </a:r>
                      <a:endParaRPr lang="ru-RU" sz="1400" kern="50">
                        <a:solidFill>
                          <a:sysClr val="windowText" lastClr="000000"/>
                        </a:solidFill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ysClr val="windowText" lastClr="000000"/>
                          </a:solidFill>
                        </a:rPr>
                        <a:t>Размер Земли, тропосфера и выше (все слои), десятилетия и более</a:t>
                      </a:r>
                      <a:endParaRPr lang="ru-RU" sz="1400" kern="50">
                        <a:solidFill>
                          <a:sysClr val="windowText" lastClr="000000"/>
                        </a:solidFill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ysClr val="windowText" lastClr="000000"/>
                          </a:solidFill>
                        </a:rPr>
                        <a:t>Направления ветров, температурные градиенты</a:t>
                      </a:r>
                      <a:endParaRPr lang="ru-RU" sz="1400" kern="50" dirty="0">
                        <a:solidFill>
                          <a:sysClr val="windowText" lastClr="000000"/>
                        </a:solidFill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Масштабы аэрозольного загрязнения атмосферы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79AD6-4BF3-433B-9D8E-69992860047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50" y="1524000"/>
            <a:ext cx="4429125" cy="4572000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/>
              <a:t>Аэрозоли от близких пожаров могут приводить к сильным возмущениям в электрическом поле </a:t>
            </a: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[</a:t>
            </a:r>
            <a:r>
              <a:rPr lang="ru-RU" sz="2400" i="1" dirty="0" err="1" smtClean="0">
                <a:solidFill>
                  <a:schemeClr val="tx1">
                    <a:lumMod val="85000"/>
                  </a:schemeClr>
                </a:solidFill>
              </a:rPr>
              <a:t>Jayaratne</a:t>
            </a:r>
            <a:r>
              <a:rPr lang="ru-RU" sz="2400" i="1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tx1">
                    <a:lumMod val="85000"/>
                  </a:schemeClr>
                </a:solidFill>
              </a:rPr>
              <a:t>and</a:t>
            </a:r>
            <a:r>
              <a:rPr lang="ru-RU" sz="2400" i="1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tx1">
                    <a:lumMod val="85000"/>
                  </a:schemeClr>
                </a:solidFill>
              </a:rPr>
              <a:t>Verma</a:t>
            </a:r>
            <a:r>
              <a:rPr lang="en-US" sz="2400" i="1" dirty="0" smtClean="0">
                <a:solidFill>
                  <a:schemeClr val="tx1">
                    <a:lumMod val="85000"/>
                  </a:schemeClr>
                </a:solidFill>
              </a:rPr>
              <a:t>,</a:t>
            </a:r>
            <a:r>
              <a:rPr lang="ru-RU" sz="2400" i="1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85000"/>
                  </a:schemeClr>
                </a:solidFill>
              </a:rPr>
              <a:t>2004</a:t>
            </a: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].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/>
              <a:t>Влияние промышленного аэрозоля </a:t>
            </a:r>
            <a:r>
              <a:rPr lang="en-US" sz="2400" dirty="0" smtClean="0"/>
              <a:t>[</a:t>
            </a:r>
            <a:r>
              <a:rPr lang="ru-RU" sz="2400" dirty="0" smtClean="0">
                <a:solidFill>
                  <a:schemeClr val="tx1">
                    <a:lumMod val="85000"/>
                  </a:schemeClr>
                </a:solidFill>
              </a:rPr>
              <a:t>Раменский</a:t>
            </a: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85000"/>
                  </a:schemeClr>
                </a:solidFill>
              </a:rPr>
              <a:t>и </a:t>
            </a:r>
            <a:r>
              <a:rPr lang="ru-RU" sz="2400" dirty="0" err="1" smtClean="0">
                <a:solidFill>
                  <a:schemeClr val="tx1">
                    <a:lumMod val="85000"/>
                  </a:schemeClr>
                </a:solidFill>
              </a:rPr>
              <a:t>Дячук</a:t>
            </a:r>
            <a:r>
              <a:rPr lang="ru-RU" sz="2400" dirty="0" smtClean="0">
                <a:solidFill>
                  <a:schemeClr val="tx1">
                    <a:lumMod val="85000"/>
                  </a:schemeClr>
                </a:solidFill>
              </a:rPr>
              <a:t>, 1984; Кречетов, 1982</a:t>
            </a:r>
            <a:r>
              <a:rPr lang="en-US" sz="2400" dirty="0" smtClean="0"/>
              <a:t>]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 smtClean="0">
              <a:solidFill>
                <a:schemeClr val="tx1">
                  <a:lumMod val="8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Локальный	 (факельный) масштаб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4ECA1-3381-4447-A263-629C49F4EBF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12293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928688"/>
            <a:ext cx="4071938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8996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28718"/>
                <a:gridCol w="1357322"/>
                <a:gridCol w="3357586"/>
                <a:gridCol w="2185974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ysClr val="windowText" lastClr="000000"/>
                          </a:solidFill>
                        </a:rPr>
                        <a:t>Тип региона</a:t>
                      </a:r>
                      <a:endParaRPr lang="ru-RU" sz="1400" kern="50" dirty="0">
                        <a:solidFill>
                          <a:sysClr val="windowText" lastClr="000000"/>
                        </a:solidFill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ysClr val="windowText" lastClr="000000"/>
                          </a:solidFill>
                        </a:rPr>
                        <a:t>Пример</a:t>
                      </a:r>
                      <a:endParaRPr lang="ru-RU" sz="1400" kern="50">
                        <a:solidFill>
                          <a:sysClr val="windowText" lastClr="000000"/>
                        </a:solidFill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ysClr val="windowText" lastClr="000000"/>
                          </a:solidFill>
                        </a:rPr>
                        <a:t>Масштаб </a:t>
                      </a:r>
                      <a:r>
                        <a:rPr lang="ru-RU" sz="1400" kern="50" dirty="0" smtClean="0">
                          <a:solidFill>
                            <a:sysClr val="windowText" lastClr="000000"/>
                          </a:solidFill>
                        </a:rPr>
                        <a:t> загрязнения</a:t>
                      </a:r>
                      <a:endParaRPr lang="ru-RU" sz="1400" kern="50" dirty="0">
                        <a:solidFill>
                          <a:sysClr val="windowText" lastClr="000000"/>
                        </a:solidFill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ysClr val="windowText" lastClr="000000"/>
                          </a:solidFill>
                        </a:rPr>
                        <a:t>Физико-метеорологические процессы</a:t>
                      </a:r>
                      <a:endParaRPr lang="ru-RU" sz="1400" kern="50">
                        <a:solidFill>
                          <a:sysClr val="windowText" lastClr="000000"/>
                        </a:solidFill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ysClr val="windowText" lastClr="000000"/>
                          </a:solidFill>
                        </a:rPr>
                        <a:t>Локальный (факельный)</a:t>
                      </a:r>
                      <a:endParaRPr lang="ru-RU" sz="1400" kern="50" dirty="0">
                        <a:solidFill>
                          <a:sysClr val="windowText" lastClr="000000"/>
                        </a:solidFill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ysClr val="windowText" lastClr="000000"/>
                          </a:solidFill>
                        </a:rPr>
                        <a:t>Дым из трубы фабрики</a:t>
                      </a:r>
                      <a:endParaRPr lang="ru-RU" sz="1400" kern="50" dirty="0">
                        <a:solidFill>
                          <a:sysClr val="windowText" lastClr="000000"/>
                        </a:solidFill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 smtClean="0">
                          <a:solidFill>
                            <a:sysClr val="windowText" lastClr="000000"/>
                          </a:solidFill>
                        </a:rPr>
                        <a:t>От высоты дымовой трубы - до </a:t>
                      </a:r>
                      <a:r>
                        <a:rPr lang="ru-RU" sz="1400" kern="50" dirty="0">
                          <a:solidFill>
                            <a:sysClr val="windowText" lastClr="000000"/>
                          </a:solidFill>
                        </a:rPr>
                        <a:t>1 км в горизонтали, десятки метров — 100 м по вертикали, доли часа</a:t>
                      </a:r>
                      <a:endParaRPr lang="ru-RU" sz="1400" kern="50" dirty="0">
                        <a:solidFill>
                          <a:sysClr val="windowText" lastClr="000000"/>
                        </a:solidFill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ysClr val="windowText" lastClr="000000"/>
                          </a:solidFill>
                        </a:rPr>
                        <a:t>Приземный слой, воздействие поверхностного микрорельефа и конвекции</a:t>
                      </a:r>
                      <a:endParaRPr lang="ru-RU" sz="1400" kern="50">
                        <a:solidFill>
                          <a:sysClr val="windowText" lastClr="000000"/>
                        </a:solidFill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ysClr val="windowText" lastClr="000000"/>
                          </a:solidFill>
                        </a:rPr>
                        <a:t>Городской</a:t>
                      </a:r>
                      <a:endParaRPr lang="ru-RU" sz="1400" kern="50">
                        <a:solidFill>
                          <a:sysClr val="windowText" lastClr="000000"/>
                        </a:solidFill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ysClr val="windowText" lastClr="000000"/>
                          </a:solidFill>
                        </a:rPr>
                        <a:t>Смог над городом</a:t>
                      </a:r>
                      <a:endParaRPr lang="ru-RU" sz="1400" kern="50" dirty="0">
                        <a:solidFill>
                          <a:sysClr val="windowText" lastClr="000000"/>
                        </a:solidFill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ysClr val="windowText" lastClr="000000"/>
                          </a:solidFill>
                        </a:rPr>
                        <a:t>Несколько км — десятки км по горизонтали, </a:t>
                      </a:r>
                      <a:r>
                        <a:rPr lang="ru-RU" sz="1400" kern="50" dirty="0">
                          <a:solidFill>
                            <a:srgbClr val="C00000"/>
                          </a:solidFill>
                        </a:rPr>
                        <a:t>несколько </a:t>
                      </a:r>
                      <a:r>
                        <a:rPr lang="ru-RU" sz="1400" kern="50" baseline="0" dirty="0" smtClean="0">
                          <a:solidFill>
                            <a:srgbClr val="C00000"/>
                          </a:solidFill>
                        </a:rPr>
                        <a:t> сотен</a:t>
                      </a:r>
                      <a:r>
                        <a:rPr lang="ru-RU" sz="1400" kern="50" dirty="0" smtClean="0">
                          <a:solidFill>
                            <a:srgbClr val="C00000"/>
                          </a:solidFill>
                        </a:rPr>
                        <a:t> метров </a:t>
                      </a:r>
                      <a:r>
                        <a:rPr lang="ru-RU" sz="1400" kern="50" dirty="0">
                          <a:solidFill>
                            <a:srgbClr val="C00000"/>
                          </a:solidFill>
                        </a:rPr>
                        <a:t>— 1,5 </a:t>
                      </a:r>
                      <a:r>
                        <a:rPr lang="ru-RU" sz="1400" kern="50" dirty="0" smtClean="0">
                          <a:solidFill>
                            <a:srgbClr val="C00000"/>
                          </a:solidFill>
                        </a:rPr>
                        <a:t>км по вертикали</a:t>
                      </a:r>
                      <a:r>
                        <a:rPr lang="ru-RU" sz="1400" kern="50" dirty="0" smtClean="0">
                          <a:solidFill>
                            <a:sysClr val="windowText" lastClr="000000"/>
                          </a:solidFill>
                        </a:rPr>
                        <a:t>, </a:t>
                      </a:r>
                      <a:r>
                        <a:rPr lang="ru-RU" sz="1400" kern="50" dirty="0">
                          <a:solidFill>
                            <a:sysClr val="windowText" lastClr="000000"/>
                          </a:solidFill>
                        </a:rPr>
                        <a:t>несколько часов — </a:t>
                      </a:r>
                      <a:r>
                        <a:rPr lang="ru-RU" sz="1400" kern="50" dirty="0" smtClean="0">
                          <a:solidFill>
                            <a:sysClr val="windowText" lastClr="000000"/>
                          </a:solidFill>
                        </a:rPr>
                        <a:t>сутки, дни</a:t>
                      </a:r>
                      <a:endParaRPr lang="ru-RU" sz="1400" kern="50" dirty="0">
                        <a:solidFill>
                          <a:sysClr val="windowText" lastClr="000000"/>
                        </a:solidFill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ysClr val="windowText" lastClr="000000"/>
                          </a:solidFill>
                        </a:rPr>
                        <a:t>Местные ветра, атмосферный пограничный слой, холмы и горы</a:t>
                      </a:r>
                      <a:endParaRPr lang="ru-RU" sz="1400" kern="50">
                        <a:solidFill>
                          <a:sysClr val="windowText" lastClr="000000"/>
                        </a:solidFill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ysClr val="windowText" lastClr="000000"/>
                          </a:solidFill>
                        </a:rPr>
                        <a:t>Региональный</a:t>
                      </a:r>
                      <a:endParaRPr lang="ru-RU" sz="1400" kern="50">
                        <a:solidFill>
                          <a:sysClr val="windowText" lastClr="000000"/>
                        </a:solidFill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ysClr val="windowText" lastClr="000000"/>
                          </a:solidFill>
                        </a:rPr>
                        <a:t>Кислотный дождь</a:t>
                      </a:r>
                      <a:endParaRPr lang="ru-RU" sz="1400" kern="50" dirty="0">
                        <a:solidFill>
                          <a:sysClr val="windowText" lastClr="000000"/>
                        </a:solidFill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ysClr val="windowText" lastClr="000000"/>
                          </a:solidFill>
                        </a:rPr>
                        <a:t>Несколько 100 км по горизонтали, 10 км по вертикали(тропосфера), от нескольких дней до месяцев</a:t>
                      </a:r>
                      <a:endParaRPr lang="ru-RU" sz="1400" kern="50" dirty="0">
                        <a:solidFill>
                          <a:sysClr val="windowText" lastClr="000000"/>
                        </a:solidFill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ysClr val="windowText" lastClr="000000"/>
                          </a:solidFill>
                        </a:rPr>
                        <a:t>Формирование погоды и облаков</a:t>
                      </a:r>
                      <a:endParaRPr lang="ru-RU" sz="1400" kern="50" dirty="0">
                        <a:solidFill>
                          <a:sysClr val="windowText" lastClr="000000"/>
                        </a:solidFill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ysClr val="windowText" lastClr="000000"/>
                          </a:solidFill>
                        </a:rPr>
                        <a:t>Континентальный</a:t>
                      </a:r>
                      <a:endParaRPr lang="ru-RU" sz="1400" kern="50">
                        <a:solidFill>
                          <a:sysClr val="windowText" lastClr="000000"/>
                        </a:solidFill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ysClr val="windowText" lastClr="000000"/>
                          </a:solidFill>
                        </a:rPr>
                        <a:t>Чернобыльская авария 1986</a:t>
                      </a:r>
                      <a:endParaRPr lang="ru-RU" sz="1400" kern="50">
                        <a:solidFill>
                          <a:sysClr val="windowText" lastClr="000000"/>
                        </a:solidFill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ysClr val="windowText" lastClr="000000"/>
                          </a:solidFill>
                        </a:rPr>
                        <a:t>Размер континента, тропосфера и  стратосфера, от дней до недель, годов</a:t>
                      </a:r>
                      <a:endParaRPr lang="ru-RU" sz="1400" kern="50">
                        <a:solidFill>
                          <a:sysClr val="windowText" lastClr="000000"/>
                        </a:solidFill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ysClr val="windowText" lastClr="000000"/>
                          </a:solidFill>
                        </a:rPr>
                        <a:t>Формирование погоды</a:t>
                      </a:r>
                      <a:endParaRPr lang="ru-RU" sz="1400" kern="50" dirty="0">
                        <a:solidFill>
                          <a:sysClr val="windowText" lastClr="000000"/>
                        </a:solidFill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ysClr val="windowText" lastClr="000000"/>
                          </a:solidFill>
                        </a:rPr>
                        <a:t>Глобальный</a:t>
                      </a:r>
                      <a:endParaRPr lang="ru-RU" sz="1400" kern="50">
                        <a:solidFill>
                          <a:sysClr val="windowText" lastClr="000000"/>
                        </a:solidFill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ysClr val="windowText" lastClr="000000"/>
                          </a:solidFill>
                        </a:rPr>
                        <a:t>Изменение климата из-за парникового эффекта</a:t>
                      </a:r>
                      <a:endParaRPr lang="ru-RU" sz="1400" kern="50">
                        <a:solidFill>
                          <a:sysClr val="windowText" lastClr="000000"/>
                        </a:solidFill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ysClr val="windowText" lastClr="000000"/>
                          </a:solidFill>
                        </a:rPr>
                        <a:t>Размер Земли, тропосфера и выше (все слои), десятилетия и более</a:t>
                      </a:r>
                      <a:endParaRPr lang="ru-RU" sz="1400" kern="50">
                        <a:solidFill>
                          <a:sysClr val="windowText" lastClr="000000"/>
                        </a:solidFill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ysClr val="windowText" lastClr="000000"/>
                          </a:solidFill>
                        </a:rPr>
                        <a:t>Направления ветров, температурные градиенты</a:t>
                      </a:r>
                      <a:endParaRPr lang="ru-RU" sz="1400" kern="50" dirty="0">
                        <a:solidFill>
                          <a:sysClr val="windowText" lastClr="000000"/>
                        </a:solidFill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Масштабы аэрозольного загрязнения атмосферы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E7322-EC66-42B4-8475-003C9490EBC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4545</TotalTime>
  <Words>1750</Words>
  <Application>Microsoft Office PowerPoint</Application>
  <PresentationFormat>Экран (4:3)</PresentationFormat>
  <Paragraphs>384</Paragraphs>
  <Slides>36</Slides>
  <Notes>2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Бумажная</vt:lpstr>
      <vt:lpstr>Слайд 1</vt:lpstr>
      <vt:lpstr>Условия «хорошей погоды»</vt:lpstr>
      <vt:lpstr>Слайд 3</vt:lpstr>
      <vt:lpstr>Механизм воздействия аэрозолей</vt:lpstr>
      <vt:lpstr>Размер частиц</vt:lpstr>
      <vt:lpstr>Концентрация аэрозольных частиц</vt:lpstr>
      <vt:lpstr>Масштабы аэрозольного загрязнения атмосферы</vt:lpstr>
      <vt:lpstr>Локальный  (факельный) масштаб</vt:lpstr>
      <vt:lpstr>Масштабы аэрозольного загрязнения атмосферы</vt:lpstr>
      <vt:lpstr>Городской масштаб</vt:lpstr>
      <vt:lpstr>Натурные наблюдения</vt:lpstr>
      <vt:lpstr>Расположение центров наблюдения</vt:lpstr>
      <vt:lpstr>Данные натурных наблюдений</vt:lpstr>
      <vt:lpstr>Сравнение показаний в ИДГ и Михнево</vt:lpstr>
      <vt:lpstr>Степень чистоты атмосферы</vt:lpstr>
      <vt:lpstr>Постановка задачи</vt:lpstr>
      <vt:lpstr>Уравнение ионно-рекомбинационного равновесия</vt:lpstr>
      <vt:lpstr>Значения параметров для приземного слоя</vt:lpstr>
      <vt:lpstr>Зависимость проводимости  от высоты</vt:lpstr>
      <vt:lpstr>Концентрация аэрозольных частиц</vt:lpstr>
      <vt:lpstr>Концентрация фонового аэрозоля F</vt:lpstr>
      <vt:lpstr>Недостатки:</vt:lpstr>
      <vt:lpstr>Проводимость для случая убывающей концентрации</vt:lpstr>
      <vt:lpstr>Слайд 24</vt:lpstr>
      <vt:lpstr>Рассчитанная концентрация</vt:lpstr>
      <vt:lpstr>Эффективная высота</vt:lpstr>
      <vt:lpstr>Слайд 27</vt:lpstr>
      <vt:lpstr>Данные Мосэкомониторинга</vt:lpstr>
      <vt:lpstr>Данные Мосэкомониторинга</vt:lpstr>
      <vt:lpstr>Данные Мосэкомониторинга</vt:lpstr>
      <vt:lpstr>Слайд 31</vt:lpstr>
      <vt:lpstr>Напряженность электрического поля и концентрация загрязняющих веществ</vt:lpstr>
      <vt:lpstr>Обрушение здания</vt:lpstr>
      <vt:lpstr>Влияние сильного источника загрязнения</vt:lpstr>
      <vt:lpstr>Выводы</vt:lpstr>
      <vt:lpstr>Спасибо за внимание!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Алексей</cp:lastModifiedBy>
  <cp:revision>402</cp:revision>
  <dcterms:created xsi:type="dcterms:W3CDTF">2018-01-22T11:22:57Z</dcterms:created>
  <dcterms:modified xsi:type="dcterms:W3CDTF">2019-05-30T15:07:37Z</dcterms:modified>
</cp:coreProperties>
</file>