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x="10080625" cy="7559675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582" y="-84"/>
      </p:cViewPr>
      <p:guideLst>
        <p:guide orient="horz" pos="238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scatterChart>
        <c:scatterStyle val="lineMarker"/>
        <c:ser>
          <c:idx val="0"/>
          <c:order val="0"/>
          <c:tx>
            <c:strRef>
              <c:f>label 0</c:f>
              <c:strCache>
                <c:ptCount val="1"/>
                <c:pt idx="0">
                  <c:v>Столбец C</c:v>
                </c:pt>
              </c:strCache>
            </c:strRef>
          </c:tx>
          <c:spPr>
            <a:ln w="37800">
              <a:solidFill>
                <a:srgbClr val="004586"/>
              </a:solidFill>
              <a:round/>
            </a:ln>
          </c:spPr>
          <c:marker>
            <c:symbol val="none"/>
          </c:marker>
          <c:xVal>
            <c:numRef>
              <c:f>1</c:f>
              <c:numCache>
                <c:formatCode>General</c:formatCode>
                <c:ptCount val="367"/>
                <c:pt idx="0">
                  <c:v>0.70000000000000007</c:v>
                </c:pt>
                <c:pt idx="1">
                  <c:v>0.8</c:v>
                </c:pt>
                <c:pt idx="2">
                  <c:v>0.9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1.1000000000000001</c:v>
                </c:pt>
                <c:pt idx="7">
                  <c:v>1.2</c:v>
                </c:pt>
                <c:pt idx="8">
                  <c:v>1.2</c:v>
                </c:pt>
                <c:pt idx="9">
                  <c:v>1.2</c:v>
                </c:pt>
                <c:pt idx="10">
                  <c:v>1.2</c:v>
                </c:pt>
                <c:pt idx="11">
                  <c:v>1.2</c:v>
                </c:pt>
                <c:pt idx="12">
                  <c:v>1.2</c:v>
                </c:pt>
                <c:pt idx="13">
                  <c:v>1.2</c:v>
                </c:pt>
                <c:pt idx="14">
                  <c:v>1.2</c:v>
                </c:pt>
                <c:pt idx="15">
                  <c:v>1.3</c:v>
                </c:pt>
                <c:pt idx="16">
                  <c:v>1.3</c:v>
                </c:pt>
                <c:pt idx="17">
                  <c:v>1.3</c:v>
                </c:pt>
                <c:pt idx="18">
                  <c:v>1.3</c:v>
                </c:pt>
                <c:pt idx="19">
                  <c:v>1.3</c:v>
                </c:pt>
                <c:pt idx="20">
                  <c:v>1.3</c:v>
                </c:pt>
                <c:pt idx="21">
                  <c:v>1.3</c:v>
                </c:pt>
                <c:pt idx="22">
                  <c:v>1.3</c:v>
                </c:pt>
                <c:pt idx="23">
                  <c:v>1.3</c:v>
                </c:pt>
                <c:pt idx="24">
                  <c:v>1.3</c:v>
                </c:pt>
                <c:pt idx="25">
                  <c:v>1.3</c:v>
                </c:pt>
                <c:pt idx="26">
                  <c:v>1.3</c:v>
                </c:pt>
                <c:pt idx="27">
                  <c:v>1.4</c:v>
                </c:pt>
                <c:pt idx="28">
                  <c:v>1.4</c:v>
                </c:pt>
                <c:pt idx="29">
                  <c:v>1.4</c:v>
                </c:pt>
                <c:pt idx="30">
                  <c:v>1.4</c:v>
                </c:pt>
                <c:pt idx="31">
                  <c:v>1.4</c:v>
                </c:pt>
                <c:pt idx="32">
                  <c:v>1.4</c:v>
                </c:pt>
                <c:pt idx="33">
                  <c:v>1.4</c:v>
                </c:pt>
                <c:pt idx="34">
                  <c:v>1.4</c:v>
                </c:pt>
                <c:pt idx="35">
                  <c:v>1.4</c:v>
                </c:pt>
                <c:pt idx="36">
                  <c:v>1.4</c:v>
                </c:pt>
                <c:pt idx="37">
                  <c:v>1.4</c:v>
                </c:pt>
                <c:pt idx="38">
                  <c:v>1.4</c:v>
                </c:pt>
                <c:pt idx="39">
                  <c:v>1.4</c:v>
                </c:pt>
                <c:pt idx="40">
                  <c:v>1.4</c:v>
                </c:pt>
                <c:pt idx="41">
                  <c:v>1.4</c:v>
                </c:pt>
                <c:pt idx="42">
                  <c:v>1.4</c:v>
                </c:pt>
                <c:pt idx="43">
                  <c:v>1.4</c:v>
                </c:pt>
                <c:pt idx="44">
                  <c:v>1.5</c:v>
                </c:pt>
                <c:pt idx="45">
                  <c:v>1.5</c:v>
                </c:pt>
                <c:pt idx="46">
                  <c:v>1.5</c:v>
                </c:pt>
                <c:pt idx="47">
                  <c:v>1.5</c:v>
                </c:pt>
                <c:pt idx="48">
                  <c:v>1.5</c:v>
                </c:pt>
                <c:pt idx="49">
                  <c:v>1.5</c:v>
                </c:pt>
                <c:pt idx="50">
                  <c:v>1.5</c:v>
                </c:pt>
                <c:pt idx="51">
                  <c:v>1.5</c:v>
                </c:pt>
                <c:pt idx="52">
                  <c:v>1.5</c:v>
                </c:pt>
                <c:pt idx="53">
                  <c:v>1.5</c:v>
                </c:pt>
                <c:pt idx="54">
                  <c:v>1.5</c:v>
                </c:pt>
                <c:pt idx="55">
                  <c:v>1.5</c:v>
                </c:pt>
                <c:pt idx="56">
                  <c:v>1.5</c:v>
                </c:pt>
                <c:pt idx="57">
                  <c:v>1.5</c:v>
                </c:pt>
                <c:pt idx="58">
                  <c:v>1.5</c:v>
                </c:pt>
                <c:pt idx="59">
                  <c:v>1.5</c:v>
                </c:pt>
                <c:pt idx="60">
                  <c:v>1.5</c:v>
                </c:pt>
                <c:pt idx="61">
                  <c:v>1.6</c:v>
                </c:pt>
                <c:pt idx="62">
                  <c:v>1.6</c:v>
                </c:pt>
                <c:pt idx="63">
                  <c:v>1.6</c:v>
                </c:pt>
                <c:pt idx="64">
                  <c:v>1.6</c:v>
                </c:pt>
                <c:pt idx="65">
                  <c:v>1.6</c:v>
                </c:pt>
                <c:pt idx="66">
                  <c:v>1.6</c:v>
                </c:pt>
                <c:pt idx="67">
                  <c:v>1.6</c:v>
                </c:pt>
                <c:pt idx="68">
                  <c:v>1.6</c:v>
                </c:pt>
                <c:pt idx="69">
                  <c:v>1.6</c:v>
                </c:pt>
                <c:pt idx="70">
                  <c:v>1.6</c:v>
                </c:pt>
                <c:pt idx="71">
                  <c:v>1.6</c:v>
                </c:pt>
                <c:pt idx="72">
                  <c:v>1.6</c:v>
                </c:pt>
                <c:pt idx="73">
                  <c:v>1.6</c:v>
                </c:pt>
                <c:pt idx="74">
                  <c:v>1.6</c:v>
                </c:pt>
                <c:pt idx="75">
                  <c:v>1.6</c:v>
                </c:pt>
                <c:pt idx="76">
                  <c:v>1.6</c:v>
                </c:pt>
                <c:pt idx="77">
                  <c:v>1.6</c:v>
                </c:pt>
                <c:pt idx="78">
                  <c:v>1.6</c:v>
                </c:pt>
                <c:pt idx="79">
                  <c:v>1.6</c:v>
                </c:pt>
                <c:pt idx="80">
                  <c:v>1.6</c:v>
                </c:pt>
                <c:pt idx="81">
                  <c:v>1.6</c:v>
                </c:pt>
                <c:pt idx="82">
                  <c:v>1.6</c:v>
                </c:pt>
                <c:pt idx="83">
                  <c:v>1.6</c:v>
                </c:pt>
                <c:pt idx="84">
                  <c:v>1.6</c:v>
                </c:pt>
                <c:pt idx="85">
                  <c:v>1.6</c:v>
                </c:pt>
                <c:pt idx="86">
                  <c:v>1.6</c:v>
                </c:pt>
                <c:pt idx="87">
                  <c:v>1.6</c:v>
                </c:pt>
                <c:pt idx="88">
                  <c:v>1.7000000000000002</c:v>
                </c:pt>
                <c:pt idx="89">
                  <c:v>1.7000000000000002</c:v>
                </c:pt>
                <c:pt idx="90">
                  <c:v>1.7000000000000002</c:v>
                </c:pt>
                <c:pt idx="91">
                  <c:v>1.7000000000000002</c:v>
                </c:pt>
                <c:pt idx="92">
                  <c:v>1.7000000000000002</c:v>
                </c:pt>
                <c:pt idx="93">
                  <c:v>1.7000000000000002</c:v>
                </c:pt>
                <c:pt idx="94">
                  <c:v>1.7000000000000002</c:v>
                </c:pt>
                <c:pt idx="95">
                  <c:v>1.7000000000000002</c:v>
                </c:pt>
                <c:pt idx="96">
                  <c:v>1.7000000000000002</c:v>
                </c:pt>
                <c:pt idx="97">
                  <c:v>1.7000000000000002</c:v>
                </c:pt>
                <c:pt idx="98">
                  <c:v>1.7000000000000002</c:v>
                </c:pt>
                <c:pt idx="99">
                  <c:v>1.7000000000000002</c:v>
                </c:pt>
                <c:pt idx="100">
                  <c:v>1.7000000000000002</c:v>
                </c:pt>
                <c:pt idx="101">
                  <c:v>1.7000000000000002</c:v>
                </c:pt>
                <c:pt idx="102">
                  <c:v>1.7000000000000002</c:v>
                </c:pt>
                <c:pt idx="103">
                  <c:v>1.7000000000000002</c:v>
                </c:pt>
                <c:pt idx="104">
                  <c:v>1.7000000000000002</c:v>
                </c:pt>
                <c:pt idx="105">
                  <c:v>1.7000000000000002</c:v>
                </c:pt>
                <c:pt idx="106">
                  <c:v>1.7000000000000002</c:v>
                </c:pt>
                <c:pt idx="107">
                  <c:v>1.7000000000000002</c:v>
                </c:pt>
                <c:pt idx="108">
                  <c:v>1.7000000000000002</c:v>
                </c:pt>
                <c:pt idx="109">
                  <c:v>1.7000000000000002</c:v>
                </c:pt>
                <c:pt idx="110">
                  <c:v>1.7000000000000002</c:v>
                </c:pt>
                <c:pt idx="111">
                  <c:v>1.7000000000000002</c:v>
                </c:pt>
                <c:pt idx="112">
                  <c:v>1.7000000000000002</c:v>
                </c:pt>
                <c:pt idx="113">
                  <c:v>1.8</c:v>
                </c:pt>
                <c:pt idx="114">
                  <c:v>1.8</c:v>
                </c:pt>
                <c:pt idx="115">
                  <c:v>1.8</c:v>
                </c:pt>
                <c:pt idx="116">
                  <c:v>1.8</c:v>
                </c:pt>
                <c:pt idx="117">
                  <c:v>1.8</c:v>
                </c:pt>
                <c:pt idx="118">
                  <c:v>1.8</c:v>
                </c:pt>
                <c:pt idx="119">
                  <c:v>1.8</c:v>
                </c:pt>
                <c:pt idx="120">
                  <c:v>1.8</c:v>
                </c:pt>
                <c:pt idx="121">
                  <c:v>1.8</c:v>
                </c:pt>
                <c:pt idx="122">
                  <c:v>1.8</c:v>
                </c:pt>
                <c:pt idx="123">
                  <c:v>1.8</c:v>
                </c:pt>
                <c:pt idx="124">
                  <c:v>1.8</c:v>
                </c:pt>
                <c:pt idx="125">
                  <c:v>1.8</c:v>
                </c:pt>
                <c:pt idx="126">
                  <c:v>1.8</c:v>
                </c:pt>
                <c:pt idx="127">
                  <c:v>1.8</c:v>
                </c:pt>
                <c:pt idx="128">
                  <c:v>1.8</c:v>
                </c:pt>
                <c:pt idx="129">
                  <c:v>1.8</c:v>
                </c:pt>
                <c:pt idx="130">
                  <c:v>1.8</c:v>
                </c:pt>
                <c:pt idx="131">
                  <c:v>1.8</c:v>
                </c:pt>
                <c:pt idx="132">
                  <c:v>1.8</c:v>
                </c:pt>
                <c:pt idx="133">
                  <c:v>1.8</c:v>
                </c:pt>
                <c:pt idx="134">
                  <c:v>1.8</c:v>
                </c:pt>
                <c:pt idx="135">
                  <c:v>1.8</c:v>
                </c:pt>
                <c:pt idx="136">
                  <c:v>1.8</c:v>
                </c:pt>
                <c:pt idx="137">
                  <c:v>1.8</c:v>
                </c:pt>
                <c:pt idx="138">
                  <c:v>1.8</c:v>
                </c:pt>
                <c:pt idx="139">
                  <c:v>1.8</c:v>
                </c:pt>
                <c:pt idx="140">
                  <c:v>1.8</c:v>
                </c:pt>
                <c:pt idx="141">
                  <c:v>1.8</c:v>
                </c:pt>
                <c:pt idx="142">
                  <c:v>1.9</c:v>
                </c:pt>
                <c:pt idx="143">
                  <c:v>1.9</c:v>
                </c:pt>
                <c:pt idx="144">
                  <c:v>1.9</c:v>
                </c:pt>
                <c:pt idx="145">
                  <c:v>1.9</c:v>
                </c:pt>
                <c:pt idx="146">
                  <c:v>1.9</c:v>
                </c:pt>
                <c:pt idx="147">
                  <c:v>1.9</c:v>
                </c:pt>
                <c:pt idx="148">
                  <c:v>1.9</c:v>
                </c:pt>
                <c:pt idx="149">
                  <c:v>1.9</c:v>
                </c:pt>
                <c:pt idx="150">
                  <c:v>1.9</c:v>
                </c:pt>
                <c:pt idx="151">
                  <c:v>1.9</c:v>
                </c:pt>
                <c:pt idx="152">
                  <c:v>1.9</c:v>
                </c:pt>
                <c:pt idx="153">
                  <c:v>1.9</c:v>
                </c:pt>
                <c:pt idx="154">
                  <c:v>1.9</c:v>
                </c:pt>
                <c:pt idx="155">
                  <c:v>1.9</c:v>
                </c:pt>
                <c:pt idx="156">
                  <c:v>1.9</c:v>
                </c:pt>
                <c:pt idx="157">
                  <c:v>1.9</c:v>
                </c:pt>
                <c:pt idx="158">
                  <c:v>1.9</c:v>
                </c:pt>
                <c:pt idx="159">
                  <c:v>1.9</c:v>
                </c:pt>
                <c:pt idx="160">
                  <c:v>1.9</c:v>
                </c:pt>
                <c:pt idx="161">
                  <c:v>1.9</c:v>
                </c:pt>
                <c:pt idx="162">
                  <c:v>1.9</c:v>
                </c:pt>
                <c:pt idx="163">
                  <c:v>1.9</c:v>
                </c:pt>
                <c:pt idx="164">
                  <c:v>1.9</c:v>
                </c:pt>
                <c:pt idx="165">
                  <c:v>1.9</c:v>
                </c:pt>
                <c:pt idx="166">
                  <c:v>2</c:v>
                </c:pt>
                <c:pt idx="167">
                  <c:v>2</c:v>
                </c:pt>
                <c:pt idx="168">
                  <c:v>2</c:v>
                </c:pt>
                <c:pt idx="169">
                  <c:v>2</c:v>
                </c:pt>
                <c:pt idx="170">
                  <c:v>2</c:v>
                </c:pt>
                <c:pt idx="171">
                  <c:v>2</c:v>
                </c:pt>
                <c:pt idx="172">
                  <c:v>2</c:v>
                </c:pt>
                <c:pt idx="173">
                  <c:v>2</c:v>
                </c:pt>
                <c:pt idx="174">
                  <c:v>2</c:v>
                </c:pt>
                <c:pt idx="175">
                  <c:v>2</c:v>
                </c:pt>
                <c:pt idx="176">
                  <c:v>2</c:v>
                </c:pt>
                <c:pt idx="177">
                  <c:v>2</c:v>
                </c:pt>
                <c:pt idx="178">
                  <c:v>2</c:v>
                </c:pt>
                <c:pt idx="179">
                  <c:v>2</c:v>
                </c:pt>
                <c:pt idx="180">
                  <c:v>2</c:v>
                </c:pt>
                <c:pt idx="181">
                  <c:v>2</c:v>
                </c:pt>
                <c:pt idx="182">
                  <c:v>2</c:v>
                </c:pt>
                <c:pt idx="183">
                  <c:v>2</c:v>
                </c:pt>
                <c:pt idx="184">
                  <c:v>2</c:v>
                </c:pt>
                <c:pt idx="185">
                  <c:v>2</c:v>
                </c:pt>
                <c:pt idx="186">
                  <c:v>2</c:v>
                </c:pt>
                <c:pt idx="187">
                  <c:v>2</c:v>
                </c:pt>
                <c:pt idx="188">
                  <c:v>2</c:v>
                </c:pt>
                <c:pt idx="189">
                  <c:v>2</c:v>
                </c:pt>
                <c:pt idx="190">
                  <c:v>2</c:v>
                </c:pt>
                <c:pt idx="191">
                  <c:v>2</c:v>
                </c:pt>
                <c:pt idx="192">
                  <c:v>2</c:v>
                </c:pt>
                <c:pt idx="193">
                  <c:v>2</c:v>
                </c:pt>
                <c:pt idx="194">
                  <c:v>2</c:v>
                </c:pt>
                <c:pt idx="195">
                  <c:v>2</c:v>
                </c:pt>
                <c:pt idx="196">
                  <c:v>2</c:v>
                </c:pt>
                <c:pt idx="197">
                  <c:v>2</c:v>
                </c:pt>
                <c:pt idx="198">
                  <c:v>2.1</c:v>
                </c:pt>
                <c:pt idx="199">
                  <c:v>2.1</c:v>
                </c:pt>
                <c:pt idx="200">
                  <c:v>2.1</c:v>
                </c:pt>
                <c:pt idx="201">
                  <c:v>2.1</c:v>
                </c:pt>
                <c:pt idx="202">
                  <c:v>2.1</c:v>
                </c:pt>
                <c:pt idx="203">
                  <c:v>2.1</c:v>
                </c:pt>
                <c:pt idx="204">
                  <c:v>2.1</c:v>
                </c:pt>
                <c:pt idx="205">
                  <c:v>2.1</c:v>
                </c:pt>
                <c:pt idx="206">
                  <c:v>2.1</c:v>
                </c:pt>
                <c:pt idx="207">
                  <c:v>2.1</c:v>
                </c:pt>
                <c:pt idx="208">
                  <c:v>2.1</c:v>
                </c:pt>
                <c:pt idx="209">
                  <c:v>2.1</c:v>
                </c:pt>
                <c:pt idx="210">
                  <c:v>2.1</c:v>
                </c:pt>
                <c:pt idx="211">
                  <c:v>2.1</c:v>
                </c:pt>
                <c:pt idx="212">
                  <c:v>2.1</c:v>
                </c:pt>
                <c:pt idx="213">
                  <c:v>2.1</c:v>
                </c:pt>
                <c:pt idx="214">
                  <c:v>2.1</c:v>
                </c:pt>
                <c:pt idx="215">
                  <c:v>2.1</c:v>
                </c:pt>
                <c:pt idx="216">
                  <c:v>2.1</c:v>
                </c:pt>
                <c:pt idx="217">
                  <c:v>2.1</c:v>
                </c:pt>
                <c:pt idx="218">
                  <c:v>2.1</c:v>
                </c:pt>
                <c:pt idx="219">
                  <c:v>2.1</c:v>
                </c:pt>
                <c:pt idx="220">
                  <c:v>2.1</c:v>
                </c:pt>
                <c:pt idx="221">
                  <c:v>2.1</c:v>
                </c:pt>
                <c:pt idx="222">
                  <c:v>2.1</c:v>
                </c:pt>
                <c:pt idx="223">
                  <c:v>2.1</c:v>
                </c:pt>
                <c:pt idx="224">
                  <c:v>2.1</c:v>
                </c:pt>
                <c:pt idx="225">
                  <c:v>2.1</c:v>
                </c:pt>
                <c:pt idx="226">
                  <c:v>2.1</c:v>
                </c:pt>
                <c:pt idx="227">
                  <c:v>2.1</c:v>
                </c:pt>
                <c:pt idx="228">
                  <c:v>2.1</c:v>
                </c:pt>
                <c:pt idx="229">
                  <c:v>2.1</c:v>
                </c:pt>
                <c:pt idx="230">
                  <c:v>2.1</c:v>
                </c:pt>
                <c:pt idx="231">
                  <c:v>2.2000000000000002</c:v>
                </c:pt>
                <c:pt idx="232">
                  <c:v>2.2000000000000002</c:v>
                </c:pt>
                <c:pt idx="233">
                  <c:v>2.2000000000000002</c:v>
                </c:pt>
                <c:pt idx="234">
                  <c:v>2.2000000000000002</c:v>
                </c:pt>
                <c:pt idx="235">
                  <c:v>2.2000000000000002</c:v>
                </c:pt>
                <c:pt idx="236">
                  <c:v>2.2000000000000002</c:v>
                </c:pt>
                <c:pt idx="237">
                  <c:v>2.2000000000000002</c:v>
                </c:pt>
                <c:pt idx="238">
                  <c:v>2.2000000000000002</c:v>
                </c:pt>
                <c:pt idx="239">
                  <c:v>2.2000000000000002</c:v>
                </c:pt>
                <c:pt idx="240">
                  <c:v>2.2000000000000002</c:v>
                </c:pt>
                <c:pt idx="241">
                  <c:v>2.2000000000000002</c:v>
                </c:pt>
                <c:pt idx="242">
                  <c:v>2.2000000000000002</c:v>
                </c:pt>
                <c:pt idx="243">
                  <c:v>2.2000000000000002</c:v>
                </c:pt>
                <c:pt idx="244">
                  <c:v>2.2000000000000002</c:v>
                </c:pt>
                <c:pt idx="245">
                  <c:v>2.2000000000000002</c:v>
                </c:pt>
                <c:pt idx="246">
                  <c:v>2.2000000000000002</c:v>
                </c:pt>
                <c:pt idx="247">
                  <c:v>2.2000000000000002</c:v>
                </c:pt>
                <c:pt idx="248">
                  <c:v>2.2000000000000002</c:v>
                </c:pt>
                <c:pt idx="249">
                  <c:v>2.2000000000000002</c:v>
                </c:pt>
                <c:pt idx="250">
                  <c:v>2.2000000000000002</c:v>
                </c:pt>
                <c:pt idx="251">
                  <c:v>2.2000000000000002</c:v>
                </c:pt>
                <c:pt idx="252">
                  <c:v>2.2000000000000002</c:v>
                </c:pt>
                <c:pt idx="253">
                  <c:v>2.2000000000000002</c:v>
                </c:pt>
                <c:pt idx="254">
                  <c:v>2.2000000000000002</c:v>
                </c:pt>
                <c:pt idx="255">
                  <c:v>2.2000000000000002</c:v>
                </c:pt>
                <c:pt idx="256">
                  <c:v>2.2000000000000002</c:v>
                </c:pt>
                <c:pt idx="257">
                  <c:v>2.2000000000000002</c:v>
                </c:pt>
                <c:pt idx="258">
                  <c:v>2.2000000000000002</c:v>
                </c:pt>
                <c:pt idx="259">
                  <c:v>2.2000000000000002</c:v>
                </c:pt>
                <c:pt idx="260">
                  <c:v>2.2000000000000002</c:v>
                </c:pt>
                <c:pt idx="261">
                  <c:v>2.2000000000000002</c:v>
                </c:pt>
                <c:pt idx="262">
                  <c:v>2.2000000000000002</c:v>
                </c:pt>
                <c:pt idx="263">
                  <c:v>2.2000000000000002</c:v>
                </c:pt>
                <c:pt idx="264">
                  <c:v>2.2999999999999998</c:v>
                </c:pt>
                <c:pt idx="265">
                  <c:v>2.2999999999999998</c:v>
                </c:pt>
                <c:pt idx="266">
                  <c:v>2.2999999999999998</c:v>
                </c:pt>
                <c:pt idx="267">
                  <c:v>2.2999999999999998</c:v>
                </c:pt>
                <c:pt idx="268">
                  <c:v>2.2999999999999998</c:v>
                </c:pt>
                <c:pt idx="269">
                  <c:v>2.2999999999999998</c:v>
                </c:pt>
                <c:pt idx="270">
                  <c:v>2.2999999999999998</c:v>
                </c:pt>
                <c:pt idx="271">
                  <c:v>2.2999999999999998</c:v>
                </c:pt>
                <c:pt idx="272">
                  <c:v>2.2999999999999998</c:v>
                </c:pt>
                <c:pt idx="273">
                  <c:v>2.2999999999999998</c:v>
                </c:pt>
                <c:pt idx="274">
                  <c:v>2.2999999999999998</c:v>
                </c:pt>
                <c:pt idx="275">
                  <c:v>2.2999999999999998</c:v>
                </c:pt>
                <c:pt idx="276">
                  <c:v>2.2999999999999998</c:v>
                </c:pt>
                <c:pt idx="277">
                  <c:v>2.2999999999999998</c:v>
                </c:pt>
                <c:pt idx="278">
                  <c:v>2.2999999999999998</c:v>
                </c:pt>
                <c:pt idx="279">
                  <c:v>2.2999999999999998</c:v>
                </c:pt>
                <c:pt idx="280">
                  <c:v>2.2999999999999998</c:v>
                </c:pt>
                <c:pt idx="281">
                  <c:v>2.2999999999999998</c:v>
                </c:pt>
                <c:pt idx="282">
                  <c:v>2.2999999999999998</c:v>
                </c:pt>
                <c:pt idx="283">
                  <c:v>2.2999999999999998</c:v>
                </c:pt>
                <c:pt idx="284">
                  <c:v>2.2999999999999998</c:v>
                </c:pt>
                <c:pt idx="285">
                  <c:v>2.2999999999999998</c:v>
                </c:pt>
                <c:pt idx="286">
                  <c:v>2.2999999999999998</c:v>
                </c:pt>
                <c:pt idx="287">
                  <c:v>2.2999999999999998</c:v>
                </c:pt>
                <c:pt idx="288">
                  <c:v>2.2999999999999998</c:v>
                </c:pt>
                <c:pt idx="289">
                  <c:v>2.2999999999999998</c:v>
                </c:pt>
                <c:pt idx="290">
                  <c:v>2.2999999999999998</c:v>
                </c:pt>
                <c:pt idx="291">
                  <c:v>2.2999999999999998</c:v>
                </c:pt>
                <c:pt idx="292">
                  <c:v>2.2999999999999998</c:v>
                </c:pt>
                <c:pt idx="293">
                  <c:v>2.2999999999999998</c:v>
                </c:pt>
                <c:pt idx="294">
                  <c:v>2.2999999999999998</c:v>
                </c:pt>
                <c:pt idx="295">
                  <c:v>2.4</c:v>
                </c:pt>
                <c:pt idx="296">
                  <c:v>2.4</c:v>
                </c:pt>
                <c:pt idx="297">
                  <c:v>2.4</c:v>
                </c:pt>
                <c:pt idx="298">
                  <c:v>2.4</c:v>
                </c:pt>
                <c:pt idx="299">
                  <c:v>2.4</c:v>
                </c:pt>
                <c:pt idx="300">
                  <c:v>2.4</c:v>
                </c:pt>
                <c:pt idx="301">
                  <c:v>2.4</c:v>
                </c:pt>
                <c:pt idx="302">
                  <c:v>2.4</c:v>
                </c:pt>
                <c:pt idx="303">
                  <c:v>2.4</c:v>
                </c:pt>
                <c:pt idx="304">
                  <c:v>2.4</c:v>
                </c:pt>
                <c:pt idx="305">
                  <c:v>2.4</c:v>
                </c:pt>
                <c:pt idx="306">
                  <c:v>2.4</c:v>
                </c:pt>
                <c:pt idx="307">
                  <c:v>2.4</c:v>
                </c:pt>
                <c:pt idx="308">
                  <c:v>2.4</c:v>
                </c:pt>
                <c:pt idx="309">
                  <c:v>2.4</c:v>
                </c:pt>
                <c:pt idx="310">
                  <c:v>2.4</c:v>
                </c:pt>
                <c:pt idx="311">
                  <c:v>2.4</c:v>
                </c:pt>
                <c:pt idx="312">
                  <c:v>2.4</c:v>
                </c:pt>
                <c:pt idx="313">
                  <c:v>2.4</c:v>
                </c:pt>
                <c:pt idx="314">
                  <c:v>2.4</c:v>
                </c:pt>
                <c:pt idx="315">
                  <c:v>2.4</c:v>
                </c:pt>
                <c:pt idx="316">
                  <c:v>2.4</c:v>
                </c:pt>
                <c:pt idx="317">
                  <c:v>2.5</c:v>
                </c:pt>
                <c:pt idx="318">
                  <c:v>2.5</c:v>
                </c:pt>
                <c:pt idx="319">
                  <c:v>2.5</c:v>
                </c:pt>
                <c:pt idx="320">
                  <c:v>2.5</c:v>
                </c:pt>
                <c:pt idx="321">
                  <c:v>2.5</c:v>
                </c:pt>
                <c:pt idx="322">
                  <c:v>2.5</c:v>
                </c:pt>
                <c:pt idx="323">
                  <c:v>2.6</c:v>
                </c:pt>
                <c:pt idx="324">
                  <c:v>2.6</c:v>
                </c:pt>
                <c:pt idx="325">
                  <c:v>2.6</c:v>
                </c:pt>
                <c:pt idx="326">
                  <c:v>2.6</c:v>
                </c:pt>
                <c:pt idx="327">
                  <c:v>2.6</c:v>
                </c:pt>
                <c:pt idx="328">
                  <c:v>2.6</c:v>
                </c:pt>
                <c:pt idx="329">
                  <c:v>2.6</c:v>
                </c:pt>
                <c:pt idx="330">
                  <c:v>2.6</c:v>
                </c:pt>
                <c:pt idx="331">
                  <c:v>2.6</c:v>
                </c:pt>
                <c:pt idx="332">
                  <c:v>2.7</c:v>
                </c:pt>
                <c:pt idx="333">
                  <c:v>2.7</c:v>
                </c:pt>
                <c:pt idx="334">
                  <c:v>2.7</c:v>
                </c:pt>
                <c:pt idx="335">
                  <c:v>2.7</c:v>
                </c:pt>
                <c:pt idx="336">
                  <c:v>2.7</c:v>
                </c:pt>
                <c:pt idx="337">
                  <c:v>2.7</c:v>
                </c:pt>
                <c:pt idx="338">
                  <c:v>2.7</c:v>
                </c:pt>
                <c:pt idx="339">
                  <c:v>2.7</c:v>
                </c:pt>
                <c:pt idx="340">
                  <c:v>2.8</c:v>
                </c:pt>
                <c:pt idx="341">
                  <c:v>2.8</c:v>
                </c:pt>
                <c:pt idx="342">
                  <c:v>2.8</c:v>
                </c:pt>
                <c:pt idx="343">
                  <c:v>2.8</c:v>
                </c:pt>
                <c:pt idx="344">
                  <c:v>2.8</c:v>
                </c:pt>
                <c:pt idx="345">
                  <c:v>2.8</c:v>
                </c:pt>
                <c:pt idx="346">
                  <c:v>2.8</c:v>
                </c:pt>
                <c:pt idx="347">
                  <c:v>2.9</c:v>
                </c:pt>
                <c:pt idx="348">
                  <c:v>2.9</c:v>
                </c:pt>
                <c:pt idx="349">
                  <c:v>2.9</c:v>
                </c:pt>
                <c:pt idx="350">
                  <c:v>3</c:v>
                </c:pt>
                <c:pt idx="351">
                  <c:v>3</c:v>
                </c:pt>
                <c:pt idx="352">
                  <c:v>3</c:v>
                </c:pt>
                <c:pt idx="353">
                  <c:v>3</c:v>
                </c:pt>
                <c:pt idx="354">
                  <c:v>3</c:v>
                </c:pt>
                <c:pt idx="355">
                  <c:v>3</c:v>
                </c:pt>
                <c:pt idx="356">
                  <c:v>3</c:v>
                </c:pt>
                <c:pt idx="357">
                  <c:v>3.1</c:v>
                </c:pt>
                <c:pt idx="358">
                  <c:v>3.1</c:v>
                </c:pt>
                <c:pt idx="359">
                  <c:v>3.2</c:v>
                </c:pt>
                <c:pt idx="360">
                  <c:v>3.2</c:v>
                </c:pt>
                <c:pt idx="361">
                  <c:v>3.2</c:v>
                </c:pt>
                <c:pt idx="362">
                  <c:v>3.3</c:v>
                </c:pt>
                <c:pt idx="363">
                  <c:v>3.4</c:v>
                </c:pt>
                <c:pt idx="364">
                  <c:v>3.5</c:v>
                </c:pt>
                <c:pt idx="365">
                  <c:v>4</c:v>
                </c:pt>
                <c:pt idx="366">
                  <c:v>4.2</c:v>
                </c:pt>
              </c:numCache>
            </c:numRef>
          </c:xVal>
          <c:yVal>
            <c:numRef>
              <c:f>0</c:f>
              <c:numCache>
                <c:formatCode>General</c:formatCode>
                <c:ptCount val="367"/>
                <c:pt idx="0">
                  <c:v>2.8680563618230397</c:v>
                </c:pt>
                <c:pt idx="1">
                  <c:v>2.8676442339030994</c:v>
                </c:pt>
                <c:pt idx="2">
                  <c:v>2.8671727511786504</c:v>
                </c:pt>
                <c:pt idx="3">
                  <c:v>2.8666417205660397</c:v>
                </c:pt>
                <c:pt idx="4">
                  <c:v>2.8660509240092691</c:v>
                </c:pt>
                <c:pt idx="5">
                  <c:v>2.8654593226619598</c:v>
                </c:pt>
                <c:pt idx="6">
                  <c:v>2.8648669143285295</c:v>
                </c:pt>
                <c:pt idx="7">
                  <c:v>2.8642143304613303</c:v>
                </c:pt>
                <c:pt idx="8">
                  <c:v>2.8635013006414507</c:v>
                </c:pt>
                <c:pt idx="9">
                  <c:v>2.8627870982353403</c:v>
                </c:pt>
                <c:pt idx="10">
                  <c:v>2.8620717193799901</c:v>
                </c:pt>
                <c:pt idx="11">
                  <c:v>2.8613551601932592</c:v>
                </c:pt>
                <c:pt idx="12">
                  <c:v>2.8606374167737498</c:v>
                </c:pt>
                <c:pt idx="13">
                  <c:v>2.8599184852007191</c:v>
                </c:pt>
                <c:pt idx="14">
                  <c:v>2.8591983615338794</c:v>
                </c:pt>
                <c:pt idx="15">
                  <c:v>2.8584770418133401</c:v>
                </c:pt>
                <c:pt idx="16">
                  <c:v>2.8576942577865507</c:v>
                </c:pt>
                <c:pt idx="17">
                  <c:v>2.8569100603007898</c:v>
                </c:pt>
                <c:pt idx="18">
                  <c:v>2.8561244442423002</c:v>
                </c:pt>
                <c:pt idx="19">
                  <c:v>2.8553374044695397</c:v>
                </c:pt>
                <c:pt idx="20">
                  <c:v>2.8545489358129497</c:v>
                </c:pt>
                <c:pt idx="21">
                  <c:v>2.8537590330747693</c:v>
                </c:pt>
                <c:pt idx="22">
                  <c:v>2.8529676910288191</c:v>
                </c:pt>
                <c:pt idx="23">
                  <c:v>2.8521749044202998</c:v>
                </c:pt>
                <c:pt idx="24">
                  <c:v>2.8513806679656</c:v>
                </c:pt>
                <c:pt idx="25">
                  <c:v>2.8505849763520303</c:v>
                </c:pt>
                <c:pt idx="26">
                  <c:v>2.8497878242376902</c:v>
                </c:pt>
                <c:pt idx="27">
                  <c:v>2.8489892062511704</c:v>
                </c:pt>
                <c:pt idx="28">
                  <c:v>2.8481275105678705</c:v>
                </c:pt>
                <c:pt idx="29">
                  <c:v>2.8472641017707598</c:v>
                </c:pt>
                <c:pt idx="30">
                  <c:v>2.8463989730346793</c:v>
                </c:pt>
                <c:pt idx="31">
                  <c:v>2.8455321174935797</c:v>
                </c:pt>
                <c:pt idx="32">
                  <c:v>2.8446635282402397</c:v>
                </c:pt>
                <c:pt idx="33">
                  <c:v>2.8437931983259106</c:v>
                </c:pt>
                <c:pt idx="34">
                  <c:v>2.8429211207599798</c:v>
                </c:pt>
                <c:pt idx="35">
                  <c:v>2.8420472885096397</c:v>
                </c:pt>
                <c:pt idx="36">
                  <c:v>2.84117169449953</c:v>
                </c:pt>
                <c:pt idx="37">
                  <c:v>2.8402943316114402</c:v>
                </c:pt>
                <c:pt idx="38">
                  <c:v>2.8394151926838891</c:v>
                </c:pt>
                <c:pt idx="39">
                  <c:v>2.8385342705118703</c:v>
                </c:pt>
                <c:pt idx="40">
                  <c:v>2.8376515578463906</c:v>
                </c:pt>
                <c:pt idx="41">
                  <c:v>2.8367670473942099</c:v>
                </c:pt>
                <c:pt idx="42">
                  <c:v>2.8358807318173902</c:v>
                </c:pt>
                <c:pt idx="43">
                  <c:v>2.8349926037330295</c:v>
                </c:pt>
                <c:pt idx="44">
                  <c:v>2.83410265571279</c:v>
                </c:pt>
                <c:pt idx="45">
                  <c:v>2.83314711191279</c:v>
                </c:pt>
                <c:pt idx="46">
                  <c:v>2.8321894610685097</c:v>
                </c:pt>
                <c:pt idx="47">
                  <c:v>2.8312296938670594</c:v>
                </c:pt>
                <c:pt idx="48">
                  <c:v>2.8302678009336395</c:v>
                </c:pt>
                <c:pt idx="49">
                  <c:v>2.8293037728310306</c:v>
                </c:pt>
                <c:pt idx="50">
                  <c:v>2.8283376000590001</c:v>
                </c:pt>
                <c:pt idx="51">
                  <c:v>2.8273692730538298</c:v>
                </c:pt>
                <c:pt idx="52">
                  <c:v>2.8263987821876202</c:v>
                </c:pt>
                <c:pt idx="53">
                  <c:v>2.8254261177678197</c:v>
                </c:pt>
                <c:pt idx="54">
                  <c:v>2.8244512700366102</c:v>
                </c:pt>
                <c:pt idx="55">
                  <c:v>2.8234742291703001</c:v>
                </c:pt>
                <c:pt idx="56">
                  <c:v>2.8224949852787495</c:v>
                </c:pt>
                <c:pt idx="57">
                  <c:v>2.8215135284047701</c:v>
                </c:pt>
                <c:pt idx="58">
                  <c:v>2.8205298485235204</c:v>
                </c:pt>
                <c:pt idx="59">
                  <c:v>2.8195439355418692</c:v>
                </c:pt>
                <c:pt idx="60">
                  <c:v>2.8185557792977995</c:v>
                </c:pt>
                <c:pt idx="61">
                  <c:v>2.8175653695597793</c:v>
                </c:pt>
                <c:pt idx="62">
                  <c:v>2.8165064370463595</c:v>
                </c:pt>
                <c:pt idx="63">
                  <c:v>2.8154449162443496</c:v>
                </c:pt>
                <c:pt idx="64">
                  <c:v>2.8143807944699399</c:v>
                </c:pt>
                <c:pt idx="65">
                  <c:v>2.8133140589458305</c:v>
                </c:pt>
                <c:pt idx="66">
                  <c:v>2.8122446968003696</c:v>
                </c:pt>
                <c:pt idx="67">
                  <c:v>2.8111726950665497</c:v>
                </c:pt>
                <c:pt idx="68">
                  <c:v>2.8100980406811398</c:v>
                </c:pt>
                <c:pt idx="69">
                  <c:v>2.8090207204836699</c:v>
                </c:pt>
                <c:pt idx="70">
                  <c:v>2.8079407212155001</c:v>
                </c:pt>
                <c:pt idx="71">
                  <c:v>2.8068580295188186</c:v>
                </c:pt>
                <c:pt idx="72">
                  <c:v>2.8057726319356697</c:v>
                </c:pt>
                <c:pt idx="73">
                  <c:v>2.8046845149069402</c:v>
                </c:pt>
                <c:pt idx="74">
                  <c:v>2.8035936647713404</c:v>
                </c:pt>
                <c:pt idx="75">
                  <c:v>2.8025000677643903</c:v>
                </c:pt>
                <c:pt idx="76">
                  <c:v>2.8014037100173601</c:v>
                </c:pt>
                <c:pt idx="77">
                  <c:v>2.8003045775562003</c:v>
                </c:pt>
                <c:pt idx="78">
                  <c:v>2.7992026563005301</c:v>
                </c:pt>
                <c:pt idx="79">
                  <c:v>2.7980979320624906</c:v>
                </c:pt>
                <c:pt idx="80">
                  <c:v>2.7969903905456901</c:v>
                </c:pt>
                <c:pt idx="81">
                  <c:v>2.7958800173440799</c:v>
                </c:pt>
                <c:pt idx="82">
                  <c:v>2.7947667979408202</c:v>
                </c:pt>
                <c:pt idx="83">
                  <c:v>2.7936507177071705</c:v>
                </c:pt>
                <c:pt idx="84">
                  <c:v>2.7925317619013112</c:v>
                </c:pt>
                <c:pt idx="85">
                  <c:v>2.7914099156671597</c:v>
                </c:pt>
                <c:pt idx="86">
                  <c:v>2.7902851640332393</c:v>
                </c:pt>
                <c:pt idx="87">
                  <c:v>2.7891574919114404</c:v>
                </c:pt>
                <c:pt idx="88">
                  <c:v>2.7880268840958</c:v>
                </c:pt>
                <c:pt idx="89">
                  <c:v>2.7868223794991898</c:v>
                </c:pt>
                <c:pt idx="90">
                  <c:v>2.78561452494682</c:v>
                </c:pt>
                <c:pt idx="91">
                  <c:v>2.7844033017530103</c:v>
                </c:pt>
                <c:pt idx="92">
                  <c:v>2.7831886910752601</c:v>
                </c:pt>
                <c:pt idx="93">
                  <c:v>2.7819706739125505</c:v>
                </c:pt>
                <c:pt idx="94">
                  <c:v>2.7807492311035502</c:v>
                </c:pt>
                <c:pt idx="95">
                  <c:v>2.7795243433247903</c:v>
                </c:pt>
                <c:pt idx="96">
                  <c:v>2.7782959910888296</c:v>
                </c:pt>
                <c:pt idx="97">
                  <c:v>2.7770641547424306</c:v>
                </c:pt>
                <c:pt idx="98">
                  <c:v>2.7758288144646097</c:v>
                </c:pt>
                <c:pt idx="99">
                  <c:v>2.7745899502647902</c:v>
                </c:pt>
                <c:pt idx="100">
                  <c:v>2.7733475419808205</c:v>
                </c:pt>
                <c:pt idx="101">
                  <c:v>2.7721015692770106</c:v>
                </c:pt>
                <c:pt idx="102">
                  <c:v>2.7708520116421398</c:v>
                </c:pt>
                <c:pt idx="103">
                  <c:v>2.7695988483874512</c:v>
                </c:pt>
                <c:pt idx="104">
                  <c:v>2.7683420586445306</c:v>
                </c:pt>
                <c:pt idx="105">
                  <c:v>2.7670816213633205</c:v>
                </c:pt>
                <c:pt idx="106">
                  <c:v>2.7658175153099203</c:v>
                </c:pt>
                <c:pt idx="107">
                  <c:v>2.7645497190644703</c:v>
                </c:pt>
                <c:pt idx="108">
                  <c:v>2.7632782110189802</c:v>
                </c:pt>
                <c:pt idx="109">
                  <c:v>2.7620029693751098</c:v>
                </c:pt>
                <c:pt idx="110">
                  <c:v>2.760723972141951</c:v>
                </c:pt>
                <c:pt idx="111">
                  <c:v>2.7594411971336994</c:v>
                </c:pt>
                <c:pt idx="112">
                  <c:v>2.7581546219673907</c:v>
                </c:pt>
                <c:pt idx="113">
                  <c:v>2.7568642240605499</c:v>
                </c:pt>
                <c:pt idx="114">
                  <c:v>2.7554937284151202</c:v>
                </c:pt>
                <c:pt idx="115">
                  <c:v>2.7541188942254102</c:v>
                </c:pt>
                <c:pt idx="116">
                  <c:v>2.7527396939353301</c:v>
                </c:pt>
                <c:pt idx="117">
                  <c:v>2.7513560997253901</c:v>
                </c:pt>
                <c:pt idx="118">
                  <c:v>2.7499680835093998</c:v>
                </c:pt>
                <c:pt idx="119">
                  <c:v>2.7485756169309905</c:v>
                </c:pt>
                <c:pt idx="120">
                  <c:v>2.7471786713601603</c:v>
                </c:pt>
                <c:pt idx="121">
                  <c:v>2.7457772178897604</c:v>
                </c:pt>
                <c:pt idx="122">
                  <c:v>2.7443712273318606</c:v>
                </c:pt>
                <c:pt idx="123">
                  <c:v>2.74296067021415</c:v>
                </c:pt>
                <c:pt idx="124">
                  <c:v>2.7415455167762102</c:v>
                </c:pt>
                <c:pt idx="125">
                  <c:v>2.7401257369657306</c:v>
                </c:pt>
                <c:pt idx="126">
                  <c:v>2.7387013004347103</c:v>
                </c:pt>
                <c:pt idx="127">
                  <c:v>2.7372721765355399</c:v>
                </c:pt>
                <c:pt idx="128">
                  <c:v>2.7358383343170698</c:v>
                </c:pt>
                <c:pt idx="129">
                  <c:v>2.7343997425205711</c:v>
                </c:pt>
                <c:pt idx="130">
                  <c:v>2.7329563695756196</c:v>
                </c:pt>
                <c:pt idx="131">
                  <c:v>2.7315081835960298</c:v>
                </c:pt>
                <c:pt idx="132">
                  <c:v>2.7300551523754999</c:v>
                </c:pt>
                <c:pt idx="133">
                  <c:v>2.7285972433834309</c:v>
                </c:pt>
                <c:pt idx="134">
                  <c:v>2.7271344237604906</c:v>
                </c:pt>
                <c:pt idx="135">
                  <c:v>2.7256666603141797</c:v>
                </c:pt>
                <c:pt idx="136">
                  <c:v>2.7241939195143305</c:v>
                </c:pt>
                <c:pt idx="137">
                  <c:v>2.7227161674884903</c:v>
                </c:pt>
                <c:pt idx="138">
                  <c:v>2.7212333700172802</c:v>
                </c:pt>
                <c:pt idx="139">
                  <c:v>2.7197454925295794</c:v>
                </c:pt>
                <c:pt idx="140">
                  <c:v>2.71825250009775</c:v>
                </c:pt>
                <c:pt idx="141">
                  <c:v>2.7167543574327002</c:v>
                </c:pt>
                <c:pt idx="142">
                  <c:v>2.7152510288788498</c:v>
                </c:pt>
                <c:pt idx="143">
                  <c:v>2.7136585162083597</c:v>
                </c:pt>
                <c:pt idx="144">
                  <c:v>2.7120601424610702</c:v>
                </c:pt>
                <c:pt idx="145">
                  <c:v>2.7104558643354197</c:v>
                </c:pt>
                <c:pt idx="146">
                  <c:v>2.7088456380481793</c:v>
                </c:pt>
                <c:pt idx="147">
                  <c:v>2.7072294193272901</c:v>
                </c:pt>
                <c:pt idx="148">
                  <c:v>2.7056071634046099</c:v>
                </c:pt>
                <c:pt idx="149">
                  <c:v>2.7039788250083903</c:v>
                </c:pt>
                <c:pt idx="150">
                  <c:v>2.7023443583557705</c:v>
                </c:pt>
                <c:pt idx="151">
                  <c:v>2.7007037171450206</c:v>
                </c:pt>
                <c:pt idx="152">
                  <c:v>2.6990568545476701</c:v>
                </c:pt>
                <c:pt idx="153">
                  <c:v>2.6974037232004902</c:v>
                </c:pt>
                <c:pt idx="154">
                  <c:v>2.6957442751973204</c:v>
                </c:pt>
                <c:pt idx="155">
                  <c:v>2.6940784620807596</c:v>
                </c:pt>
                <c:pt idx="156">
                  <c:v>2.6924062348336295</c:v>
                </c:pt>
                <c:pt idx="157">
                  <c:v>2.6907275438703708</c:v>
                </c:pt>
                <c:pt idx="158">
                  <c:v>2.6890423390281692</c:v>
                </c:pt>
                <c:pt idx="159">
                  <c:v>2.6873505695580304</c:v>
                </c:pt>
                <c:pt idx="160">
                  <c:v>2.6856521841155194</c:v>
                </c:pt>
                <c:pt idx="161">
                  <c:v>2.6839471307515104</c:v>
                </c:pt>
                <c:pt idx="162">
                  <c:v>2.6822353569025603</c:v>
                </c:pt>
                <c:pt idx="163">
                  <c:v>2.6805168093812601</c:v>
                </c:pt>
                <c:pt idx="164">
                  <c:v>2.6787914343662398</c:v>
                </c:pt>
                <c:pt idx="165">
                  <c:v>2.6770591773921599</c:v>
                </c:pt>
                <c:pt idx="166">
                  <c:v>2.6753199833392896</c:v>
                </c:pt>
                <c:pt idx="167">
                  <c:v>2.6734816970733504</c:v>
                </c:pt>
                <c:pt idx="168">
                  <c:v>2.6716355966021301</c:v>
                </c:pt>
                <c:pt idx="169">
                  <c:v>2.6697816152085401</c:v>
                </c:pt>
                <c:pt idx="170">
                  <c:v>2.6679196853173606</c:v>
                </c:pt>
                <c:pt idx="171">
                  <c:v>2.66604973848052</c:v>
                </c:pt>
                <c:pt idx="172">
                  <c:v>2.6641717053619312</c:v>
                </c:pt>
                <c:pt idx="173">
                  <c:v>2.6622855157221301</c:v>
                </c:pt>
                <c:pt idx="174">
                  <c:v>2.6603910984024712</c:v>
                </c:pt>
                <c:pt idx="175">
                  <c:v>2.6584883813090197</c:v>
                </c:pt>
                <c:pt idx="176">
                  <c:v>2.6565772913961103</c:v>
                </c:pt>
                <c:pt idx="177">
                  <c:v>2.6546577546495302</c:v>
                </c:pt>
                <c:pt idx="178">
                  <c:v>2.6527296960692497</c:v>
                </c:pt>
                <c:pt idx="179">
                  <c:v>2.6507930396519304</c:v>
                </c:pt>
                <c:pt idx="180">
                  <c:v>2.6488477083728905</c:v>
                </c:pt>
                <c:pt idx="181">
                  <c:v>2.6468936241677499</c:v>
                </c:pt>
                <c:pt idx="182">
                  <c:v>2.6449307079135909</c:v>
                </c:pt>
                <c:pt idx="183">
                  <c:v>2.6429588794097896</c:v>
                </c:pt>
                <c:pt idx="184">
                  <c:v>2.6409780573583306</c:v>
                </c:pt>
                <c:pt idx="185">
                  <c:v>2.6389881593436795</c:v>
                </c:pt>
                <c:pt idx="186">
                  <c:v>2.63698910181223</c:v>
                </c:pt>
                <c:pt idx="187">
                  <c:v>2.6349808000512303</c:v>
                </c:pt>
                <c:pt idx="188">
                  <c:v>2.6329631681672598</c:v>
                </c:pt>
                <c:pt idx="189">
                  <c:v>2.6309361190641898</c:v>
                </c:pt>
                <c:pt idx="190">
                  <c:v>2.6288995644206103</c:v>
                </c:pt>
                <c:pt idx="191">
                  <c:v>2.6268534146667295</c:v>
                </c:pt>
                <c:pt idx="192">
                  <c:v>2.6247975789607607</c:v>
                </c:pt>
                <c:pt idx="193">
                  <c:v>2.6227319651647201</c:v>
                </c:pt>
                <c:pt idx="194">
                  <c:v>2.6206564798196195</c:v>
                </c:pt>
                <c:pt idx="195">
                  <c:v>2.6185710281201304</c:v>
                </c:pt>
                <c:pt idx="196">
                  <c:v>2.6164755138885694</c:v>
                </c:pt>
                <c:pt idx="197">
                  <c:v>2.6143698395482895</c:v>
                </c:pt>
                <c:pt idx="198">
                  <c:v>2.6122539060964396</c:v>
                </c:pt>
                <c:pt idx="199">
                  <c:v>2.61002102466415</c:v>
                </c:pt>
                <c:pt idx="200">
                  <c:v>2.6077766037416903</c:v>
                </c:pt>
                <c:pt idx="201">
                  <c:v>2.6055205234374705</c:v>
                </c:pt>
                <c:pt idx="202">
                  <c:v>2.6032526619816503</c:v>
                </c:pt>
                <c:pt idx="203">
                  <c:v>2.6009728956867502</c:v>
                </c:pt>
                <c:pt idx="204">
                  <c:v>2.5986810989071603</c:v>
                </c:pt>
                <c:pt idx="205">
                  <c:v>2.5963771439976</c:v>
                </c:pt>
                <c:pt idx="206">
                  <c:v>2.5940609012704199</c:v>
                </c:pt>
                <c:pt idx="207">
                  <c:v>2.59173223895184</c:v>
                </c:pt>
                <c:pt idx="208">
                  <c:v>2.5893910231369306</c:v>
                </c:pt>
                <c:pt idx="209">
                  <c:v>2.5870371177434603</c:v>
                </c:pt>
                <c:pt idx="210">
                  <c:v>2.5846703844643502</c:v>
                </c:pt>
                <c:pt idx="211">
                  <c:v>2.5822906827189902</c:v>
                </c:pt>
                <c:pt idx="212">
                  <c:v>2.5798978696030996</c:v>
                </c:pt>
                <c:pt idx="213">
                  <c:v>2.5774917998372304</c:v>
                </c:pt>
                <c:pt idx="214">
                  <c:v>2.5750723257138093</c:v>
                </c:pt>
                <c:pt idx="215">
                  <c:v>2.57263929704281</c:v>
                </c:pt>
                <c:pt idx="216">
                  <c:v>2.5701925610957304</c:v>
                </c:pt>
                <c:pt idx="217">
                  <c:v>2.5677319625480708</c:v>
                </c:pt>
                <c:pt idx="218">
                  <c:v>2.5652573434202099</c:v>
                </c:pt>
                <c:pt idx="219">
                  <c:v>2.5627685430165199</c:v>
                </c:pt>
                <c:pt idx="220">
                  <c:v>2.5602653978627101</c:v>
                </c:pt>
                <c:pt idx="221">
                  <c:v>2.5577477416414709</c:v>
                </c:pt>
                <c:pt idx="222">
                  <c:v>2.5552154051260696</c:v>
                </c:pt>
                <c:pt idx="223">
                  <c:v>2.5526682161121896</c:v>
                </c:pt>
                <c:pt idx="224">
                  <c:v>2.5501059993475899</c:v>
                </c:pt>
                <c:pt idx="225">
                  <c:v>2.5475285764597801</c:v>
                </c:pt>
                <c:pt idx="226">
                  <c:v>2.5449357658815006</c:v>
                </c:pt>
                <c:pt idx="227">
                  <c:v>2.5423273827739705</c:v>
                </c:pt>
                <c:pt idx="228">
                  <c:v>2.5397032389478302</c:v>
                </c:pt>
                <c:pt idx="229">
                  <c:v>2.5370631427816202</c:v>
                </c:pt>
                <c:pt idx="230">
                  <c:v>2.5344068991378794</c:v>
                </c:pt>
                <c:pt idx="231">
                  <c:v>2.5317343092765503</c:v>
                </c:pt>
                <c:pt idx="232">
                  <c:v>2.5289167002776507</c:v>
                </c:pt>
                <c:pt idx="233">
                  <c:v>2.5260806918020302</c:v>
                </c:pt>
                <c:pt idx="234">
                  <c:v>2.5232260419657004</c:v>
                </c:pt>
                <c:pt idx="235">
                  <c:v>2.5203525040833199</c:v>
                </c:pt>
                <c:pt idx="236">
                  <c:v>2.5174598265402297</c:v>
                </c:pt>
                <c:pt idx="237">
                  <c:v>2.5145477526602904</c:v>
                </c:pt>
                <c:pt idx="238">
                  <c:v>2.5116160205691394</c:v>
                </c:pt>
                <c:pt idx="239">
                  <c:v>2.5086643630529402</c:v>
                </c:pt>
                <c:pt idx="240">
                  <c:v>2.5056925074122001</c:v>
                </c:pt>
                <c:pt idx="241">
                  <c:v>2.5027001753105598</c:v>
                </c:pt>
                <c:pt idx="242">
                  <c:v>2.4996870826183999</c:v>
                </c:pt>
                <c:pt idx="243">
                  <c:v>2.4966529392509189</c:v>
                </c:pt>
                <c:pt idx="244">
                  <c:v>2.4935974490005304</c:v>
                </c:pt>
                <c:pt idx="245">
                  <c:v>2.4905203093633501</c:v>
                </c:pt>
                <c:pt idx="246">
                  <c:v>2.4874212113594707</c:v>
                </c:pt>
                <c:pt idx="247">
                  <c:v>2.4842998393467899</c:v>
                </c:pt>
                <c:pt idx="248">
                  <c:v>2.4811558708280397</c:v>
                </c:pt>
                <c:pt idx="249">
                  <c:v>2.4779889762508898</c:v>
                </c:pt>
                <c:pt idx="250">
                  <c:v>2.4747988188006302</c:v>
                </c:pt>
                <c:pt idx="251">
                  <c:v>2.4715850541851898</c:v>
                </c:pt>
                <c:pt idx="252">
                  <c:v>2.4683473304121599</c:v>
                </c:pt>
                <c:pt idx="253">
                  <c:v>2.4650852875574305</c:v>
                </c:pt>
                <c:pt idx="254">
                  <c:v>2.4617985575251105</c:v>
                </c:pt>
                <c:pt idx="255">
                  <c:v>2.4584867637982097</c:v>
                </c:pt>
                <c:pt idx="256">
                  <c:v>2.4551495211798295</c:v>
                </c:pt>
                <c:pt idx="257">
                  <c:v>2.4517864355242893</c:v>
                </c:pt>
                <c:pt idx="258">
                  <c:v>2.4483971034577703</c:v>
                </c:pt>
                <c:pt idx="259">
                  <c:v>2.4449811120879508</c:v>
                </c:pt>
                <c:pt idx="260">
                  <c:v>2.4415380387021601</c:v>
                </c:pt>
                <c:pt idx="261">
                  <c:v>2.4380674504534898</c:v>
                </c:pt>
                <c:pt idx="262">
                  <c:v>2.4345689040341991</c:v>
                </c:pt>
                <c:pt idx="263">
                  <c:v>2.4310419453358896</c:v>
                </c:pt>
                <c:pt idx="264">
                  <c:v>2.4274861090957898</c:v>
                </c:pt>
                <c:pt idx="265">
                  <c:v>2.4237372499823313</c:v>
                </c:pt>
                <c:pt idx="266">
                  <c:v>2.4199557484897598</c:v>
                </c:pt>
                <c:pt idx="267">
                  <c:v>2.4161410311683298</c:v>
                </c:pt>
                <c:pt idx="268">
                  <c:v>2.4122925093230494</c:v>
                </c:pt>
                <c:pt idx="269">
                  <c:v>2.4084095784684303</c:v>
                </c:pt>
                <c:pt idx="270">
                  <c:v>2.4044916177586901</c:v>
                </c:pt>
                <c:pt idx="271">
                  <c:v>2.4005379893919505</c:v>
                </c:pt>
                <c:pt idx="272">
                  <c:v>2.3965480379871296</c:v>
                </c:pt>
                <c:pt idx="273">
                  <c:v>2.3925210899319302</c:v>
                </c:pt>
                <c:pt idx="274">
                  <c:v>2.3884564527002698</c:v>
                </c:pt>
                <c:pt idx="275">
                  <c:v>2.38435341413751</c:v>
                </c:pt>
                <c:pt idx="276">
                  <c:v>2.3802112417116108</c:v>
                </c:pt>
                <c:pt idx="277">
                  <c:v>2.3760291817281791</c:v>
                </c:pt>
                <c:pt idx="278">
                  <c:v>2.3718064585074199</c:v>
                </c:pt>
                <c:pt idx="279">
                  <c:v>2.3675422735205798</c:v>
                </c:pt>
                <c:pt idx="280">
                  <c:v>2.3632358044836899</c:v>
                </c:pt>
                <c:pt idx="281">
                  <c:v>2.3588862044058696</c:v>
                </c:pt>
                <c:pt idx="282">
                  <c:v>2.3544926005894395</c:v>
                </c:pt>
                <c:pt idx="283">
                  <c:v>2.3500540935790295</c:v>
                </c:pt>
                <c:pt idx="284">
                  <c:v>2.3455697560563906</c:v>
                </c:pt>
                <c:pt idx="285">
                  <c:v>2.3410386316775198</c:v>
                </c:pt>
                <c:pt idx="286">
                  <c:v>2.3364597338485291</c:v>
                </c:pt>
                <c:pt idx="287">
                  <c:v>2.3318320444362497</c:v>
                </c:pt>
                <c:pt idx="288">
                  <c:v>2.3271545124094306</c:v>
                </c:pt>
                <c:pt idx="289">
                  <c:v>2.3224260524059503</c:v>
                </c:pt>
                <c:pt idx="290">
                  <c:v>2.3176455432211593</c:v>
                </c:pt>
                <c:pt idx="291">
                  <c:v>2.3128118262120898</c:v>
                </c:pt>
                <c:pt idx="292">
                  <c:v>2.30792370361188</c:v>
                </c:pt>
                <c:pt idx="293">
                  <c:v>2.3029799367482493</c:v>
                </c:pt>
                <c:pt idx="294">
                  <c:v>2.2979792441593605</c:v>
                </c:pt>
                <c:pt idx="295">
                  <c:v>2.2929202996000102</c:v>
                </c:pt>
                <c:pt idx="296">
                  <c:v>2.2875778090787104</c:v>
                </c:pt>
                <c:pt idx="297">
                  <c:v>2.2821687783046403</c:v>
                </c:pt>
                <c:pt idx="298">
                  <c:v>2.2766915288450402</c:v>
                </c:pt>
                <c:pt idx="299">
                  <c:v>2.27114431794908</c:v>
                </c:pt>
                <c:pt idx="300">
                  <c:v>2.2655253352190701</c:v>
                </c:pt>
                <c:pt idx="301">
                  <c:v>2.2598326990634794</c:v>
                </c:pt>
                <c:pt idx="302">
                  <c:v>2.2540644529143403</c:v>
                </c:pt>
                <c:pt idx="303">
                  <c:v>2.2482185611900705</c:v>
                </c:pt>
                <c:pt idx="304">
                  <c:v>2.2422929049829303</c:v>
                </c:pt>
                <c:pt idx="305">
                  <c:v>2.23628527744803</c:v>
                </c:pt>
                <c:pt idx="306">
                  <c:v>2.2301933788690507</c:v>
                </c:pt>
                <c:pt idx="307">
                  <c:v>2.2240148113728604</c:v>
                </c:pt>
                <c:pt idx="308">
                  <c:v>2.2177470732627902</c:v>
                </c:pt>
                <c:pt idx="309">
                  <c:v>2.2113875529368605</c:v>
                </c:pt>
                <c:pt idx="310">
                  <c:v>2.2049335223541404</c:v>
                </c:pt>
                <c:pt idx="311">
                  <c:v>2.1983821300082895</c:v>
                </c:pt>
                <c:pt idx="312">
                  <c:v>2.1917303933628598</c:v>
                </c:pt>
                <c:pt idx="313">
                  <c:v>2.1849751906982595</c:v>
                </c:pt>
                <c:pt idx="314">
                  <c:v>2.1781132523146307</c:v>
                </c:pt>
                <c:pt idx="315">
                  <c:v>2.17114115102838</c:v>
                </c:pt>
                <c:pt idx="316">
                  <c:v>2.1640552918934501</c:v>
                </c:pt>
                <c:pt idx="317">
                  <c:v>2.1568519010700098</c:v>
                </c:pt>
                <c:pt idx="318">
                  <c:v>2.1492191126553801</c:v>
                </c:pt>
                <c:pt idx="319">
                  <c:v>2.14144977340047</c:v>
                </c:pt>
                <c:pt idx="320">
                  <c:v>2.1335389083702201</c:v>
                </c:pt>
                <c:pt idx="321">
                  <c:v>2.1254812657005906</c:v>
                </c:pt>
                <c:pt idx="322">
                  <c:v>2.11727129565576</c:v>
                </c:pt>
                <c:pt idx="323">
                  <c:v>2.1089031276673107</c:v>
                </c:pt>
                <c:pt idx="324">
                  <c:v>2.10002573010786</c:v>
                </c:pt>
                <c:pt idx="325">
                  <c:v>2.0909630765957301</c:v>
                </c:pt>
                <c:pt idx="326">
                  <c:v>2.0817072700973509</c:v>
                </c:pt>
                <c:pt idx="327">
                  <c:v>2.0722498976135095</c:v>
                </c:pt>
                <c:pt idx="328">
                  <c:v>2.0625819842281596</c:v>
                </c:pt>
                <c:pt idx="329">
                  <c:v>2.0526939419249701</c:v>
                </c:pt>
                <c:pt idx="330">
                  <c:v>2.0425755124401901</c:v>
                </c:pt>
                <c:pt idx="331">
                  <c:v>2.0322157032979797</c:v>
                </c:pt>
                <c:pt idx="332">
                  <c:v>2.0216027160282395</c:v>
                </c:pt>
                <c:pt idx="333">
                  <c:v>2.0102999566398099</c:v>
                </c:pt>
                <c:pt idx="334">
                  <c:v>1.9986951583116599</c:v>
                </c:pt>
                <c:pt idx="335">
                  <c:v>1.9867717342662401</c:v>
                </c:pt>
                <c:pt idx="336">
                  <c:v>1.9745116927373296</c:v>
                </c:pt>
                <c:pt idx="337">
                  <c:v>1.9618954736678498</c:v>
                </c:pt>
                <c:pt idx="338">
                  <c:v>1.94890176097021</c:v>
                </c:pt>
                <c:pt idx="339">
                  <c:v>1.9355072658247099</c:v>
                </c:pt>
                <c:pt idx="340">
                  <c:v>1.9216864754835998</c:v>
                </c:pt>
                <c:pt idx="341">
                  <c:v>1.90687353472207</c:v>
                </c:pt>
                <c:pt idx="342">
                  <c:v>1.8915374576725599</c:v>
                </c:pt>
                <c:pt idx="343">
                  <c:v>1.8756399370041696</c:v>
                </c:pt>
                <c:pt idx="344">
                  <c:v>1.8591382972945296</c:v>
                </c:pt>
                <c:pt idx="345">
                  <c:v>1.8419848045901099</c:v>
                </c:pt>
                <c:pt idx="346">
                  <c:v>1.8241258339165503</c:v>
                </c:pt>
                <c:pt idx="347">
                  <c:v>1.8055008581583998</c:v>
                </c:pt>
                <c:pt idx="348">
                  <c:v>1.78532983501077</c:v>
                </c:pt>
                <c:pt idx="349">
                  <c:v>1.7641761323903302</c:v>
                </c:pt>
                <c:pt idx="350">
                  <c:v>1.7419390777291999</c:v>
                </c:pt>
                <c:pt idx="351">
                  <c:v>1.7176705030022601</c:v>
                </c:pt>
                <c:pt idx="352">
                  <c:v>1.6919651027673599</c:v>
                </c:pt>
                <c:pt idx="353">
                  <c:v>1.6646419755561301</c:v>
                </c:pt>
                <c:pt idx="354">
                  <c:v>1.6354837468149099</c:v>
                </c:pt>
                <c:pt idx="355">
                  <c:v>1.6042260530844696</c:v>
                </c:pt>
                <c:pt idx="356">
                  <c:v>1.5705429398819004</c:v>
                </c:pt>
                <c:pt idx="357">
                  <c:v>1.53402610605613</c:v>
                </c:pt>
                <c:pt idx="358">
                  <c:v>1.4927603890268399</c:v>
                </c:pt>
                <c:pt idx="359">
                  <c:v>1.4471580313422201</c:v>
                </c:pt>
                <c:pt idx="360">
                  <c:v>1.3944516808262202</c:v>
                </c:pt>
                <c:pt idx="361">
                  <c:v>1.33445375115093</c:v>
                </c:pt>
                <c:pt idx="362">
                  <c:v>1.2648178230095402</c:v>
                </c:pt>
                <c:pt idx="363">
                  <c:v>1.1789769472931699</c:v>
                </c:pt>
                <c:pt idx="364">
                  <c:v>1.0681858617461604</c:v>
                </c:pt>
                <c:pt idx="365">
                  <c:v>0.91381385238371715</c:v>
                </c:pt>
                <c:pt idx="366">
                  <c:v>0.62324929039790011</c:v>
                </c:pt>
              </c:numCache>
            </c:numRef>
          </c:yVal>
        </c:ser>
        <c:axId val="56906880"/>
        <c:axId val="56908800"/>
      </c:scatterChart>
      <c:valAx>
        <c:axId val="56906880"/>
        <c:scaling>
          <c:orientation val="minMax"/>
        </c:scaling>
        <c:axPos val="b"/>
        <c:title>
          <c:tx>
            <c:rich>
              <a:bodyPr rot="0"/>
              <a:lstStyle/>
              <a:p>
                <a:pPr>
                  <a:defRPr sz="900" b="0" strike="noStrike" spc="-1" baseline="33000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  <a:r>
                  <a:rPr lang="en-US" sz="900" b="0" strike="noStrike" spc="-1" baseline="33000">
                    <a:solidFill>
                      <a:srgbClr val="000000"/>
                    </a:solidFill>
                    <a:latin typeface="Arial"/>
                    <a:ea typeface="DejaVu Sans"/>
                  </a:rPr>
                  <a:t>M, </a:t>
                </a:r>
                <a:r>
                  <a:rPr lang="ru-RU" sz="900" b="0" strike="noStrike" spc="-1" baseline="33000">
                    <a:solidFill>
                      <a:srgbClr val="000000"/>
                    </a:solidFill>
                    <a:latin typeface="Arial"/>
                    <a:ea typeface="DejaVu Sans"/>
                  </a:rPr>
                  <a:t>магнитуда</a:t>
                </a:r>
              </a:p>
            </c:rich>
          </c:tx>
          <c:layout/>
        </c:title>
        <c:numFmt formatCode="0.0" sourceLinked="0"/>
        <c:tickLblPos val="low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800" b="0" strike="noStrike" spc="-1" baseline="33000">
                <a:solidFill>
                  <a:srgbClr val="000000"/>
                </a:solidFill>
                <a:latin typeface="Arial"/>
                <a:ea typeface="DejaVu Sans"/>
              </a:defRPr>
            </a:pPr>
            <a:endParaRPr lang="ru-RU"/>
          </a:p>
        </c:txPr>
        <c:crossAx val="56908800"/>
        <c:crosses val="autoZero"/>
        <c:crossBetween val="midCat"/>
      </c:valAx>
      <c:valAx>
        <c:axId val="56908800"/>
        <c:scaling>
          <c:orientation val="minMax"/>
        </c:scaling>
        <c:axPos val="l"/>
        <c:majorGridlines>
          <c:spPr>
            <a:ln w="9360">
              <a:solidFill>
                <a:srgbClr val="B3B3B3"/>
              </a:solidFill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sz="900" b="0" strike="noStrike" spc="-1" baseline="33000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  <a:r>
                  <a:rPr lang="en-US" sz="900" b="0" strike="noStrike" spc="-1" baseline="33000">
                    <a:solidFill>
                      <a:srgbClr val="000000"/>
                    </a:solidFill>
                    <a:latin typeface="Arial"/>
                    <a:ea typeface="DejaVu Sans"/>
                  </a:rPr>
                  <a:t>log N </a:t>
                </a:r>
                <a:r>
                  <a:rPr lang="ru-RU" sz="900" b="0" strike="noStrike" spc="-1" baseline="33000">
                    <a:solidFill>
                      <a:srgbClr val="000000"/>
                    </a:solidFill>
                    <a:latin typeface="Arial"/>
                    <a:ea typeface="DejaVu Sans"/>
                  </a:rPr>
                  <a:t>кум.</a:t>
                </a:r>
              </a:p>
            </c:rich>
          </c:tx>
          <c:layout/>
        </c:title>
        <c:numFmt formatCode="0.0" sourceLinked="0"/>
        <c:tickLblPos val="low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800" b="0" strike="noStrike" spc="-1" baseline="33000">
                <a:solidFill>
                  <a:srgbClr val="000000"/>
                </a:solidFill>
                <a:latin typeface="Arial"/>
                <a:ea typeface="DejaVu Sans"/>
              </a:defRPr>
            </a:pPr>
            <a:endParaRPr lang="ru-RU"/>
          </a:p>
        </c:txPr>
        <c:crossAx val="56906880"/>
        <c:crosses val="autoZero"/>
        <c:crossBetween val="midCat"/>
      </c:valAx>
      <c:spPr>
        <a:noFill/>
        <a:ln>
          <a:solidFill>
            <a:srgbClr val="B3B3B3"/>
          </a:solidFill>
        </a:ln>
      </c:spPr>
    </c:plotArea>
    <c:dispBlanksAs val="gap"/>
  </c:chart>
  <c:spPr>
    <a:solidFill>
      <a:srgbClr val="FFFFFF"/>
    </a:solidFill>
    <a:ln>
      <a:noFill/>
    </a:ln>
  </c:spPr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a-IE" sz="4400" b="0" strike="noStrike" spc="-1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a-IE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a-IE" sz="4400" b="0" strike="noStrike" spc="-1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a-IE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a-I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a-IE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a-IE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a-IE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a-I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a-IE" sz="4400" b="0" strike="noStrike" spc="-1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a-IE" sz="4400" b="0" strike="noStrike" spc="-1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a-I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a-IE" sz="4400" b="0" strike="noStrike" spc="-1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a-IE" sz="4400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a-IE" sz="4400" b="0" strike="noStrike" spc="-1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a-IE" sz="4400" b="0" strike="noStrike" spc="-1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a-IE" sz="4400" b="0" strike="noStrike" spc="-1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a-IE" sz="4400" b="0" strike="noStrike" spc="-1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a-I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a-IE" sz="4400" b="0" strike="noStrike" spc="-1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a-IE" sz="4400" b="0" strike="noStrike" spc="-1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a-IE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a-IE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a-I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a-IE" sz="4400" b="0" strike="noStrike" spc="-1"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a-IE" sz="4400" b="0" strike="noStrike" spc="-1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a-IE" sz="4400" b="0" strike="noStrike" spc="-1"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a-IE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a-IE" sz="4400" b="0" strike="noStrike" spc="-1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109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a-IE" sz="4400" b="0" strike="noStrike" spc="-1"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115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116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a-IE" sz="4400" b="0" strike="noStrike" spc="-1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a-I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a-IE" sz="4400" b="0" strike="noStrike" spc="-1"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a-IE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a-IE" sz="4400" b="0" strike="noStrike" spc="-1"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a-IE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a-I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a-IE" sz="4400" b="0" strike="noStrike" spc="-1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a-IE" sz="4400" b="0" strike="noStrike" spc="-1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a-IE" sz="4400" b="0" strike="noStrike" spc="-1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a-IE" sz="4400" b="0" strike="noStrike" spc="-1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a-IE" sz="4400" b="0" strike="noStrike" spc="-1"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148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a-IE" sz="4400" b="0" strike="noStrike" spc="-1"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154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155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a-IE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a-I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a-IE" sz="4400" b="0" strike="noStrike" spc="-1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a-IE" sz="4400" b="0" strike="noStrike" spc="-1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ga-IE" sz="4400" b="0" strike="noStrike" spc="-1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ga-I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/>
          <p:cNvSpPr/>
          <p:nvPr/>
        </p:nvSpPr>
        <p:spPr>
          <a:xfrm>
            <a:off x="0" y="4320000"/>
            <a:ext cx="503640" cy="1079640"/>
          </a:xfrm>
          <a:prstGeom prst="rect">
            <a:avLst/>
          </a:prstGeom>
          <a:solidFill>
            <a:srgbClr val="EF292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PlaceHolder 2"/>
          <p:cNvSpPr>
            <a:spLocks noGrp="1"/>
          </p:cNvSpPr>
          <p:nvPr>
            <p:ph type="title"/>
          </p:nvPr>
        </p:nvSpPr>
        <p:spPr>
          <a:xfrm>
            <a:off x="720000" y="142560"/>
            <a:ext cx="8855280" cy="15789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ga-IE" sz="1800" b="0" strike="noStrike" spc="-1"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ga-IE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ga-IE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ga-IE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ga-IE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ga-IE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ga-IE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ga-IE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0" y="4320000"/>
            <a:ext cx="503640" cy="1079640"/>
          </a:xfrm>
          <a:prstGeom prst="rect">
            <a:avLst/>
          </a:prstGeom>
          <a:solidFill>
            <a:srgbClr val="EF292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ga-IE" sz="4400" b="0" strike="noStrike" spc="-1"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ga-IE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ga-IE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ga-IE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ga-IE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ga-IE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ga-IE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ga-IE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4320000"/>
            <a:ext cx="503640" cy="1079640"/>
          </a:xfrm>
          <a:prstGeom prst="rect">
            <a:avLst/>
          </a:prstGeom>
          <a:solidFill>
            <a:srgbClr val="EF292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" name="PlaceHolder 2"/>
          <p:cNvSpPr>
            <a:spLocks noGrp="1"/>
          </p:cNvSpPr>
          <p:nvPr>
            <p:ph type="title"/>
          </p:nvPr>
        </p:nvSpPr>
        <p:spPr>
          <a:xfrm>
            <a:off x="720000" y="142560"/>
            <a:ext cx="8855280" cy="15789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ga-IE" sz="1800" b="0" strike="noStrike" spc="-1"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720000" y="2160000"/>
            <a:ext cx="8639640" cy="438444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ga-IE" sz="18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ga-IE" sz="1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ga-IE" sz="18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ga-IE" sz="18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ga-IE" sz="18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ga-IE" sz="18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ga-IE" sz="18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CustomShape 1"/>
          <p:cNvSpPr/>
          <p:nvPr/>
        </p:nvSpPr>
        <p:spPr>
          <a:xfrm>
            <a:off x="0" y="288000"/>
            <a:ext cx="503640" cy="1079640"/>
          </a:xfrm>
          <a:prstGeom prst="rect">
            <a:avLst/>
          </a:prstGeom>
          <a:solidFill>
            <a:srgbClr val="EF292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8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ga-IE" sz="4400" b="0" strike="noStrike" spc="-1"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ga-IE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ga-IE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ga-IE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ga-IE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ga-IE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ga-IE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ga-IE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720000" y="792000"/>
            <a:ext cx="8567640" cy="489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ga-IE" sz="2200" b="1" strike="noStrike" spc="-1">
                <a:solidFill>
                  <a:srgbClr val="000000"/>
                </a:solidFill>
                <a:latin typeface="Arial"/>
              </a:rPr>
              <a:t>Система комплексных геофизических наблюдений в зоне</a:t>
            </a:r>
            <a:r>
              <a:t/>
            </a:r>
            <a:br/>
            <a:r>
              <a:rPr lang="ga-IE" sz="2200" b="1" strike="noStrike" spc="-1">
                <a:solidFill>
                  <a:srgbClr val="000000"/>
                </a:solidFill>
                <a:latin typeface="Arial"/>
              </a:rPr>
              <a:t>активного разлома Южного Сахалина</a:t>
            </a:r>
            <a:r>
              <a:t/>
            </a:r>
            <a:br/>
            <a:r>
              <a:t/>
            </a:r>
            <a:br/>
            <a:r>
              <a:rPr lang="ga-IE" sz="1450" b="1" strike="noStrike" spc="-1">
                <a:solidFill>
                  <a:srgbClr val="000000"/>
                </a:solidFill>
                <a:latin typeface="Arial"/>
              </a:rPr>
              <a:t>Костылев Д.В.</a:t>
            </a:r>
            <a:r>
              <a:rPr lang="ga-IE" sz="1450" b="1" strike="noStrike" spc="-1" baseline="33000">
                <a:solidFill>
                  <a:srgbClr val="000000"/>
                </a:solidFill>
                <a:latin typeface="Arial"/>
              </a:rPr>
              <a:t> (1, 2)</a:t>
            </a:r>
            <a:r>
              <a:rPr lang="ga-IE" sz="1450" b="1" strike="noStrike" spc="-1">
                <a:solidFill>
                  <a:srgbClr val="000000"/>
                </a:solidFill>
                <a:latin typeface="Arial"/>
              </a:rPr>
              <a:t>, Каменев П.А.</a:t>
            </a:r>
            <a:r>
              <a:rPr lang="ga-IE" sz="1450" b="1" strike="noStrike" spc="-1" baseline="33000">
                <a:solidFill>
                  <a:srgbClr val="000000"/>
                </a:solidFill>
                <a:latin typeface="Arial"/>
              </a:rPr>
              <a:t> (1)</a:t>
            </a:r>
            <a:r>
              <a:t/>
            </a:r>
            <a:br/>
            <a:r>
              <a:rPr lang="ga-IE" sz="1450" b="1" strike="noStrike" spc="-1" baseline="33000">
                <a:solidFill>
                  <a:srgbClr val="000000"/>
                </a:solidFill>
                <a:latin typeface="Arial"/>
              </a:rPr>
              <a:t>(1)</a:t>
            </a:r>
            <a:r>
              <a:rPr lang="ga-IE" sz="1450" b="1" strike="noStrike" spc="-1">
                <a:solidFill>
                  <a:srgbClr val="000000"/>
                </a:solidFill>
                <a:latin typeface="Arial"/>
              </a:rPr>
              <a:t> Федеральное Государственное Бюджетное Учреждение Науки Институт морской геологии и геофизики ДВО РАН (ИМГиГ ДВО РАН), Южно-Сахалинск, Россия</a:t>
            </a:r>
            <a:r>
              <a:t/>
            </a:r>
            <a:br/>
            <a:r>
              <a:rPr lang="ga-IE" sz="1450" b="1" strike="noStrike" spc="-1" baseline="33000">
                <a:solidFill>
                  <a:srgbClr val="000000"/>
                </a:solidFill>
                <a:latin typeface="Arial"/>
              </a:rPr>
              <a:t>(2)</a:t>
            </a:r>
            <a:r>
              <a:rPr lang="ga-IE" sz="1450" b="1" strike="noStrike" spc="-1">
                <a:solidFill>
                  <a:srgbClr val="000000"/>
                </a:solidFill>
                <a:latin typeface="Arial"/>
              </a:rPr>
              <a:t> Сахалинский филиал Федерального государственного бюджетного учреждения науки Федерального исследовательского центра .Единая геофизическая служба Российской академии наук. (СФ ФИЦ ЕГС РАН), Южно-Сахалинск, Россия</a:t>
            </a:r>
            <a:endParaRPr lang="ga-IE" sz="1450" b="0" strike="noStrike" spc="-1">
              <a:latin typeface="Arial"/>
            </a:endParaRPr>
          </a:p>
        </p:txBody>
      </p:sp>
      <p:sp>
        <p:nvSpPr>
          <p:cNvPr id="157" name="CustomShape 2"/>
          <p:cNvSpPr/>
          <p:nvPr/>
        </p:nvSpPr>
        <p:spPr>
          <a:xfrm>
            <a:off x="792000" y="5904000"/>
            <a:ext cx="8567640" cy="982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ga-IE" sz="1800" b="1" strike="noStrike" spc="-1">
                <a:latin typeface="Arial"/>
              </a:rPr>
              <a:t>Пятая международная конференция</a:t>
            </a:r>
            <a:endParaRPr lang="ga-IE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ga-IE" sz="1800" b="1" strike="noStrike" spc="-1">
                <a:latin typeface="Arial"/>
                <a:ea typeface="Cambria-Bold"/>
              </a:rPr>
              <a:t>«Триггерные эффекты в геосистемах», Москва, 4-7 июня, 2019</a:t>
            </a:r>
            <a:endParaRPr lang="ga-IE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720000" y="300960"/>
            <a:ext cx="8855280" cy="49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ga-IE" sz="1600" b="1" strike="noStrike" spc="-1">
                <a:solidFill>
                  <a:srgbClr val="333333"/>
                </a:solidFill>
                <a:latin typeface="TextbookPSCyr-Regular"/>
                <a:ea typeface="TextbookPSCyr-Regular"/>
              </a:rPr>
              <a:t>Результаты работы сети пунктов регистрации ПР на юге о-ва Сахалин</a:t>
            </a:r>
            <a:endParaRPr lang="ga-IE" sz="1600" b="0" strike="noStrike" spc="-1">
              <a:latin typeface="Arial"/>
            </a:endParaRPr>
          </a:p>
        </p:txBody>
      </p:sp>
      <p:pic>
        <p:nvPicPr>
          <p:cNvPr id="194" name="Рисунок 193"/>
          <p:cNvPicPr/>
          <p:nvPr/>
        </p:nvPicPr>
        <p:blipFill>
          <a:blip r:embed="rId2" cstate="print"/>
          <a:stretch/>
        </p:blipFill>
        <p:spPr>
          <a:xfrm>
            <a:off x="288000" y="864000"/>
            <a:ext cx="5684040" cy="2940840"/>
          </a:xfrm>
          <a:prstGeom prst="rect">
            <a:avLst/>
          </a:prstGeom>
          <a:ln>
            <a:noFill/>
          </a:ln>
        </p:spPr>
      </p:pic>
      <p:pic>
        <p:nvPicPr>
          <p:cNvPr id="195" name="Рисунок 194"/>
          <p:cNvPicPr/>
          <p:nvPr/>
        </p:nvPicPr>
        <p:blipFill>
          <a:blip r:embed="rId3" cstate="print"/>
          <a:stretch/>
        </p:blipFill>
        <p:spPr>
          <a:xfrm>
            <a:off x="5976000" y="792000"/>
            <a:ext cx="3984840" cy="3970440"/>
          </a:xfrm>
          <a:prstGeom prst="rect">
            <a:avLst/>
          </a:prstGeom>
          <a:ln>
            <a:noFill/>
          </a:ln>
        </p:spPr>
      </p:pic>
      <p:pic>
        <p:nvPicPr>
          <p:cNvPr id="196" name="Рисунок 195"/>
          <p:cNvPicPr/>
          <p:nvPr/>
        </p:nvPicPr>
        <p:blipFill>
          <a:blip r:embed="rId4" cstate="print"/>
          <a:stretch/>
        </p:blipFill>
        <p:spPr>
          <a:xfrm>
            <a:off x="298800" y="3952800"/>
            <a:ext cx="6684840" cy="3390840"/>
          </a:xfrm>
          <a:prstGeom prst="rect">
            <a:avLst/>
          </a:prstGeom>
          <a:ln>
            <a:noFill/>
          </a:ln>
        </p:spPr>
      </p:pic>
      <p:sp>
        <p:nvSpPr>
          <p:cNvPr id="197" name="CustomShape 2"/>
          <p:cNvSpPr/>
          <p:nvPr/>
        </p:nvSpPr>
        <p:spPr>
          <a:xfrm>
            <a:off x="7056000" y="4896000"/>
            <a:ext cx="2879640" cy="23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ga-IE" sz="1600" b="1" strike="noStrike" spc="-1">
                <a:solidFill>
                  <a:srgbClr val="333333"/>
                </a:solidFill>
                <a:latin typeface="TextbookPSCyr-Regular"/>
                <a:ea typeface="TextbookPSCyr-Regular"/>
              </a:rPr>
              <a:t>Выявленные аномалии ОА Rn и сейсмичность ЦСР в период 20.12.2018-28.01.2019 </a:t>
            </a:r>
            <a:endParaRPr lang="ga-IE" sz="1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ustomShape 1"/>
          <p:cNvSpPr/>
          <p:nvPr/>
        </p:nvSpPr>
        <p:spPr>
          <a:xfrm>
            <a:off x="5472000" y="1224000"/>
            <a:ext cx="4175640" cy="12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marL="216000" indent="-215640" algn="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ga-IE" sz="3200" b="1" strike="noStrike" spc="-1">
                <a:solidFill>
                  <a:srgbClr val="333333"/>
                </a:solidFill>
                <a:latin typeface="Open Sans"/>
              </a:rPr>
              <a:t>Анивское газовое</a:t>
            </a:r>
            <a:r>
              <a:t/>
            </a:r>
            <a:br/>
            <a:r>
              <a:rPr lang="ga-IE" sz="3200" b="1" strike="noStrike" spc="-1">
                <a:solidFill>
                  <a:srgbClr val="333333"/>
                </a:solidFill>
                <a:latin typeface="Open Sans"/>
              </a:rPr>
              <a:t>месторождение</a:t>
            </a:r>
            <a:endParaRPr lang="ga-IE" sz="3200" b="0" strike="noStrike" spc="-1">
              <a:latin typeface="Arial"/>
            </a:endParaRPr>
          </a:p>
        </p:txBody>
      </p:sp>
      <p:sp>
        <p:nvSpPr>
          <p:cNvPr id="199" name="CustomShape 2"/>
          <p:cNvSpPr/>
          <p:nvPr/>
        </p:nvSpPr>
        <p:spPr>
          <a:xfrm>
            <a:off x="5256000" y="2880000"/>
            <a:ext cx="4451760" cy="399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rmAutofit/>
          </a:bodyPr>
          <a:lstStyle/>
          <a:p>
            <a:pPr marL="432000" indent="-323640">
              <a:lnSpc>
                <a:spcPct val="100000"/>
              </a:lnSpc>
              <a:spcBef>
                <a:spcPts val="499"/>
              </a:spcBef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ga-IE" sz="2000" b="0" strike="noStrike" spc="-1">
                <a:solidFill>
                  <a:srgbClr val="000000"/>
                </a:solidFill>
                <a:latin typeface="Open Sans"/>
              </a:rPr>
              <a:t>Осваивается с 1975 года:   </a:t>
            </a:r>
            <a:endParaRPr lang="ga-IE" sz="2000" b="0" strike="noStrike" spc="-1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499"/>
              </a:spcBef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ga-IE" sz="2000" b="0" strike="noStrike" spc="-1">
                <a:solidFill>
                  <a:srgbClr val="000000"/>
                </a:solidFill>
                <a:latin typeface="Open Sans"/>
              </a:rPr>
              <a:t>60 скважин </a:t>
            </a:r>
            <a:endParaRPr lang="ga-IE" sz="2000" b="0" strike="noStrike" spc="-1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499"/>
              </a:spcBef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ga-IE" sz="2000" b="0" strike="noStrike" spc="-1">
                <a:solidFill>
                  <a:srgbClr val="000000"/>
                </a:solidFill>
                <a:latin typeface="Open Sans"/>
              </a:rPr>
              <a:t>С 1998 года - </a:t>
            </a:r>
            <a:r>
              <a:rPr lang="ga-IE" sz="2800" b="0" strike="noStrike" spc="-1">
                <a:solidFill>
                  <a:srgbClr val="000000"/>
                </a:solidFill>
                <a:latin typeface="Open Sans"/>
              </a:rPr>
              <a:t> </a:t>
            </a:r>
            <a:r>
              <a:rPr lang="ga-IE" sz="2000" b="0" strike="noStrike" spc="-1">
                <a:solidFill>
                  <a:srgbClr val="000000"/>
                </a:solidFill>
                <a:latin typeface="Open Sans"/>
              </a:rPr>
              <a:t>АО «Сахалинская нефтяная компания»:</a:t>
            </a:r>
            <a:endParaRPr lang="ga-IE" sz="2000" b="0" strike="noStrike" spc="-1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448"/>
              </a:spcBef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ga-IE" sz="1800" b="0" strike="noStrike" spc="-1">
                <a:solidFill>
                  <a:srgbClr val="000000"/>
                </a:solidFill>
                <a:latin typeface="Open Sans"/>
              </a:rPr>
              <a:t>11 газовых скважин</a:t>
            </a:r>
            <a:endParaRPr lang="ga-IE" sz="1800" b="0" strike="noStrike" spc="-1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448"/>
              </a:spcBef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ga-IE" sz="1800" b="0" strike="noStrike" spc="-1">
                <a:solidFill>
                  <a:srgbClr val="000000"/>
                </a:solidFill>
                <a:latin typeface="Open Sans"/>
              </a:rPr>
              <a:t>УПГ Южно-Луговское </a:t>
            </a:r>
            <a:endParaRPr lang="ga-IE" sz="1800" b="0" strike="noStrike" spc="-1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448"/>
              </a:spcBef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ga-IE" sz="1800" b="0" strike="noStrike" spc="-1">
                <a:solidFill>
                  <a:srgbClr val="000000"/>
                </a:solidFill>
                <a:latin typeface="Open Sans"/>
              </a:rPr>
              <a:t>ГРС с.Троицкое </a:t>
            </a:r>
            <a:endParaRPr lang="ga-IE" sz="1800" b="0" strike="noStrike" spc="-1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448"/>
              </a:spcBef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ga-IE" sz="1800" b="0" strike="noStrike" spc="-1">
                <a:solidFill>
                  <a:srgbClr val="000000"/>
                </a:solidFill>
                <a:latin typeface="Open Sans"/>
              </a:rPr>
              <a:t>1 магистральный газопровод</a:t>
            </a:r>
            <a:endParaRPr lang="ga-IE" sz="1800" b="0" strike="noStrike" spc="-1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448"/>
              </a:spcBef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ga-IE" sz="1800" b="0" strike="noStrike" spc="-1">
                <a:solidFill>
                  <a:srgbClr val="000000"/>
                </a:solidFill>
                <a:latin typeface="Open Sans"/>
              </a:rPr>
              <a:t>4 распределительных газопровода</a:t>
            </a:r>
            <a:endParaRPr lang="ga-IE" sz="1800" b="0" strike="noStrike" spc="-1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499"/>
              </a:spcBef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ga-IE" sz="2000" b="0" strike="noStrike" spc="-1">
                <a:solidFill>
                  <a:srgbClr val="000000"/>
                </a:solidFill>
                <a:latin typeface="Open Sans"/>
              </a:rPr>
              <a:t>до 100 млн. куб м газа в год</a:t>
            </a:r>
            <a:endParaRPr lang="ga-IE" sz="2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99"/>
              </a:spcBef>
            </a:pPr>
            <a:endParaRPr lang="ga-IE" sz="2000" b="0" strike="noStrike" spc="-1">
              <a:latin typeface="Arial"/>
            </a:endParaRPr>
          </a:p>
        </p:txBody>
      </p:sp>
      <p:pic>
        <p:nvPicPr>
          <p:cNvPr id="200" name="Рисунок 199"/>
          <p:cNvPicPr/>
          <p:nvPr/>
        </p:nvPicPr>
        <p:blipFill>
          <a:blip r:embed="rId2" cstate="print"/>
          <a:stretch/>
        </p:blipFill>
        <p:spPr>
          <a:xfrm>
            <a:off x="276480" y="208080"/>
            <a:ext cx="4638960" cy="6983640"/>
          </a:xfrm>
          <a:prstGeom prst="rect">
            <a:avLst/>
          </a:prstGeom>
          <a:ln>
            <a:noFill/>
          </a:ln>
        </p:spPr>
      </p:pic>
      <p:pic>
        <p:nvPicPr>
          <p:cNvPr id="201" name="Рисунок 200"/>
          <p:cNvPicPr/>
          <p:nvPr/>
        </p:nvPicPr>
        <p:blipFill>
          <a:blip r:embed="rId3" cstate="print"/>
          <a:stretch/>
        </p:blipFill>
        <p:spPr>
          <a:xfrm>
            <a:off x="5118480" y="286920"/>
            <a:ext cx="2064960" cy="1184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/>
          <p:cNvSpPr/>
          <p:nvPr/>
        </p:nvSpPr>
        <p:spPr>
          <a:xfrm>
            <a:off x="720000" y="277200"/>
            <a:ext cx="8855280" cy="466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ga-IE" sz="2600" b="1" strike="noStrike" spc="-1">
                <a:solidFill>
                  <a:srgbClr val="333333"/>
                </a:solidFill>
                <a:latin typeface="Open Sans"/>
              </a:rPr>
              <a:t>Сейсмичность в зоне АГМ</a:t>
            </a:r>
            <a:endParaRPr lang="ga-IE" sz="2600" b="0" strike="noStrike" spc="-1">
              <a:latin typeface="Arial"/>
            </a:endParaRPr>
          </a:p>
        </p:txBody>
      </p:sp>
      <p:sp>
        <p:nvSpPr>
          <p:cNvPr id="203" name="CustomShape 2"/>
          <p:cNvSpPr/>
          <p:nvPr/>
        </p:nvSpPr>
        <p:spPr>
          <a:xfrm>
            <a:off x="6192000" y="871200"/>
            <a:ext cx="3167640" cy="438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432000" indent="-323640">
              <a:lnSpc>
                <a:spcPct val="100000"/>
              </a:lnSpc>
              <a:spcAft>
                <a:spcPts val="1412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ga-IE" sz="2800" b="0" strike="noStrike" spc="-1">
                <a:solidFill>
                  <a:srgbClr val="333333"/>
                </a:solidFill>
                <a:latin typeface="Open Sans"/>
              </a:rPr>
              <a:t>Землетрясения с Mw </a:t>
            </a:r>
            <a:r>
              <a:rPr lang="ga-IE" sz="2800" b="0" strike="noStrike" spc="-1">
                <a:solidFill>
                  <a:srgbClr val="333333"/>
                </a:solidFill>
                <a:latin typeface="Segoe UI"/>
                <a:ea typeface="Segoe UI"/>
              </a:rPr>
              <a:t>≥</a:t>
            </a:r>
            <a:r>
              <a:rPr lang="ga-IE" sz="2800" b="0" strike="noStrike" spc="-1">
                <a:solidFill>
                  <a:srgbClr val="333333"/>
                </a:solidFill>
                <a:latin typeface="Open Sans"/>
                <a:ea typeface="Segoe UI"/>
              </a:rPr>
              <a:t> 4,5 в зоне Анивского газового месторождения с 1905 года</a:t>
            </a:r>
            <a:endParaRPr lang="ga-IE" sz="2800" b="0" strike="noStrike" spc="-1">
              <a:latin typeface="Arial"/>
            </a:endParaRPr>
          </a:p>
        </p:txBody>
      </p:sp>
      <p:pic>
        <p:nvPicPr>
          <p:cNvPr id="204" name="Рисунок 203"/>
          <p:cNvPicPr/>
          <p:nvPr/>
        </p:nvPicPr>
        <p:blipFill>
          <a:blip r:embed="rId2" cstate="print"/>
          <a:stretch/>
        </p:blipFill>
        <p:spPr>
          <a:xfrm>
            <a:off x="465480" y="864000"/>
            <a:ext cx="5510160" cy="6239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ustomShape 1"/>
          <p:cNvSpPr/>
          <p:nvPr/>
        </p:nvSpPr>
        <p:spPr>
          <a:xfrm>
            <a:off x="792000" y="505080"/>
            <a:ext cx="8855280" cy="42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ga-IE" sz="2400" b="1" strike="noStrike" spc="-1">
                <a:solidFill>
                  <a:srgbClr val="333333"/>
                </a:solidFill>
                <a:latin typeface="Open Sans"/>
              </a:rPr>
              <a:t>Сейсмичность в зоне АГМ в 2011-2018 годах</a:t>
            </a:r>
            <a:endParaRPr lang="ga-IE" sz="2400" b="0" strike="noStrike" spc="-1">
              <a:latin typeface="Arial"/>
            </a:endParaRPr>
          </a:p>
        </p:txBody>
      </p:sp>
      <p:sp>
        <p:nvSpPr>
          <p:cNvPr id="206" name="CustomShape 2"/>
          <p:cNvSpPr/>
          <p:nvPr/>
        </p:nvSpPr>
        <p:spPr>
          <a:xfrm>
            <a:off x="5090400" y="1296000"/>
            <a:ext cx="4391640" cy="165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432000" indent="-323640">
              <a:lnSpc>
                <a:spcPct val="100000"/>
              </a:lnSpc>
              <a:spcAft>
                <a:spcPts val="1412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ga-IE" sz="2200" b="0" strike="noStrike" spc="-1">
                <a:solidFill>
                  <a:srgbClr val="333333"/>
                </a:solidFill>
                <a:latin typeface="Open Sans"/>
              </a:rPr>
              <a:t>Сеймические события по данным каталога юга Сахалина СФ ФИЦ ЕГС РАН в 2011-2018 годах</a:t>
            </a:r>
            <a:endParaRPr lang="ga-IE" sz="2200" b="0" strike="noStrike" spc="-1">
              <a:latin typeface="Arial"/>
            </a:endParaRPr>
          </a:p>
        </p:txBody>
      </p:sp>
      <p:pic>
        <p:nvPicPr>
          <p:cNvPr id="207" name="Рисунок 206"/>
          <p:cNvPicPr/>
          <p:nvPr/>
        </p:nvPicPr>
        <p:blipFill>
          <a:blip r:embed="rId2" cstate="print"/>
          <a:stretch/>
        </p:blipFill>
        <p:spPr>
          <a:xfrm>
            <a:off x="216000" y="1512000"/>
            <a:ext cx="4874040" cy="5522040"/>
          </a:xfrm>
          <a:prstGeom prst="rect">
            <a:avLst/>
          </a:prstGeom>
          <a:ln>
            <a:noFill/>
          </a:ln>
        </p:spPr>
      </p:pic>
      <p:graphicFrame>
        <p:nvGraphicFramePr>
          <p:cNvPr id="208" name="Диаграмма 207"/>
          <p:cNvGraphicFramePr/>
          <p:nvPr/>
        </p:nvGraphicFramePr>
        <p:xfrm>
          <a:off x="4896000" y="2685240"/>
          <a:ext cx="5111640" cy="27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9" name="CustomShape 3"/>
          <p:cNvSpPr/>
          <p:nvPr/>
        </p:nvSpPr>
        <p:spPr>
          <a:xfrm>
            <a:off x="5112000" y="5472000"/>
            <a:ext cx="4391640" cy="165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432000" indent="-323640">
              <a:lnSpc>
                <a:spcPct val="100000"/>
              </a:lnSpc>
              <a:spcAft>
                <a:spcPts val="1412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ga-IE" sz="2200" b="0" strike="noStrike" spc="-1">
                <a:solidFill>
                  <a:srgbClr val="333333"/>
                </a:solidFill>
                <a:latin typeface="Open Sans"/>
              </a:rPr>
              <a:t>График повторяемости землетрясений в районе Анивского газового месторождения</a:t>
            </a:r>
            <a:endParaRPr lang="ga-IE" sz="2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1"/>
          <p:cNvSpPr/>
          <p:nvPr/>
        </p:nvSpPr>
        <p:spPr>
          <a:xfrm>
            <a:off x="1152000" y="5472000"/>
            <a:ext cx="7919640" cy="143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432000" indent="-323640" algn="ctr">
              <a:lnSpc>
                <a:spcPct val="100000"/>
              </a:lnSpc>
              <a:spcAft>
                <a:spcPts val="1412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ga-IE" sz="2800" b="0" strike="noStrike" spc="-1">
                <a:solidFill>
                  <a:srgbClr val="333333"/>
                </a:solidFill>
                <a:latin typeface="Open Sans"/>
              </a:rPr>
              <a:t>Объемы транспортировки газа Анивского месторождения (по данным Сахалинской нефтяной компании) и сейсмичность района АГМ в 2011-2018 годах</a:t>
            </a:r>
            <a:endParaRPr lang="ga-IE" sz="2800" b="0" strike="noStrike" spc="-1">
              <a:latin typeface="Arial"/>
            </a:endParaRPr>
          </a:p>
        </p:txBody>
      </p:sp>
      <p:pic>
        <p:nvPicPr>
          <p:cNvPr id="211" name="Рисунок 210"/>
          <p:cNvPicPr/>
          <p:nvPr/>
        </p:nvPicPr>
        <p:blipFill>
          <a:blip r:embed="rId2" cstate="print"/>
          <a:stretch/>
        </p:blipFill>
        <p:spPr>
          <a:xfrm>
            <a:off x="576000" y="576000"/>
            <a:ext cx="9051480" cy="489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1"/>
          <p:cNvSpPr/>
          <p:nvPr/>
        </p:nvSpPr>
        <p:spPr>
          <a:xfrm>
            <a:off x="720000" y="300960"/>
            <a:ext cx="8855280" cy="126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ga-IE" sz="2800" b="1" strike="noStrike" spc="-1">
                <a:solidFill>
                  <a:srgbClr val="333333"/>
                </a:solidFill>
                <a:latin typeface="Open Sans"/>
              </a:rPr>
              <a:t>Заключение</a:t>
            </a:r>
            <a:endParaRPr lang="ga-IE" sz="2800" b="0" strike="noStrike" spc="-1">
              <a:latin typeface="Arial"/>
            </a:endParaRPr>
          </a:p>
        </p:txBody>
      </p:sp>
      <p:sp>
        <p:nvSpPr>
          <p:cNvPr id="213" name="CustomShape 2"/>
          <p:cNvSpPr/>
          <p:nvPr/>
        </p:nvSpPr>
        <p:spPr>
          <a:xfrm>
            <a:off x="720000" y="1296000"/>
            <a:ext cx="8639640" cy="5248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432000" indent="-323640">
              <a:lnSpc>
                <a:spcPct val="100000"/>
              </a:lnSpc>
              <a:spcAft>
                <a:spcPts val="1412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ga-IE" sz="2800" b="0" strike="noStrike" spc="-1">
                <a:solidFill>
                  <a:srgbClr val="333333"/>
                </a:solidFill>
                <a:latin typeface="Open Sans"/>
              </a:rPr>
              <a:t>Система комплексных геофизических наблюдений – пример взаимодействия различных организаций РАН</a:t>
            </a:r>
            <a:endParaRPr lang="ga-IE" sz="2800" b="0" strike="noStrike" spc="-1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12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ga-IE" sz="2800" b="0" strike="noStrike" spc="-1">
                <a:solidFill>
                  <a:srgbClr val="333333"/>
                </a:solidFill>
                <a:latin typeface="Open Sans"/>
              </a:rPr>
              <a:t>Система открыта для развития и сотрудничества</a:t>
            </a:r>
            <a:endParaRPr lang="ga-IE" sz="2800" b="0" strike="noStrike" spc="-1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12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ga-IE" sz="2800" b="0" strike="noStrike" spc="-1">
                <a:solidFill>
                  <a:srgbClr val="333333"/>
                </a:solidFill>
                <a:latin typeface="Open Sans"/>
              </a:rPr>
              <a:t>Система пригодна для решения задач по комплексному мониторингу Центрально-Сахалинского разлома и зоны Анивского газового месторождения</a:t>
            </a:r>
            <a:endParaRPr lang="ga-IE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5976000" y="1368000"/>
            <a:ext cx="3887640" cy="627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ga-IE" sz="1600" b="1" strike="noStrike" spc="-1">
                <a:solidFill>
                  <a:srgbClr val="333333"/>
                </a:solidFill>
                <a:latin typeface="Arial"/>
              </a:rPr>
              <a:t>22 декабря 2017 г. на заседании Сахалинского филиала Российского экспертного совета по прогнозу землетрясений, оценке сейсмической опасности и риска (Протокол № 4 от 22 декабря 2017 г.) для зоны Центрально-Сахалинского разлома (в пределах: по широте от 46.4 до 47.5 градусов, по долготе от 142.2 до 142.4) был принят среднесрочный прогноз сейсмического события с М=5.0-6.0. </a:t>
            </a:r>
            <a:r>
              <a:t/>
            </a:r>
            <a:br/>
            <a:r>
              <a:t/>
            </a:r>
            <a:br/>
            <a:r>
              <a:rPr lang="ga-IE" sz="1600" b="1" strike="noStrike" spc="-1">
                <a:solidFill>
                  <a:srgbClr val="333333"/>
                </a:solidFill>
                <a:latin typeface="Arial"/>
              </a:rPr>
              <a:t>На настоящий момент прогноз продлен до конца 2019 года.</a:t>
            </a:r>
            <a:r>
              <a:t/>
            </a:r>
            <a:br/>
            <a:endParaRPr lang="ga-IE" sz="1600" b="0" strike="noStrike" spc="-1">
              <a:latin typeface="Arial"/>
            </a:endParaRPr>
          </a:p>
        </p:txBody>
      </p:sp>
      <p:sp>
        <p:nvSpPr>
          <p:cNvPr id="159" name="CustomShape 2"/>
          <p:cNvSpPr/>
          <p:nvPr/>
        </p:nvSpPr>
        <p:spPr>
          <a:xfrm>
            <a:off x="144000" y="6336000"/>
            <a:ext cx="5903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ga-IE" sz="1000" b="0" strike="noStrike" spc="-1">
                <a:latin typeface="TimesNewRomanPSMT"/>
              </a:rPr>
              <a:t>Для исследуемого сегмента ЦСР показаны: a) карта с распределением сейсмических событий с 2015 по</a:t>
            </a:r>
            <a:endParaRPr lang="ga-IE" sz="1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ga-IE" sz="1000" b="0" strike="noStrike" spc="-1">
                <a:latin typeface="TimesNewRomanPSMT"/>
              </a:rPr>
              <a:t>2018 г., b) распределение значений параметра LURR, c) сейсмическая активность (dN/dt).</a:t>
            </a:r>
            <a:endParaRPr lang="ga-IE" sz="1000" b="0" strike="noStrike" spc="-1">
              <a:latin typeface="Arial"/>
            </a:endParaRPr>
          </a:p>
        </p:txBody>
      </p:sp>
      <p:pic>
        <p:nvPicPr>
          <p:cNvPr id="160" name="Рисунок 159"/>
          <p:cNvPicPr/>
          <p:nvPr/>
        </p:nvPicPr>
        <p:blipFill>
          <a:blip r:embed="rId2" cstate="print"/>
          <a:stretch/>
        </p:blipFill>
        <p:spPr>
          <a:xfrm>
            <a:off x="216000" y="2592000"/>
            <a:ext cx="5651640" cy="3542040"/>
          </a:xfrm>
          <a:prstGeom prst="rect">
            <a:avLst/>
          </a:prstGeom>
          <a:ln>
            <a:noFill/>
          </a:ln>
        </p:spPr>
      </p:pic>
      <p:pic>
        <p:nvPicPr>
          <p:cNvPr id="161" name="Рисунок 160"/>
          <p:cNvPicPr/>
          <p:nvPr/>
        </p:nvPicPr>
        <p:blipFill>
          <a:blip r:embed="rId3" cstate="print"/>
          <a:stretch/>
        </p:blipFill>
        <p:spPr>
          <a:xfrm>
            <a:off x="288000" y="288000"/>
            <a:ext cx="9359640" cy="939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501840" y="300600"/>
            <a:ext cx="906804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 anchorCtr="1">
            <a:normAutofit fontScale="92500"/>
          </a:bodyPr>
          <a:lstStyle/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ga-IE" sz="2800" b="1" strike="noStrike" spc="-1">
                <a:solidFill>
                  <a:srgbClr val="333333"/>
                </a:solidFill>
                <a:latin typeface="Open Sans"/>
              </a:rPr>
              <a:t>Сейсмичность Центрально-Сахалинского разлома</a:t>
            </a:r>
            <a:endParaRPr lang="ga-IE" sz="2800" b="0" strike="noStrike" spc="-1">
              <a:latin typeface="Arial"/>
            </a:endParaRPr>
          </a:p>
        </p:txBody>
      </p:sp>
      <p:sp>
        <p:nvSpPr>
          <p:cNvPr id="163" name="CustomShape 2"/>
          <p:cNvSpPr/>
          <p:nvPr/>
        </p:nvSpPr>
        <p:spPr>
          <a:xfrm>
            <a:off x="5544000" y="1136160"/>
            <a:ext cx="4054680" cy="579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rmAutofit/>
          </a:bodyPr>
          <a:lstStyle/>
          <a:p>
            <a:pPr marL="432000" indent="-323640">
              <a:lnSpc>
                <a:spcPct val="100000"/>
              </a:lnSpc>
              <a:spcBef>
                <a:spcPts val="499"/>
              </a:spcBef>
              <a:buClr>
                <a:srgbClr val="333333"/>
              </a:buClr>
              <a:buSzPct val="45000"/>
              <a:buFont typeface="Wingdings" charset="2"/>
              <a:buChar char=""/>
            </a:pPr>
            <a:r>
              <a:rPr lang="ga-IE" sz="2000" b="0" strike="noStrike" spc="-1">
                <a:solidFill>
                  <a:srgbClr val="000000"/>
                </a:solidFill>
                <a:latin typeface="Open Sans"/>
              </a:rPr>
              <a:t>Использованы данные каталога землетрясений южного Сахалина СФ ФИЦ ЕГС РАН за 2014-2018 годы</a:t>
            </a:r>
            <a:endParaRPr lang="ga-IE" sz="2000" b="0" strike="noStrike" spc="-1">
              <a:latin typeface="Arial"/>
            </a:endParaRPr>
          </a:p>
        </p:txBody>
      </p:sp>
      <p:pic>
        <p:nvPicPr>
          <p:cNvPr id="164" name="Рисунок 163"/>
          <p:cNvPicPr/>
          <p:nvPr/>
        </p:nvPicPr>
        <p:blipFill>
          <a:blip r:embed="rId2" cstate="print"/>
          <a:stretch/>
        </p:blipFill>
        <p:spPr>
          <a:xfrm>
            <a:off x="754200" y="1081080"/>
            <a:ext cx="4465440" cy="5953320"/>
          </a:xfrm>
          <a:prstGeom prst="rect">
            <a:avLst/>
          </a:prstGeom>
          <a:ln>
            <a:noFill/>
          </a:ln>
        </p:spPr>
      </p:pic>
      <p:pic>
        <p:nvPicPr>
          <p:cNvPr id="165" name="Рисунок 164"/>
          <p:cNvPicPr/>
          <p:nvPr/>
        </p:nvPicPr>
        <p:blipFill>
          <a:blip r:embed="rId3" cstate="print"/>
          <a:stretch/>
        </p:blipFill>
        <p:spPr>
          <a:xfrm>
            <a:off x="754200" y="1081080"/>
            <a:ext cx="4461840" cy="5946120"/>
          </a:xfrm>
          <a:prstGeom prst="rect">
            <a:avLst/>
          </a:prstGeom>
          <a:ln>
            <a:noFill/>
          </a:ln>
        </p:spPr>
      </p:pic>
      <p:pic>
        <p:nvPicPr>
          <p:cNvPr id="166" name="Рисунок 165"/>
          <p:cNvPicPr/>
          <p:nvPr/>
        </p:nvPicPr>
        <p:blipFill>
          <a:blip r:embed="rId4" cstate="print"/>
          <a:stretch/>
        </p:blipFill>
        <p:spPr>
          <a:xfrm>
            <a:off x="754200" y="1081080"/>
            <a:ext cx="4461840" cy="5946120"/>
          </a:xfrm>
          <a:prstGeom prst="rect">
            <a:avLst/>
          </a:prstGeom>
          <a:ln>
            <a:noFill/>
          </a:ln>
        </p:spPr>
      </p:pic>
      <p:pic>
        <p:nvPicPr>
          <p:cNvPr id="167" name="Рисунок 166"/>
          <p:cNvPicPr/>
          <p:nvPr/>
        </p:nvPicPr>
        <p:blipFill>
          <a:blip r:embed="rId5" cstate="print"/>
          <a:stretch/>
        </p:blipFill>
        <p:spPr>
          <a:xfrm>
            <a:off x="754200" y="1081080"/>
            <a:ext cx="4461840" cy="5946120"/>
          </a:xfrm>
          <a:prstGeom prst="rect">
            <a:avLst/>
          </a:prstGeom>
          <a:ln>
            <a:noFill/>
          </a:ln>
        </p:spPr>
      </p:pic>
      <p:pic>
        <p:nvPicPr>
          <p:cNvPr id="168" name="Рисунок 167"/>
          <p:cNvPicPr/>
          <p:nvPr/>
        </p:nvPicPr>
        <p:blipFill>
          <a:blip r:embed="rId6" cstate="print"/>
          <a:stretch/>
        </p:blipFill>
        <p:spPr>
          <a:xfrm>
            <a:off x="754200" y="1081080"/>
            <a:ext cx="4461840" cy="5946120"/>
          </a:xfrm>
          <a:prstGeom prst="rect">
            <a:avLst/>
          </a:prstGeom>
          <a:ln>
            <a:noFill/>
          </a:ln>
        </p:spPr>
      </p:pic>
      <p:pic>
        <p:nvPicPr>
          <p:cNvPr id="169" name="Рисунок 168"/>
          <p:cNvPicPr/>
          <p:nvPr/>
        </p:nvPicPr>
        <p:blipFill>
          <a:blip r:embed="rId7" cstate="print"/>
          <a:stretch/>
        </p:blipFill>
        <p:spPr>
          <a:xfrm>
            <a:off x="754200" y="1081080"/>
            <a:ext cx="4461840" cy="5946120"/>
          </a:xfrm>
          <a:prstGeom prst="rect">
            <a:avLst/>
          </a:prstGeom>
          <a:ln>
            <a:noFill/>
          </a:ln>
        </p:spPr>
      </p:pic>
      <p:pic>
        <p:nvPicPr>
          <p:cNvPr id="170" name="Рисунок 169"/>
          <p:cNvPicPr/>
          <p:nvPr/>
        </p:nvPicPr>
        <p:blipFill>
          <a:blip r:embed="rId8" cstate="print"/>
          <a:stretch/>
        </p:blipFill>
        <p:spPr>
          <a:xfrm>
            <a:off x="5515560" y="4493880"/>
            <a:ext cx="4047480" cy="2435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720000" y="300960"/>
            <a:ext cx="8855280" cy="34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r>
              <a:rPr lang="ga-IE" sz="2200" b="1" strike="noStrike" spc="-1">
                <a:solidFill>
                  <a:srgbClr val="333333"/>
                </a:solidFill>
                <a:latin typeface="Arial"/>
              </a:rPr>
              <a:t>Система сейсмического мониторинга в зоне ЦСР</a:t>
            </a:r>
            <a:endParaRPr lang="ga-IE" sz="2200" b="0" strike="noStrike" spc="-1">
              <a:latin typeface="Arial"/>
            </a:endParaRPr>
          </a:p>
        </p:txBody>
      </p:sp>
      <p:sp>
        <p:nvSpPr>
          <p:cNvPr id="172" name="CustomShape 2"/>
          <p:cNvSpPr/>
          <p:nvPr/>
        </p:nvSpPr>
        <p:spPr>
          <a:xfrm>
            <a:off x="720000" y="6408000"/>
            <a:ext cx="8639640" cy="49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432000" indent="-323640">
              <a:lnSpc>
                <a:spcPct val="100000"/>
              </a:lnSpc>
              <a:spcAft>
                <a:spcPts val="1879"/>
              </a:spcAft>
              <a:buClr>
                <a:srgbClr val="333333"/>
              </a:buClr>
              <a:buSzPct val="45000"/>
              <a:buFont typeface="Wingdings" charset="2"/>
              <a:buChar char=""/>
            </a:pPr>
            <a:r>
              <a:rPr lang="ga-IE" sz="1600" b="0" strike="noStrike" spc="-1">
                <a:solidFill>
                  <a:srgbClr val="333333"/>
                </a:solidFill>
                <a:latin typeface="Open Sans"/>
              </a:rPr>
              <a:t>Регистрационные возможности сети станций СФ ФИЦ ЕГС РАН на юге Сахалина. Слева – сеть станций  наблюдения в режиме реального времени, справа- сеть автономныйх станций</a:t>
            </a:r>
            <a:endParaRPr lang="ga-IE" sz="1600" b="0" strike="noStrike" spc="-1">
              <a:latin typeface="Arial"/>
            </a:endParaRPr>
          </a:p>
        </p:txBody>
      </p:sp>
      <p:pic>
        <p:nvPicPr>
          <p:cNvPr id="173" name="Рисунок 172"/>
          <p:cNvPicPr/>
          <p:nvPr/>
        </p:nvPicPr>
        <p:blipFill>
          <a:blip r:embed="rId2" cstate="print"/>
          <a:stretch/>
        </p:blipFill>
        <p:spPr>
          <a:xfrm>
            <a:off x="446400" y="673200"/>
            <a:ext cx="4521240" cy="5734440"/>
          </a:xfrm>
          <a:prstGeom prst="rect">
            <a:avLst/>
          </a:prstGeom>
          <a:ln>
            <a:noFill/>
          </a:ln>
        </p:spPr>
      </p:pic>
      <p:pic>
        <p:nvPicPr>
          <p:cNvPr id="174" name="Рисунок 173"/>
          <p:cNvPicPr/>
          <p:nvPr/>
        </p:nvPicPr>
        <p:blipFill>
          <a:blip r:embed="rId3" cstate="print"/>
          <a:stretch/>
        </p:blipFill>
        <p:spPr>
          <a:xfrm>
            <a:off x="4971600" y="673200"/>
            <a:ext cx="4532040" cy="5738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118440" y="1795320"/>
            <a:ext cx="4444920" cy="621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 anchorCtr="1">
            <a:normAutofit/>
          </a:bodyPr>
          <a:lstStyle/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ga-IE" sz="2800" b="1" strike="noStrike" spc="-1">
                <a:solidFill>
                  <a:srgbClr val="000000"/>
                </a:solidFill>
                <a:latin typeface="Open Sans"/>
              </a:rPr>
              <a:t>Проект 2018-2020</a:t>
            </a:r>
            <a:endParaRPr lang="ga-IE" sz="2800" b="0" strike="noStrike" spc="-1">
              <a:latin typeface="Arial"/>
            </a:endParaRPr>
          </a:p>
        </p:txBody>
      </p:sp>
      <p:pic>
        <p:nvPicPr>
          <p:cNvPr id="176" name="Рисунок 175"/>
          <p:cNvPicPr/>
          <p:nvPr/>
        </p:nvPicPr>
        <p:blipFill>
          <a:blip r:embed="rId2" cstate="print"/>
          <a:stretch/>
        </p:blipFill>
        <p:spPr>
          <a:xfrm>
            <a:off x="5277960" y="1795320"/>
            <a:ext cx="4682520" cy="693000"/>
          </a:xfrm>
          <a:prstGeom prst="rect">
            <a:avLst/>
          </a:prstGeom>
          <a:ln>
            <a:noFill/>
          </a:ln>
        </p:spPr>
      </p:pic>
      <p:pic>
        <p:nvPicPr>
          <p:cNvPr id="177" name="Рисунок 176"/>
          <p:cNvPicPr/>
          <p:nvPr/>
        </p:nvPicPr>
        <p:blipFill>
          <a:blip r:embed="rId3" cstate="print"/>
          <a:stretch/>
        </p:blipFill>
        <p:spPr>
          <a:xfrm>
            <a:off x="2579400" y="2435760"/>
            <a:ext cx="7358400" cy="4932720"/>
          </a:xfrm>
          <a:prstGeom prst="rect">
            <a:avLst/>
          </a:prstGeom>
          <a:ln>
            <a:noFill/>
          </a:ln>
        </p:spPr>
      </p:pic>
      <p:pic>
        <p:nvPicPr>
          <p:cNvPr id="178" name="Рисунок 177"/>
          <p:cNvPicPr/>
          <p:nvPr/>
        </p:nvPicPr>
        <p:blipFill>
          <a:blip r:embed="rId4" cstate="print"/>
          <a:stretch/>
        </p:blipFill>
        <p:spPr>
          <a:xfrm>
            <a:off x="276480" y="208080"/>
            <a:ext cx="9325080" cy="1534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1"/>
          <p:cNvSpPr/>
          <p:nvPr/>
        </p:nvSpPr>
        <p:spPr>
          <a:xfrm>
            <a:off x="501840" y="300240"/>
            <a:ext cx="9068040" cy="54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 anchorCtr="1">
            <a:normAutofit/>
          </a:bodyPr>
          <a:lstStyle/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ga-IE" sz="2800" b="1" strike="noStrike" spc="-1">
                <a:solidFill>
                  <a:srgbClr val="333333"/>
                </a:solidFill>
                <a:latin typeface="Open Sans"/>
              </a:rPr>
              <a:t>Пункт комплексных геофизических наблюдений</a:t>
            </a:r>
            <a:endParaRPr lang="ga-IE" sz="2800" b="0" strike="noStrike" spc="-1">
              <a:latin typeface="Arial"/>
            </a:endParaRPr>
          </a:p>
        </p:txBody>
      </p:sp>
      <p:pic>
        <p:nvPicPr>
          <p:cNvPr id="180" name="Рисунок 179"/>
          <p:cNvPicPr/>
          <p:nvPr/>
        </p:nvPicPr>
        <p:blipFill>
          <a:blip r:embed="rId2" cstate="print"/>
          <a:stretch/>
        </p:blipFill>
        <p:spPr>
          <a:xfrm>
            <a:off x="911520" y="1000800"/>
            <a:ext cx="8256600" cy="6196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720000" y="145800"/>
            <a:ext cx="8567640" cy="42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r>
              <a:rPr lang="ga-IE" sz="2400" b="1" strike="noStrike" spc="-1">
                <a:solidFill>
                  <a:srgbClr val="333333"/>
                </a:solidFill>
                <a:latin typeface="Open Sans"/>
              </a:rPr>
              <a:t>Схема оборудования полигона </a:t>
            </a:r>
            <a:endParaRPr lang="ga-IE" sz="2400" b="0" strike="noStrike" spc="-1">
              <a:latin typeface="Arial"/>
            </a:endParaRPr>
          </a:p>
        </p:txBody>
      </p:sp>
      <p:sp>
        <p:nvSpPr>
          <p:cNvPr id="182" name="CustomShape 2"/>
          <p:cNvSpPr/>
          <p:nvPr/>
        </p:nvSpPr>
        <p:spPr>
          <a:xfrm>
            <a:off x="3384000" y="4536000"/>
            <a:ext cx="3002400" cy="246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432000" indent="-323640">
              <a:lnSpc>
                <a:spcPct val="100000"/>
              </a:lnSpc>
              <a:spcAft>
                <a:spcPts val="1879"/>
              </a:spcAft>
              <a:buClr>
                <a:srgbClr val="333333"/>
              </a:buClr>
              <a:buSzPct val="45000"/>
              <a:buFont typeface="Wingdings" charset="2"/>
              <a:buChar char=""/>
            </a:pPr>
            <a:r>
              <a:rPr lang="ga-IE" sz="1800" b="0" strike="noStrike" spc="-1">
                <a:solidFill>
                  <a:srgbClr val="333333"/>
                </a:solidFill>
                <a:latin typeface="Open Sans"/>
              </a:rPr>
              <a:t>Выносной пункт наблюдений Полигона (слева) </a:t>
            </a:r>
            <a:endParaRPr lang="ga-IE" sz="1800" b="0" strike="noStrike" spc="-1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879"/>
              </a:spcAft>
              <a:buClr>
                <a:srgbClr val="333333"/>
              </a:buClr>
              <a:buSzPct val="45000"/>
              <a:buFont typeface="Wingdings" charset="2"/>
              <a:buChar char=""/>
            </a:pPr>
            <a:r>
              <a:rPr lang="ga-IE" sz="1800" b="0" strike="noStrike" spc="-1">
                <a:solidFill>
                  <a:srgbClr val="333333"/>
                </a:solidFill>
                <a:latin typeface="Open Sans"/>
              </a:rPr>
              <a:t>Сеть станций мониторинга уровня подпочвенного радона (справа)</a:t>
            </a:r>
            <a:endParaRPr lang="ga-IE" sz="1800" b="0" strike="noStrike" spc="-1">
              <a:latin typeface="Arial"/>
            </a:endParaRPr>
          </a:p>
        </p:txBody>
      </p:sp>
      <p:pic>
        <p:nvPicPr>
          <p:cNvPr id="183" name="Рисунок 182"/>
          <p:cNvPicPr/>
          <p:nvPr/>
        </p:nvPicPr>
        <p:blipFill>
          <a:blip r:embed="rId2" cstate="print"/>
          <a:stretch/>
        </p:blipFill>
        <p:spPr>
          <a:xfrm>
            <a:off x="576000" y="576000"/>
            <a:ext cx="8276760" cy="3563640"/>
          </a:xfrm>
          <a:prstGeom prst="rect">
            <a:avLst/>
          </a:prstGeom>
          <a:ln>
            <a:noFill/>
          </a:ln>
        </p:spPr>
      </p:pic>
      <p:pic>
        <p:nvPicPr>
          <p:cNvPr id="184" name="Рисунок 183"/>
          <p:cNvPicPr/>
          <p:nvPr/>
        </p:nvPicPr>
        <p:blipFill>
          <a:blip r:embed="rId3" cstate="print"/>
          <a:stretch/>
        </p:blipFill>
        <p:spPr>
          <a:xfrm>
            <a:off x="6386760" y="4032000"/>
            <a:ext cx="3332880" cy="3128040"/>
          </a:xfrm>
          <a:prstGeom prst="rect">
            <a:avLst/>
          </a:prstGeom>
          <a:ln>
            <a:noFill/>
          </a:ln>
        </p:spPr>
      </p:pic>
      <p:pic>
        <p:nvPicPr>
          <p:cNvPr id="185" name="Рисунок 184"/>
          <p:cNvPicPr/>
          <p:nvPr/>
        </p:nvPicPr>
        <p:blipFill>
          <a:blip r:embed="rId4" cstate="print"/>
          <a:stretch/>
        </p:blipFill>
        <p:spPr>
          <a:xfrm>
            <a:off x="508680" y="4011120"/>
            <a:ext cx="2874960" cy="3260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501840" y="300600"/>
            <a:ext cx="9068040" cy="85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 anchorCtr="1"/>
          <a:lstStyle/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ga-IE" sz="2400" b="1" strike="noStrike" spc="-1">
                <a:solidFill>
                  <a:srgbClr val="333333"/>
                </a:solidFill>
                <a:latin typeface="Open Sans"/>
              </a:rPr>
              <a:t>Регистрация землетрясений в зоне Центрально-Сахалинского разлома</a:t>
            </a:r>
            <a:endParaRPr lang="ga-IE" sz="2400" b="0" strike="noStrike" spc="-1">
              <a:latin typeface="Arial"/>
            </a:endParaRPr>
          </a:p>
        </p:txBody>
      </p:sp>
      <p:pic>
        <p:nvPicPr>
          <p:cNvPr id="187" name="Рисунок 186"/>
          <p:cNvPicPr/>
          <p:nvPr/>
        </p:nvPicPr>
        <p:blipFill>
          <a:blip r:embed="rId2" cstate="print"/>
          <a:stretch/>
        </p:blipFill>
        <p:spPr>
          <a:xfrm>
            <a:off x="197280" y="1319400"/>
            <a:ext cx="9776880" cy="5722200"/>
          </a:xfrm>
          <a:prstGeom prst="rect">
            <a:avLst/>
          </a:prstGeom>
          <a:ln>
            <a:noFill/>
          </a:ln>
        </p:spPr>
      </p:pic>
      <p:pic>
        <p:nvPicPr>
          <p:cNvPr id="188" name="Рисунок 187"/>
          <p:cNvPicPr/>
          <p:nvPr/>
        </p:nvPicPr>
        <p:blipFill>
          <a:blip r:embed="rId3" cstate="print"/>
          <a:stretch/>
        </p:blipFill>
        <p:spPr>
          <a:xfrm>
            <a:off x="197280" y="1319400"/>
            <a:ext cx="9762840" cy="5555880"/>
          </a:xfrm>
          <a:prstGeom prst="rect">
            <a:avLst/>
          </a:prstGeom>
          <a:ln>
            <a:noFill/>
          </a:ln>
        </p:spPr>
      </p:pic>
      <p:pic>
        <p:nvPicPr>
          <p:cNvPr id="189" name="Рисунок 188"/>
          <p:cNvPicPr/>
          <p:nvPr/>
        </p:nvPicPr>
        <p:blipFill>
          <a:blip r:embed="rId4" cstate="print"/>
          <a:stretch/>
        </p:blipFill>
        <p:spPr>
          <a:xfrm>
            <a:off x="213480" y="1240200"/>
            <a:ext cx="9866160" cy="5797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ustomShape 1"/>
          <p:cNvSpPr/>
          <p:nvPr/>
        </p:nvSpPr>
        <p:spPr>
          <a:xfrm>
            <a:off x="501840" y="300240"/>
            <a:ext cx="9068040" cy="12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 anchorCtr="1"/>
          <a:lstStyle/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ga-IE" sz="2800" b="1" strike="noStrike" spc="-1">
                <a:solidFill>
                  <a:srgbClr val="333333"/>
                </a:solidFill>
                <a:latin typeface="Open Sans"/>
              </a:rPr>
              <a:t>Спектральный анализ записей землетрясений Центрально-Сахалинского разлома</a:t>
            </a:r>
            <a:r>
              <a:rPr lang="ga-IE" sz="4000" b="1" strike="noStrike" spc="-1">
                <a:solidFill>
                  <a:srgbClr val="333333"/>
                </a:solidFill>
                <a:latin typeface="Open Sans"/>
              </a:rPr>
              <a:t> </a:t>
            </a:r>
            <a:endParaRPr lang="ga-IE" sz="4000" b="0" strike="noStrike" spc="-1">
              <a:latin typeface="Arial"/>
            </a:endParaRPr>
          </a:p>
        </p:txBody>
      </p:sp>
      <p:pic>
        <p:nvPicPr>
          <p:cNvPr id="191" name="Рисунок 190"/>
          <p:cNvPicPr/>
          <p:nvPr/>
        </p:nvPicPr>
        <p:blipFill>
          <a:blip r:embed="rId2" cstate="print"/>
          <a:stretch/>
        </p:blipFill>
        <p:spPr>
          <a:xfrm>
            <a:off x="630000" y="1762200"/>
            <a:ext cx="8812440" cy="4957200"/>
          </a:xfrm>
          <a:prstGeom prst="rect">
            <a:avLst/>
          </a:prstGeom>
          <a:ln>
            <a:noFill/>
          </a:ln>
        </p:spPr>
      </p:pic>
      <p:pic>
        <p:nvPicPr>
          <p:cNvPr id="192" name="Рисунок 191"/>
          <p:cNvPicPr/>
          <p:nvPr/>
        </p:nvPicPr>
        <p:blipFill>
          <a:blip r:embed="rId3" cstate="print"/>
          <a:stretch/>
        </p:blipFill>
        <p:spPr>
          <a:xfrm>
            <a:off x="594720" y="1716480"/>
            <a:ext cx="8882640" cy="5058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</TotalTime>
  <Words>367</Words>
  <Application>Microsoft Office PowerPoint</Application>
  <PresentationFormat>Произвольный</PresentationFormat>
  <Paragraphs>41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Office Theme</vt:lpstr>
      <vt:lpstr>Office Theme</vt:lpstr>
      <vt:lpstr>Office Theme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/>
  <dc:description/>
  <cp:lastModifiedBy>user</cp:lastModifiedBy>
  <cp:revision>21</cp:revision>
  <dcterms:created xsi:type="dcterms:W3CDTF">2019-06-05T02:53:16Z</dcterms:created>
  <dcterms:modified xsi:type="dcterms:W3CDTF">2019-06-05T11:02:21Z</dcterms:modified>
  <dc:language>ga-IE</dc:language>
</cp:coreProperties>
</file>