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64" r:id="rId11"/>
    <p:sldId id="258" r:id="rId12"/>
    <p:sldId id="261" r:id="rId13"/>
    <p:sldId id="257" r:id="rId14"/>
    <p:sldId id="262" r:id="rId15"/>
    <p:sldId id="263" r:id="rId16"/>
    <p:sldId id="26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85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24A-9CFC-4423-B5B6-0715EBC54F4D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A32-6C22-433A-B654-3C798C0D32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24A-9CFC-4423-B5B6-0715EBC54F4D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A32-6C22-433A-B654-3C798C0D32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24A-9CFC-4423-B5B6-0715EBC54F4D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A32-6C22-433A-B654-3C798C0D32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24A-9CFC-4423-B5B6-0715EBC54F4D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A32-6C22-433A-B654-3C798C0D32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24A-9CFC-4423-B5B6-0715EBC54F4D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A32-6C22-433A-B654-3C798C0D32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24A-9CFC-4423-B5B6-0715EBC54F4D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A32-6C22-433A-B654-3C798C0D32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24A-9CFC-4423-B5B6-0715EBC54F4D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A32-6C22-433A-B654-3C798C0D32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24A-9CFC-4423-B5B6-0715EBC54F4D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A32-6C22-433A-B654-3C798C0D32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24A-9CFC-4423-B5B6-0715EBC54F4D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A32-6C22-433A-B654-3C798C0D32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24A-9CFC-4423-B5B6-0715EBC54F4D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A32-6C22-433A-B654-3C798C0D32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24A-9CFC-4423-B5B6-0715EBC54F4D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FA32-6C22-433A-B654-3C798C0D32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1924A-9CFC-4423-B5B6-0715EBC54F4D}" type="datetimeFigureOut">
              <a:rPr lang="ru-RU" smtClean="0"/>
              <a:pPr/>
              <a:t>05.06.2019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4FA32-6C22-433A-B654-3C798C0D320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556792"/>
            <a:ext cx="8208912" cy="1728192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hangingPunct="0"/>
            <a:r>
              <a:rPr lang="en-US" sz="3600" b="1" dirty="0">
                <a:solidFill>
                  <a:srgbClr val="C00000"/>
                </a:solidFill>
              </a:rPr>
              <a:t>Migration of Earth Surface Deformation as a Large Earthquake Trigger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5073" y="3860437"/>
            <a:ext cx="7848872" cy="1752600"/>
          </a:xfrm>
        </p:spPr>
        <p:txBody>
          <a:bodyPr>
            <a:normAutofit fontScale="47500" lnSpcReduction="20000"/>
          </a:bodyPr>
          <a:lstStyle/>
          <a:p>
            <a:r>
              <a:rPr lang="en-US" sz="5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Vladimir </a:t>
            </a:r>
            <a:r>
              <a:rPr lang="en-US" sz="51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Kaftan</a:t>
            </a:r>
            <a:r>
              <a:rPr lang="en-US" sz="5100" b="1" baseline="30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1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1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Andrey</a:t>
            </a:r>
            <a:r>
              <a:rPr lang="en-US" sz="5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Melnikov</a:t>
            </a:r>
            <a:r>
              <a:rPr lang="en-US" sz="5100" b="1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1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The Geophysical Center of the Russian Academy of Sciences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Molodezhnaya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St. 3, 119296 Moscow, Russia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People Friendship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Univercity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of Russia,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Miklukho-Maklaya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St. 6, 117198, Moscow, Russia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v.kaftan@gcras.ru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6616824" cy="64633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The 5th International 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conference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"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Trigger effects in </a:t>
            </a:r>
            <a:r>
              <a:rPr lang="en-US" b="1" i="1" dirty="0" err="1">
                <a:solidFill>
                  <a:schemeClr val="accent1">
                    <a:lumMod val="50000"/>
                  </a:schemeClr>
                </a:solidFill>
              </a:rPr>
              <a:t>geosystems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"</a:t>
            </a:r>
            <a:br>
              <a:rPr lang="en-US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4—7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June, 2019 / Moscow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8393485" cy="4752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476672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200" dirty="0" smtClean="0">
                <a:latin typeface="+mj-lt"/>
                <a:ea typeface="+mj-ea"/>
                <a:cs typeface="+mj-cs"/>
              </a:rPr>
              <a:t>Вычисление деформаций </a:t>
            </a:r>
            <a:endParaRPr lang="ru-RU" sz="3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402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Autofit/>
          </a:bodyPr>
          <a:lstStyle/>
          <a:p>
            <a:r>
              <a:rPr lang="ru-RU" sz="3200" dirty="0" smtClean="0"/>
              <a:t>Миграция деформации полного сдвига как триггер сейсмических событий</a:t>
            </a:r>
            <a:endParaRPr lang="ru-RU" sz="3200" dirty="0"/>
          </a:p>
        </p:txBody>
      </p:sp>
      <p:pic>
        <p:nvPicPr>
          <p:cNvPr id="4" name="napatotshea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4932040" y="3299254"/>
            <a:ext cx="432048" cy="563927"/>
          </a:xfrm>
          <a:prstGeom prst="straightConnector1">
            <a:avLst/>
          </a:prstGeom>
          <a:ln w="1016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851920" y="4437112"/>
            <a:ext cx="432048" cy="576064"/>
          </a:xfrm>
          <a:prstGeom prst="straightConnector1">
            <a:avLst/>
          </a:prstGeom>
          <a:ln w="1016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48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Распределение пре- и пост- сейсмических деформаций (землетрясение Напа)</a:t>
            </a:r>
            <a:endParaRPr lang="ru-RU" sz="2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7" y="1268760"/>
            <a:ext cx="9176717" cy="5161904"/>
          </a:xfrm>
        </p:spPr>
      </p:pic>
    </p:spTree>
    <p:extLst>
      <p:ext uri="{BB962C8B-B14F-4D97-AF65-F5344CB8AC3E}">
        <p14:creationId xmlns:p14="http://schemas.microsoft.com/office/powerpoint/2010/main" val="127341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9208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Положение конечных элементов (слева) и миграция деформации, сбросившей напряжения в очаге </a:t>
            </a:r>
            <a:r>
              <a:rPr lang="en-US" sz="2400" b="1" dirty="0" smtClean="0"/>
              <a:t>(</a:t>
            </a:r>
            <a:r>
              <a:rPr lang="ru-RU" sz="2400" b="1" dirty="0" smtClean="0"/>
              <a:t>справа</a:t>
            </a:r>
            <a:r>
              <a:rPr lang="en-US" sz="2400" b="1" dirty="0" smtClean="0"/>
              <a:t>)</a:t>
            </a:r>
            <a:endParaRPr lang="ru-RU" sz="2400" b="1" dirty="0"/>
          </a:p>
        </p:txBody>
      </p:sp>
      <p:pic>
        <p:nvPicPr>
          <p:cNvPr id="1026" name="Picture 2" descr="G:\flash30G\аспирантрудн\Напа\расширенная сеть\короткие ряды\44 пункта короткие\сеть миграция стрелки1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986952" cy="5676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Распространение до- и пост-сейсмических деформаций (землетрясение М5.0)</a:t>
            </a:r>
            <a:endParaRPr lang="ru-RU" sz="24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91432"/>
            <a:ext cx="9144001" cy="5143501"/>
          </a:xfrm>
        </p:spPr>
      </p:pic>
    </p:spTree>
    <p:extLst>
      <p:ext uri="{BB962C8B-B14F-4D97-AF65-F5344CB8AC3E}">
        <p14:creationId xmlns:p14="http://schemas.microsoft.com/office/powerpoint/2010/main" val="347603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Рост деформации </a:t>
            </a:r>
            <a:r>
              <a:rPr lang="en-US" sz="2800" b="1" dirty="0" smtClean="0"/>
              <a:t>– </a:t>
            </a:r>
            <a:r>
              <a:rPr lang="ru-RU" sz="2800" b="1" dirty="0" smtClean="0"/>
              <a:t>возрастание количества толчков </a:t>
            </a:r>
            <a:endParaRPr lang="ru-RU" sz="2800" b="1" dirty="0"/>
          </a:p>
        </p:txBody>
      </p:sp>
      <p:pic>
        <p:nvPicPr>
          <p:cNvPr id="4" name="Содержимое 3" descr="Рост деформм_рост толчков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3992" y="1196752"/>
            <a:ext cx="8366479" cy="5112568"/>
          </a:xfrm>
        </p:spPr>
      </p:pic>
      <p:cxnSp>
        <p:nvCxnSpPr>
          <p:cNvPr id="6" name="Прямая со стрелкой 5"/>
          <p:cNvCxnSpPr/>
          <p:nvPr/>
        </p:nvCxnSpPr>
        <p:spPr>
          <a:xfrm>
            <a:off x="7236296" y="5301208"/>
            <a:ext cx="360040" cy="432048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 flipV="1">
            <a:off x="6588224" y="4581128"/>
            <a:ext cx="360040" cy="432048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 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Непрерывные ГНСС наблюдения позволяют следить за распространением поверхностных деформационных фронтов.</a:t>
            </a:r>
          </a:p>
          <a:p>
            <a:r>
              <a:rPr lang="ru-RU" dirty="0" smtClean="0"/>
              <a:t>Скорость зарегистрированной миграции </a:t>
            </a:r>
            <a:r>
              <a:rPr lang="ru-RU" dirty="0" smtClean="0"/>
              <a:t>сдвиговой деформации </a:t>
            </a:r>
            <a:r>
              <a:rPr lang="en-US" dirty="0" smtClean="0"/>
              <a:t>~</a:t>
            </a:r>
            <a:r>
              <a:rPr lang="ru-RU" dirty="0" smtClean="0"/>
              <a:t>20 км</a:t>
            </a:r>
            <a:r>
              <a:rPr lang="en-US" dirty="0" smtClean="0"/>
              <a:t>/</a:t>
            </a:r>
            <a:r>
              <a:rPr lang="ru-RU" dirty="0" smtClean="0"/>
              <a:t>год</a:t>
            </a:r>
          </a:p>
          <a:p>
            <a:r>
              <a:rPr lang="ru-RU" dirty="0" smtClean="0"/>
              <a:t>Величина накопленной деформации, вероятно провоцирующей крупное землетрясение </a:t>
            </a:r>
            <a:r>
              <a:rPr lang="ru-RU" dirty="0" err="1" smtClean="0"/>
              <a:t>Напа</a:t>
            </a:r>
            <a:r>
              <a:rPr lang="ru-RU" dirty="0" smtClean="0"/>
              <a:t> (М6.01) </a:t>
            </a:r>
            <a:r>
              <a:rPr lang="en-US" dirty="0" smtClean="0"/>
              <a:t>~</a:t>
            </a:r>
            <a:r>
              <a:rPr lang="ru-RU" dirty="0" smtClean="0"/>
              <a:t>3*10</a:t>
            </a:r>
            <a:r>
              <a:rPr lang="ru-RU" baseline="30000" dirty="0" smtClean="0"/>
              <a:t>-6, </a:t>
            </a:r>
            <a:r>
              <a:rPr lang="ru-RU" dirty="0" smtClean="0"/>
              <a:t>а также </a:t>
            </a:r>
            <a:r>
              <a:rPr lang="ru-RU" smtClean="0"/>
              <a:t>умеренное М5.0</a:t>
            </a:r>
            <a:endParaRPr lang="ru-RU" dirty="0" smtClean="0"/>
          </a:p>
          <a:p>
            <a:r>
              <a:rPr lang="ru-RU" dirty="0" smtClean="0"/>
              <a:t>Вероятен эффект запуска деформационной волны парой умеренных землетрясений М5-5.4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41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Распределение постоянно-действующих пунктов </a:t>
            </a:r>
            <a:r>
              <a:rPr lang="en-US" sz="2000" b="1" dirty="0" smtClean="0"/>
              <a:t>GNSS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1800" b="1" i="1" dirty="0" err="1" smtClean="0"/>
              <a:t>Blewitt</a:t>
            </a:r>
            <a:r>
              <a:rPr lang="en-US" sz="1800" b="1" i="1" dirty="0"/>
              <a:t>, G., W. C. Hammond, and C. </a:t>
            </a:r>
            <a:r>
              <a:rPr lang="en-US" sz="1800" b="1" i="1" dirty="0" err="1"/>
              <a:t>Kreemer</a:t>
            </a:r>
            <a:r>
              <a:rPr lang="en-US" sz="1800" b="1" i="1" dirty="0"/>
              <a:t> (2018), Harnessing the GPS data explosion for interdisciplinary science, Eos, 99, </a:t>
            </a:r>
            <a:r>
              <a:rPr lang="en-US" sz="1800" b="1" dirty="0"/>
              <a:t>https://doi.org/10.1029/2018EO104623. </a:t>
            </a:r>
            <a:endParaRPr lang="ru-RU" sz="1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3240" y="1196752"/>
            <a:ext cx="7859200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508104" y="1124744"/>
            <a:ext cx="3312368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В </a:t>
            </a:r>
            <a:r>
              <a:rPr lang="ru-RU" sz="2400" dirty="0" smtClean="0"/>
              <a:t>прошлом году состоялся </a:t>
            </a:r>
            <a:r>
              <a:rPr lang="ru-RU" sz="2400" dirty="0" smtClean="0"/>
              <a:t>150-летний «юбилей» разрушительного землетрясения Хайвард, 1868 г. М=6.3-6.7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В последние годы </a:t>
            </a:r>
            <a:r>
              <a:rPr lang="ru-RU" sz="2400" dirty="0"/>
              <a:t>в </a:t>
            </a:r>
            <a:r>
              <a:rPr lang="ru-RU" sz="2400" dirty="0" smtClean="0"/>
              <a:t>регионе нарастает </a:t>
            </a:r>
            <a:r>
              <a:rPr lang="ru-RU" sz="2400" dirty="0" smtClean="0"/>
              <a:t>тревога в предверии очередного мощного </a:t>
            </a:r>
            <a:r>
              <a:rPr lang="ru-RU" sz="2400" dirty="0" smtClean="0"/>
              <a:t>толчка</a:t>
            </a:r>
            <a:endParaRPr lang="ru-RU" sz="2400" dirty="0" smtClean="0"/>
          </a:p>
          <a:p>
            <a:pPr>
              <a:buNone/>
            </a:pP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HayWired</a:t>
            </a:r>
            <a:r>
              <a:rPr lang="en-US" dirty="0" smtClean="0"/>
              <a:t> earthquake scenario</a:t>
            </a:r>
            <a:endParaRPr lang="ru-RU" dirty="0"/>
          </a:p>
        </p:txBody>
      </p:sp>
      <p:pic>
        <p:nvPicPr>
          <p:cNvPr id="1026" name="Picture 2" descr="G:\flash30G\аспирантрудн\Напа\Доклад ИФЗ Щукинская\Из космоса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7"/>
            <a:ext cx="4824536" cy="55148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58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228184" y="1844824"/>
            <a:ext cx="2664296" cy="416246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Ожидаемая </a:t>
            </a:r>
          </a:p>
          <a:p>
            <a:r>
              <a:rPr lang="ru-RU" sz="2400" dirty="0" smtClean="0"/>
              <a:t>амплитуда </a:t>
            </a:r>
          </a:p>
          <a:p>
            <a:r>
              <a:rPr lang="ru-RU" sz="2400" dirty="0" smtClean="0"/>
              <a:t>сотрясений и</a:t>
            </a:r>
          </a:p>
          <a:p>
            <a:r>
              <a:rPr lang="ru-RU" sz="2400" dirty="0" smtClean="0"/>
              <a:t>степень </a:t>
            </a:r>
          </a:p>
          <a:p>
            <a:r>
              <a:rPr lang="ru-RU" sz="2400" dirty="0" smtClean="0"/>
              <a:t>разрушений</a:t>
            </a:r>
          </a:p>
          <a:p>
            <a:endParaRPr lang="ru-RU" sz="2400" dirty="0" smtClean="0"/>
          </a:p>
          <a:p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Autofit/>
          </a:bodyPr>
          <a:lstStyle/>
          <a:p>
            <a:r>
              <a:rPr lang="ru-RU" sz="3200" dirty="0" smtClean="0"/>
              <a:t>«Мы можем перехитрить катастрофу»</a:t>
            </a:r>
            <a:endParaRPr lang="ru-RU" sz="3200" dirty="0"/>
          </a:p>
        </p:txBody>
      </p:sp>
      <p:pic>
        <p:nvPicPr>
          <p:cNvPr id="2050" name="Picture 2" descr="G:\flash30G\аспирантрудн\Напа\Доклад ИФЗ Щукинская\Сценарий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6267450" cy="5610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446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Прогноз будущих толчков</a:t>
            </a:r>
            <a:endParaRPr lang="ru-RU" dirty="0"/>
          </a:p>
        </p:txBody>
      </p:sp>
      <p:pic>
        <p:nvPicPr>
          <p:cNvPr id="3074" name="Picture 2" descr="G:\flash30G\аспирантрудн\Напа\Доклад ИФЗ Щукинская\Ожидание толчков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908720"/>
            <a:ext cx="6192688" cy="5776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385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Опасность крупнейших разломов</a:t>
            </a:r>
            <a:endParaRPr lang="ru-RU" dirty="0"/>
          </a:p>
        </p:txBody>
      </p:sp>
      <p:pic>
        <p:nvPicPr>
          <p:cNvPr id="4098" name="Picture 2" descr="G:\flash30G\аспирантрудн\Напа\Доклад ИФЗ Щукинская\Разломы вероятность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908720"/>
            <a:ext cx="5076150" cy="580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77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Состояние разломов в регионе</a:t>
            </a:r>
            <a:endParaRPr lang="ru-RU" dirty="0"/>
          </a:p>
        </p:txBody>
      </p:sp>
      <p:pic>
        <p:nvPicPr>
          <p:cNvPr id="1026" name="Picture 2" descr="G:\flash30G\аспирантрудн\Напа\Доклад ИФЗ Щукинская\Состояние Хайвард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8647330" cy="5256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205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ru-RU" sz="2800" dirty="0" smtClean="0"/>
              <a:t>Поведение разлома </a:t>
            </a:r>
            <a:r>
              <a:rPr lang="ru-RU" sz="2800" dirty="0" err="1" smtClean="0"/>
              <a:t>Хайвард</a:t>
            </a:r>
            <a:r>
              <a:rPr lang="ru-RU" sz="2800" dirty="0" smtClean="0"/>
              <a:t> ( теодолитные измерения крипа)</a:t>
            </a:r>
            <a:endParaRPr lang="ru-RU" sz="2800" dirty="0"/>
          </a:p>
        </p:txBody>
      </p:sp>
      <p:pic>
        <p:nvPicPr>
          <p:cNvPr id="2050" name="Picture 2" descr="G:\flash30G\аспирантрудн\Напа\Доклад ИФЗ Щукинская\Положения крипметров Хайвард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441073" cy="570406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4071668" cy="488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1619672" y="2780928"/>
            <a:ext cx="864096" cy="864096"/>
          </a:xfrm>
          <a:prstGeom prst="ellipse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1547664" y="2204864"/>
            <a:ext cx="3168352" cy="216024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483768" y="3429000"/>
            <a:ext cx="2232248" cy="144016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5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:\flash30G\аспирантрудн\Напа\сеть 060106\сеть\Сеть серая для статьи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4115591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556792"/>
            <a:ext cx="3888432" cy="381642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Постоянно-действующие пункты ГНСС </a:t>
            </a:r>
          </a:p>
          <a:p>
            <a:r>
              <a:rPr lang="ru-RU" dirty="0" smtClean="0"/>
              <a:t>Триангуляция Делоне – сеть конечных элементов анализа деформаций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Непрерывные ГНСС наблюдения в регионе за последние 12 лет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1211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D1D1D1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213</Words>
  <Application>Microsoft Office PowerPoint</Application>
  <PresentationFormat>On-screen Show (4:3)</PresentationFormat>
  <Paragraphs>36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Migration of Earth Surface Deformation as a Large Earthquake Trigger</vt:lpstr>
      <vt:lpstr>Распределение постоянно-действующих пунктов GNSS Blewitt, G., W. C. Hammond, and C. Kreemer (2018), Harnessing the GPS data explosion for interdisciplinary science, Eos, 99, https://doi.org/10.1029/2018EO104623. </vt:lpstr>
      <vt:lpstr>The HayWired earthquake scenario</vt:lpstr>
      <vt:lpstr>«Мы можем перехитрить катастрофу»</vt:lpstr>
      <vt:lpstr>Прогноз будущих толчков</vt:lpstr>
      <vt:lpstr>Опасность крупнейших разломов</vt:lpstr>
      <vt:lpstr>Состояние разломов в регионе</vt:lpstr>
      <vt:lpstr>Поведение разлома Хайвард ( теодолитные измерения крипа)</vt:lpstr>
      <vt:lpstr>Непрерывные ГНСС наблюдения в регионе за последние 12 лет</vt:lpstr>
      <vt:lpstr>PowerPoint Presentation</vt:lpstr>
      <vt:lpstr>Миграция деформации полного сдвига как триггер сейсмических событий</vt:lpstr>
      <vt:lpstr>Распределение пре- и пост- сейсмических деформаций (землетрясение Напа)</vt:lpstr>
      <vt:lpstr>Положение конечных элементов (слева) и миграция деформации, сбросившей напряжения в очаге (справа)</vt:lpstr>
      <vt:lpstr>Распространение до- и пост-сейсмических деформаций (землетрясение М5.0)</vt:lpstr>
      <vt:lpstr>Рост деформации – возрастание количества толчков </vt:lpstr>
      <vt:lpstr>Заключение </vt:lpstr>
    </vt:vector>
  </TitlesOfParts>
  <Company>GC RAS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Kaftan</dc:creator>
  <cp:lastModifiedBy>Владимир</cp:lastModifiedBy>
  <cp:revision>67</cp:revision>
  <dcterms:created xsi:type="dcterms:W3CDTF">2019-03-06T11:58:59Z</dcterms:created>
  <dcterms:modified xsi:type="dcterms:W3CDTF">2019-06-05T05:37:55Z</dcterms:modified>
</cp:coreProperties>
</file>