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620" r:id="rId2"/>
    <p:sldId id="718" r:id="rId3"/>
    <p:sldId id="719" r:id="rId4"/>
    <p:sldId id="721" r:id="rId5"/>
    <p:sldId id="722" r:id="rId6"/>
    <p:sldId id="720" r:id="rId7"/>
    <p:sldId id="723" r:id="rId8"/>
    <p:sldId id="725" r:id="rId9"/>
    <p:sldId id="727" r:id="rId10"/>
    <p:sldId id="729" r:id="rId11"/>
    <p:sldId id="730" r:id="rId12"/>
    <p:sldId id="717" r:id="rId13"/>
    <p:sldId id="735" r:id="rId14"/>
    <p:sldId id="738" r:id="rId15"/>
    <p:sldId id="739" r:id="rId16"/>
    <p:sldId id="732" r:id="rId17"/>
    <p:sldId id="734" r:id="rId18"/>
    <p:sldId id="724" r:id="rId19"/>
    <p:sldId id="715" r:id="rId20"/>
    <p:sldId id="686" r:id="rId21"/>
    <p:sldId id="740" r:id="rId22"/>
    <p:sldId id="741" r:id="rId23"/>
  </p:sldIdLst>
  <p:sldSz cx="9144000" cy="6858000" type="screen4x3"/>
  <p:notesSz cx="6735763" cy="985678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551"/>
    <a:srgbClr val="DABCB0"/>
    <a:srgbClr val="0000FF"/>
    <a:srgbClr val="281400"/>
    <a:srgbClr val="663300"/>
    <a:srgbClr val="FF0000"/>
    <a:srgbClr val="BBE0E3"/>
    <a:srgbClr val="FF6464"/>
    <a:srgbClr val="FF00FF"/>
    <a:srgbClr val="405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731" autoAdjust="0"/>
  </p:normalViewPr>
  <p:slideViewPr>
    <p:cSldViewPr snapToGrid="0" showGuides="1">
      <p:cViewPr>
        <p:scale>
          <a:sx n="75" d="100"/>
          <a:sy n="75" d="100"/>
        </p:scale>
        <p:origin x="-1278" y="-72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9187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9563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614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FED24D-55B1-4715-AFAB-51866DECA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7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FED24D-55B1-4715-AFAB-51866DECA02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3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A630F-BD4D-4599-882B-B86C70D47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9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CE023-C7C9-49C6-90FA-52A60F49C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5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02C5-A094-436A-9807-6BE5F37D9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0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C1279-76C6-419F-9DF9-C5E56A179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41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952FA-7B74-4860-AA2B-4665ED5E2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0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EB22-06E5-4646-ADF7-8F7C8CD95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0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822C2-E28F-46C9-843E-390A1E109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16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65BEA-3416-423B-8BA1-619BD2867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2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618BC-847A-45E8-990C-AB30A7EDA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92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15197-FEAA-41E3-B912-222062739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3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05CC9-B128-45B0-88AC-32372AE55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0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D3641-EB20-493C-ADA1-C75D93AFE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19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E9925-7CA2-4FD4-970C-14247142B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5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232BFCE-4985-4813-B5D5-BEA900FF6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1925" y="188913"/>
            <a:ext cx="8820150" cy="6555641"/>
          </a:xfrm>
          <a:noFill/>
        </p:spPr>
        <p:txBody>
          <a:bodyPr>
            <a:spAutoFit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ИДГ РАН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Пятая международная конференция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«Триггерные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эффекты в геосистемах»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4-7 июня 2019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Триггерное термическое воздействие на 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микродефектов структуры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горной породы, сформированных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ходе предварительного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механического нагружения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Казначеев П.А., Майбук З.Я.,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Пономарев А.В.,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Патонин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А.В.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(ИФЗ РАН)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Москва, 2019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 smtClean="0">
                <a:solidFill>
                  <a:srgbClr val="000000"/>
                </a:solidFill>
              </a:rPr>
              <a:t>Результаты эксперимента: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амплитудно-временное распределение импульсов ТАЭ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087602"/>
            <a:ext cx="4559300" cy="41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 numCol="1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indent="0" eaLnBrk="1" hangingPunct="1">
              <a:lnSpc>
                <a:spcPct val="114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rgbClr val="000000"/>
                </a:solidFill>
              </a:rPr>
              <a:t>образец, </a:t>
            </a:r>
            <a:r>
              <a:rPr lang="ru-RU" sz="1800" u="sng" dirty="0" smtClean="0">
                <a:solidFill>
                  <a:srgbClr val="000000"/>
                </a:solidFill>
              </a:rPr>
              <a:t>не подвергавшийся</a:t>
            </a:r>
            <a:r>
              <a:rPr lang="ru-RU" sz="1800" dirty="0" smtClean="0">
                <a:solidFill>
                  <a:srgbClr val="000000"/>
                </a:solidFill>
              </a:rPr>
              <a:t> воздействиям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0" y="1087602"/>
            <a:ext cx="4572000" cy="41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 numCol="1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indent="0" eaLnBrk="1" hangingPunct="1">
              <a:lnSpc>
                <a:spcPct val="114000"/>
              </a:lnSpc>
              <a:spcBef>
                <a:spcPts val="600"/>
              </a:spcBef>
            </a:pPr>
            <a:r>
              <a:rPr lang="ru-RU" sz="1800" u="sng" dirty="0" smtClean="0">
                <a:solidFill>
                  <a:srgbClr val="000000"/>
                </a:solidFill>
              </a:rPr>
              <a:t>предварительно </a:t>
            </a:r>
            <a:r>
              <a:rPr lang="ru-RU" sz="1800" u="sng" dirty="0" err="1" smtClean="0">
                <a:solidFill>
                  <a:srgbClr val="000000"/>
                </a:solidFill>
              </a:rPr>
              <a:t>нагруженый</a:t>
            </a:r>
            <a:r>
              <a:rPr lang="ru-RU" sz="1800" dirty="0" smtClean="0">
                <a:solidFill>
                  <a:srgbClr val="000000"/>
                </a:solidFill>
              </a:rPr>
              <a:t> образец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027" name="Picture 3" descr="D:\PK\BUFER PK\2017_10(окт)_9__13 молод Москва Молодеж тектонофиз конф ИФЗ РАН (_10_09)\мат к тезисам\sQ1_sinte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1477183"/>
            <a:ext cx="4140000" cy="535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K\BUFER PK\2017_10(окт)_9__13 молод Москва Молодеж тектонофиз конф ИФЗ РАН (_10_09)\мат к тезисам\sM3_sintez.pn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90"/>
          <a:stretch/>
        </p:blipFill>
        <p:spPr bwMode="auto">
          <a:xfrm>
            <a:off x="246607" y="1458132"/>
            <a:ext cx="4248000" cy="282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PK\BUFER PK\2017_10(окт)_9__13 молод Москва Молодеж тектонофиз конф ИФЗ РАН (_10_09)\мат к тезисам\sM3_sintez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0" b="1980"/>
          <a:stretch/>
        </p:blipFill>
        <p:spPr bwMode="auto">
          <a:xfrm>
            <a:off x="246607" y="4270907"/>
            <a:ext cx="4248000" cy="25651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K\BUFER PK\2017_10(окт)_9__13 молод Москва Молодеж тектонофиз конф ИФЗ РАН (_10_09)\мат к тезисам\sM3_sintez.pn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0" r="92800" b="13754"/>
          <a:stretch/>
        </p:blipFill>
        <p:spPr bwMode="auto">
          <a:xfrm>
            <a:off x="4804144" y="4296039"/>
            <a:ext cx="305843" cy="180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PK\BUFER PK\2017_10(окт)_9__13 молод Москва Молодеж тектонофиз конф ИФЗ РАН (_10_09)\мат к тезисам\sQ1_sintez_with cluster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3" t="52931" r="-1833" b="17770"/>
          <a:stretch/>
        </p:blipFill>
        <p:spPr bwMode="auto">
          <a:xfrm>
            <a:off x="8618219" y="4301387"/>
            <a:ext cx="388621" cy="155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K\BUFER PK\2017_10(окт)_9__13 молод Москва Молодеж тектонофиз конф ИФЗ РАН (_10_09)\мат к тезисам\sM3_sintez.pn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" t="46891" r="6586" b="50562"/>
          <a:stretch/>
        </p:blipFill>
        <p:spPr bwMode="auto">
          <a:xfrm flipV="1">
            <a:off x="557213" y="5784056"/>
            <a:ext cx="3657600" cy="1595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PK\BUFER PK\2017_10(окт)_9__13 молод Москва Молодеж тектонофиз конф ИФЗ РАН (_10_09)\мат к тезисам\sQ1_sintez.pn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50125" r="8012" b="47214"/>
          <a:stretch/>
        </p:blipFill>
        <p:spPr bwMode="auto">
          <a:xfrm flipV="1">
            <a:off x="5109987" y="5711036"/>
            <a:ext cx="3486151" cy="1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1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 smtClean="0">
                <a:solidFill>
                  <a:srgbClr val="000000"/>
                </a:solidFill>
              </a:rPr>
              <a:t>Результаты эксперимента:</a:t>
            </a:r>
          </a:p>
          <a:p>
            <a:r>
              <a:rPr lang="ru-RU" dirty="0">
                <a:solidFill>
                  <a:srgbClr val="000000"/>
                </a:solidFill>
              </a:rPr>
              <a:t>кластеризация импульсов ТАЭ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087602"/>
            <a:ext cx="4559300" cy="41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 numCol="1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indent="0" eaLnBrk="1" hangingPunct="1">
              <a:lnSpc>
                <a:spcPct val="114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rgbClr val="000000"/>
                </a:solidFill>
              </a:rPr>
              <a:t>образец, </a:t>
            </a:r>
            <a:r>
              <a:rPr lang="ru-RU" sz="1800" u="sng" dirty="0" smtClean="0">
                <a:solidFill>
                  <a:srgbClr val="000000"/>
                </a:solidFill>
              </a:rPr>
              <a:t>не подвергавшийся</a:t>
            </a:r>
            <a:r>
              <a:rPr lang="ru-RU" sz="1800" dirty="0" smtClean="0">
                <a:solidFill>
                  <a:srgbClr val="000000"/>
                </a:solidFill>
              </a:rPr>
              <a:t> воздействиям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0" y="1087602"/>
            <a:ext cx="4572000" cy="41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 numCol="1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indent="0" eaLnBrk="1" hangingPunct="1">
              <a:lnSpc>
                <a:spcPct val="114000"/>
              </a:lnSpc>
              <a:spcBef>
                <a:spcPts val="600"/>
              </a:spcBef>
            </a:pPr>
            <a:r>
              <a:rPr lang="ru-RU" sz="1800" u="sng" dirty="0" smtClean="0">
                <a:solidFill>
                  <a:srgbClr val="000000"/>
                </a:solidFill>
              </a:rPr>
              <a:t>предварительно </a:t>
            </a:r>
            <a:r>
              <a:rPr lang="ru-RU" sz="1800" u="sng" dirty="0" err="1" smtClean="0">
                <a:solidFill>
                  <a:srgbClr val="000000"/>
                </a:solidFill>
              </a:rPr>
              <a:t>нагруженый</a:t>
            </a:r>
            <a:r>
              <a:rPr lang="ru-RU" sz="1800" dirty="0" smtClean="0">
                <a:solidFill>
                  <a:srgbClr val="000000"/>
                </a:solidFill>
              </a:rPr>
              <a:t> образец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027" name="Picture 3" descr="D:\PK\BUFER PK\2017_10(окт)_9__13 молод Москва Молодеж тектонофиз конф ИФЗ РАН (_10_09)\мат к тезисам\sQ1_sinte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1477183"/>
            <a:ext cx="4140000" cy="535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K\BUFER PK\2017_10(окт)_9__13 молод Москва Молодеж тектонофиз конф ИФЗ РАН (_10_09)\мат к тезисам\sM3_sintez.pn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90"/>
          <a:stretch/>
        </p:blipFill>
        <p:spPr bwMode="auto">
          <a:xfrm>
            <a:off x="246607" y="1458132"/>
            <a:ext cx="4248000" cy="282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PK\BUFER PK\2017_10(окт)_9__13 молод Москва Молодеж тектонофиз конф ИФЗ РАН (_10_09)\мат к тезисам\sM3_sintez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0" b="1980"/>
          <a:stretch/>
        </p:blipFill>
        <p:spPr bwMode="auto">
          <a:xfrm>
            <a:off x="246607" y="4270907"/>
            <a:ext cx="4248000" cy="25651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K\BUFER PK\2017_10(окт)_9__13 молод Москва Молодеж тектонофиз конф ИФЗ РАН (_10_09)\мат к тезисам\sM3_sintez.pn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0" r="92800" b="13754"/>
          <a:stretch/>
        </p:blipFill>
        <p:spPr bwMode="auto">
          <a:xfrm>
            <a:off x="4804144" y="4296039"/>
            <a:ext cx="305843" cy="180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PK\BUFER PK\2017_10(окт)_9__13 молод Москва Молодеж тектонофиз конф ИФЗ РАН (_10_09)\мат к тезисам\sQ1_sintez_with cluster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3" t="52931" r="-1833" b="17770"/>
          <a:stretch/>
        </p:blipFill>
        <p:spPr bwMode="auto">
          <a:xfrm>
            <a:off x="8618219" y="4301387"/>
            <a:ext cx="388621" cy="155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K\BUFER PK\2017_10(окт)_9__13 молод Москва Молодеж тектонофиз конф ИФЗ РАН (_10_09)\мат к тезисам\sM3_sintez.pn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" t="46891" r="6586" b="50562"/>
          <a:stretch/>
        </p:blipFill>
        <p:spPr bwMode="auto">
          <a:xfrm flipV="1">
            <a:off x="557213" y="5784056"/>
            <a:ext cx="3657600" cy="1595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PK\BUFER PK\2017_10(окт)_9__13 молод Москва Молодеж тектонофиз конф ИФЗ РАН (_10_09)\мат к тезисам\sQ1_sintez.pn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50125" r="8012" b="47214"/>
          <a:stretch/>
        </p:blipFill>
        <p:spPr bwMode="auto">
          <a:xfrm flipV="1">
            <a:off x="5109987" y="5711036"/>
            <a:ext cx="3486151" cy="1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57213" y="4319634"/>
            <a:ext cx="3657600" cy="7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 numCol="1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indent="0" eaLnBrk="1" hangingPunct="1">
              <a:lnSpc>
                <a:spcPct val="114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chemeClr val="bg1"/>
                </a:solidFill>
              </a:rPr>
              <a:t>не удалось выделить устойчивые кластеры импульсов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109986" y="4336851"/>
            <a:ext cx="3486151" cy="3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 numCol="1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indent="0" eaLnBrk="1" hangingPunct="1">
              <a:lnSpc>
                <a:spcPct val="114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chemeClr val="bg1"/>
                </a:solidFill>
              </a:rPr>
              <a:t>есть кластеры импульсов</a:t>
            </a:r>
          </a:p>
        </p:txBody>
      </p:sp>
    </p:spTree>
    <p:extLst>
      <p:ext uri="{BB962C8B-B14F-4D97-AF65-F5344CB8AC3E}">
        <p14:creationId xmlns:p14="http://schemas.microsoft.com/office/powerpoint/2010/main" val="23109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>
                <a:solidFill>
                  <a:srgbClr val="000000"/>
                </a:solidFill>
              </a:rPr>
              <a:t>Результаты эксперимента:</a:t>
            </a:r>
          </a:p>
          <a:p>
            <a:r>
              <a:rPr lang="ru-RU" dirty="0">
                <a:solidFill>
                  <a:srgbClr val="000000"/>
                </a:solidFill>
              </a:rPr>
              <a:t>кластеризация импульсов ТАЭ</a:t>
            </a:r>
          </a:p>
        </p:txBody>
      </p:sp>
      <p:pic>
        <p:nvPicPr>
          <p:cNvPr id="7" name="Picture 2" descr="D:\PK\BUFER PK\sQ1_1clust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44350" r="25429" b="11282"/>
          <a:stretch/>
        </p:blipFill>
        <p:spPr bwMode="auto">
          <a:xfrm>
            <a:off x="430585" y="4151313"/>
            <a:ext cx="2520000" cy="13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K\BUFER PK\sQ1_2clust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5" t="43701" r="25337" b="10611"/>
          <a:stretch/>
        </p:blipFill>
        <p:spPr bwMode="auto">
          <a:xfrm>
            <a:off x="3286998" y="4151313"/>
            <a:ext cx="2520000" cy="13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PK\BUFER PK\sQ1_3cluste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44668" r="25431" b="10812"/>
          <a:stretch/>
        </p:blipFill>
        <p:spPr bwMode="auto">
          <a:xfrm>
            <a:off x="6182119" y="4151313"/>
            <a:ext cx="2520000" cy="130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9397" y="1266349"/>
            <a:ext cx="8635203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ru-RU" sz="1800" dirty="0" smtClean="0">
                <a:solidFill>
                  <a:srgbClr val="000000"/>
                </a:solidFill>
              </a:rPr>
              <a:t>Кластеры импульсов ТАЭ удалось выделить только для </a:t>
            </a:r>
            <a:r>
              <a:rPr lang="ru-RU" sz="1800" dirty="0">
                <a:solidFill>
                  <a:srgbClr val="000000"/>
                </a:solidFill>
              </a:rPr>
              <a:t>предварительно нагруженного </a:t>
            </a:r>
            <a:r>
              <a:rPr lang="ru-RU" sz="1800" dirty="0" smtClean="0">
                <a:solidFill>
                  <a:srgbClr val="000000"/>
                </a:solidFill>
              </a:rPr>
              <a:t>образца песчаника. Для ненагруженных образцов песчаника и других пород не удалось выделить кластеры импульсов со значимой корреляцией между волновыми формами (</a:t>
            </a:r>
            <a:r>
              <a:rPr lang="en-US" sz="1800" dirty="0" smtClean="0">
                <a:solidFill>
                  <a:srgbClr val="000000"/>
                </a:solidFill>
              </a:rPr>
              <a:t>&gt; </a:t>
            </a:r>
            <a:r>
              <a:rPr lang="ru-RU" sz="1800" dirty="0" smtClean="0">
                <a:solidFill>
                  <a:srgbClr val="000000"/>
                </a:solidFill>
              </a:rPr>
              <a:t>0.7) и количеством  импульсов в кластере (</a:t>
            </a:r>
            <a:r>
              <a:rPr lang="en-US" sz="1800" dirty="0" smtClean="0">
                <a:solidFill>
                  <a:srgbClr val="000000"/>
                </a:solidFill>
              </a:rPr>
              <a:t>&gt;3).</a:t>
            </a:r>
            <a:endParaRPr lang="ru-RU" sz="1800" dirty="0" smtClean="0">
              <a:solidFill>
                <a:srgbClr val="000000"/>
              </a:solidFill>
            </a:endParaRPr>
          </a:p>
          <a:p>
            <a:pPr lvl="0" algn="just">
              <a:spcBef>
                <a:spcPts val="600"/>
              </a:spcBef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0" algn="just">
              <a:spcBef>
                <a:spcPts val="600"/>
              </a:spcBef>
            </a:pPr>
            <a:r>
              <a:rPr lang="ru-RU" sz="1800" dirty="0" smtClean="0">
                <a:solidFill>
                  <a:srgbClr val="000000"/>
                </a:solidFill>
              </a:rPr>
              <a:t>Всего удалось выделить 3 кластера событий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 smtClean="0">
                <a:solidFill>
                  <a:srgbClr val="000000"/>
                </a:solidFill>
              </a:rPr>
              <a:t>за весь цикл нагрев-охлаждение: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0" algn="just">
              <a:spcBef>
                <a:spcPts val="600"/>
              </a:spcBef>
            </a:pPr>
            <a:endParaRPr lang="ru-RU" sz="1800" dirty="0" smtClean="0">
              <a:solidFill>
                <a:srgbClr val="000000"/>
              </a:solidFill>
            </a:endParaRPr>
          </a:p>
          <a:p>
            <a:pPr lvl="0" algn="just">
              <a:spcBef>
                <a:spcPts val="600"/>
              </a:spcBef>
            </a:pPr>
            <a:r>
              <a:rPr lang="ru-RU" sz="1800" b="1" dirty="0" smtClean="0">
                <a:solidFill>
                  <a:srgbClr val="000000"/>
                </a:solidFill>
              </a:rPr>
              <a:t>	       </a:t>
            </a:r>
            <a:r>
              <a:rPr lang="en-US" sz="1800" b="1" dirty="0" smtClean="0">
                <a:solidFill>
                  <a:srgbClr val="000000"/>
                </a:solidFill>
              </a:rPr>
              <a:t>I</a:t>
            </a:r>
            <a:r>
              <a:rPr lang="ru-RU" sz="1800" b="1" dirty="0" smtClean="0">
                <a:solidFill>
                  <a:srgbClr val="000000"/>
                </a:solidFill>
              </a:rPr>
              <a:t>			         </a:t>
            </a:r>
            <a:r>
              <a:rPr lang="en-US" sz="1800" b="1" dirty="0" smtClean="0">
                <a:solidFill>
                  <a:srgbClr val="000000"/>
                </a:solidFill>
              </a:rPr>
              <a:t>II			           III</a:t>
            </a:r>
            <a:endParaRPr lang="ru-RU" sz="1800" b="1" dirty="0" smtClean="0">
              <a:solidFill>
                <a:srgbClr val="000000"/>
              </a:solidFill>
            </a:endParaRPr>
          </a:p>
          <a:p>
            <a:pPr lvl="0" algn="just">
              <a:spcBef>
                <a:spcPts val="6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        (11 </a:t>
            </a:r>
            <a:r>
              <a:rPr lang="ru-RU" sz="1800" dirty="0" smtClean="0">
                <a:solidFill>
                  <a:srgbClr val="000000"/>
                </a:solidFill>
              </a:rPr>
              <a:t>волновых форм)</a:t>
            </a:r>
            <a:r>
              <a:rPr lang="en-US" sz="1800" dirty="0" smtClean="0">
                <a:solidFill>
                  <a:srgbClr val="000000"/>
                </a:solidFill>
              </a:rPr>
              <a:t>	         (23 </a:t>
            </a:r>
            <a:r>
              <a:rPr lang="ru-RU" sz="1800" dirty="0">
                <a:solidFill>
                  <a:srgbClr val="000000"/>
                </a:solidFill>
              </a:rPr>
              <a:t>волновых </a:t>
            </a:r>
            <a:r>
              <a:rPr lang="ru-RU" sz="1800" dirty="0" smtClean="0">
                <a:solidFill>
                  <a:srgbClr val="000000"/>
                </a:solidFill>
              </a:rPr>
              <a:t>форм</a:t>
            </a:r>
            <a:r>
              <a:rPr lang="en-US" sz="1800" dirty="0" smtClean="0">
                <a:solidFill>
                  <a:srgbClr val="000000"/>
                </a:solidFill>
              </a:rPr>
              <a:t>)	           (10 </a:t>
            </a:r>
            <a:r>
              <a:rPr lang="ru-RU" sz="1800" dirty="0">
                <a:solidFill>
                  <a:srgbClr val="000000"/>
                </a:solidFill>
              </a:rPr>
              <a:t>волновых форм)</a:t>
            </a:r>
          </a:p>
          <a:p>
            <a:pPr algn="just">
              <a:spcBef>
                <a:spcPts val="600"/>
              </a:spcBef>
            </a:pPr>
            <a:endParaRPr lang="ru-RU" sz="1800" dirty="0">
              <a:solidFill>
                <a:srgbClr val="000000"/>
              </a:solidFill>
            </a:endParaRPr>
          </a:p>
          <a:p>
            <a:pPr lvl="0" algn="just">
              <a:spcBef>
                <a:spcPts val="600"/>
              </a:spcBef>
            </a:pPr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0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>
                <a:solidFill>
                  <a:srgbClr val="000000"/>
                </a:solidFill>
              </a:rPr>
              <a:t>Результаты эксперимента:</a:t>
            </a:r>
          </a:p>
          <a:p>
            <a:r>
              <a:rPr lang="ru-RU" dirty="0">
                <a:solidFill>
                  <a:srgbClr val="000000"/>
                </a:solidFill>
              </a:rPr>
              <a:t>кластеризация импульсов ТАЭ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9397" y="1266349"/>
            <a:ext cx="8635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en-US" sz="1800" b="1" dirty="0" smtClean="0">
                <a:solidFill>
                  <a:srgbClr val="000000"/>
                </a:solidFill>
              </a:rPr>
              <a:t>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 smtClean="0">
                <a:solidFill>
                  <a:srgbClr val="000000"/>
                </a:solidFill>
              </a:rPr>
              <a:t>кластер – короткие события малых (34-38 дБ) амплитуд, мощность которых сосредоточена в узкой спектральной полосе 200-220 кГц 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5122" name="Picture 2" descr="H:\R_PK__mp2017_\2017_10(окт)_9__13 молод Москва Молодеж тектонофиз конф ИФЗ РАН (_10_16)\ПК наши презентации_мат к\sQ1_1cluster_AEImp72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7360" r="-472" b="2591"/>
          <a:stretch/>
        </p:blipFill>
        <p:spPr bwMode="auto">
          <a:xfrm>
            <a:off x="8965" y="2055244"/>
            <a:ext cx="9144000" cy="48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9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>
                <a:solidFill>
                  <a:srgbClr val="000000"/>
                </a:solidFill>
              </a:rPr>
              <a:t>Результаты эксперимента:</a:t>
            </a:r>
          </a:p>
          <a:p>
            <a:r>
              <a:rPr lang="ru-RU" dirty="0">
                <a:solidFill>
                  <a:srgbClr val="000000"/>
                </a:solidFill>
              </a:rPr>
              <a:t>кластеризация импульсов ТАЭ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9397" y="1266349"/>
            <a:ext cx="8635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en-US" sz="1800" b="1" dirty="0" smtClean="0">
                <a:solidFill>
                  <a:srgbClr val="000000"/>
                </a:solidFill>
              </a:rPr>
              <a:t>II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 smtClean="0">
                <a:solidFill>
                  <a:srgbClr val="000000"/>
                </a:solidFill>
              </a:rPr>
              <a:t>кластер – короткие события средних (39-49 дБ) амплитуд, мощность которых сосредоточена в более широкой спектральной полосе 100-400 кГц 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7170" name="Picture 2" descr="H:\R_PK__mp2017_\2017_10(окт)_9__13 молод Москва Молодеж тектонофиз конф ИФЗ РАН (_10_16)\ПК наши презентации_мат к\sQ1_2cluster_AEImp13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6950" b="3024"/>
          <a:stretch/>
        </p:blipFill>
        <p:spPr bwMode="auto">
          <a:xfrm>
            <a:off x="1893" y="2038350"/>
            <a:ext cx="91440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>
                <a:solidFill>
                  <a:srgbClr val="000000"/>
                </a:solidFill>
              </a:rPr>
              <a:t>Результаты эксперимента:</a:t>
            </a:r>
          </a:p>
          <a:p>
            <a:r>
              <a:rPr lang="ru-RU" dirty="0">
                <a:solidFill>
                  <a:srgbClr val="000000"/>
                </a:solidFill>
              </a:rPr>
              <a:t>кластеризация импульсов ТАЭ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9397" y="1266349"/>
            <a:ext cx="8635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en-US" sz="1800" b="1" dirty="0" smtClean="0">
                <a:solidFill>
                  <a:srgbClr val="000000"/>
                </a:solidFill>
              </a:rPr>
              <a:t>III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 smtClean="0">
                <a:solidFill>
                  <a:srgbClr val="000000"/>
                </a:solidFill>
              </a:rPr>
              <a:t>кластер – продолжительные события средних (39-49 дБ) амплитуд, мощность которых сосредоточена в еще более широкой спектральной полосе 100-500 кГц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8194" name="Picture 2" descr="H:\R_PK__mp2017_\2017_10(окт)_9__13 молод Москва Молодеж тектонофиз конф ИФЗ РАН (_10_16)\ПК наши презентации_мат к\sQ1_3cluster_AEImp159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7286" b="2986"/>
          <a:stretch/>
        </p:blipFill>
        <p:spPr bwMode="auto">
          <a:xfrm>
            <a:off x="4026" y="2059151"/>
            <a:ext cx="9144000" cy="480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5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1" y="0"/>
            <a:ext cx="2406770" cy="27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 smtClean="0">
                <a:solidFill>
                  <a:srgbClr val="000000"/>
                </a:solidFill>
              </a:rPr>
              <a:t>Результаты эксперимента:</a:t>
            </a:r>
          </a:p>
          <a:p>
            <a:r>
              <a:rPr lang="ru-RU" dirty="0">
                <a:solidFill>
                  <a:srgbClr val="000000"/>
                </a:solidFill>
              </a:rPr>
              <a:t>кластеризация импульсов ТАЭ</a:t>
            </a:r>
          </a:p>
        </p:txBody>
      </p: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2635408" y="73323"/>
            <a:ext cx="6439584" cy="6724800"/>
            <a:chOff x="3718322" y="72000"/>
            <a:chExt cx="5348982" cy="5585894"/>
          </a:xfrm>
        </p:grpSpPr>
        <p:pic>
          <p:nvPicPr>
            <p:cNvPr id="1027" name="Picture 3" descr="D:\PK\BUFER PK\2017_10(окт)_9__13 молод Москва Молодеж тектонофиз конф ИФЗ РАН (_10_09)\мат к тезисам\sQ1_sintez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85"/>
            <a:stretch/>
          </p:blipFill>
          <p:spPr bwMode="auto">
            <a:xfrm>
              <a:off x="3718322" y="72000"/>
              <a:ext cx="5249022" cy="5585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D:\PK\BUFER PK\2017_10(окт)_9__13 молод Москва Молодеж тектонофиз конф ИФЗ РАН (_10_09)\мат к тезисам\sQ1_sintez_with cluster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48" b="17700"/>
            <a:stretch/>
          </p:blipFill>
          <p:spPr bwMode="auto">
            <a:xfrm>
              <a:off x="3719554" y="3584252"/>
              <a:ext cx="5250137" cy="207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D:\PK\BUFER PK\2017_10(окт)_9__13 молод Москва Молодеж тектонофиз конф ИФЗ РАН (_10_09)\мат к тезисам\sQ1_sintez_with cluster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63" t="52931" r="-1833" b="17770"/>
            <a:stretch/>
          </p:blipFill>
          <p:spPr bwMode="auto">
            <a:xfrm>
              <a:off x="8574579" y="3652751"/>
              <a:ext cx="492725" cy="1970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D:\PK\BUFER PK\2017_10(окт)_9__13 молод Москва Молодеж тектонофиз конф ИФЗ РАН (_10_09)\мат к тезисам\sQ1_sintez.png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3" t="50125" r="8012" b="47214"/>
            <a:stretch/>
          </p:blipFill>
          <p:spPr bwMode="auto">
            <a:xfrm flipV="1">
              <a:off x="4126563" y="5440017"/>
              <a:ext cx="4420020" cy="18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41540" y="3423968"/>
            <a:ext cx="2165231" cy="37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indent="0" algn="l" eaLnBrk="1" hangingPunct="1">
              <a:spcBef>
                <a:spcPts val="1200"/>
              </a:spcBef>
            </a:pPr>
            <a:r>
              <a:rPr lang="ru-RU" sz="1800" dirty="0">
                <a:solidFill>
                  <a:srgbClr val="000000"/>
                </a:solidFill>
              </a:rPr>
              <a:t>3</a:t>
            </a:r>
            <a:r>
              <a:rPr lang="ru-RU" sz="1800" dirty="0" smtClean="0">
                <a:solidFill>
                  <a:srgbClr val="000000"/>
                </a:solidFill>
              </a:rPr>
              <a:t> кластера:</a:t>
            </a:r>
          </a:p>
        </p:txBody>
      </p:sp>
      <p:pic>
        <p:nvPicPr>
          <p:cNvPr id="18" name="Picture 3" descr="D:\PK\BUFER PK\2017_10(окт)_9__13 молод Москва Молодеж тектонофиз конф ИФЗ РАН (_10_09)\мат к тезисам\sQ1_sintez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5" t="82501" r="35276" b="7203"/>
          <a:stretch/>
        </p:blipFill>
        <p:spPr bwMode="auto">
          <a:xfrm>
            <a:off x="6391012" y="3264629"/>
            <a:ext cx="330635" cy="83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PK\BUFER PK\2017_10(окт)_9__13 молод Москва Молодеж тектонофиз конф ИФЗ РАН (_10_09)\мат к тезисам\sQ1_sintez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5" t="82501" r="12376" b="7203"/>
          <a:stretch/>
        </p:blipFill>
        <p:spPr bwMode="auto">
          <a:xfrm>
            <a:off x="7909861" y="1786138"/>
            <a:ext cx="258307" cy="83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7" t="65981" r="86306" b="28000"/>
          <a:stretch/>
        </p:blipFill>
        <p:spPr bwMode="auto">
          <a:xfrm>
            <a:off x="270295" y="3797652"/>
            <a:ext cx="1323976" cy="212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6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 smtClean="0">
                <a:solidFill>
                  <a:srgbClr val="000000"/>
                </a:solidFill>
              </a:rPr>
              <a:t>Результаты эксперимента:</a:t>
            </a:r>
          </a:p>
          <a:p>
            <a:r>
              <a:rPr lang="ru-RU" dirty="0">
                <a:solidFill>
                  <a:srgbClr val="000000"/>
                </a:solidFill>
              </a:rPr>
              <a:t>кластеризация импульсов ТАЭ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67731" y="1492370"/>
            <a:ext cx="8803104" cy="5365630"/>
            <a:chOff x="262617" y="1846036"/>
            <a:chExt cx="8803104" cy="5365630"/>
          </a:xfrm>
        </p:grpSpPr>
        <p:pic>
          <p:nvPicPr>
            <p:cNvPr id="17" name="Picture 2" descr="D:\PK\BUFER PK\2017_10(окт)_9__13 молод Москва Молодеж тектонофиз конф ИФЗ РАН (_10_09)\мат к тезисам\sQ1_sintez_with cluster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456" b="396"/>
            <a:stretch/>
          </p:blipFill>
          <p:spPr bwMode="auto">
            <a:xfrm>
              <a:off x="262617" y="1846036"/>
              <a:ext cx="8803104" cy="536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D:\PK\BUFER PK\2017_10(окт)_9__13 молод Москва Молодеж тектонофиз конф ИФЗ РАН (_10_09)\мат к тезисам\sQ1_sintez.png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3" t="50125" r="8012" b="47214"/>
            <a:stretch/>
          </p:blipFill>
          <p:spPr bwMode="auto">
            <a:xfrm flipV="1">
              <a:off x="945065" y="4877033"/>
              <a:ext cx="7411214" cy="302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7" t="65981" r="86306" b="28000"/>
          <a:stretch/>
        </p:blipFill>
        <p:spPr bwMode="auto">
          <a:xfrm>
            <a:off x="932283" y="1667235"/>
            <a:ext cx="867488" cy="139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0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 smtClean="0">
                <a:solidFill>
                  <a:srgbClr val="000000"/>
                </a:solidFill>
              </a:rPr>
              <a:t>Выводы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43044" y="968157"/>
            <a:ext cx="8637587" cy="555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5" rIns="95747" bIns="47875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285750" indent="-285750" algn="just" eaLnBrk="1" hangingPunct="1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900" dirty="0"/>
              <a:t>Образцы песчаника, один из которых не подвергался, а другой подвергался </a:t>
            </a:r>
            <a:r>
              <a:rPr lang="ru-RU" sz="1900" dirty="0" smtClean="0"/>
              <a:t>предварительному механическому </a:t>
            </a:r>
            <a:r>
              <a:rPr lang="ru-RU" sz="1900" dirty="0"/>
              <a:t>нагружению</a:t>
            </a:r>
            <a:r>
              <a:rPr lang="ru-RU" sz="1900" dirty="0" smtClean="0"/>
              <a:t>, в целом показывают похожий интегральный характер активности ТАЭ - относительно малый уровень, слабое проявление аналога эффекта Кайзера </a:t>
            </a:r>
            <a:r>
              <a:rPr lang="ru-RU" sz="1900" dirty="0"/>
              <a:t>и</a:t>
            </a:r>
            <a:r>
              <a:rPr lang="ru-RU" sz="1900" dirty="0" smtClean="0"/>
              <a:t> немного различающийся характер изменения активности во времени.</a:t>
            </a:r>
          </a:p>
          <a:p>
            <a:pPr marL="285750" indent="-285750" algn="just" eaLnBrk="1" hangingPunct="1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900" dirty="0" smtClean="0"/>
              <a:t>У образца, не подвергавшегося воздействиям, </a:t>
            </a:r>
            <a:r>
              <a:rPr lang="ru-RU" sz="1900" dirty="0"/>
              <a:t>уровень </a:t>
            </a:r>
            <a:r>
              <a:rPr lang="ru-RU" sz="1900" dirty="0" smtClean="0"/>
              <a:t>активности </a:t>
            </a:r>
            <a:r>
              <a:rPr lang="ru-RU" sz="1900" dirty="0"/>
              <a:t>ТАЭ несколько меньше, характер изменения ТАЭ во времени </a:t>
            </a:r>
            <a:r>
              <a:rPr lang="ru-RU" sz="1900" dirty="0" smtClean="0"/>
              <a:t>менее </a:t>
            </a:r>
            <a:r>
              <a:rPr lang="ru-RU" sz="1900" dirty="0"/>
              <a:t>ровный, влияние полиморфного α↔β перехода кварца </a:t>
            </a:r>
            <a:r>
              <a:rPr lang="ru-RU" sz="1900" dirty="0" smtClean="0"/>
              <a:t>резче, импульсы ТАЭ распределены более равномерно </a:t>
            </a:r>
            <a:r>
              <a:rPr lang="ru-RU" sz="1900" dirty="0"/>
              <a:t>по амплитудам на всем этапе </a:t>
            </a:r>
            <a:r>
              <a:rPr lang="ru-RU" sz="1900" dirty="0" smtClean="0"/>
              <a:t>нагрева.</a:t>
            </a:r>
          </a:p>
          <a:p>
            <a:pPr marL="285750" indent="-285750" algn="just" eaLnBrk="1" hangingPunct="1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900" dirty="0" smtClean="0"/>
              <a:t>У предварительно нагруженного </a:t>
            </a:r>
            <a:r>
              <a:rPr lang="ru-RU" sz="1900" dirty="0"/>
              <a:t>образца устойчиво выделяются три </a:t>
            </a:r>
            <a:r>
              <a:rPr lang="ru-RU" sz="1900" dirty="0" smtClean="0"/>
              <a:t>кластера </a:t>
            </a:r>
            <a:r>
              <a:rPr lang="ru-RU" sz="1900" dirty="0"/>
              <a:t>событий, обусловленных, по все видимости, развитием </a:t>
            </a:r>
            <a:r>
              <a:rPr lang="ru-RU" sz="1900" dirty="0" smtClean="0"/>
              <a:t>трещин, сформированных во </a:t>
            </a:r>
            <a:r>
              <a:rPr lang="ru-RU" sz="1900" dirty="0"/>
              <a:t>время </a:t>
            </a:r>
            <a:r>
              <a:rPr lang="ru-RU" sz="1900" dirty="0" smtClean="0"/>
              <a:t>предварительного механического </a:t>
            </a:r>
            <a:r>
              <a:rPr lang="ru-RU" sz="1900" dirty="0"/>
              <a:t>нагружения. </a:t>
            </a:r>
            <a:r>
              <a:rPr lang="ru-RU" sz="1900" dirty="0" smtClean="0"/>
              <a:t>Волновые формы импульсов ТАЭ имеют различные временные и спектральные характеристики, что говорит о разном характере  развития </a:t>
            </a:r>
            <a:r>
              <a:rPr lang="ru-RU" sz="1900" dirty="0"/>
              <a:t>соответствующих </a:t>
            </a:r>
            <a:r>
              <a:rPr lang="ru-RU" sz="1900" dirty="0" smtClean="0"/>
              <a:t>трещин. В процессе нагрева развитие трещин происходит неравномерно</a:t>
            </a:r>
            <a:r>
              <a:rPr lang="ru-RU" sz="1900" dirty="0"/>
              <a:t>, что обусловлено различным уровнем критических напряжений.</a:t>
            </a:r>
            <a:endParaRPr lang="ru-RU" sz="1900" dirty="0" smtClean="0"/>
          </a:p>
        </p:txBody>
      </p:sp>
    </p:spTree>
    <p:extLst>
      <p:ext uri="{BB962C8B-B14F-4D97-AF65-F5344CB8AC3E}">
        <p14:creationId xmlns:p14="http://schemas.microsoft.com/office/powerpoint/2010/main" val="3925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265113" y="2498725"/>
            <a:ext cx="86153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altLang="zh-CN" dirty="0">
                <a:solidFill>
                  <a:srgbClr val="000000"/>
                </a:solidFill>
              </a:rPr>
              <a:t>Спасибо за внимание!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 smtClean="0">
                <a:solidFill>
                  <a:srgbClr val="000000"/>
                </a:solidFill>
              </a:rPr>
              <a:t>Предпосылки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исследования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9396" y="1211263"/>
            <a:ext cx="8666953" cy="148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 indent="0" algn="just" defTabSz="914400" eaLnBrk="1" hangingPunct="1">
              <a:spcBef>
                <a:spcPts val="600"/>
              </a:spcBef>
            </a:pPr>
            <a:r>
              <a:rPr lang="ru-RU" sz="1800" dirty="0" smtClean="0">
                <a:solidFill>
                  <a:srgbClr val="000000"/>
                </a:solidFill>
              </a:rPr>
              <a:t>При механическом нагружении (например, одноосном сжатии) в образцах горной породы формируются трещины различных типов и размеров. Возможно ли инициирование роста этих трещин после снятия нагрузки за счет термического воздействия на образец – однородного нагрева? Возможно ли отследить этапы развития трещины в этом случае?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D:\PK\BUFER_PK\2019_06(июнь)_04__07 конф М Тригг эфф ИДГ РАН (_06_05)\мат к (нов)\Схема трещи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43375"/>
            <a:ext cx="9082747" cy="259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8524" y="3389505"/>
            <a:ext cx="1447402" cy="65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 indent="0" defTabSz="914400" eaLnBrk="1" hangingPunct="1">
              <a:spcBef>
                <a:spcPts val="0"/>
              </a:spcBef>
            </a:pPr>
            <a:r>
              <a:rPr lang="ru-RU" sz="1800" dirty="0" smtClean="0">
                <a:solidFill>
                  <a:srgbClr val="000000"/>
                </a:solidFill>
              </a:rPr>
              <a:t>исходное состояние</a:t>
            </a:r>
          </a:p>
        </p:txBody>
      </p:sp>
      <p:cxnSp>
        <p:nvCxnSpPr>
          <p:cNvPr id="3" name="Прямая со стрелкой 2"/>
          <p:cNvCxnSpPr/>
          <p:nvPr/>
        </p:nvCxnSpPr>
        <p:spPr bwMode="auto">
          <a:xfrm>
            <a:off x="238523" y="4048125"/>
            <a:ext cx="866695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57874" y="3388110"/>
            <a:ext cx="1447402" cy="65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 indent="0" defTabSz="914400" eaLnBrk="1" hangingPunct="1">
              <a:spcBef>
                <a:spcPts val="0"/>
              </a:spcBef>
            </a:pPr>
            <a:r>
              <a:rPr lang="ru-RU" sz="1800" dirty="0" smtClean="0">
                <a:solidFill>
                  <a:srgbClr val="000000"/>
                </a:solidFill>
              </a:rPr>
              <a:t>одноосное сжатие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962924" y="3397442"/>
            <a:ext cx="1447402" cy="65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 indent="0" defTabSz="914400" eaLnBrk="1" hangingPunct="1">
              <a:spcBef>
                <a:spcPts val="0"/>
              </a:spcBef>
            </a:pPr>
            <a:r>
              <a:rPr lang="ru-RU" sz="1800" dirty="0" smtClean="0">
                <a:solidFill>
                  <a:srgbClr val="000000"/>
                </a:solidFill>
              </a:rPr>
              <a:t>снятие нагрузки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191774" y="3388109"/>
            <a:ext cx="1447402" cy="37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 indent="0" defTabSz="914400" eaLnBrk="1" hangingPunct="1">
              <a:spcBef>
                <a:spcPts val="0"/>
              </a:spcBef>
            </a:pPr>
            <a:r>
              <a:rPr lang="ru-RU" sz="1800" dirty="0" smtClean="0">
                <a:solidFill>
                  <a:srgbClr val="000000"/>
                </a:solidFill>
              </a:rPr>
              <a:t>нагрев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534675" y="4168292"/>
            <a:ext cx="1447402" cy="37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 indent="0" defTabSz="914400" eaLnBrk="1" hangingPunct="1">
              <a:spcBef>
                <a:spcPts val="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T &gt; T</a:t>
            </a:r>
            <a:r>
              <a:rPr lang="en-US" sz="1800" baseline="-25000" dirty="0" smtClean="0">
                <a:solidFill>
                  <a:srgbClr val="000000"/>
                </a:solidFill>
              </a:rPr>
              <a:t>0</a:t>
            </a:r>
            <a:endParaRPr lang="ru-RU" sz="18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43350" y="4143375"/>
            <a:ext cx="1447402" cy="37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 indent="0" defTabSz="914400" eaLnBrk="1" hangingPunct="1">
              <a:spcBef>
                <a:spcPts val="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(T</a:t>
            </a:r>
            <a:r>
              <a:rPr lang="en-US" sz="1800" baseline="-25000" dirty="0" smtClean="0">
                <a:solidFill>
                  <a:srgbClr val="000000"/>
                </a:solidFill>
              </a:rPr>
              <a:t>0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ru-RU" sz="18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248425" y="4152900"/>
            <a:ext cx="1447402" cy="37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 indent="0" defTabSz="914400" eaLnBrk="1" hangingPunct="1">
              <a:spcBef>
                <a:spcPts val="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(T</a:t>
            </a:r>
            <a:r>
              <a:rPr lang="en-US" sz="1800" baseline="-25000" dirty="0" smtClean="0">
                <a:solidFill>
                  <a:srgbClr val="000000"/>
                </a:solidFill>
              </a:rPr>
              <a:t>0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ru-RU" sz="18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305825" y="4168292"/>
            <a:ext cx="1447402" cy="37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 indent="0" defTabSz="914400" eaLnBrk="1" hangingPunct="1">
              <a:spcBef>
                <a:spcPts val="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(T</a:t>
            </a:r>
            <a:r>
              <a:rPr lang="en-US" sz="1800" baseline="-25000" dirty="0" smtClean="0">
                <a:solidFill>
                  <a:srgbClr val="000000"/>
                </a:solidFill>
              </a:rPr>
              <a:t>0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ru-RU" sz="1800" baseline="-25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8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0573"/>
            <a:ext cx="573405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D:\PK\BUFER PK\2017_10(окт)_9__13 молод Москва Молодеж тектонофиз конф ИФЗ РАН (_10_09)\мат к тезисам\sM3_sintez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0" b="1980"/>
          <a:stretch/>
        </p:blipFill>
        <p:spPr bwMode="auto">
          <a:xfrm>
            <a:off x="3305715" y="4196285"/>
            <a:ext cx="4248000" cy="25651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51968" y="105553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f</a:t>
            </a:r>
            <a:r>
              <a:rPr lang="en-US" sz="1800" dirty="0" smtClean="0"/>
              <a:t>, </a:t>
            </a:r>
            <a:r>
              <a:rPr lang="ru-RU" sz="1800" dirty="0" smtClean="0"/>
              <a:t>кГц</a:t>
            </a:r>
            <a:endParaRPr lang="ru-RU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2407920" y="159664"/>
            <a:ext cx="5850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Усредненная по спектральным окнам энергия импульсов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516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568" y="117754"/>
            <a:ext cx="6408000" cy="339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357120" y="3273480"/>
            <a:ext cx="5723337" cy="3488464"/>
            <a:chOff x="262617" y="1846036"/>
            <a:chExt cx="8803104" cy="5365630"/>
          </a:xfrm>
        </p:grpSpPr>
        <p:pic>
          <p:nvPicPr>
            <p:cNvPr id="7" name="Picture 2" descr="D:\PK\BUFER PK\2017_10(окт)_9__13 молод Москва Молодеж тектонофиз конф ИФЗ РАН (_10_09)\мат к тезисам\sQ1_sintez_with cluster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456" b="396"/>
            <a:stretch/>
          </p:blipFill>
          <p:spPr bwMode="auto">
            <a:xfrm>
              <a:off x="262617" y="1846036"/>
              <a:ext cx="8803104" cy="536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D:\PK\BUFER PK\2017_10(окт)_9__13 молод Москва Молодеж тектонофиз конф ИФЗ РАН (_10_09)\мат к тезисам\sQ1_sintez.pn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3" t="50125" r="8012" b="47214"/>
            <a:stretch/>
          </p:blipFill>
          <p:spPr bwMode="auto">
            <a:xfrm flipV="1">
              <a:off x="945065" y="4877033"/>
              <a:ext cx="7411214" cy="302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458720" y="756564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f</a:t>
            </a:r>
            <a:r>
              <a:rPr lang="en-US" sz="1800" dirty="0" smtClean="0"/>
              <a:t>, </a:t>
            </a:r>
            <a:r>
              <a:rPr lang="ru-RU" sz="1800" dirty="0" smtClean="0"/>
              <a:t>кГц</a:t>
            </a:r>
            <a:endParaRPr lang="ru-RU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69820" y="-5436"/>
            <a:ext cx="5850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Усредненная по спектральным окнам энергия импульсов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104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 smtClean="0">
                <a:solidFill>
                  <a:srgbClr val="000000"/>
                </a:solidFill>
              </a:rPr>
              <a:t>Экспериментальный материал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9397" y="1211263"/>
            <a:ext cx="8637586" cy="92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 indent="0" algn="just" defTabSz="914400" eaLnBrk="1" hangingPunct="1">
              <a:spcBef>
                <a:spcPts val="600"/>
              </a:spcBef>
            </a:pPr>
            <a:r>
              <a:rPr lang="ru-RU" sz="1800" dirty="0" smtClean="0">
                <a:solidFill>
                  <a:srgbClr val="000000"/>
                </a:solidFill>
              </a:rPr>
              <a:t>Образцы </a:t>
            </a:r>
            <a:r>
              <a:rPr lang="ru-RU" sz="1800" dirty="0">
                <a:solidFill>
                  <a:srgbClr val="000000"/>
                </a:solidFill>
              </a:rPr>
              <a:t>песчаника осадочного происхождения и </a:t>
            </a:r>
            <a:r>
              <a:rPr lang="ru-RU" sz="1800" dirty="0" smtClean="0">
                <a:solidFill>
                  <a:srgbClr val="000000"/>
                </a:solidFill>
              </a:rPr>
              <a:t>песчаника предварительно подвергались одноосному нагружению до </a:t>
            </a:r>
            <a:r>
              <a:rPr lang="ru-RU" sz="1800" dirty="0">
                <a:solidFill>
                  <a:srgbClr val="000000"/>
                </a:solidFill>
              </a:rPr>
              <a:t>нагрузки, близкой к разрушающей, но до появления </a:t>
            </a:r>
            <a:r>
              <a:rPr lang="ru-RU" sz="1800" dirty="0" smtClean="0">
                <a:solidFill>
                  <a:srgbClr val="000000"/>
                </a:solidFill>
              </a:rPr>
              <a:t>макроразрывов.</a:t>
            </a:r>
          </a:p>
        </p:txBody>
      </p:sp>
      <p:pic>
        <p:nvPicPr>
          <p:cNvPr id="2050" name="Picture 2" descr="D:\PK\BUFER_PK\2019_06(июнь)_04__07 конф М Тригг эфф ИДГ РАН (_06_05)\мат к (нов)\Р1 ис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2001" y="176312"/>
            <a:ext cx="4680000" cy="868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 smtClean="0">
                <a:solidFill>
                  <a:srgbClr val="000000"/>
                </a:solidFill>
              </a:rPr>
              <a:t>Экспериментальный материал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9397" y="1211263"/>
            <a:ext cx="8637586" cy="92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 indent="0" algn="just" defTabSz="914400" eaLnBrk="1" hangingPunct="1">
              <a:spcBef>
                <a:spcPts val="600"/>
              </a:spcBef>
            </a:pPr>
            <a:r>
              <a:rPr lang="ru-RU" sz="1800" dirty="0" smtClean="0">
                <a:solidFill>
                  <a:srgbClr val="000000"/>
                </a:solidFill>
              </a:rPr>
              <a:t>Образцы </a:t>
            </a:r>
            <a:r>
              <a:rPr lang="ru-RU" sz="1800" dirty="0">
                <a:solidFill>
                  <a:srgbClr val="000000"/>
                </a:solidFill>
              </a:rPr>
              <a:t>песчаника осадочного происхождения и </a:t>
            </a:r>
            <a:r>
              <a:rPr lang="ru-RU" sz="1800" dirty="0" smtClean="0">
                <a:solidFill>
                  <a:srgbClr val="000000"/>
                </a:solidFill>
              </a:rPr>
              <a:t>песчаника предварительно подвергались одноосному нагружению до </a:t>
            </a:r>
            <a:r>
              <a:rPr lang="ru-RU" sz="1800" dirty="0">
                <a:solidFill>
                  <a:srgbClr val="000000"/>
                </a:solidFill>
              </a:rPr>
              <a:t>нагрузки, близкой к разрушающей, но до появления </a:t>
            </a:r>
            <a:r>
              <a:rPr lang="ru-RU" sz="1800" dirty="0" smtClean="0">
                <a:solidFill>
                  <a:srgbClr val="000000"/>
                </a:solidFill>
              </a:rPr>
              <a:t>макроразрывов.</a:t>
            </a:r>
          </a:p>
        </p:txBody>
      </p:sp>
      <p:pic>
        <p:nvPicPr>
          <p:cNvPr id="2051" name="Picture 3" descr="D:\PK\BUFER_PK\2019_06(июнь)_04__07 конф М Тригг эфф ИДГ РАН (_06_05)\мат к (нов)\Р1 трещ контрас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1085" y="176313"/>
            <a:ext cx="4680000" cy="868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8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 smtClean="0">
                <a:solidFill>
                  <a:srgbClr val="000000"/>
                </a:solidFill>
              </a:rPr>
              <a:t>Экспериментальный материал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9397" y="1211263"/>
            <a:ext cx="8637586" cy="92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 indent="0" algn="just" defTabSz="914400" eaLnBrk="1" hangingPunct="1">
              <a:spcBef>
                <a:spcPts val="600"/>
              </a:spcBef>
            </a:pPr>
            <a:r>
              <a:rPr lang="ru-RU" sz="1800" dirty="0" smtClean="0">
                <a:solidFill>
                  <a:srgbClr val="000000"/>
                </a:solidFill>
              </a:rPr>
              <a:t>Образцы </a:t>
            </a:r>
            <a:r>
              <a:rPr lang="ru-RU" sz="1800" dirty="0">
                <a:solidFill>
                  <a:srgbClr val="000000"/>
                </a:solidFill>
              </a:rPr>
              <a:t>песчаника осадочного происхождения и </a:t>
            </a:r>
            <a:r>
              <a:rPr lang="ru-RU" sz="1800" dirty="0" smtClean="0">
                <a:solidFill>
                  <a:srgbClr val="000000"/>
                </a:solidFill>
              </a:rPr>
              <a:t>песчаника предварительно подвергались одноосному нагружению до </a:t>
            </a:r>
            <a:r>
              <a:rPr lang="ru-RU" sz="1800" dirty="0">
                <a:solidFill>
                  <a:srgbClr val="000000"/>
                </a:solidFill>
              </a:rPr>
              <a:t>нагрузки, близкой к разрушающей, но до появления </a:t>
            </a:r>
            <a:r>
              <a:rPr lang="ru-RU" sz="1800" dirty="0" smtClean="0">
                <a:solidFill>
                  <a:srgbClr val="000000"/>
                </a:solidFill>
              </a:rPr>
              <a:t>макроразрывов.</a:t>
            </a:r>
          </a:p>
        </p:txBody>
      </p:sp>
      <p:pic>
        <p:nvPicPr>
          <p:cNvPr id="2051" name="Picture 3" descr="D:\PK\BUFER_PK\2019_06(июнь)_04__07 конф М Тригг эфф ИДГ РАН (_06_05)\мат к (нов)\Р1 трещ контрас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1085" y="176313"/>
            <a:ext cx="4680000" cy="868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лилиния 1"/>
          <p:cNvSpPr/>
          <p:nvPr/>
        </p:nvSpPr>
        <p:spPr bwMode="auto">
          <a:xfrm>
            <a:off x="1143000" y="3814628"/>
            <a:ext cx="2118946" cy="247418"/>
          </a:xfrm>
          <a:custGeom>
            <a:avLst/>
            <a:gdLst>
              <a:gd name="connsiteX0" fmla="*/ 0 w 2118946"/>
              <a:gd name="connsiteY0" fmla="*/ 27610 h 247418"/>
              <a:gd name="connsiteX1" fmla="*/ 61546 w 2118946"/>
              <a:gd name="connsiteY1" fmla="*/ 18818 h 247418"/>
              <a:gd name="connsiteX2" fmla="*/ 1090246 w 2118946"/>
              <a:gd name="connsiteY2" fmla="*/ 18818 h 247418"/>
              <a:gd name="connsiteX3" fmla="*/ 1160585 w 2118946"/>
              <a:gd name="connsiteY3" fmla="*/ 27610 h 247418"/>
              <a:gd name="connsiteX4" fmla="*/ 1327638 w 2118946"/>
              <a:gd name="connsiteY4" fmla="*/ 36403 h 247418"/>
              <a:gd name="connsiteX5" fmla="*/ 1354015 w 2118946"/>
              <a:gd name="connsiteY5" fmla="*/ 45195 h 247418"/>
              <a:gd name="connsiteX6" fmla="*/ 1397977 w 2118946"/>
              <a:gd name="connsiteY6" fmla="*/ 53987 h 247418"/>
              <a:gd name="connsiteX7" fmla="*/ 1459523 w 2118946"/>
              <a:gd name="connsiteY7" fmla="*/ 62780 h 247418"/>
              <a:gd name="connsiteX8" fmla="*/ 1503485 w 2118946"/>
              <a:gd name="connsiteY8" fmla="*/ 71572 h 247418"/>
              <a:gd name="connsiteX9" fmla="*/ 1565031 w 2118946"/>
              <a:gd name="connsiteY9" fmla="*/ 80364 h 247418"/>
              <a:gd name="connsiteX10" fmla="*/ 1635369 w 2118946"/>
              <a:gd name="connsiteY10" fmla="*/ 97949 h 247418"/>
              <a:gd name="connsiteX11" fmla="*/ 1784838 w 2118946"/>
              <a:gd name="connsiteY11" fmla="*/ 115534 h 247418"/>
              <a:gd name="connsiteX12" fmla="*/ 1820008 w 2118946"/>
              <a:gd name="connsiteY12" fmla="*/ 124326 h 247418"/>
              <a:gd name="connsiteX13" fmla="*/ 1872762 w 2118946"/>
              <a:gd name="connsiteY13" fmla="*/ 141910 h 247418"/>
              <a:gd name="connsiteX14" fmla="*/ 1925515 w 2118946"/>
              <a:gd name="connsiteY14" fmla="*/ 150703 h 247418"/>
              <a:gd name="connsiteX15" fmla="*/ 2004646 w 2118946"/>
              <a:gd name="connsiteY15" fmla="*/ 194664 h 247418"/>
              <a:gd name="connsiteX16" fmla="*/ 2066192 w 2118946"/>
              <a:gd name="connsiteY16" fmla="*/ 221041 h 247418"/>
              <a:gd name="connsiteX17" fmla="*/ 2101362 w 2118946"/>
              <a:gd name="connsiteY17" fmla="*/ 238626 h 247418"/>
              <a:gd name="connsiteX18" fmla="*/ 2118946 w 2118946"/>
              <a:gd name="connsiteY18" fmla="*/ 247418 h 24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18946" h="247418">
                <a:moveTo>
                  <a:pt x="0" y="27610"/>
                </a:moveTo>
                <a:cubicBezTo>
                  <a:pt x="20515" y="24679"/>
                  <a:pt x="40964" y="21239"/>
                  <a:pt x="61546" y="18818"/>
                </a:cubicBezTo>
                <a:cubicBezTo>
                  <a:pt x="405938" y="-21697"/>
                  <a:pt x="711807" y="15281"/>
                  <a:pt x="1090246" y="18818"/>
                </a:cubicBezTo>
                <a:cubicBezTo>
                  <a:pt x="1113692" y="21749"/>
                  <a:pt x="1137021" y="25864"/>
                  <a:pt x="1160585" y="27610"/>
                </a:cubicBezTo>
                <a:cubicBezTo>
                  <a:pt x="1216194" y="31729"/>
                  <a:pt x="1272106" y="31354"/>
                  <a:pt x="1327638" y="36403"/>
                </a:cubicBezTo>
                <a:cubicBezTo>
                  <a:pt x="1336868" y="37242"/>
                  <a:pt x="1345024" y="42947"/>
                  <a:pt x="1354015" y="45195"/>
                </a:cubicBezTo>
                <a:cubicBezTo>
                  <a:pt x="1368513" y="48819"/>
                  <a:pt x="1383236" y="51530"/>
                  <a:pt x="1397977" y="53987"/>
                </a:cubicBezTo>
                <a:cubicBezTo>
                  <a:pt x="1418419" y="57394"/>
                  <a:pt x="1439081" y="59373"/>
                  <a:pt x="1459523" y="62780"/>
                </a:cubicBezTo>
                <a:cubicBezTo>
                  <a:pt x="1474264" y="65237"/>
                  <a:pt x="1488744" y="69115"/>
                  <a:pt x="1503485" y="71572"/>
                </a:cubicBezTo>
                <a:cubicBezTo>
                  <a:pt x="1523927" y="74979"/>
                  <a:pt x="1544710" y="76300"/>
                  <a:pt x="1565031" y="80364"/>
                </a:cubicBezTo>
                <a:cubicBezTo>
                  <a:pt x="1588729" y="85104"/>
                  <a:pt x="1611530" y="93976"/>
                  <a:pt x="1635369" y="97949"/>
                </a:cubicBezTo>
                <a:cubicBezTo>
                  <a:pt x="1720054" y="112063"/>
                  <a:pt x="1670369" y="105127"/>
                  <a:pt x="1784838" y="115534"/>
                </a:cubicBezTo>
                <a:cubicBezTo>
                  <a:pt x="1796561" y="118465"/>
                  <a:pt x="1808433" y="120854"/>
                  <a:pt x="1820008" y="124326"/>
                </a:cubicBezTo>
                <a:cubicBezTo>
                  <a:pt x="1837762" y="129652"/>
                  <a:pt x="1854478" y="138862"/>
                  <a:pt x="1872762" y="141910"/>
                </a:cubicBezTo>
                <a:lnTo>
                  <a:pt x="1925515" y="150703"/>
                </a:lnTo>
                <a:cubicBezTo>
                  <a:pt x="1985980" y="191013"/>
                  <a:pt x="1958219" y="179189"/>
                  <a:pt x="2004646" y="194664"/>
                </a:cubicBezTo>
                <a:cubicBezTo>
                  <a:pt x="2058100" y="230301"/>
                  <a:pt x="2001306" y="196709"/>
                  <a:pt x="2066192" y="221041"/>
                </a:cubicBezTo>
                <a:cubicBezTo>
                  <a:pt x="2078465" y="225643"/>
                  <a:pt x="2089639" y="232764"/>
                  <a:pt x="2101362" y="238626"/>
                </a:cubicBezTo>
                <a:lnTo>
                  <a:pt x="2118946" y="247418"/>
                </a:lnTo>
              </a:path>
            </a:pathLst>
          </a:custGeom>
          <a:noFill/>
          <a:ln w="12700" cap="flat" cmpd="sng" algn="ctr">
            <a:solidFill>
              <a:srgbClr val="65F55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лилиния 2"/>
          <p:cNvSpPr/>
          <p:nvPr/>
        </p:nvSpPr>
        <p:spPr bwMode="auto">
          <a:xfrm>
            <a:off x="1336431" y="4254577"/>
            <a:ext cx="3481754" cy="91526"/>
          </a:xfrm>
          <a:custGeom>
            <a:avLst/>
            <a:gdLst>
              <a:gd name="connsiteX0" fmla="*/ 0 w 3481754"/>
              <a:gd name="connsiteY0" fmla="*/ 80031 h 91526"/>
              <a:gd name="connsiteX1" fmla="*/ 263769 w 3481754"/>
              <a:gd name="connsiteY1" fmla="*/ 44861 h 91526"/>
              <a:gd name="connsiteX2" fmla="*/ 430823 w 3481754"/>
              <a:gd name="connsiteY2" fmla="*/ 27277 h 91526"/>
              <a:gd name="connsiteX3" fmla="*/ 465992 w 3481754"/>
              <a:gd name="connsiteY3" fmla="*/ 18485 h 91526"/>
              <a:gd name="connsiteX4" fmla="*/ 1195754 w 3481754"/>
              <a:gd name="connsiteY4" fmla="*/ 18485 h 91526"/>
              <a:gd name="connsiteX5" fmla="*/ 1222131 w 3481754"/>
              <a:gd name="connsiteY5" fmla="*/ 27277 h 91526"/>
              <a:gd name="connsiteX6" fmla="*/ 1397977 w 3481754"/>
              <a:gd name="connsiteY6" fmla="*/ 53654 h 91526"/>
              <a:gd name="connsiteX7" fmla="*/ 1714500 w 3481754"/>
              <a:gd name="connsiteY7" fmla="*/ 62446 h 91526"/>
              <a:gd name="connsiteX8" fmla="*/ 1846384 w 3481754"/>
              <a:gd name="connsiteY8" fmla="*/ 80031 h 91526"/>
              <a:gd name="connsiteX9" fmla="*/ 1995854 w 3481754"/>
              <a:gd name="connsiteY9" fmla="*/ 71238 h 91526"/>
              <a:gd name="connsiteX10" fmla="*/ 2162907 w 3481754"/>
              <a:gd name="connsiteY10" fmla="*/ 53654 h 91526"/>
              <a:gd name="connsiteX11" fmla="*/ 2189284 w 3481754"/>
              <a:gd name="connsiteY11" fmla="*/ 44861 h 91526"/>
              <a:gd name="connsiteX12" fmla="*/ 2233246 w 3481754"/>
              <a:gd name="connsiteY12" fmla="*/ 36069 h 91526"/>
              <a:gd name="connsiteX13" fmla="*/ 2690446 w 3481754"/>
              <a:gd name="connsiteY13" fmla="*/ 44861 h 91526"/>
              <a:gd name="connsiteX14" fmla="*/ 2778369 w 3481754"/>
              <a:gd name="connsiteY14" fmla="*/ 53654 h 91526"/>
              <a:gd name="connsiteX15" fmla="*/ 3121269 w 3481754"/>
              <a:gd name="connsiteY15" fmla="*/ 62446 h 91526"/>
              <a:gd name="connsiteX16" fmla="*/ 3244361 w 3481754"/>
              <a:gd name="connsiteY16" fmla="*/ 80031 h 91526"/>
              <a:gd name="connsiteX17" fmla="*/ 3481754 w 3481754"/>
              <a:gd name="connsiteY17" fmla="*/ 88823 h 9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81754" h="91526">
                <a:moveTo>
                  <a:pt x="0" y="80031"/>
                </a:moveTo>
                <a:cubicBezTo>
                  <a:pt x="240797" y="42010"/>
                  <a:pt x="86927" y="62545"/>
                  <a:pt x="263769" y="44861"/>
                </a:cubicBezTo>
                <a:lnTo>
                  <a:pt x="430823" y="27277"/>
                </a:lnTo>
                <a:cubicBezTo>
                  <a:pt x="442546" y="24346"/>
                  <a:pt x="454103" y="20647"/>
                  <a:pt x="465992" y="18485"/>
                </a:cubicBezTo>
                <a:cubicBezTo>
                  <a:pt x="691705" y="-22555"/>
                  <a:pt x="1112541" y="17390"/>
                  <a:pt x="1195754" y="18485"/>
                </a:cubicBezTo>
                <a:cubicBezTo>
                  <a:pt x="1204546" y="21416"/>
                  <a:pt x="1213100" y="25193"/>
                  <a:pt x="1222131" y="27277"/>
                </a:cubicBezTo>
                <a:cubicBezTo>
                  <a:pt x="1283708" y="41487"/>
                  <a:pt x="1334740" y="50905"/>
                  <a:pt x="1397977" y="53654"/>
                </a:cubicBezTo>
                <a:cubicBezTo>
                  <a:pt x="1503426" y="58239"/>
                  <a:pt x="1608992" y="59515"/>
                  <a:pt x="1714500" y="62446"/>
                </a:cubicBezTo>
                <a:cubicBezTo>
                  <a:pt x="1729668" y="64613"/>
                  <a:pt x="1835031" y="80031"/>
                  <a:pt x="1846384" y="80031"/>
                </a:cubicBezTo>
                <a:cubicBezTo>
                  <a:pt x="1896293" y="80031"/>
                  <a:pt x="1946031" y="74169"/>
                  <a:pt x="1995854" y="71238"/>
                </a:cubicBezTo>
                <a:cubicBezTo>
                  <a:pt x="2108293" y="48751"/>
                  <a:pt x="1947446" y="79003"/>
                  <a:pt x="2162907" y="53654"/>
                </a:cubicBezTo>
                <a:cubicBezTo>
                  <a:pt x="2172112" y="52571"/>
                  <a:pt x="2180293" y="47109"/>
                  <a:pt x="2189284" y="44861"/>
                </a:cubicBezTo>
                <a:cubicBezTo>
                  <a:pt x="2203782" y="41236"/>
                  <a:pt x="2218592" y="39000"/>
                  <a:pt x="2233246" y="36069"/>
                </a:cubicBezTo>
                <a:lnTo>
                  <a:pt x="2690446" y="44861"/>
                </a:lnTo>
                <a:cubicBezTo>
                  <a:pt x="2719885" y="45811"/>
                  <a:pt x="2748940" y="52453"/>
                  <a:pt x="2778369" y="53654"/>
                </a:cubicBezTo>
                <a:cubicBezTo>
                  <a:pt x="2892611" y="58317"/>
                  <a:pt x="3006969" y="59515"/>
                  <a:pt x="3121269" y="62446"/>
                </a:cubicBezTo>
                <a:cubicBezTo>
                  <a:pt x="3182116" y="82728"/>
                  <a:pt x="3125284" y="66022"/>
                  <a:pt x="3244361" y="80031"/>
                </a:cubicBezTo>
                <a:cubicBezTo>
                  <a:pt x="3405090" y="98941"/>
                  <a:pt x="3116106" y="88823"/>
                  <a:pt x="3481754" y="88823"/>
                </a:cubicBezTo>
              </a:path>
            </a:pathLst>
          </a:custGeom>
          <a:noFill/>
          <a:ln w="12700" cap="flat" cmpd="sng" algn="ctr">
            <a:solidFill>
              <a:srgbClr val="65F55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лилиния 4"/>
          <p:cNvSpPr/>
          <p:nvPr/>
        </p:nvSpPr>
        <p:spPr bwMode="auto">
          <a:xfrm>
            <a:off x="1134208" y="3147646"/>
            <a:ext cx="4598377" cy="439616"/>
          </a:xfrm>
          <a:custGeom>
            <a:avLst/>
            <a:gdLst>
              <a:gd name="connsiteX0" fmla="*/ 0 w 4598377"/>
              <a:gd name="connsiteY0" fmla="*/ 26377 h 439616"/>
              <a:gd name="connsiteX1" fmla="*/ 342900 w 4598377"/>
              <a:gd name="connsiteY1" fmla="*/ 0 h 439616"/>
              <a:gd name="connsiteX2" fmla="*/ 1310054 w 4598377"/>
              <a:gd name="connsiteY2" fmla="*/ 8792 h 439616"/>
              <a:gd name="connsiteX3" fmla="*/ 1354015 w 4598377"/>
              <a:gd name="connsiteY3" fmla="*/ 26377 h 439616"/>
              <a:gd name="connsiteX4" fmla="*/ 1705707 w 4598377"/>
              <a:gd name="connsiteY4" fmla="*/ 35169 h 439616"/>
              <a:gd name="connsiteX5" fmla="*/ 2198077 w 4598377"/>
              <a:gd name="connsiteY5" fmla="*/ 52754 h 439616"/>
              <a:gd name="connsiteX6" fmla="*/ 2224454 w 4598377"/>
              <a:gd name="connsiteY6" fmla="*/ 61546 h 439616"/>
              <a:gd name="connsiteX7" fmla="*/ 2514600 w 4598377"/>
              <a:gd name="connsiteY7" fmla="*/ 70339 h 439616"/>
              <a:gd name="connsiteX8" fmla="*/ 2532184 w 4598377"/>
              <a:gd name="connsiteY8" fmla="*/ 96716 h 439616"/>
              <a:gd name="connsiteX9" fmla="*/ 2584938 w 4598377"/>
              <a:gd name="connsiteY9" fmla="*/ 123092 h 439616"/>
              <a:gd name="connsiteX10" fmla="*/ 2664069 w 4598377"/>
              <a:gd name="connsiteY10" fmla="*/ 175846 h 439616"/>
              <a:gd name="connsiteX11" fmla="*/ 2734407 w 4598377"/>
              <a:gd name="connsiteY11" fmla="*/ 193431 h 439616"/>
              <a:gd name="connsiteX12" fmla="*/ 2795954 w 4598377"/>
              <a:gd name="connsiteY12" fmla="*/ 211016 h 439616"/>
              <a:gd name="connsiteX13" fmla="*/ 2822330 w 4598377"/>
              <a:gd name="connsiteY13" fmla="*/ 228600 h 439616"/>
              <a:gd name="connsiteX14" fmla="*/ 2883877 w 4598377"/>
              <a:gd name="connsiteY14" fmla="*/ 246185 h 439616"/>
              <a:gd name="connsiteX15" fmla="*/ 2963007 w 4598377"/>
              <a:gd name="connsiteY15" fmla="*/ 281354 h 439616"/>
              <a:gd name="connsiteX16" fmla="*/ 2989384 w 4598377"/>
              <a:gd name="connsiteY16" fmla="*/ 290146 h 439616"/>
              <a:gd name="connsiteX17" fmla="*/ 3068515 w 4598377"/>
              <a:gd name="connsiteY17" fmla="*/ 325316 h 439616"/>
              <a:gd name="connsiteX18" fmla="*/ 3094892 w 4598377"/>
              <a:gd name="connsiteY18" fmla="*/ 342900 h 439616"/>
              <a:gd name="connsiteX19" fmla="*/ 3130061 w 4598377"/>
              <a:gd name="connsiteY19" fmla="*/ 351692 h 439616"/>
              <a:gd name="connsiteX20" fmla="*/ 3217984 w 4598377"/>
              <a:gd name="connsiteY20" fmla="*/ 378069 h 439616"/>
              <a:gd name="connsiteX21" fmla="*/ 3279530 w 4598377"/>
              <a:gd name="connsiteY21" fmla="*/ 386862 h 439616"/>
              <a:gd name="connsiteX22" fmla="*/ 3367454 w 4598377"/>
              <a:gd name="connsiteY22" fmla="*/ 413239 h 439616"/>
              <a:gd name="connsiteX23" fmla="*/ 3481754 w 4598377"/>
              <a:gd name="connsiteY23" fmla="*/ 430823 h 439616"/>
              <a:gd name="connsiteX24" fmla="*/ 3868615 w 4598377"/>
              <a:gd name="connsiteY24" fmla="*/ 439616 h 439616"/>
              <a:gd name="connsiteX25" fmla="*/ 4123592 w 4598377"/>
              <a:gd name="connsiteY25" fmla="*/ 430823 h 439616"/>
              <a:gd name="connsiteX26" fmla="*/ 4176346 w 4598377"/>
              <a:gd name="connsiteY26" fmla="*/ 422031 h 439616"/>
              <a:gd name="connsiteX27" fmla="*/ 4343400 w 4598377"/>
              <a:gd name="connsiteY27" fmla="*/ 430823 h 439616"/>
              <a:gd name="connsiteX28" fmla="*/ 4369777 w 4598377"/>
              <a:gd name="connsiteY28" fmla="*/ 439616 h 439616"/>
              <a:gd name="connsiteX29" fmla="*/ 4598377 w 4598377"/>
              <a:gd name="connsiteY29" fmla="*/ 430823 h 43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98377" h="439616">
                <a:moveTo>
                  <a:pt x="0" y="26377"/>
                </a:moveTo>
                <a:cubicBezTo>
                  <a:pt x="319794" y="8103"/>
                  <a:pt x="208053" y="33710"/>
                  <a:pt x="342900" y="0"/>
                </a:cubicBezTo>
                <a:lnTo>
                  <a:pt x="1310054" y="8792"/>
                </a:lnTo>
                <a:cubicBezTo>
                  <a:pt x="1325831" y="9204"/>
                  <a:pt x="1338267" y="25327"/>
                  <a:pt x="1354015" y="26377"/>
                </a:cubicBezTo>
                <a:cubicBezTo>
                  <a:pt x="1471023" y="34178"/>
                  <a:pt x="1588476" y="32238"/>
                  <a:pt x="1705707" y="35169"/>
                </a:cubicBezTo>
                <a:cubicBezTo>
                  <a:pt x="1975265" y="59676"/>
                  <a:pt x="1601081" y="27880"/>
                  <a:pt x="2198077" y="52754"/>
                </a:cubicBezTo>
                <a:cubicBezTo>
                  <a:pt x="2207337" y="53140"/>
                  <a:pt x="2215200" y="61032"/>
                  <a:pt x="2224454" y="61546"/>
                </a:cubicBezTo>
                <a:cubicBezTo>
                  <a:pt x="2321065" y="66913"/>
                  <a:pt x="2417885" y="67408"/>
                  <a:pt x="2514600" y="70339"/>
                </a:cubicBezTo>
                <a:cubicBezTo>
                  <a:pt x="2520461" y="79131"/>
                  <a:pt x="2524712" y="89244"/>
                  <a:pt x="2532184" y="96716"/>
                </a:cubicBezTo>
                <a:cubicBezTo>
                  <a:pt x="2549227" y="113759"/>
                  <a:pt x="2563486" y="115942"/>
                  <a:pt x="2584938" y="123092"/>
                </a:cubicBezTo>
                <a:lnTo>
                  <a:pt x="2664069" y="175846"/>
                </a:lnTo>
                <a:cubicBezTo>
                  <a:pt x="2684178" y="189251"/>
                  <a:pt x="2710961" y="187569"/>
                  <a:pt x="2734407" y="193431"/>
                </a:cubicBezTo>
                <a:cubicBezTo>
                  <a:pt x="2745683" y="196250"/>
                  <a:pt x="2783335" y="204706"/>
                  <a:pt x="2795954" y="211016"/>
                </a:cubicBezTo>
                <a:cubicBezTo>
                  <a:pt x="2805405" y="215742"/>
                  <a:pt x="2812879" y="223875"/>
                  <a:pt x="2822330" y="228600"/>
                </a:cubicBezTo>
                <a:cubicBezTo>
                  <a:pt x="2834941" y="234905"/>
                  <a:pt x="2872613" y="243369"/>
                  <a:pt x="2883877" y="246185"/>
                </a:cubicBezTo>
                <a:cubicBezTo>
                  <a:pt x="2925676" y="274050"/>
                  <a:pt x="2900231" y="260428"/>
                  <a:pt x="2963007" y="281354"/>
                </a:cubicBezTo>
                <a:lnTo>
                  <a:pt x="2989384" y="290146"/>
                </a:lnTo>
                <a:cubicBezTo>
                  <a:pt x="3031184" y="318013"/>
                  <a:pt x="3005736" y="304389"/>
                  <a:pt x="3068515" y="325316"/>
                </a:cubicBezTo>
                <a:cubicBezTo>
                  <a:pt x="3078540" y="328658"/>
                  <a:pt x="3085179" y="338738"/>
                  <a:pt x="3094892" y="342900"/>
                </a:cubicBezTo>
                <a:cubicBezTo>
                  <a:pt x="3105999" y="347660"/>
                  <a:pt x="3118487" y="348220"/>
                  <a:pt x="3130061" y="351692"/>
                </a:cubicBezTo>
                <a:cubicBezTo>
                  <a:pt x="3165364" y="362283"/>
                  <a:pt x="3183682" y="371832"/>
                  <a:pt x="3217984" y="378069"/>
                </a:cubicBezTo>
                <a:cubicBezTo>
                  <a:pt x="3238373" y="381776"/>
                  <a:pt x="3259015" y="383931"/>
                  <a:pt x="3279530" y="386862"/>
                </a:cubicBezTo>
                <a:cubicBezTo>
                  <a:pt x="3313165" y="398073"/>
                  <a:pt x="3334240" y="406596"/>
                  <a:pt x="3367454" y="413239"/>
                </a:cubicBezTo>
                <a:cubicBezTo>
                  <a:pt x="3381563" y="416061"/>
                  <a:pt x="3471247" y="430411"/>
                  <a:pt x="3481754" y="430823"/>
                </a:cubicBezTo>
                <a:cubicBezTo>
                  <a:pt x="3610642" y="435878"/>
                  <a:pt x="3739661" y="436685"/>
                  <a:pt x="3868615" y="439616"/>
                </a:cubicBezTo>
                <a:cubicBezTo>
                  <a:pt x="3953607" y="436685"/>
                  <a:pt x="4038688" y="435675"/>
                  <a:pt x="4123592" y="430823"/>
                </a:cubicBezTo>
                <a:cubicBezTo>
                  <a:pt x="4141390" y="429806"/>
                  <a:pt x="4158519" y="422031"/>
                  <a:pt x="4176346" y="422031"/>
                </a:cubicBezTo>
                <a:cubicBezTo>
                  <a:pt x="4232108" y="422031"/>
                  <a:pt x="4287715" y="427892"/>
                  <a:pt x="4343400" y="430823"/>
                </a:cubicBezTo>
                <a:cubicBezTo>
                  <a:pt x="4352192" y="433754"/>
                  <a:pt x="4360509" y="439616"/>
                  <a:pt x="4369777" y="439616"/>
                </a:cubicBezTo>
                <a:cubicBezTo>
                  <a:pt x="4446033" y="439616"/>
                  <a:pt x="4522121" y="430823"/>
                  <a:pt x="4598377" y="430823"/>
                </a:cubicBezTo>
              </a:path>
            </a:pathLst>
          </a:custGeom>
          <a:noFill/>
          <a:ln w="12700" cap="flat" cmpd="sng" algn="ctr">
            <a:solidFill>
              <a:srgbClr val="65F55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лилиния 5"/>
          <p:cNvSpPr/>
          <p:nvPr/>
        </p:nvSpPr>
        <p:spPr bwMode="auto">
          <a:xfrm>
            <a:off x="1521069" y="2725615"/>
            <a:ext cx="2127739" cy="61591"/>
          </a:xfrm>
          <a:custGeom>
            <a:avLst/>
            <a:gdLst>
              <a:gd name="connsiteX0" fmla="*/ 0 w 2127739"/>
              <a:gd name="connsiteY0" fmla="*/ 0 h 61591"/>
              <a:gd name="connsiteX1" fmla="*/ 659423 w 2127739"/>
              <a:gd name="connsiteY1" fmla="*/ 26377 h 61591"/>
              <a:gd name="connsiteX2" fmla="*/ 844062 w 2127739"/>
              <a:gd name="connsiteY2" fmla="*/ 43962 h 61591"/>
              <a:gd name="connsiteX3" fmla="*/ 940777 w 2127739"/>
              <a:gd name="connsiteY3" fmla="*/ 61547 h 61591"/>
              <a:gd name="connsiteX4" fmla="*/ 1538654 w 2127739"/>
              <a:gd name="connsiteY4" fmla="*/ 43962 h 61591"/>
              <a:gd name="connsiteX5" fmla="*/ 1608993 w 2127739"/>
              <a:gd name="connsiteY5" fmla="*/ 35170 h 61591"/>
              <a:gd name="connsiteX6" fmla="*/ 1644162 w 2127739"/>
              <a:gd name="connsiteY6" fmla="*/ 26377 h 61591"/>
              <a:gd name="connsiteX7" fmla="*/ 1951893 w 2127739"/>
              <a:gd name="connsiteY7" fmla="*/ 35170 h 61591"/>
              <a:gd name="connsiteX8" fmla="*/ 2004646 w 2127739"/>
              <a:gd name="connsiteY8" fmla="*/ 43962 h 61591"/>
              <a:gd name="connsiteX9" fmla="*/ 2031023 w 2127739"/>
              <a:gd name="connsiteY9" fmla="*/ 52754 h 61591"/>
              <a:gd name="connsiteX10" fmla="*/ 2127739 w 2127739"/>
              <a:gd name="connsiteY10" fmla="*/ 52754 h 6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27739" h="61591">
                <a:moveTo>
                  <a:pt x="0" y="0"/>
                </a:moveTo>
                <a:cubicBezTo>
                  <a:pt x="247335" y="49470"/>
                  <a:pt x="-114" y="2538"/>
                  <a:pt x="659423" y="26377"/>
                </a:cubicBezTo>
                <a:cubicBezTo>
                  <a:pt x="734001" y="29073"/>
                  <a:pt x="774935" y="35322"/>
                  <a:pt x="844062" y="43962"/>
                </a:cubicBezTo>
                <a:cubicBezTo>
                  <a:pt x="880415" y="56079"/>
                  <a:pt x="892959" y="62176"/>
                  <a:pt x="940777" y="61547"/>
                </a:cubicBezTo>
                <a:cubicBezTo>
                  <a:pt x="1140138" y="58924"/>
                  <a:pt x="1538654" y="43962"/>
                  <a:pt x="1538654" y="43962"/>
                </a:cubicBezTo>
                <a:cubicBezTo>
                  <a:pt x="1562100" y="41031"/>
                  <a:pt x="1585686" y="39055"/>
                  <a:pt x="1608993" y="35170"/>
                </a:cubicBezTo>
                <a:cubicBezTo>
                  <a:pt x="1620912" y="33183"/>
                  <a:pt x="1632078" y="26377"/>
                  <a:pt x="1644162" y="26377"/>
                </a:cubicBezTo>
                <a:cubicBezTo>
                  <a:pt x="1746781" y="26377"/>
                  <a:pt x="1849316" y="32239"/>
                  <a:pt x="1951893" y="35170"/>
                </a:cubicBezTo>
                <a:cubicBezTo>
                  <a:pt x="1969477" y="38101"/>
                  <a:pt x="1987244" y="40095"/>
                  <a:pt x="2004646" y="43962"/>
                </a:cubicBezTo>
                <a:cubicBezTo>
                  <a:pt x="2013693" y="45972"/>
                  <a:pt x="2021779" y="52094"/>
                  <a:pt x="2031023" y="52754"/>
                </a:cubicBezTo>
                <a:cubicBezTo>
                  <a:pt x="2063180" y="55051"/>
                  <a:pt x="2095500" y="52754"/>
                  <a:pt x="2127739" y="52754"/>
                </a:cubicBezTo>
              </a:path>
            </a:pathLst>
          </a:custGeom>
          <a:noFill/>
          <a:ln w="12700" cap="flat" cmpd="sng" algn="ctr">
            <a:solidFill>
              <a:srgbClr val="65F55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1327638" y="5433646"/>
            <a:ext cx="2998177" cy="229599"/>
          </a:xfrm>
          <a:custGeom>
            <a:avLst/>
            <a:gdLst>
              <a:gd name="connsiteX0" fmla="*/ 0 w 2998177"/>
              <a:gd name="connsiteY0" fmla="*/ 0 h 229599"/>
              <a:gd name="connsiteX1" fmla="*/ 404447 w 2998177"/>
              <a:gd name="connsiteY1" fmla="*/ 8792 h 229599"/>
              <a:gd name="connsiteX2" fmla="*/ 430824 w 2998177"/>
              <a:gd name="connsiteY2" fmla="*/ 26377 h 229599"/>
              <a:gd name="connsiteX3" fmla="*/ 465993 w 2998177"/>
              <a:gd name="connsiteY3" fmla="*/ 35169 h 229599"/>
              <a:gd name="connsiteX4" fmla="*/ 492370 w 2998177"/>
              <a:gd name="connsiteY4" fmla="*/ 43962 h 229599"/>
              <a:gd name="connsiteX5" fmla="*/ 527539 w 2998177"/>
              <a:gd name="connsiteY5" fmla="*/ 61546 h 229599"/>
              <a:gd name="connsiteX6" fmla="*/ 553916 w 2998177"/>
              <a:gd name="connsiteY6" fmla="*/ 79131 h 229599"/>
              <a:gd name="connsiteX7" fmla="*/ 659424 w 2998177"/>
              <a:gd name="connsiteY7" fmla="*/ 105508 h 229599"/>
              <a:gd name="connsiteX8" fmla="*/ 1063870 w 2998177"/>
              <a:gd name="connsiteY8" fmla="*/ 114300 h 229599"/>
              <a:gd name="connsiteX9" fmla="*/ 1090247 w 2998177"/>
              <a:gd name="connsiteY9" fmla="*/ 123092 h 229599"/>
              <a:gd name="connsiteX10" fmla="*/ 1222131 w 2998177"/>
              <a:gd name="connsiteY10" fmla="*/ 140677 h 229599"/>
              <a:gd name="connsiteX11" fmla="*/ 1283677 w 2998177"/>
              <a:gd name="connsiteY11" fmla="*/ 158262 h 229599"/>
              <a:gd name="connsiteX12" fmla="*/ 1310054 w 2998177"/>
              <a:gd name="connsiteY12" fmla="*/ 167054 h 229599"/>
              <a:gd name="connsiteX13" fmla="*/ 1433147 w 2998177"/>
              <a:gd name="connsiteY13" fmla="*/ 184639 h 229599"/>
              <a:gd name="connsiteX14" fmla="*/ 1723293 w 2998177"/>
              <a:gd name="connsiteY14" fmla="*/ 167054 h 229599"/>
              <a:gd name="connsiteX15" fmla="*/ 1846385 w 2998177"/>
              <a:gd name="connsiteY15" fmla="*/ 140677 h 229599"/>
              <a:gd name="connsiteX16" fmla="*/ 2338754 w 2998177"/>
              <a:gd name="connsiteY16" fmla="*/ 131885 h 229599"/>
              <a:gd name="connsiteX17" fmla="*/ 2646485 w 2998177"/>
              <a:gd name="connsiteY17" fmla="*/ 140677 h 229599"/>
              <a:gd name="connsiteX18" fmla="*/ 2760785 w 2998177"/>
              <a:gd name="connsiteY18" fmla="*/ 184639 h 229599"/>
              <a:gd name="connsiteX19" fmla="*/ 2848708 w 2998177"/>
              <a:gd name="connsiteY19" fmla="*/ 202223 h 229599"/>
              <a:gd name="connsiteX20" fmla="*/ 2910254 w 2998177"/>
              <a:gd name="connsiteY20" fmla="*/ 228600 h 229599"/>
              <a:gd name="connsiteX21" fmla="*/ 2998177 w 2998177"/>
              <a:gd name="connsiteY21" fmla="*/ 228600 h 22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98177" h="229599">
                <a:moveTo>
                  <a:pt x="0" y="0"/>
                </a:moveTo>
                <a:cubicBezTo>
                  <a:pt x="134816" y="2931"/>
                  <a:pt x="269852" y="551"/>
                  <a:pt x="404447" y="8792"/>
                </a:cubicBezTo>
                <a:cubicBezTo>
                  <a:pt x="414994" y="9438"/>
                  <a:pt x="421111" y="22214"/>
                  <a:pt x="430824" y="26377"/>
                </a:cubicBezTo>
                <a:cubicBezTo>
                  <a:pt x="441931" y="31137"/>
                  <a:pt x="454374" y="31849"/>
                  <a:pt x="465993" y="35169"/>
                </a:cubicBezTo>
                <a:cubicBezTo>
                  <a:pt x="474904" y="37715"/>
                  <a:pt x="483851" y="40311"/>
                  <a:pt x="492370" y="43962"/>
                </a:cubicBezTo>
                <a:cubicBezTo>
                  <a:pt x="504417" y="49125"/>
                  <a:pt x="516159" y="55043"/>
                  <a:pt x="527539" y="61546"/>
                </a:cubicBezTo>
                <a:cubicBezTo>
                  <a:pt x="536714" y="66789"/>
                  <a:pt x="543891" y="75789"/>
                  <a:pt x="553916" y="79131"/>
                </a:cubicBezTo>
                <a:cubicBezTo>
                  <a:pt x="588307" y="90595"/>
                  <a:pt x="624255" y="96716"/>
                  <a:pt x="659424" y="105508"/>
                </a:cubicBezTo>
                <a:cubicBezTo>
                  <a:pt x="790245" y="138213"/>
                  <a:pt x="929055" y="111369"/>
                  <a:pt x="1063870" y="114300"/>
                </a:cubicBezTo>
                <a:cubicBezTo>
                  <a:pt x="1072662" y="117231"/>
                  <a:pt x="1081159" y="121274"/>
                  <a:pt x="1090247" y="123092"/>
                </a:cubicBezTo>
                <a:cubicBezTo>
                  <a:pt x="1110485" y="127140"/>
                  <a:pt x="1204997" y="138535"/>
                  <a:pt x="1222131" y="140677"/>
                </a:cubicBezTo>
                <a:cubicBezTo>
                  <a:pt x="1285374" y="161757"/>
                  <a:pt x="1206396" y="136181"/>
                  <a:pt x="1283677" y="158262"/>
                </a:cubicBezTo>
                <a:cubicBezTo>
                  <a:pt x="1292588" y="160808"/>
                  <a:pt x="1300927" y="165443"/>
                  <a:pt x="1310054" y="167054"/>
                </a:cubicBezTo>
                <a:cubicBezTo>
                  <a:pt x="1350871" y="174257"/>
                  <a:pt x="1433147" y="184639"/>
                  <a:pt x="1433147" y="184639"/>
                </a:cubicBezTo>
                <a:cubicBezTo>
                  <a:pt x="1511607" y="181227"/>
                  <a:pt x="1635106" y="179652"/>
                  <a:pt x="1723293" y="167054"/>
                </a:cubicBezTo>
                <a:cubicBezTo>
                  <a:pt x="1783675" y="158428"/>
                  <a:pt x="1755969" y="142292"/>
                  <a:pt x="1846385" y="140677"/>
                </a:cubicBezTo>
                <a:lnTo>
                  <a:pt x="2338754" y="131885"/>
                </a:lnTo>
                <a:cubicBezTo>
                  <a:pt x="2441331" y="134816"/>
                  <a:pt x="2544140" y="133188"/>
                  <a:pt x="2646485" y="140677"/>
                </a:cubicBezTo>
                <a:cubicBezTo>
                  <a:pt x="2673075" y="142623"/>
                  <a:pt x="2739204" y="178292"/>
                  <a:pt x="2760785" y="184639"/>
                </a:cubicBezTo>
                <a:cubicBezTo>
                  <a:pt x="2789459" y="193072"/>
                  <a:pt x="2819400" y="196362"/>
                  <a:pt x="2848708" y="202223"/>
                </a:cubicBezTo>
                <a:cubicBezTo>
                  <a:pt x="2858904" y="207321"/>
                  <a:pt x="2894963" y="227424"/>
                  <a:pt x="2910254" y="228600"/>
                </a:cubicBezTo>
                <a:cubicBezTo>
                  <a:pt x="2939475" y="230848"/>
                  <a:pt x="2968869" y="228600"/>
                  <a:pt x="2998177" y="228600"/>
                </a:cubicBezTo>
              </a:path>
            </a:pathLst>
          </a:custGeom>
          <a:noFill/>
          <a:ln w="12700" cap="flat" cmpd="sng" algn="ctr">
            <a:solidFill>
              <a:srgbClr val="65F55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Z\2018_04(апр)_23__24 конф мол учен ИФЗ РАН (_04_21)\мат к\Схема образец с волноводом и печью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7" y="922891"/>
            <a:ext cx="2700000" cy="590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>
                <a:solidFill>
                  <a:srgbClr val="000000"/>
                </a:solidFill>
              </a:rPr>
              <a:t>Методика исследования</a:t>
            </a:r>
            <a:r>
              <a:rPr lang="ru-RU" dirty="0" smtClean="0">
                <a:solidFill>
                  <a:srgbClr val="000000"/>
                </a:solidFill>
              </a:rPr>
              <a:t>: установка для исследования термоакустической эмиссии (ТАЭ)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54548" y="1265310"/>
            <a:ext cx="5026505" cy="486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indent="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0000"/>
                </a:solidFill>
              </a:rPr>
              <a:t>1 - </a:t>
            </a:r>
            <a:r>
              <a:rPr lang="ru-RU" sz="2000" dirty="0">
                <a:solidFill>
                  <a:srgbClr val="000000"/>
                </a:solidFill>
              </a:rPr>
              <a:t>исследуемый цилиндрический образец горной </a:t>
            </a:r>
            <a:r>
              <a:rPr lang="ru-RU" sz="2000" dirty="0" smtClean="0">
                <a:solidFill>
                  <a:srgbClr val="000000"/>
                </a:solidFill>
              </a:rPr>
              <a:t>породы;</a:t>
            </a:r>
          </a:p>
          <a:p>
            <a:pPr indent="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0000"/>
                </a:solidFill>
              </a:rPr>
              <a:t>2 - подставка;</a:t>
            </a:r>
          </a:p>
          <a:p>
            <a:pPr indent="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0000"/>
                </a:solidFill>
              </a:rPr>
              <a:t>3 - </a:t>
            </a:r>
            <a:r>
              <a:rPr lang="ru-RU" sz="2000" dirty="0">
                <a:solidFill>
                  <a:srgbClr val="000000"/>
                </a:solidFill>
              </a:rPr>
              <a:t>цилиндрический акустический волновод; 4 </a:t>
            </a:r>
            <a:r>
              <a:rPr lang="ru-RU" sz="2000" dirty="0" smtClean="0">
                <a:solidFill>
                  <a:srgbClr val="000000"/>
                </a:solidFill>
              </a:rPr>
              <a:t>- </a:t>
            </a:r>
            <a:r>
              <a:rPr lang="ru-RU" sz="2000" dirty="0">
                <a:solidFill>
                  <a:srgbClr val="000000"/>
                </a:solidFill>
              </a:rPr>
              <a:t>корпус </a:t>
            </a:r>
            <a:r>
              <a:rPr lang="ru-RU" sz="2000" dirty="0" smtClean="0">
                <a:solidFill>
                  <a:srgbClr val="000000"/>
                </a:solidFill>
              </a:rPr>
              <a:t>печи;</a:t>
            </a:r>
          </a:p>
          <a:p>
            <a:pPr indent="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0000"/>
                </a:solidFill>
              </a:rPr>
              <a:t>5 - </a:t>
            </a:r>
            <a:r>
              <a:rPr lang="ru-RU" sz="2000" dirty="0">
                <a:solidFill>
                  <a:srgbClr val="000000"/>
                </a:solidFill>
              </a:rPr>
              <a:t>датчик </a:t>
            </a:r>
            <a:r>
              <a:rPr lang="ru-RU" sz="2000" dirty="0" smtClean="0">
                <a:solidFill>
                  <a:srgbClr val="000000"/>
                </a:solidFill>
              </a:rPr>
              <a:t>ТАЭ (интегральной акустики);</a:t>
            </a:r>
          </a:p>
          <a:p>
            <a:pPr indent="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0000"/>
                </a:solidFill>
              </a:rPr>
              <a:t>6 - </a:t>
            </a:r>
            <a:r>
              <a:rPr lang="ru-RU" sz="2000" dirty="0">
                <a:solidFill>
                  <a:srgbClr val="000000"/>
                </a:solidFill>
              </a:rPr>
              <a:t>нагревательный </a:t>
            </a:r>
            <a:r>
              <a:rPr lang="ru-RU" sz="2000" dirty="0" smtClean="0">
                <a:solidFill>
                  <a:srgbClr val="000000"/>
                </a:solidFill>
              </a:rPr>
              <a:t>элемент;</a:t>
            </a:r>
          </a:p>
          <a:p>
            <a:pPr indent="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0000"/>
                </a:solidFill>
              </a:rPr>
              <a:t>7 - тепловое излучение (условно); </a:t>
            </a:r>
          </a:p>
          <a:p>
            <a:pPr indent="0"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</a:rPr>
              <a:t>8</a:t>
            </a:r>
            <a:r>
              <a:rPr lang="ru-RU" sz="2000" dirty="0" smtClean="0">
                <a:solidFill>
                  <a:srgbClr val="000000"/>
                </a:solidFill>
              </a:rPr>
              <a:t> - </a:t>
            </a:r>
            <a:r>
              <a:rPr lang="ru-RU" sz="2000" dirty="0">
                <a:solidFill>
                  <a:srgbClr val="000000"/>
                </a:solidFill>
              </a:rPr>
              <a:t>прослойка из индия</a:t>
            </a:r>
            <a:r>
              <a:rPr lang="ru-RU" sz="2000" dirty="0" smtClean="0">
                <a:solidFill>
                  <a:srgbClr val="000000"/>
                </a:solidFill>
              </a:rPr>
              <a:t>.</a:t>
            </a:r>
          </a:p>
          <a:p>
            <a:pPr indent="0" algn="just" eaLnBrk="1" hangingPunct="1">
              <a:spcBef>
                <a:spcPts val="0"/>
              </a:spcBef>
            </a:pPr>
            <a:r>
              <a:rPr lang="ru-RU" sz="2000" dirty="0" smtClean="0">
                <a:solidFill>
                  <a:srgbClr val="000000"/>
                </a:solidFill>
              </a:rPr>
              <a:t>Нагрев производился  до температур около </a:t>
            </a:r>
            <a:r>
              <a:rPr lang="en-US" sz="2000" dirty="0" smtClean="0">
                <a:solidFill>
                  <a:srgbClr val="000000"/>
                </a:solidFill>
              </a:rPr>
              <a:t>~</a:t>
            </a:r>
            <a:r>
              <a:rPr lang="ru-RU" sz="2000" b="1" dirty="0" smtClean="0">
                <a:solidFill>
                  <a:srgbClr val="000000"/>
                </a:solidFill>
              </a:rPr>
              <a:t>650°</a:t>
            </a:r>
            <a:r>
              <a:rPr lang="en-US" sz="2000" b="1" dirty="0" smtClean="0">
                <a:solidFill>
                  <a:srgbClr val="000000"/>
                </a:solidFill>
              </a:rPr>
              <a:t>C</a:t>
            </a:r>
            <a:r>
              <a:rPr lang="ru-RU" sz="2000" dirty="0" smtClean="0">
                <a:solidFill>
                  <a:srgbClr val="000000"/>
                </a:solidFill>
              </a:rPr>
              <a:t> со </a:t>
            </a:r>
            <a:r>
              <a:rPr lang="ru-RU" sz="2000" dirty="0">
                <a:solidFill>
                  <a:srgbClr val="000000"/>
                </a:solidFill>
              </a:rPr>
              <a:t>скоростью 1-3 °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ru-RU" sz="2000" dirty="0" smtClean="0">
                <a:solidFill>
                  <a:srgbClr val="000000"/>
                </a:solidFill>
              </a:rPr>
              <a:t>/мин.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 smtClean="0">
                <a:solidFill>
                  <a:srgbClr val="000000"/>
                </a:solidFill>
              </a:rPr>
              <a:t>Методика исследования: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кластеризация волновых форм корреляционным методом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9397" y="1211263"/>
            <a:ext cx="4342603" cy="397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 indent="0" algn="just" defTabSz="914400" eaLnBrk="1" hangingPunct="1">
              <a:spcBef>
                <a:spcPts val="600"/>
              </a:spcBef>
            </a:pPr>
            <a:r>
              <a:rPr lang="ru-RU" sz="1800" dirty="0" smtClean="0">
                <a:solidFill>
                  <a:srgbClr val="000000"/>
                </a:solidFill>
              </a:rPr>
              <a:t>Идентификация актов роста предварительно сформированных трещин была основана на кластеризации регистрируемых импульсов ТАЭ на основе взаимной корреляции волновых форм. Данный метод используется как в неразрушающем контроле, так и в сейсмологии. В сейсмологии с его помощью определяются схожие волновые формы, записанные в разное время, и идентифицируются сейсмические события, связанные с одной характерной зоной разрушения/разломом (например, </a:t>
            </a:r>
            <a:r>
              <a:rPr lang="en-US" sz="1800" dirty="0" smtClean="0">
                <a:solidFill>
                  <a:srgbClr val="000000"/>
                </a:solidFill>
              </a:rPr>
              <a:t>[</a:t>
            </a:r>
            <a:r>
              <a:rPr lang="en-US" sz="1800" i="1" dirty="0" smtClean="0">
                <a:solidFill>
                  <a:srgbClr val="000000"/>
                </a:solidFill>
              </a:rPr>
              <a:t>Nadeau et al., 1995</a:t>
            </a:r>
            <a:r>
              <a:rPr lang="en-US" sz="1800" dirty="0" smtClean="0">
                <a:solidFill>
                  <a:srgbClr val="000000"/>
                </a:solidFill>
              </a:rPr>
              <a:t>]</a:t>
            </a:r>
            <a:r>
              <a:rPr lang="ru-RU" sz="1800" dirty="0" smtClean="0">
                <a:solidFill>
                  <a:srgbClr val="000000"/>
                </a:solidFill>
              </a:rPr>
              <a:t>, см. рис. справа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r>
              <a:rPr lang="ru-RU" sz="1800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11154"/>
            <a:ext cx="4431690" cy="313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397" y="5370036"/>
            <a:ext cx="87742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ru-RU" sz="1800" dirty="0">
                <a:solidFill>
                  <a:srgbClr val="000000"/>
                </a:solidFill>
              </a:rPr>
              <a:t>Отдельно проводились контрольные эксперименты с термическим воздействием на образцы </a:t>
            </a:r>
            <a:r>
              <a:rPr lang="ru-RU" sz="1800" dirty="0" smtClean="0">
                <a:solidFill>
                  <a:srgbClr val="000000"/>
                </a:solidFill>
              </a:rPr>
              <a:t>такого же песчаника и некоторых других горных пород, </a:t>
            </a:r>
            <a:r>
              <a:rPr lang="ru-RU" sz="1800" dirty="0">
                <a:solidFill>
                  <a:srgbClr val="000000"/>
                </a:solidFill>
              </a:rPr>
              <a:t>не подвергавшихся предварительному механическому </a:t>
            </a:r>
            <a:r>
              <a:rPr lang="ru-RU" sz="1800" dirty="0" smtClean="0">
                <a:solidFill>
                  <a:srgbClr val="000000"/>
                </a:solidFill>
              </a:rPr>
              <a:t>нагружению, с последующей кластеризацией волновых форм импульсов ТАЭ.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600"/>
            <a:ext cx="914831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 smtClean="0">
                <a:solidFill>
                  <a:srgbClr val="000000"/>
                </a:solidFill>
              </a:rPr>
              <a:t>Результаты эксперимента: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зависимость активности ТАЭ от температуры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087602"/>
            <a:ext cx="4559300" cy="41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 numCol="1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indent="0" eaLnBrk="1" hangingPunct="1">
              <a:lnSpc>
                <a:spcPct val="114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rgbClr val="000000"/>
                </a:solidFill>
              </a:rPr>
              <a:t>образец, </a:t>
            </a:r>
            <a:r>
              <a:rPr lang="ru-RU" sz="1800" u="sng" dirty="0" smtClean="0">
                <a:solidFill>
                  <a:srgbClr val="000000"/>
                </a:solidFill>
              </a:rPr>
              <a:t>не подвергавшийся</a:t>
            </a:r>
            <a:r>
              <a:rPr lang="ru-RU" sz="1800" dirty="0" smtClean="0">
                <a:solidFill>
                  <a:srgbClr val="000000"/>
                </a:solidFill>
              </a:rPr>
              <a:t> воздействиям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0" y="1087602"/>
            <a:ext cx="4572000" cy="41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 numCol="1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indent="0" eaLnBrk="1" hangingPunct="1">
              <a:lnSpc>
                <a:spcPct val="114000"/>
              </a:lnSpc>
              <a:spcBef>
                <a:spcPts val="600"/>
              </a:spcBef>
            </a:pPr>
            <a:r>
              <a:rPr lang="ru-RU" sz="1800" u="sng" dirty="0" smtClean="0">
                <a:solidFill>
                  <a:srgbClr val="000000"/>
                </a:solidFill>
              </a:rPr>
              <a:t>предварительно нагруженный</a:t>
            </a:r>
            <a:r>
              <a:rPr lang="ru-RU" sz="1800" dirty="0" smtClean="0">
                <a:solidFill>
                  <a:srgbClr val="000000"/>
                </a:solidFill>
              </a:rPr>
              <a:t> образец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8125" y="5583238"/>
            <a:ext cx="8654141" cy="80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285750" indent="-285750" algn="just" eaLnBrk="1" hangingPunct="1">
              <a:spcBef>
                <a:spcPts val="1200"/>
              </a:spcBef>
              <a:buFontTx/>
              <a:buChar char="-"/>
            </a:pPr>
            <a:r>
              <a:rPr lang="ru-RU" sz="1800" dirty="0" smtClean="0">
                <a:solidFill>
                  <a:srgbClr val="000000"/>
                </a:solidFill>
              </a:rPr>
              <a:t>общий </a:t>
            </a:r>
            <a:r>
              <a:rPr lang="ru-RU" sz="1800" dirty="0">
                <a:solidFill>
                  <a:srgbClr val="000000"/>
                </a:solidFill>
              </a:rPr>
              <a:t>уровень </a:t>
            </a:r>
            <a:r>
              <a:rPr lang="ru-RU" sz="1800" dirty="0" smtClean="0">
                <a:solidFill>
                  <a:srgbClr val="000000"/>
                </a:solidFill>
              </a:rPr>
              <a:t>активности </a:t>
            </a:r>
            <a:r>
              <a:rPr lang="ru-RU" sz="1800" dirty="0">
                <a:solidFill>
                  <a:srgbClr val="000000"/>
                </a:solidFill>
              </a:rPr>
              <a:t>ТАЭ </a:t>
            </a:r>
            <a:r>
              <a:rPr lang="ru-RU" sz="1800" dirty="0" smtClean="0">
                <a:solidFill>
                  <a:srgbClr val="000000"/>
                </a:solidFill>
              </a:rPr>
              <a:t>у образцов сопоставимый и небольшой;</a:t>
            </a:r>
            <a:endParaRPr lang="ru-RU" sz="1800" dirty="0">
              <a:solidFill>
                <a:srgbClr val="000000"/>
              </a:solidFill>
            </a:endParaRPr>
          </a:p>
          <a:p>
            <a:pPr marL="285750" indent="-285750" algn="just" eaLnBrk="1" hangingPunct="1">
              <a:spcBef>
                <a:spcPts val="1200"/>
              </a:spcBef>
              <a:buFontTx/>
              <a:buChar char="-"/>
            </a:pPr>
            <a:r>
              <a:rPr lang="ru-RU" sz="1800" dirty="0" smtClean="0">
                <a:solidFill>
                  <a:srgbClr val="000000"/>
                </a:solidFill>
              </a:rPr>
              <a:t>для обоих образцов термический аналог эффекта Кайзера выражен слабо</a:t>
            </a:r>
            <a:r>
              <a:rPr lang="ru-RU" sz="1800" dirty="0">
                <a:solidFill>
                  <a:srgbClr val="000000"/>
                </a:solidFill>
              </a:rPr>
              <a:t>.</a:t>
            </a:r>
            <a:endParaRPr lang="ru-RU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 smtClean="0">
                <a:solidFill>
                  <a:srgbClr val="000000"/>
                </a:solidFill>
              </a:rPr>
              <a:t>Результаты эксперимента:</a:t>
            </a:r>
          </a:p>
          <a:p>
            <a:r>
              <a:rPr lang="ru-RU" dirty="0">
                <a:solidFill>
                  <a:srgbClr val="000000"/>
                </a:solidFill>
              </a:rPr>
              <a:t>изменение </a:t>
            </a:r>
            <a:r>
              <a:rPr lang="ru-RU" dirty="0" smtClean="0">
                <a:solidFill>
                  <a:srgbClr val="000000"/>
                </a:solidFill>
              </a:rPr>
              <a:t>активности </a:t>
            </a:r>
            <a:r>
              <a:rPr lang="ru-RU" dirty="0">
                <a:solidFill>
                  <a:srgbClr val="000000"/>
                </a:solidFill>
              </a:rPr>
              <a:t>ТАЭ во времени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087602"/>
            <a:ext cx="4559300" cy="41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 numCol="1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indent="0" eaLnBrk="1" hangingPunct="1">
              <a:lnSpc>
                <a:spcPct val="114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rgbClr val="000000"/>
                </a:solidFill>
              </a:rPr>
              <a:t>образец, </a:t>
            </a:r>
            <a:r>
              <a:rPr lang="ru-RU" sz="1800" u="sng" dirty="0" smtClean="0">
                <a:solidFill>
                  <a:srgbClr val="000000"/>
                </a:solidFill>
              </a:rPr>
              <a:t>не подвергавшийся</a:t>
            </a:r>
            <a:r>
              <a:rPr lang="ru-RU" sz="1800" dirty="0" smtClean="0">
                <a:solidFill>
                  <a:srgbClr val="000000"/>
                </a:solidFill>
              </a:rPr>
              <a:t> воздействиям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0" y="1087602"/>
            <a:ext cx="4572000" cy="41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 numCol="1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indent="0" eaLnBrk="1" hangingPunct="1">
              <a:lnSpc>
                <a:spcPct val="114000"/>
              </a:lnSpc>
              <a:spcBef>
                <a:spcPts val="600"/>
              </a:spcBef>
            </a:pPr>
            <a:r>
              <a:rPr lang="ru-RU" sz="1800" u="sng" dirty="0" smtClean="0">
                <a:solidFill>
                  <a:srgbClr val="000000"/>
                </a:solidFill>
              </a:rPr>
              <a:t>предварительно нагруженный</a:t>
            </a:r>
            <a:r>
              <a:rPr lang="ru-RU" sz="1800" dirty="0" smtClean="0">
                <a:solidFill>
                  <a:srgbClr val="000000"/>
                </a:solidFill>
              </a:rPr>
              <a:t> образец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027" name="Picture 3" descr="D:\PK\BUFER PK\2017_10(окт)_9__13 молод Москва Молодеж тектонофиз конф ИФЗ РАН (_10_09)\мат к тезисам\sQ1_sintez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56"/>
          <a:stretch/>
        </p:blipFill>
        <p:spPr bwMode="auto">
          <a:xfrm>
            <a:off x="4788000" y="1477183"/>
            <a:ext cx="4140000" cy="280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PK\BUFER PK\2017_10(окт)_9__13 молод Москва Молодеж тектонофиз конф ИФЗ РАН (_10_09)\мат к тезисам\sM3_sintez.pn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90"/>
          <a:stretch/>
        </p:blipFill>
        <p:spPr bwMode="auto">
          <a:xfrm>
            <a:off x="246607" y="1458132"/>
            <a:ext cx="4248000" cy="282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K\BUFER PK\2017_10(окт)_9__13 молод Москва Молодеж тектонофиз конф ИФЗ РАН (_10_09)\мат к тезисам\sM3_sintez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88" b="1980"/>
          <a:stretch/>
        </p:blipFill>
        <p:spPr bwMode="auto">
          <a:xfrm>
            <a:off x="246607" y="4267199"/>
            <a:ext cx="4248000" cy="8390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K\BUFER PK\2017_10(окт)_9__13 молод Москва Молодеж тектонофиз конф ИФЗ РАН (_10_09)\мат к тезисам\sQ1_sintez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0"/>
          <a:stretch/>
        </p:blipFill>
        <p:spPr bwMode="auto">
          <a:xfrm>
            <a:off x="4788000" y="4248150"/>
            <a:ext cx="4140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691062" y="5413376"/>
            <a:ext cx="4333875" cy="120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285750" indent="-285750" algn="just" eaLnBrk="1" hangingPunct="1">
              <a:spcBef>
                <a:spcPts val="1200"/>
              </a:spcBef>
              <a:buFontTx/>
              <a:buChar char="-"/>
            </a:pPr>
            <a:r>
              <a:rPr lang="ru-RU" sz="1800" dirty="0" smtClean="0">
                <a:solidFill>
                  <a:srgbClr val="000000"/>
                </a:solidFill>
              </a:rPr>
              <a:t>активность ТАЭ нарастает при приближении к Т фазового перехода кварца, после чего наблюдается её уменьшение.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38125" y="5421313"/>
            <a:ext cx="4333875" cy="108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285750" indent="-285750" algn="just" eaLnBrk="1" hangingPunct="1">
              <a:spcBef>
                <a:spcPts val="1200"/>
              </a:spcBef>
              <a:buFontTx/>
              <a:buChar char="-"/>
            </a:pPr>
            <a:r>
              <a:rPr lang="ru-RU" sz="1800" dirty="0" smtClean="0">
                <a:solidFill>
                  <a:srgbClr val="000000"/>
                </a:solidFill>
              </a:rPr>
              <a:t>активность ТАЭ неровная;</a:t>
            </a:r>
          </a:p>
          <a:p>
            <a:pPr marL="285750" indent="-285750" algn="l" eaLnBrk="1" hangingPunct="1">
              <a:spcBef>
                <a:spcPts val="1200"/>
              </a:spcBef>
              <a:buFontTx/>
              <a:buChar char="-"/>
            </a:pPr>
            <a:r>
              <a:rPr lang="ru-RU" sz="1800" dirty="0" smtClean="0">
                <a:solidFill>
                  <a:srgbClr val="000000"/>
                </a:solidFill>
              </a:rPr>
              <a:t>есть всплеск после Т фазового перехода кварца.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14010</TotalTime>
  <Words>836</Words>
  <Application>Microsoft Office PowerPoint</Application>
  <PresentationFormat>Экран (4:3)</PresentationFormat>
  <Paragraphs>97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_</dc:creator>
  <cp:lastModifiedBy>PK</cp:lastModifiedBy>
  <cp:revision>875</cp:revision>
  <dcterms:created xsi:type="dcterms:W3CDTF">2009-02-22T21:19:00Z</dcterms:created>
  <dcterms:modified xsi:type="dcterms:W3CDTF">2019-06-06T05:30:45Z</dcterms:modified>
</cp:coreProperties>
</file>