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  <p:sldMasterId id="2147483756" r:id="rId3"/>
  </p:sldMasterIdLst>
  <p:notesMasterIdLst>
    <p:notesMasterId r:id="rId23"/>
  </p:notesMasterIdLst>
  <p:handoutMasterIdLst>
    <p:handoutMasterId r:id="rId24"/>
  </p:handoutMasterIdLst>
  <p:sldIdLst>
    <p:sldId id="272" r:id="rId4"/>
    <p:sldId id="259" r:id="rId5"/>
    <p:sldId id="260" r:id="rId6"/>
    <p:sldId id="266" r:id="rId7"/>
    <p:sldId id="286" r:id="rId8"/>
    <p:sldId id="269" r:id="rId9"/>
    <p:sldId id="264" r:id="rId10"/>
    <p:sldId id="265" r:id="rId11"/>
    <p:sldId id="273" r:id="rId12"/>
    <p:sldId id="287" r:id="rId13"/>
    <p:sldId id="291" r:id="rId14"/>
    <p:sldId id="294" r:id="rId15"/>
    <p:sldId id="277" r:id="rId16"/>
    <p:sldId id="274" r:id="rId17"/>
    <p:sldId id="289" r:id="rId18"/>
    <p:sldId id="290" r:id="rId19"/>
    <p:sldId id="267" r:id="rId20"/>
    <p:sldId id="288" r:id="rId21"/>
    <p:sldId id="263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2" autoAdjust="0"/>
    <p:restoredTop sz="85662" autoAdjust="0"/>
  </p:normalViewPr>
  <p:slideViewPr>
    <p:cSldViewPr>
      <p:cViewPr varScale="1">
        <p:scale>
          <a:sx n="35" d="100"/>
          <a:sy n="35" d="100"/>
        </p:scale>
        <p:origin x="-132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EC9B5-BDE4-45E3-9C92-14A0700A2C66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1AF42-A488-47D4-8FAB-6B21B3DFCB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55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2ADF2FC-5DAD-426F-8492-E840ECD4C889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B7C67E-178A-4DA9-B190-188391A5C4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1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E2B68E-D847-4DAB-A99E-40814B60EC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ED978-8E68-4C5B-8ABA-D1D5CAC927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DB3AC2-BDFA-4CD5-86FD-750BC8290A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AB29B-ACF4-46D5-B6CF-1C9E1792F8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E94E1-9C04-41D6-B87E-D350C334AF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93DE4-1DEE-4339-9470-D6178FF840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DD3239-E8F8-4349-AC5A-39FC74E62F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1ED978-8E68-4C5B-8ABA-D1D5CAC927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8D280-8DED-40DA-A33F-D25D0066BD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57166"/>
            <a:ext cx="7772400" cy="1957409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E6D9D-12C6-4681-83E7-7D08C9CB78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30219" y="1331579"/>
            <a:ext cx="9013781" cy="311471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9FDD6EF0-F29E-4CC8-BE07-621A38D907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B8E7D-387C-4ACD-BA11-DA449C2D18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9E267-B762-412A-A699-BF3172BD97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1E43A0-9D54-4775-984D-3E3BF9796A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AA976-7214-453E-A8A7-DC8B283F65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350DE-F658-4866-A140-43161D3CA1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FB21E-F943-4C02-B13E-B3AF2FAC45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0F3B1-9324-4715-AAE0-7AA4D68200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FA110-58A5-4D45-9A94-BA3B949A6B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A7550-200F-4780-B857-567D10CC6B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35B41-1092-4B2B-A681-EA62B1804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70732-3F45-4E9E-8BEB-1D354BDE1D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ED9E8-271D-4C77-A51B-750E1771EB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C514A592-0876-4B0B-8294-139DDC2C17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B5AFB-5C00-461D-B263-4E10803416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AB29B-ACF4-46D5-B6CF-1C9E1792F8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A39E4-1790-4ACC-A5F9-80B14C49F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93DE4-1DEE-4339-9470-D6178FF840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4DE8-E6E6-4C85-922C-37568633DC2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6980-B7D4-454E-90F4-4E91A655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4DE8-E6E6-4C85-922C-37568633DC2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6980-B7D4-454E-90F4-4E91A655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4DE8-E6E6-4C85-922C-37568633DC2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6980-B7D4-454E-90F4-4E91A655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4DE8-E6E6-4C85-922C-37568633DC2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6980-B7D4-454E-90F4-4E91A655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4DE8-E6E6-4C85-922C-37568633DC2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6980-B7D4-454E-90F4-4E91A655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4DE8-E6E6-4C85-922C-37568633DC2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6980-B7D4-454E-90F4-4E91A655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4DE8-E6E6-4C85-922C-37568633DC2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6980-B7D4-454E-90F4-4E91A655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949E0-DC4F-4A0C-A291-E6D23D45F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D6EF0-F29E-4CC8-BE07-621A38D907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4DE8-E6E6-4C85-922C-37568633DC2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6980-B7D4-454E-90F4-4E91A655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4DE8-E6E6-4C85-922C-37568633DC2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6980-B7D4-454E-90F4-4E91A655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4DE8-E6E6-4C85-922C-37568633DC2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6980-B7D4-454E-90F4-4E91A655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4DE8-E6E6-4C85-922C-37568633DC2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6980-B7D4-454E-90F4-4E91A655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5E6C-5F86-429F-AB98-35124456A8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9E267-B762-412A-A699-BF3172BD97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25D5B-59AC-48BD-B62E-D5936A6D6A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AA976-7214-453E-A8A7-DC8B283F65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98C08-A9CF-4E73-81A9-5EC18F3A67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FB21E-F943-4C02-B13E-B3AF2FAC45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49E22-DFC4-4904-967E-6C0722FC5C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FA110-58A5-4D45-9A94-BA3B949A6B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99535-5FBE-4467-9A3C-0B7995F555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35B41-1092-4B2B-A681-EA62B1804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B3383-D24E-4F7C-B7D3-8B47F2FF07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4A592-0876-4B0B-8294-139DDC2C17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559874-9778-47B0-A098-0D0691CFB0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C5066F-1EBB-4A7F-9E21-995E8F976E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ipe dir="d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D559874-9778-47B0-A098-0D0691CFB0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6C5066F-1EBB-4A7F-9E21-995E8F976E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ipe dir="d"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600" baseline="0" dirty="0" err="1" smtClean="0">
                <a:solidFill>
                  <a:srgbClr val="000000"/>
                </a:solidFill>
                <a:latin typeface="Arial"/>
              </a:rPr>
              <a:t>кфмн</a:t>
            </a:r>
            <a:r>
              <a:rPr lang="ru-RU" dirty="0" err="1" smtClean="0"/>
              <a:t>Образец</a:t>
            </a:r>
            <a:r>
              <a:rPr lang="ru-RU" dirty="0" smtClean="0"/>
              <a:t>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4DE8-E6E6-4C85-922C-37568633DC2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6980-B7D4-454E-90F4-4E91A655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lang="ru-RU" sz="600" kern="1200" baseline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cap="all" dirty="0" smtClean="0"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cap="all" dirty="0" smtClean="0">
                <a:solidFill>
                  <a:schemeClr val="accent1"/>
                </a:solidFill>
                <a:effectLst/>
                <a:latin typeface="Times New Roman"/>
                <a:ea typeface="Times New Roman"/>
              </a:rPr>
            </a:br>
            <a:r>
              <a:rPr lang="ru-RU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 </a:t>
            </a:r>
            <a:r>
              <a:rPr lang="ru-RU" sz="3600" b="1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Разрушение электрическим импульсом образцов </a:t>
            </a:r>
            <a:r>
              <a:rPr lang="ru-RU" sz="36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искусственного </a:t>
            </a:r>
            <a:r>
              <a:rPr lang="ru-RU" sz="3600" b="1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песчаника в состоянии,  близком </a:t>
            </a:r>
            <a:br>
              <a:rPr lang="ru-RU" sz="3600" b="1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3600" b="1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к  неустойчивому </a:t>
            </a:r>
            <a:r>
              <a:rPr lang="ru-RU" sz="4000" cap="all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cap="all" dirty="0" smtClean="0">
                <a:effectLst/>
                <a:latin typeface="Times New Roman"/>
                <a:ea typeface="Times New Roman"/>
              </a:rPr>
              <a:t/>
            </a:r>
            <a:br>
              <a:rPr lang="ru-RU" cap="all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27322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>
              <a:spcAft>
                <a:spcPts val="0"/>
              </a:spcAft>
            </a:pPr>
            <a:endParaRPr lang="ru-RU" sz="2000" i="1" cap="all" dirty="0" smtClean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2000" i="1" cap="all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2000" i="1" cap="all" dirty="0" smtClean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000" b="1" i="1" cap="all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В.А.Зейгарник</a:t>
            </a:r>
            <a:r>
              <a:rPr lang="ru-RU" sz="2000" b="1" i="1" cap="all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2000" b="1" i="1" cap="all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В.Н.Ключкин</a:t>
            </a:r>
            <a:r>
              <a:rPr lang="ru-RU" sz="2000" b="1" i="1" cap="all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2000" b="1" i="1" cap="all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В.И.Окунев</a:t>
            </a:r>
            <a:endParaRPr lang="ru-RU" sz="2000" b="1" cap="all" dirty="0" smtClean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b="1" cap="all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buNone/>
            </a:pPr>
            <a:r>
              <a:rPr lang="ru-RU" b="1" cap="all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marR="107950" algn="ctr">
              <a:spcAft>
                <a:spcPts val="0"/>
              </a:spcAft>
              <a:buNone/>
            </a:pPr>
            <a:r>
              <a:rPr lang="ru-RU" sz="2000" b="1" cap="all" dirty="0" smtClean="0">
                <a:solidFill>
                  <a:srgbClr val="00B05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Объединенный институт высоких Температур РАН.</a:t>
            </a:r>
            <a:endParaRPr lang="ru-RU" sz="2000" cap="all" dirty="0" smtClean="0">
              <a:solidFill>
                <a:srgbClr val="00B05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158" y="6356350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ru-RU" b="1" dirty="0" err="1" smtClean="0">
                <a:solidFill>
                  <a:prstClr val="black">
                    <a:tint val="75000"/>
                  </a:prstClr>
                </a:solidFill>
              </a:rPr>
              <a:t>Триггерные</a:t>
            </a:r>
            <a:r>
              <a:rPr lang="ru-RU" b="1" dirty="0" smtClean="0">
                <a:solidFill>
                  <a:prstClr val="black">
                    <a:tint val="75000"/>
                  </a:prstClr>
                </a:solidFill>
              </a:rPr>
              <a:t> эффекты в </a:t>
            </a:r>
            <a:r>
              <a:rPr lang="ru-RU" b="1" dirty="0" err="1" smtClean="0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 b="1" dirty="0" smtClean="0">
                <a:solidFill>
                  <a:prstClr val="black">
                    <a:tint val="75000"/>
                  </a:prstClr>
                </a:solidFill>
              </a:rPr>
              <a:t>, 2019</a:t>
            </a:r>
            <a:endParaRPr lang="ru-RU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849F-F8E4-40D5-A447-C0E7FB7A7B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0462"/>
            <a:ext cx="830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59902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для последующих экспериментов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Триггерные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эффекты в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, 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попытаться за счет воздействия самим электрическим током довести образец, находящийся в околокритическом состоянии до разрушения</a:t>
            </a:r>
            <a:endParaRPr lang="ru-RU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969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об условиях эксперимента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b="1" dirty="0" err="1" smtClean="0">
                <a:solidFill>
                  <a:prstClr val="black">
                    <a:tint val="75000"/>
                  </a:prstClr>
                </a:solidFill>
              </a:rPr>
              <a:t>Триггерные</a:t>
            </a:r>
            <a:r>
              <a:rPr lang="ru-RU" b="1" dirty="0" smtClean="0">
                <a:solidFill>
                  <a:prstClr val="black">
                    <a:tint val="75000"/>
                  </a:prstClr>
                </a:solidFill>
              </a:rPr>
              <a:t> эффекты в </a:t>
            </a:r>
            <a:r>
              <a:rPr lang="ru-RU" b="1" dirty="0" err="1" smtClean="0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 b="1" dirty="0" smtClean="0">
                <a:solidFill>
                  <a:prstClr val="black">
                    <a:tint val="75000"/>
                  </a:prstClr>
                </a:solidFill>
              </a:rPr>
              <a:t>, 2019</a:t>
            </a:r>
            <a:endParaRPr lang="ru-RU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857224" y="1500174"/>
          <a:ext cx="7772400" cy="4721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571636"/>
                <a:gridCol w="1877358"/>
                <a:gridCol w="1765980"/>
                <a:gridCol w="1342980"/>
              </a:tblGrid>
              <a:tr h="12432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№ образца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Число</a:t>
                      </a:r>
                      <a:r>
                        <a:rPr lang="ru-RU" sz="2400" baseline="0" dirty="0" smtClean="0"/>
                        <a:t> циклов </a:t>
                      </a:r>
                      <a:r>
                        <a:rPr lang="ru-RU" sz="2400" baseline="0" dirty="0" err="1" smtClean="0"/>
                        <a:t>нагружения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Диапазон нагрузок, кН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Скорость </a:t>
                      </a:r>
                      <a:r>
                        <a:rPr lang="ru-RU" sz="2400" dirty="0" err="1" smtClean="0"/>
                        <a:t>нагружения</a:t>
                      </a:r>
                      <a:r>
                        <a:rPr lang="ru-RU" sz="2400" dirty="0" smtClean="0"/>
                        <a:t>, кН/мин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Сила</a:t>
                      </a:r>
                      <a:r>
                        <a:rPr lang="ru-RU" sz="2400" baseline="0" dirty="0" smtClean="0"/>
                        <a:t> тока, мА</a:t>
                      </a:r>
                      <a:endParaRPr lang="ru-RU" sz="2400" dirty="0"/>
                    </a:p>
                  </a:txBody>
                  <a:tcPr/>
                </a:tc>
              </a:tr>
              <a:tr h="105561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9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80-150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2,5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30</a:t>
                      </a:r>
                      <a:endParaRPr lang="ru-RU" sz="2800" b="1" dirty="0"/>
                    </a:p>
                  </a:txBody>
                  <a:tcPr/>
                </a:tc>
              </a:tr>
              <a:tr h="105561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100-191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0,27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70</a:t>
                      </a:r>
                      <a:endParaRPr lang="ru-RU" sz="2800" b="1" dirty="0"/>
                    </a:p>
                  </a:txBody>
                  <a:tcPr/>
                </a:tc>
              </a:tr>
              <a:tr h="105561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140-171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0,23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60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71435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эксперимента </a:t>
            </a: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образце </a:t>
            </a: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№13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14400" y="6429396"/>
            <a:ext cx="3962400" cy="428604"/>
          </a:xfrm>
        </p:spPr>
        <p:txBody>
          <a:bodyPr/>
          <a:lstStyle/>
          <a:p>
            <a:pPr lvl="0">
              <a:defRPr/>
            </a:pPr>
            <a:r>
              <a:rPr lang="ru-RU" b="1" dirty="0" err="1" smtClean="0">
                <a:solidFill>
                  <a:prstClr val="black">
                    <a:tint val="75000"/>
                  </a:prstClr>
                </a:solidFill>
              </a:rPr>
              <a:t>Триггерные</a:t>
            </a:r>
            <a:r>
              <a:rPr lang="ru-RU" b="1" dirty="0" smtClean="0">
                <a:solidFill>
                  <a:prstClr val="black">
                    <a:tint val="75000"/>
                  </a:prstClr>
                </a:solidFill>
              </a:rPr>
              <a:t> эффекты в </a:t>
            </a:r>
            <a:r>
              <a:rPr lang="ru-RU" b="1" dirty="0" err="1" smtClean="0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 b="1" dirty="0" smtClean="0">
                <a:solidFill>
                  <a:prstClr val="black">
                    <a:tint val="75000"/>
                  </a:prstClr>
                </a:solidFill>
              </a:rPr>
              <a:t>, 2019</a:t>
            </a:r>
            <a:endParaRPr lang="ru-RU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(23-24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4016" r="35432"/>
          <a:stretch>
            <a:fillRect/>
          </a:stretch>
        </p:blipFill>
        <p:spPr bwMode="auto">
          <a:xfrm>
            <a:off x="785786" y="785813"/>
            <a:ext cx="7858180" cy="528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500090"/>
            <a:ext cx="8215370" cy="121444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эксперимента на образце № 15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14400" y="6400824"/>
            <a:ext cx="3962400" cy="457200"/>
          </a:xfrm>
        </p:spPr>
        <p:txBody>
          <a:bodyPr/>
          <a:lstStyle/>
          <a:p>
            <a:pPr lvl="0">
              <a:defRPr/>
            </a:pP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Триггерные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эффекты в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, 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VoVa_4730s\Desktop\Для статьи_ (28,01-10.04).2019\Для статьи (26-29).03.2019\7_к(1)_2(2ч)_и_8_к(1)_1-65дец-вар3.e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714356"/>
            <a:ext cx="9858444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500090"/>
            <a:ext cx="77724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эксперимента на образце №16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14400" y="6400824"/>
            <a:ext cx="3962400" cy="457200"/>
          </a:xfrm>
        </p:spPr>
        <p:txBody>
          <a:bodyPr/>
          <a:lstStyle/>
          <a:p>
            <a:pPr lvl="0">
              <a:defRPr/>
            </a:pP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Триггерные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эффекты в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, 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1"/>
            <a:ext cx="5857916" cy="42576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(08-10)"/>
          <p:cNvPicPr>
            <a:picLocks noChangeAspect="1" noChangeArrowheads="1"/>
          </p:cNvPicPr>
          <p:nvPr/>
        </p:nvPicPr>
        <p:blipFill>
          <a:blip r:embed="rId2"/>
          <a:srcRect l="24016" r="31496"/>
          <a:stretch>
            <a:fillRect/>
          </a:stretch>
        </p:blipFill>
        <p:spPr bwMode="auto">
          <a:xfrm>
            <a:off x="428596" y="571480"/>
            <a:ext cx="86439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71462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Энергетические оценки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Триггерные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эффекты в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, 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E </a:t>
            </a:r>
            <a:r>
              <a:rPr lang="ru-RU" baseline="-25000" dirty="0" smtClean="0"/>
              <a:t>мех </a:t>
            </a:r>
            <a:r>
              <a:rPr lang="ru-RU" dirty="0" smtClean="0"/>
              <a:t>=  </a:t>
            </a:r>
            <a:r>
              <a:rPr lang="en-US" dirty="0" smtClean="0"/>
              <a:t>F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l</a:t>
            </a:r>
            <a:r>
              <a:rPr lang="ru-RU" dirty="0" smtClean="0">
                <a:latin typeface="Times New Roman"/>
                <a:cs typeface="Times New Roman"/>
              </a:rPr>
              <a:t>    для одного </a:t>
            </a:r>
            <a:r>
              <a:rPr lang="ru-RU" dirty="0" err="1" smtClean="0">
                <a:latin typeface="Times New Roman"/>
                <a:cs typeface="Times New Roman"/>
              </a:rPr>
              <a:t>пригруза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 </a:t>
            </a:r>
            <a:r>
              <a:rPr lang="ru-RU" baseline="-25000" dirty="0" err="1" smtClean="0">
                <a:latin typeface="Times New Roman"/>
                <a:cs typeface="Times New Roman"/>
              </a:rPr>
              <a:t>эл</a:t>
            </a:r>
            <a:r>
              <a:rPr lang="ru-RU" dirty="0" smtClean="0">
                <a:latin typeface="Times New Roman"/>
                <a:cs typeface="Times New Roman"/>
              </a:rPr>
              <a:t> = </a:t>
            </a:r>
            <a:r>
              <a:rPr lang="en-US" dirty="0" smtClean="0">
                <a:latin typeface="Times New Roman"/>
                <a:cs typeface="Times New Roman"/>
              </a:rPr>
              <a:t>UI</a:t>
            </a:r>
            <a:r>
              <a:rPr lang="el-GR" dirty="0" smtClean="0">
                <a:latin typeface="Times New Roman"/>
                <a:cs typeface="Times New Roman"/>
              </a:rPr>
              <a:t>τ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lang="ru-RU" dirty="0" smtClean="0">
                <a:latin typeface="Times New Roman"/>
                <a:cs typeface="Times New Roman"/>
              </a:rPr>
              <a:t>   </a:t>
            </a:r>
            <a:r>
              <a:rPr lang="en-US" dirty="0" smtClean="0">
                <a:latin typeface="Times New Roman"/>
                <a:cs typeface="Times New Roman"/>
              </a:rPr>
              <a:t> E </a:t>
            </a:r>
            <a:r>
              <a:rPr lang="ru-RU" baseline="-25000" dirty="0" err="1" smtClean="0">
                <a:latin typeface="Times New Roman"/>
                <a:cs typeface="Times New Roman"/>
              </a:rPr>
              <a:t>эл</a:t>
            </a:r>
            <a:r>
              <a:rPr lang="en-US" baseline="-25000" dirty="0" smtClean="0">
                <a:latin typeface="Times New Roman"/>
                <a:cs typeface="Times New Roman"/>
              </a:rPr>
              <a:t> </a:t>
            </a:r>
            <a:r>
              <a:rPr lang="ru-RU" baseline="-25000" dirty="0" smtClean="0">
                <a:latin typeface="Times New Roman"/>
                <a:cs typeface="Times New Roman"/>
              </a:rPr>
              <a:t>эф</a:t>
            </a:r>
            <a:r>
              <a:rPr lang="ru-RU" dirty="0" smtClean="0">
                <a:latin typeface="Times New Roman"/>
                <a:cs typeface="Times New Roman"/>
              </a:rPr>
              <a:t> = </a:t>
            </a:r>
            <a:r>
              <a:rPr lang="en-US" dirty="0" smtClean="0">
                <a:latin typeface="Times New Roman"/>
                <a:cs typeface="Times New Roman"/>
              </a:rPr>
              <a:t>UI</a:t>
            </a:r>
            <a:r>
              <a:rPr lang="el-GR" dirty="0" smtClean="0">
                <a:latin typeface="Times New Roman"/>
                <a:cs typeface="Times New Roman"/>
              </a:rPr>
              <a:t>τ</a:t>
            </a:r>
            <a:r>
              <a:rPr lang="ru-RU" dirty="0" smtClean="0">
                <a:latin typeface="Times New Roman"/>
                <a:cs typeface="Times New Roman"/>
              </a:rPr>
              <a:t> · С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u-RU" baseline="-25000" dirty="0" err="1" smtClean="0">
                <a:latin typeface="Times New Roman"/>
                <a:cs typeface="Times New Roman"/>
              </a:rPr>
              <a:t>эмп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,   </a:t>
            </a:r>
            <a:endParaRPr lang="ru-RU" dirty="0" smtClean="0">
              <a:latin typeface="Times New Roman"/>
              <a:cs typeface="Times New Roman"/>
            </a:endParaRPr>
          </a:p>
          <a:p>
            <a:endParaRPr lang="ru-RU" dirty="0" smtClean="0"/>
          </a:p>
          <a:p>
            <a:r>
              <a:rPr lang="en-US" dirty="0" smtClean="0"/>
              <a:t>F = 15</a:t>
            </a:r>
            <a:r>
              <a:rPr lang="ru-RU" dirty="0" smtClean="0">
                <a:latin typeface="Times New Roman"/>
                <a:cs typeface="Times New Roman"/>
              </a:rPr>
              <a:t>·1</a:t>
            </a:r>
            <a:r>
              <a:rPr lang="en-US" dirty="0" smtClean="0">
                <a:latin typeface="Times New Roman"/>
                <a:cs typeface="Times New Roman"/>
              </a:rPr>
              <a:t>0</a:t>
            </a:r>
            <a:r>
              <a:rPr lang="en-US" baseline="30000" dirty="0" smtClean="0">
                <a:latin typeface="Times New Roman"/>
                <a:cs typeface="Times New Roman"/>
              </a:rPr>
              <a:t>3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Н, 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l</a:t>
            </a:r>
            <a:r>
              <a:rPr lang="ru-RU" dirty="0" smtClean="0">
                <a:latin typeface="Times New Roman"/>
                <a:cs typeface="Times New Roman"/>
              </a:rPr>
              <a:t> = 10· 10</a:t>
            </a:r>
            <a:r>
              <a:rPr lang="ru-RU" baseline="30000" dirty="0" smtClean="0">
                <a:latin typeface="Times New Roman"/>
                <a:cs typeface="Times New Roman"/>
              </a:rPr>
              <a:t>-4</a:t>
            </a:r>
            <a:r>
              <a:rPr lang="ru-RU" dirty="0" smtClean="0">
                <a:latin typeface="Times New Roman"/>
                <a:cs typeface="Times New Roman"/>
              </a:rPr>
              <a:t> см,</a:t>
            </a:r>
          </a:p>
          <a:p>
            <a:pPr>
              <a:buNone/>
            </a:pPr>
            <a:r>
              <a:rPr lang="ru-RU" dirty="0" smtClean="0">
                <a:latin typeface="Times New Roman"/>
                <a:cs typeface="Times New Roman"/>
              </a:rPr>
              <a:t>                     </a:t>
            </a:r>
            <a:r>
              <a:rPr lang="en-US" b="1" dirty="0" smtClean="0">
                <a:solidFill>
                  <a:srgbClr val="0070C0"/>
                </a:solidFill>
              </a:rPr>
              <a:t>E </a:t>
            </a:r>
            <a:r>
              <a:rPr lang="ru-RU" b="1" baseline="-25000" dirty="0" smtClean="0">
                <a:solidFill>
                  <a:srgbClr val="0070C0"/>
                </a:solidFill>
              </a:rPr>
              <a:t>мех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= 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15 Дж </a:t>
            </a:r>
            <a:r>
              <a:rPr lang="ru-RU" b="1" baseline="-25000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для одного </a:t>
            </a:r>
            <a:r>
              <a:rPr lang="ru-RU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пригруза</a:t>
            </a:r>
            <a:endParaRPr lang="ru-RU" b="1" baseline="-25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/>
              <a:t>    (</a:t>
            </a:r>
            <a:r>
              <a:rPr lang="en-US" dirty="0" smtClean="0"/>
              <a:t>E </a:t>
            </a:r>
            <a:r>
              <a:rPr lang="ru-RU" baseline="-25000" dirty="0" smtClean="0"/>
              <a:t>мех</a:t>
            </a:r>
            <a:r>
              <a:rPr lang="en-US" dirty="0" smtClean="0"/>
              <a:t> </a:t>
            </a:r>
            <a:r>
              <a:rPr lang="ru-RU" dirty="0" smtClean="0">
                <a:latin typeface="Times New Roman"/>
                <a:cs typeface="Times New Roman"/>
              </a:rPr>
              <a:t>=  100-150 Дж</a:t>
            </a:r>
            <a:r>
              <a:rPr lang="ru-RU" baseline="-25000" dirty="0" smtClean="0"/>
              <a:t> </a:t>
            </a:r>
            <a:r>
              <a:rPr lang="ru-RU" dirty="0" smtClean="0">
                <a:latin typeface="Times New Roman"/>
                <a:cs typeface="Times New Roman"/>
              </a:rPr>
              <a:t>для всего интервала </a:t>
            </a:r>
            <a:r>
              <a:rPr lang="ru-RU" dirty="0" err="1" smtClean="0">
                <a:latin typeface="Times New Roman"/>
                <a:cs typeface="Times New Roman"/>
              </a:rPr>
              <a:t>нагружения</a:t>
            </a:r>
            <a:r>
              <a:rPr lang="ru-RU" dirty="0" smtClean="0"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 = </a:t>
            </a:r>
            <a:r>
              <a:rPr lang="ru-RU" dirty="0" smtClean="0"/>
              <a:t>200 </a:t>
            </a:r>
            <a:r>
              <a:rPr lang="en-US" dirty="0" smtClean="0"/>
              <a:t>В</a:t>
            </a:r>
            <a:r>
              <a:rPr lang="ru-RU" dirty="0" smtClean="0"/>
              <a:t>,  </a:t>
            </a:r>
            <a:r>
              <a:rPr lang="en-US" dirty="0" smtClean="0"/>
              <a:t>I = </a:t>
            </a:r>
            <a:r>
              <a:rPr lang="ru-RU" dirty="0" smtClean="0">
                <a:latin typeface="Times New Roman"/>
                <a:cs typeface="Times New Roman"/>
              </a:rPr>
              <a:t>6·10</a:t>
            </a:r>
            <a:r>
              <a:rPr lang="ru-RU" baseline="30000" dirty="0" smtClean="0">
                <a:latin typeface="Times New Roman"/>
                <a:cs typeface="Times New Roman"/>
              </a:rPr>
              <a:t>-2</a:t>
            </a:r>
            <a:r>
              <a:rPr lang="ru-RU" dirty="0" smtClean="0">
                <a:latin typeface="Times New Roman"/>
                <a:cs typeface="Times New Roman"/>
              </a:rPr>
              <a:t> А, </a:t>
            </a:r>
            <a:r>
              <a:rPr lang="el-GR" dirty="0" smtClean="0">
                <a:latin typeface="Times New Roman"/>
                <a:cs typeface="Times New Roman"/>
              </a:rPr>
              <a:t>τ</a:t>
            </a:r>
            <a:r>
              <a:rPr lang="ru-RU" dirty="0" smtClean="0">
                <a:latin typeface="Times New Roman"/>
                <a:cs typeface="Times New Roman"/>
              </a:rPr>
              <a:t> = 1,8·10</a:t>
            </a:r>
            <a:r>
              <a:rPr lang="ru-RU" baseline="30000" dirty="0" smtClean="0">
                <a:latin typeface="Times New Roman"/>
                <a:cs typeface="Times New Roman"/>
              </a:rPr>
              <a:t>3</a:t>
            </a:r>
            <a:r>
              <a:rPr lang="ru-RU" dirty="0" smtClean="0">
                <a:latin typeface="Times New Roman"/>
                <a:cs typeface="Times New Roman"/>
              </a:rPr>
              <a:t> с, </a:t>
            </a:r>
          </a:p>
          <a:p>
            <a:pPr>
              <a:buNone/>
            </a:pPr>
            <a:r>
              <a:rPr lang="ru-RU" dirty="0" smtClean="0">
                <a:latin typeface="Times New Roman"/>
                <a:cs typeface="Times New Roman"/>
              </a:rPr>
              <a:t>                      </a:t>
            </a:r>
            <a:r>
              <a:rPr lang="en-US" dirty="0" smtClean="0">
                <a:latin typeface="Times New Roman"/>
                <a:cs typeface="Times New Roman"/>
              </a:rPr>
              <a:t>E </a:t>
            </a:r>
            <a:r>
              <a:rPr lang="ru-RU" baseline="-25000" dirty="0" smtClean="0">
                <a:latin typeface="Times New Roman"/>
                <a:cs typeface="Times New Roman"/>
              </a:rPr>
              <a:t>эл</a:t>
            </a:r>
            <a:r>
              <a:rPr lang="ru-RU" dirty="0" smtClean="0">
                <a:latin typeface="Times New Roman"/>
                <a:cs typeface="Times New Roman"/>
              </a:rPr>
              <a:t> = 22000 Дж</a:t>
            </a:r>
          </a:p>
          <a:p>
            <a:pPr>
              <a:buNone/>
            </a:pPr>
            <a:r>
              <a:rPr lang="ru-RU" dirty="0" smtClean="0">
                <a:latin typeface="Times New Roman"/>
                <a:cs typeface="Times New Roman"/>
              </a:rPr>
              <a:t>     С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u-RU" baseline="-25000" dirty="0" err="1" smtClean="0">
                <a:latin typeface="Times New Roman"/>
                <a:cs typeface="Times New Roman"/>
              </a:rPr>
              <a:t>эмп</a:t>
            </a:r>
            <a:r>
              <a:rPr lang="ru-RU" baseline="-2500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= 3·10</a:t>
            </a:r>
            <a:r>
              <a:rPr lang="ru-RU" baseline="30000" dirty="0" smtClean="0">
                <a:latin typeface="Times New Roman"/>
                <a:cs typeface="Times New Roman"/>
              </a:rPr>
              <a:t>-3  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lang="ru-RU" b="1" baseline="-2500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эл</a:t>
            </a:r>
            <a:r>
              <a:rPr lang="en-US" b="1" baseline="-25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b="1" baseline="-25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эф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=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66 Дж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при одном ЭВ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7154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b="1" dirty="0" err="1" smtClean="0">
                <a:solidFill>
                  <a:prstClr val="black">
                    <a:tint val="75000"/>
                  </a:prstClr>
                </a:solidFill>
              </a:rPr>
              <a:t>Триггерные</a:t>
            </a:r>
            <a:r>
              <a:rPr lang="ru-RU" b="1" dirty="0" smtClean="0">
                <a:solidFill>
                  <a:prstClr val="black">
                    <a:tint val="75000"/>
                  </a:prstClr>
                </a:solidFill>
              </a:rPr>
              <a:t> эффекты в </a:t>
            </a:r>
            <a:r>
              <a:rPr lang="ru-RU" b="1" dirty="0" err="1" smtClean="0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 b="1" dirty="0" smtClean="0">
                <a:solidFill>
                  <a:prstClr val="black">
                    <a:tint val="75000"/>
                  </a:prstClr>
                </a:solidFill>
              </a:rPr>
              <a:t>, 2019</a:t>
            </a:r>
            <a:endParaRPr lang="ru-RU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914400" y="1142984"/>
            <a:ext cx="7772400" cy="50720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Результаты по ЭВ для трех однотипных образцов искусственного песчаника в условиях, близких к разрушению, показали, что само по себе ЭВ при неизменной механической нагрузке может привести к инициированию процесса лавинного трещинообразования, заканчивающегося разрушением образца</a:t>
            </a:r>
          </a:p>
          <a:p>
            <a:r>
              <a:rPr lang="ru-RU" dirty="0" smtClean="0"/>
              <a:t>2. Причина этого явления состоит в росте давления в порах и трещинах за счет теплового эффекта. </a:t>
            </a:r>
          </a:p>
          <a:p>
            <a:r>
              <a:rPr lang="ru-RU" dirty="0" smtClean="0"/>
              <a:t>3. Энергетические оценки ставят под вопрос предположение о </a:t>
            </a:r>
            <a:r>
              <a:rPr lang="ru-RU" dirty="0" err="1" smtClean="0"/>
              <a:t>триггерном</a:t>
            </a:r>
            <a:r>
              <a:rPr lang="ru-RU" dirty="0" smtClean="0"/>
              <a:t> механизме ЭВ в условиях данного эксперимента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Триггерные эффекты в </a:t>
            </a:r>
            <a:r>
              <a:rPr lang="ru-RU" dirty="0" err="1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>
                <a:solidFill>
                  <a:prstClr val="black">
                    <a:tint val="75000"/>
                  </a:prstClr>
                </a:solidFill>
              </a:rPr>
              <a:t>, 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5593F-CBAF-49C4-AED5-CD3CD730B6E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91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96950" y="2200279"/>
            <a:ext cx="7504140" cy="344329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</a:t>
            </a:r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 внимание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6600" dirty="0" smtClean="0">
              <a:solidFill>
                <a:srgbClr val="C00000"/>
              </a:solidFill>
            </a:endParaRPr>
          </a:p>
        </p:txBody>
      </p:sp>
      <p:sp>
        <p:nvSpPr>
          <p:cNvPr id="52227" name="Номер слайда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0185E1D-D8E9-46D6-BA2E-10B16FF6DFF7}" type="slidenum">
              <a:rPr lang="ru-RU" sz="1200">
                <a:solidFill>
                  <a:srgbClr val="FFFFFF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z="12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84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Блок-схема экспериментальной установки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472" y="1571612"/>
            <a:ext cx="7572428" cy="435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Шлифы исследуемых образцов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Триггерные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эффекты в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, 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					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cap="all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              </a:t>
            </a:r>
            <a:endParaRPr lang="ru-RU" sz="3600" cap="all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cap="all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3600" cap="all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cap="all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					б</a:t>
            </a:r>
            <a:endParaRPr lang="ru-RU" sz="3600" cap="all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cap="all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                </a:t>
            </a:r>
            <a:endParaRPr lang="ru-RU" sz="3600" cap="all" dirty="0" smtClean="0">
              <a:effectLst/>
              <a:latin typeface="Times New Roman"/>
              <a:ea typeface="Times New Roman"/>
            </a:endParaRP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</a:t>
            </a:r>
            <a:r>
              <a:rPr lang="ru-RU" sz="1800" dirty="0" smtClean="0"/>
              <a:t>микроструктуры участков                               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571612"/>
            <a:ext cx="8215338" cy="413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6116" y="3500438"/>
            <a:ext cx="193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Общие виды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7686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7" y="267791"/>
            <a:ext cx="8856663" cy="64801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3132138" y="4292600"/>
            <a:ext cx="3960812" cy="30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i="1">
                <a:solidFill>
                  <a:prstClr val="black"/>
                </a:solidFill>
                <a:cs typeface="Arial" charset="0"/>
              </a:rPr>
              <a:t>Г.А. Соболев, А.В. Пономарев, 2003 </a:t>
            </a: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6443663" y="6553200"/>
            <a:ext cx="2303463" cy="30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ru-RU" altLang="ru-RU" sz="1400" i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299576" y="-189410"/>
            <a:ext cx="9144000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Бишкек, июль 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FA110-58A5-4D45-9A94-BA3B949A6B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2090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1498074"/>
            <a:ext cx="4104456" cy="171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2049"/>
            <a:ext cx="3672408" cy="215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7" y="3284985"/>
            <a:ext cx="184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установки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328498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Циклограмма эксперимента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84" y="3942349"/>
            <a:ext cx="4114800" cy="207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24229" y="4981819"/>
            <a:ext cx="251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Общий вид установки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57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Экспериментальная установка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>
              <a:defRPr/>
            </a:pPr>
            <a:r>
              <a:rPr lang="ru-RU" b="1" dirty="0">
                <a:solidFill>
                  <a:prstClr val="black">
                    <a:tint val="75000"/>
                  </a:prstClr>
                </a:solidFill>
              </a:rPr>
              <a:t>Триггерные эффекты в </a:t>
            </a:r>
            <a:r>
              <a:rPr lang="ru-RU" b="1" dirty="0" err="1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 b="1" dirty="0">
                <a:solidFill>
                  <a:prstClr val="black">
                    <a:tint val="75000"/>
                  </a:prstClr>
                </a:solidFill>
              </a:rPr>
              <a:t>, 2019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37250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эксперимента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образцах №6 и №7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Триггерные эффекты в </a:t>
            </a:r>
            <a:r>
              <a:rPr lang="ru-RU" dirty="0" err="1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, 2019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z="2800" b="1" i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Выраженный 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эффект от </a:t>
            </a:r>
            <a:r>
              <a:rPr lang="ru-RU" sz="28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электровоздействия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наблюдался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Для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образца № 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6           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9 </a:t>
            </a:r>
            <a:r>
              <a:rPr lang="ru-RU" sz="2400" dirty="0">
                <a:latin typeface="Times New Roman"/>
                <a:ea typeface="Times New Roman"/>
              </a:rPr>
              <a:t>циклов из 10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800" b="1" dirty="0" smtClean="0">
                <a:latin typeface="Times New Roman"/>
                <a:ea typeface="Times New Roman"/>
              </a:rPr>
              <a:t>     Для образца </a:t>
            </a:r>
            <a:r>
              <a:rPr lang="ru-RU" sz="2800" b="1" dirty="0">
                <a:latin typeface="Times New Roman"/>
                <a:ea typeface="Times New Roman"/>
              </a:rPr>
              <a:t>№ </a:t>
            </a:r>
            <a:r>
              <a:rPr lang="ru-RU" sz="2800" b="1" dirty="0" smtClean="0">
                <a:latin typeface="Times New Roman"/>
                <a:ea typeface="Times New Roman"/>
              </a:rPr>
              <a:t>7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9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циклов из 12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</a:p>
          <a:p>
            <a:endParaRPr lang="ru-RU" sz="2400" dirty="0">
              <a:latin typeface="Times New Roman"/>
              <a:ea typeface="Times New Roman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Эффект последействия проявился </a:t>
            </a:r>
            <a:r>
              <a:rPr lang="ru-RU" sz="2400" dirty="0" smtClean="0">
                <a:latin typeface="Times New Roman"/>
                <a:ea typeface="Times New Roman"/>
              </a:rPr>
              <a:t>:</a:t>
            </a:r>
          </a:p>
          <a:p>
            <a:pPr lvl="0"/>
            <a:r>
              <a:rPr lang="ru-RU" sz="2400" dirty="0" smtClean="0">
                <a:latin typeface="Times New Roman"/>
                <a:ea typeface="Times New Roman"/>
              </a:rPr>
              <a:t>      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Для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образца № 6           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в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8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циклов из 10 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Для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образца № 7           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в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9 циклов из 12 </a:t>
            </a:r>
          </a:p>
        </p:txBody>
      </p:sp>
    </p:spTree>
    <p:extLst>
      <p:ext uri="{BB962C8B-B14F-4D97-AF65-F5344CB8AC3E}">
        <p14:creationId xmlns:p14="http://schemas.microsoft.com/office/powerpoint/2010/main" val="368131941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Сводка </a:t>
            </a:r>
            <a:r>
              <a:rPr lang="ru-RU" sz="2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результатов  </a:t>
            </a:r>
            <a:r>
              <a:rPr lang="ru-RU" sz="20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 </a:t>
            </a:r>
            <a:r>
              <a:rPr lang="ru-RU" sz="2000" b="1" cap="all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электровоздействию</a:t>
            </a:r>
            <a:r>
              <a:rPr lang="ru-RU" sz="2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(образец № 6)</a:t>
            </a:r>
            <a:endParaRPr lang="ru-RU" sz="20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Триггерные эффекты в </a:t>
            </a:r>
            <a:r>
              <a:rPr lang="ru-RU" dirty="0" err="1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, 2019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29502532"/>
              </p:ext>
            </p:extLst>
          </p:nvPr>
        </p:nvGraphicFramePr>
        <p:xfrm>
          <a:off x="857224" y="1000106"/>
          <a:ext cx="7840490" cy="51435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14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57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82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76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№ цикла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US" sz="1800" b="1" baseline="-25000" dirty="0" err="1" smtClean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ru-RU" sz="1800" b="1" baseline="-25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Выраженность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АЭ при ЭВ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Длительность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паузы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от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</a:rPr>
                        <a:t>пригруза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 до ЭВ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Наличие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последействия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392"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0,45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30 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435"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0,51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Ночь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435"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0,57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30мин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435"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0,62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30мин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527"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0,68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30мин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 (удаленное)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435"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0,73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30мин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0435"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0,80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ночь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короткое)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0435"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0,85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30мин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короткое)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8092"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0,91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ночь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(удаленное)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435"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0,97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30мин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короткое)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435"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0,99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30мин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7661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ru-RU" sz="2000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Сводка  результатов  по </a:t>
            </a:r>
            <a:r>
              <a:rPr lang="ru-RU" sz="2000" b="1" cap="all" dirty="0" err="1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электровоздействию</a:t>
            </a:r>
            <a:r>
              <a:rPr lang="ru-RU" sz="2000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000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000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(образец № </a:t>
            </a:r>
            <a:r>
              <a:rPr lang="ru-RU" sz="2000" b="1" cap="all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7)</a:t>
            </a:r>
            <a:r>
              <a:rPr lang="ru-RU" sz="2000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000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Триггерные эффекты в </a:t>
            </a:r>
            <a:r>
              <a:rPr lang="ru-RU" dirty="0" err="1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, 2019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FA110-58A5-4D45-9A94-BA3B949A6B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11102"/>
              </p:ext>
            </p:extLst>
          </p:nvPr>
        </p:nvGraphicFramePr>
        <p:xfrm>
          <a:off x="1071537" y="980728"/>
          <a:ext cx="7604919" cy="51467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1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03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919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44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71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5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№ цикла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</a:rPr>
                        <a:t>Kp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Выраженность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АЭ при ЭВ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Длительность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Паузы от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пригруза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 до ЭВ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Наличие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последействия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 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0.44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30 мин 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0.50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72 мин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0,56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30 мин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0.61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53 мин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0.67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34 мин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8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0.72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40 мин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более выраженное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, чем во время ЭВ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4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0.78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АЭ примерно одинаковой интенсивности на всех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этапах:до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, во время и после ЭВ)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40мин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9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0.83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31 мин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0.89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34 мин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0.92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29 мин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8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0.95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30 мин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14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0.98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АЭ примерно одинаковой интенсивности на всех этапах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: до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, во время и после ЭВ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30 мин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1347" marR="6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3607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214338"/>
            <a:ext cx="7758138" cy="1714512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Экспериментальные данные для образца № 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6</a:t>
            </a:r>
            <a:b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(на примере цикла 10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)</a:t>
            </a:r>
            <a:r>
              <a:rPr lang="ru-RU" sz="2800" b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  <a:latin typeface="Times New Roman"/>
                <a:ea typeface="Times New Roman"/>
              </a:rPr>
            </a:br>
            <a:r>
              <a:rPr lang="ru-RU" sz="1400" dirty="0" err="1">
                <a:latin typeface="Times New Roman"/>
                <a:ea typeface="Times New Roman"/>
              </a:rPr>
              <a:t>нагружение</a:t>
            </a:r>
            <a:r>
              <a:rPr lang="ru-RU" sz="1400" dirty="0">
                <a:latin typeface="Times New Roman"/>
                <a:ea typeface="Times New Roman"/>
              </a:rPr>
              <a:t> от 165 </a:t>
            </a:r>
            <a:r>
              <a:rPr lang="ru-RU" sz="1400" dirty="0" smtClean="0">
                <a:latin typeface="Times New Roman"/>
                <a:ea typeface="Times New Roman"/>
              </a:rPr>
              <a:t>до </a:t>
            </a:r>
            <a:r>
              <a:rPr lang="ru-RU" sz="1400" dirty="0">
                <a:latin typeface="Times New Roman"/>
                <a:ea typeface="Times New Roman"/>
              </a:rPr>
              <a:t>171 кН; время </a:t>
            </a:r>
            <a:r>
              <a:rPr lang="ru-RU" sz="1400" dirty="0" smtClean="0">
                <a:latin typeface="Times New Roman"/>
                <a:ea typeface="Times New Roman"/>
              </a:rPr>
              <a:t>до ЭВ</a:t>
            </a:r>
            <a:r>
              <a:rPr lang="ru-RU" sz="1400" dirty="0">
                <a:latin typeface="Times New Roman"/>
                <a:ea typeface="Times New Roman"/>
              </a:rPr>
              <a:t> − 1932 с, длительность ЭВ − 1801 с, время после ЭВ − </a:t>
            </a:r>
            <a:r>
              <a:rPr lang="ru-RU" sz="1400" dirty="0" smtClean="0">
                <a:latin typeface="Times New Roman"/>
                <a:ea typeface="Times New Roman"/>
              </a:rPr>
              <a:t>1808 с</a:t>
            </a:r>
            <a:endParaRPr lang="ru-RU" sz="14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28662" y="6500834"/>
            <a:ext cx="3643338" cy="184764"/>
          </a:xfrm>
        </p:spPr>
        <p:txBody>
          <a:bodyPr/>
          <a:lstStyle/>
          <a:p>
            <a:pPr lvl="0"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Триггерные эффекты в </a:t>
            </a:r>
            <a:r>
              <a:rPr lang="ru-RU" dirty="0" err="1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, 2019</a:t>
            </a: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24" y="1428736"/>
            <a:ext cx="8001056" cy="485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9481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Экспериментальные данные для образца № 7 (на примере цикла 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8) </a:t>
            </a:r>
            <a:r>
              <a:rPr lang="ru-RU" sz="2800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chemeClr val="accent1"/>
                </a:solidFill>
                <a:latin typeface="Times New Roman"/>
                <a:ea typeface="Times New Roman"/>
              </a:rPr>
            </a:br>
            <a:r>
              <a:rPr lang="ru-RU" sz="1600" dirty="0" err="1" smtClean="0">
                <a:latin typeface="Times New Roman"/>
                <a:ea typeface="Times New Roman"/>
              </a:rPr>
              <a:t>нагружение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от 136 до 150 кН, время до ЭВ − 5100 с, </a:t>
            </a:r>
            <a:r>
              <a:rPr lang="ru-RU" sz="1600" dirty="0" smtClean="0">
                <a:latin typeface="Times New Roman"/>
                <a:ea typeface="Times New Roman"/>
              </a:rPr>
              <a:t> ЭВ</a:t>
            </a:r>
            <a:r>
              <a:rPr lang="ru-RU" sz="1600" dirty="0">
                <a:latin typeface="Times New Roman"/>
                <a:ea typeface="Times New Roman"/>
              </a:rPr>
              <a:t> − 1865 с, </a:t>
            </a:r>
            <a:r>
              <a:rPr lang="ru-RU" sz="1600" dirty="0" smtClean="0">
                <a:latin typeface="Times New Roman"/>
                <a:ea typeface="Times New Roman"/>
              </a:rPr>
              <a:t>  после </a:t>
            </a:r>
            <a:r>
              <a:rPr lang="ru-RU" sz="1600" dirty="0">
                <a:latin typeface="Times New Roman"/>
                <a:ea typeface="Times New Roman"/>
              </a:rPr>
              <a:t>ЭВ − 8574 с</a:t>
            </a: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Триггерные эффекты в </a:t>
            </a:r>
            <a:r>
              <a:rPr lang="ru-RU" dirty="0" err="1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, 2019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86" y="1357298"/>
            <a:ext cx="7929618" cy="48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68879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Полученные результаты на образцах №6 и №7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Триггерные эффекты в </a:t>
            </a:r>
            <a:r>
              <a:rPr lang="ru-RU" dirty="0" err="1">
                <a:solidFill>
                  <a:prstClr val="black">
                    <a:tint val="75000"/>
                  </a:prstClr>
                </a:solidFill>
              </a:rPr>
              <a:t>геосистемах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, 2019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45EE-1DB1-43C0-97F8-BE11D89B43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68867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1 . Влияние электрических импульсов  в   </a:t>
            </a:r>
            <a:r>
              <a:rPr lang="ru-RU" sz="2800" dirty="0" smtClean="0">
                <a:solidFill>
                  <a:srgbClr val="C00000"/>
                </a:solidFill>
              </a:rPr>
              <a:t>представительном большинстве </a:t>
            </a:r>
            <a:r>
              <a:rPr lang="ru-RU" sz="2800" dirty="0" smtClean="0"/>
              <a:t>случаев проявилось в акустической эмиссии.</a:t>
            </a:r>
          </a:p>
          <a:p>
            <a:r>
              <a:rPr lang="ru-RU" sz="2800" dirty="0" smtClean="0"/>
              <a:t>2. Также в большинстве случаев проявился</a:t>
            </a:r>
            <a:r>
              <a:rPr lang="ru-RU" sz="2800" dirty="0" smtClean="0">
                <a:solidFill>
                  <a:srgbClr val="C00000"/>
                </a:solidFill>
              </a:rPr>
              <a:t> эффект последействия.</a:t>
            </a:r>
          </a:p>
          <a:p>
            <a:r>
              <a:rPr lang="ru-RU" sz="2800" dirty="0" smtClean="0"/>
              <a:t>3. Эффекты наблюдались при воздействии </a:t>
            </a:r>
            <a:r>
              <a:rPr lang="ru-RU" sz="2800" dirty="0" smtClean="0">
                <a:solidFill>
                  <a:srgbClr val="C00000"/>
                </a:solidFill>
              </a:rPr>
              <a:t>постоянным током</a:t>
            </a:r>
            <a:r>
              <a:rPr lang="ru-RU" sz="2800" dirty="0" smtClean="0"/>
              <a:t>, что важно в плане выбора механизма воздействия.</a:t>
            </a:r>
          </a:p>
          <a:p>
            <a:r>
              <a:rPr lang="ru-RU" sz="2800" dirty="0" smtClean="0"/>
              <a:t>4. Наблюдаемые отклонения от монотонного хода измеряемых величин укладываются в представление о </a:t>
            </a:r>
            <a:r>
              <a:rPr lang="ru-RU" sz="2800" dirty="0" smtClean="0">
                <a:solidFill>
                  <a:srgbClr val="C00000"/>
                </a:solidFill>
              </a:rPr>
              <a:t>тепловом механизме </a:t>
            </a:r>
            <a:r>
              <a:rPr lang="ru-RU" sz="2800" dirty="0" smtClean="0"/>
              <a:t>воздействия.  </a:t>
            </a:r>
            <a:endParaRPr lang="ru-RU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</TotalTime>
  <Words>710</Words>
  <Application>Microsoft Office PowerPoint</Application>
  <PresentationFormat>Экран (4:3)</PresentationFormat>
  <Paragraphs>258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Справедливость</vt:lpstr>
      <vt:lpstr>Специальное оформление</vt:lpstr>
      <vt:lpstr>     Разрушение электрическим импульсом образцов искусственного песчаника в состоянии,  близком   к  неустойчивому   </vt:lpstr>
      <vt:lpstr>Презентация PowerPoint</vt:lpstr>
      <vt:lpstr>Экспериментальная установка</vt:lpstr>
      <vt:lpstr>Результаты эксперимента на образцах №6 и №7 </vt:lpstr>
      <vt:lpstr>Сводка  результатов  по электровоздействию (образец № 6)</vt:lpstr>
      <vt:lpstr>Сводка  результатов  по электровоздействию (образец № 7) </vt:lpstr>
      <vt:lpstr>Экспериментальные данные для образца № 6  (на примере цикла 10) нагружение от 165 до 171 кН; время до ЭВ − 1932 с, длительность ЭВ − 1801 с, время после ЭВ − 1808 с</vt:lpstr>
      <vt:lpstr>Экспериментальные данные для образца № 7 (на примере цикла 8)  нагружение от 136 до 150 кН, время до ЭВ − 5100 с,  ЭВ − 1865 с,   после ЭВ − 8574 с</vt:lpstr>
      <vt:lpstr>Полученные результаты на образцах №6 и №7</vt:lpstr>
      <vt:lpstr>Задача для последующих экспериментов</vt:lpstr>
      <vt:lpstr>Данные об условиях эксперимента</vt:lpstr>
      <vt:lpstr>Результаты эксперимента на образце №13</vt:lpstr>
      <vt:lpstr>Результаты эксперимента на образце № 15</vt:lpstr>
      <vt:lpstr>Результаты эксперимента на образце №16</vt:lpstr>
      <vt:lpstr>Энергетические оценки</vt:lpstr>
      <vt:lpstr>Заключение</vt:lpstr>
      <vt:lpstr>Спасибо за внимание ! </vt:lpstr>
      <vt:lpstr>Блок-схема экспериментальной установки</vt:lpstr>
      <vt:lpstr>Шлифы исследуемых образцов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</dc:creator>
  <cp:lastModifiedBy>user</cp:lastModifiedBy>
  <cp:revision>106</cp:revision>
  <cp:lastPrinted>2018-06-19T12:33:54Z</cp:lastPrinted>
  <dcterms:created xsi:type="dcterms:W3CDTF">2018-05-30T11:28:03Z</dcterms:created>
  <dcterms:modified xsi:type="dcterms:W3CDTF">2019-06-04T19:42:40Z</dcterms:modified>
</cp:coreProperties>
</file>