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4" r:id="rId6"/>
    <p:sldId id="265" r:id="rId7"/>
    <p:sldId id="318" r:id="rId8"/>
    <p:sldId id="266" r:id="rId9"/>
    <p:sldId id="267" r:id="rId10"/>
    <p:sldId id="270" r:id="rId11"/>
    <p:sldId id="272" r:id="rId12"/>
    <p:sldId id="271" r:id="rId13"/>
    <p:sldId id="274" r:id="rId14"/>
    <p:sldId id="275" r:id="rId15"/>
    <p:sldId id="276" r:id="rId16"/>
    <p:sldId id="277" r:id="rId17"/>
    <p:sldId id="278" r:id="rId18"/>
    <p:sldId id="310" r:id="rId19"/>
    <p:sldId id="279" r:id="rId20"/>
    <p:sldId id="280" r:id="rId21"/>
    <p:sldId id="281" r:id="rId22"/>
    <p:sldId id="282" r:id="rId23"/>
    <p:sldId id="283" r:id="rId24"/>
    <p:sldId id="284" r:id="rId25"/>
    <p:sldId id="273" r:id="rId26"/>
    <p:sldId id="285" r:id="rId27"/>
    <p:sldId id="286" r:id="rId28"/>
    <p:sldId id="290" r:id="rId29"/>
    <p:sldId id="297" r:id="rId30"/>
    <p:sldId id="292" r:id="rId31"/>
    <p:sldId id="294" r:id="rId32"/>
    <p:sldId id="316" r:id="rId33"/>
    <p:sldId id="317" r:id="rId34"/>
    <p:sldId id="299" r:id="rId35"/>
    <p:sldId id="300" r:id="rId36"/>
    <p:sldId id="301" r:id="rId37"/>
    <p:sldId id="302" r:id="rId38"/>
    <p:sldId id="303" r:id="rId39"/>
    <p:sldId id="304" r:id="rId40"/>
    <p:sldId id="305" r:id="rId41"/>
    <p:sldId id="306" r:id="rId42"/>
    <p:sldId id="308" r:id="rId43"/>
    <p:sldId id="311" r:id="rId44"/>
    <p:sldId id="312" r:id="rId45"/>
    <p:sldId id="313" r:id="rId46"/>
    <p:sldId id="314" r:id="rId47"/>
    <p:sldId id="315" r:id="rId48"/>
    <p:sldId id="307" r:id="rId49"/>
    <p:sldId id="288"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8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06.06.2019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06.06.2019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oleObject" Target="../embeddings/oleObject40.bin"/><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63.emf"/><Relationship Id="rId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0.emf"/><Relationship Id="rId7" Type="http://schemas.openxmlformats.org/officeDocument/2006/relationships/oleObject" Target="../embeddings/oleObject60.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2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62.bin"/><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oleObject" Target="../embeddings/oleObject63.bin"/><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emf"/><Relationship Id="rId1" Type="http://schemas.openxmlformats.org/officeDocument/2006/relationships/slideLayout" Target="../slideLayouts/slideLayout6.xml"/><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png"/><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9"/>
            <a:ext cx="7772400" cy="3672408"/>
          </a:xfrm>
        </p:spPr>
        <p:txBody>
          <a:bodyPr>
            <a:normAutofit fontScale="90000"/>
          </a:bodyPr>
          <a:lstStyle/>
          <a:p>
            <a:r>
              <a:rPr lang="ru-RU" sz="4000" b="1" dirty="0" smtClean="0"/>
              <a:t>V Международная конференция</a:t>
            </a:r>
            <a:br>
              <a:rPr lang="ru-RU" sz="4000" b="1" dirty="0" smtClean="0"/>
            </a:br>
            <a:r>
              <a:rPr lang="ru-RU" sz="4000" b="1" dirty="0" smtClean="0"/>
              <a:t>«</a:t>
            </a:r>
            <a:r>
              <a:rPr lang="ru-RU" sz="4000" b="1" dirty="0" err="1" smtClean="0"/>
              <a:t>Триггерные</a:t>
            </a:r>
            <a:r>
              <a:rPr lang="ru-RU" sz="4000" b="1" dirty="0" smtClean="0"/>
              <a:t> эффекты в </a:t>
            </a:r>
            <a:r>
              <a:rPr lang="ru-RU" sz="4000" b="1" dirty="0" err="1" smtClean="0"/>
              <a:t>геосистемах</a:t>
            </a:r>
            <a:r>
              <a:rPr lang="ru-RU" sz="4000" b="1" dirty="0" smtClean="0"/>
              <a:t>»</a:t>
            </a:r>
            <a:br>
              <a:rPr lang="ru-RU" sz="4000" b="1" dirty="0" smtClean="0"/>
            </a:br>
            <a:r>
              <a:rPr lang="ru-RU" b="1" dirty="0" smtClean="0"/>
              <a:t/>
            </a:r>
            <a:br>
              <a:rPr lang="ru-RU" b="1" dirty="0" smtClean="0"/>
            </a:br>
            <a:r>
              <a:rPr lang="ru-RU" b="1" dirty="0" smtClean="0"/>
              <a:t>Взаимное влияние трёхмерных трещин в упругом теле</a:t>
            </a:r>
            <a:endParaRPr lang="ru-RU" dirty="0"/>
          </a:p>
        </p:txBody>
      </p:sp>
      <p:sp>
        <p:nvSpPr>
          <p:cNvPr id="3" name="Подзаголовок 2"/>
          <p:cNvSpPr>
            <a:spLocks noGrp="1"/>
          </p:cNvSpPr>
          <p:nvPr>
            <p:ph type="subTitle" idx="1"/>
          </p:nvPr>
        </p:nvSpPr>
        <p:spPr>
          <a:xfrm>
            <a:off x="467544" y="4725144"/>
            <a:ext cx="8280920" cy="1752600"/>
          </a:xfrm>
        </p:spPr>
        <p:txBody>
          <a:bodyPr>
            <a:normAutofit lnSpcReduction="10000"/>
          </a:bodyPr>
          <a:lstStyle/>
          <a:p>
            <a:r>
              <a:rPr lang="ru-RU" sz="3600" i="1" dirty="0" smtClean="0">
                <a:solidFill>
                  <a:srgbClr val="C00000"/>
                </a:solidFill>
              </a:rPr>
              <a:t>Звягин А.В., Лужин А.А.,  Шамина А.А.</a:t>
            </a:r>
            <a:endParaRPr lang="ru-RU" sz="3600" dirty="0" smtClean="0">
              <a:solidFill>
                <a:srgbClr val="C00000"/>
              </a:solidFill>
            </a:endParaRPr>
          </a:p>
          <a:p>
            <a:r>
              <a:rPr lang="ru-RU" dirty="0" smtClean="0">
                <a:solidFill>
                  <a:schemeClr val="tx1"/>
                </a:solidFill>
              </a:rPr>
              <a:t>МГУ имени М.В. Ломоносова, Москва</a:t>
            </a:r>
          </a:p>
          <a:p>
            <a:r>
              <a:rPr lang="ru-RU" dirty="0" smtClean="0">
                <a:solidFill>
                  <a:schemeClr val="tx1"/>
                </a:solidFill>
              </a:rPr>
              <a:t>Механико-математический факультет</a:t>
            </a:r>
            <a:endParaRPr lang="ru-RU"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4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4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4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 name="TextBox 13"/>
          <p:cNvSpPr txBox="1"/>
          <p:nvPr/>
        </p:nvSpPr>
        <p:spPr>
          <a:xfrm>
            <a:off x="251520" y="5877272"/>
            <a:ext cx="8683107" cy="830997"/>
          </a:xfrm>
          <a:prstGeom prst="rect">
            <a:avLst/>
          </a:prstGeom>
          <a:noFill/>
        </p:spPr>
        <p:txBody>
          <a:bodyPr wrap="square" rtlCol="0">
            <a:spAutoFit/>
          </a:bodyPr>
          <a:lstStyle/>
          <a:p>
            <a:pPr algn="ctr"/>
            <a:r>
              <a:rPr lang="ru-RU" sz="2400" b="1" dirty="0" smtClean="0"/>
              <a:t>Каждое решение порождает свое поле деформаций и напряжений</a:t>
            </a:r>
            <a:endParaRPr lang="ru-RU" sz="2400" b="1" dirty="0"/>
          </a:p>
        </p:txBody>
      </p:sp>
      <p:graphicFrame>
        <p:nvGraphicFramePr>
          <p:cNvPr id="6151" name="Object 7"/>
          <p:cNvGraphicFramePr>
            <a:graphicFrameLocks noChangeAspect="1"/>
          </p:cNvGraphicFramePr>
          <p:nvPr/>
        </p:nvGraphicFramePr>
        <p:xfrm>
          <a:off x="1115616" y="4725144"/>
          <a:ext cx="1582738" cy="1152128"/>
        </p:xfrm>
        <a:graphic>
          <a:graphicData uri="http://schemas.openxmlformats.org/presentationml/2006/ole">
            <p:oleObj spid="_x0000_s6151" name="Equation" r:id="rId3" imgW="850680" imgH="482400" progId="Equation.DSMT4">
              <p:embed/>
            </p:oleObj>
          </a:graphicData>
        </a:graphic>
      </p:graphicFrame>
      <p:sp>
        <p:nvSpPr>
          <p:cNvPr id="16" name="TextBox 15"/>
          <p:cNvSpPr txBox="1"/>
          <p:nvPr/>
        </p:nvSpPr>
        <p:spPr>
          <a:xfrm>
            <a:off x="611560" y="332656"/>
            <a:ext cx="8064896" cy="461665"/>
          </a:xfrm>
          <a:prstGeom prst="rect">
            <a:avLst/>
          </a:prstGeom>
          <a:noFill/>
        </p:spPr>
        <p:txBody>
          <a:bodyPr wrap="square" rtlCol="0">
            <a:spAutoFit/>
          </a:bodyPr>
          <a:lstStyle/>
          <a:p>
            <a:r>
              <a:rPr lang="ru-RU" sz="2400" b="1" dirty="0" smtClean="0"/>
              <a:t>Метод разрывных смещений в трёхмерном пространстве</a:t>
            </a:r>
            <a:endParaRPr lang="ru-RU" sz="2400" dirty="0"/>
          </a:p>
        </p:txBody>
      </p:sp>
      <p:graphicFrame>
        <p:nvGraphicFramePr>
          <p:cNvPr id="6152" name="Object 8"/>
          <p:cNvGraphicFramePr>
            <a:graphicFrameLocks noChangeAspect="1"/>
          </p:cNvGraphicFramePr>
          <p:nvPr/>
        </p:nvGraphicFramePr>
        <p:xfrm>
          <a:off x="3707904" y="4941168"/>
          <a:ext cx="4167286" cy="648072"/>
        </p:xfrm>
        <a:graphic>
          <a:graphicData uri="http://schemas.openxmlformats.org/presentationml/2006/ole">
            <p:oleObj spid="_x0000_s6152" name="Equation" r:id="rId4" imgW="1485720" imgH="266400" progId="Equation.DSMT4">
              <p:embed/>
            </p:oleObj>
          </a:graphicData>
        </a:graphic>
      </p:graphicFrame>
      <p:sp>
        <p:nvSpPr>
          <p:cNvPr id="61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53" name="Object 9"/>
          <p:cNvGraphicFramePr>
            <a:graphicFrameLocks noChangeAspect="1"/>
          </p:cNvGraphicFramePr>
          <p:nvPr/>
        </p:nvGraphicFramePr>
        <p:xfrm>
          <a:off x="84138" y="1052513"/>
          <a:ext cx="8975725" cy="1081087"/>
        </p:xfrm>
        <a:graphic>
          <a:graphicData uri="http://schemas.openxmlformats.org/presentationml/2006/ole">
            <p:oleObj spid="_x0000_s6153" name="Equation" r:id="rId5" imgW="4800600" imgH="520560" progId="Equation.DSMT4">
              <p:embed/>
            </p:oleObj>
          </a:graphicData>
        </a:graphic>
      </p:graphicFrame>
      <p:sp>
        <p:nvSpPr>
          <p:cNvPr id="61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55" name="Object 11"/>
          <p:cNvGraphicFramePr>
            <a:graphicFrameLocks noChangeAspect="1"/>
          </p:cNvGraphicFramePr>
          <p:nvPr/>
        </p:nvGraphicFramePr>
        <p:xfrm>
          <a:off x="107504" y="2276475"/>
          <a:ext cx="8928992" cy="1081088"/>
        </p:xfrm>
        <a:graphic>
          <a:graphicData uri="http://schemas.openxmlformats.org/presentationml/2006/ole">
            <p:oleObj spid="_x0000_s6155" name="Equation" r:id="rId6" imgW="4927320" imgH="520560" progId="Equation.DSMT4">
              <p:embed/>
            </p:oleObj>
          </a:graphicData>
        </a:graphic>
      </p:graphicFrame>
      <p:sp>
        <p:nvSpPr>
          <p:cNvPr id="61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57" name="Object 13"/>
          <p:cNvGraphicFramePr>
            <a:graphicFrameLocks noChangeAspect="1"/>
          </p:cNvGraphicFramePr>
          <p:nvPr/>
        </p:nvGraphicFramePr>
        <p:xfrm>
          <a:off x="107504" y="3417888"/>
          <a:ext cx="8842821" cy="1091232"/>
        </p:xfrm>
        <a:graphic>
          <a:graphicData uri="http://schemas.openxmlformats.org/presentationml/2006/ole">
            <p:oleObj spid="_x0000_s6157" name="Equation" r:id="rId7" imgW="4851360" imgH="52056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4444358" cy="646331"/>
          </a:xfrm>
          <a:prstGeom prst="rect">
            <a:avLst/>
          </a:prstGeom>
          <a:noFill/>
        </p:spPr>
        <p:txBody>
          <a:bodyPr wrap="none" rtlCol="0">
            <a:spAutoFit/>
          </a:bodyPr>
          <a:lstStyle/>
          <a:p>
            <a:r>
              <a:rPr lang="ru-RU" sz="3600" dirty="0" smtClean="0"/>
              <a:t>Будем искать:  </a:t>
            </a:r>
            <a:r>
              <a:rPr lang="ru-RU" sz="2800" dirty="0" smtClean="0"/>
              <a:t>функции</a:t>
            </a:r>
            <a:endParaRPr lang="ru-RU" sz="28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361" name="Object 1"/>
          <p:cNvGraphicFramePr>
            <a:graphicFrameLocks noChangeAspect="1"/>
          </p:cNvGraphicFramePr>
          <p:nvPr/>
        </p:nvGraphicFramePr>
        <p:xfrm>
          <a:off x="5220072" y="116632"/>
          <a:ext cx="865187" cy="676275"/>
        </p:xfrm>
        <a:graphic>
          <a:graphicData uri="http://schemas.openxmlformats.org/presentationml/2006/ole">
            <p:oleObj spid="_x0000_s28674" name="Equation" r:id="rId3" imgW="266400" imgH="253800" progId="Equation.DSMT4">
              <p:embed/>
            </p:oleObj>
          </a:graphicData>
        </a:graphic>
      </p:graphicFrame>
      <p:sp>
        <p:nvSpPr>
          <p:cNvPr id="5" name="TextBox 4"/>
          <p:cNvSpPr txBox="1"/>
          <p:nvPr/>
        </p:nvSpPr>
        <p:spPr>
          <a:xfrm>
            <a:off x="251520" y="764704"/>
            <a:ext cx="5744842" cy="523220"/>
          </a:xfrm>
          <a:prstGeom prst="rect">
            <a:avLst/>
          </a:prstGeom>
          <a:noFill/>
        </p:spPr>
        <p:txBody>
          <a:bodyPr wrap="none" rtlCol="0">
            <a:spAutoFit/>
          </a:bodyPr>
          <a:lstStyle/>
          <a:p>
            <a:r>
              <a:rPr lang="ru-RU" sz="2800" dirty="0" smtClean="0"/>
              <a:t>в форме </a:t>
            </a:r>
            <a:r>
              <a:rPr lang="ru-RU" sz="2800" b="1" dirty="0" smtClean="0">
                <a:solidFill>
                  <a:srgbClr val="C00000"/>
                </a:solidFill>
              </a:rPr>
              <a:t>потенциала двойного слоя</a:t>
            </a:r>
            <a:endParaRPr lang="ru-RU" sz="2800" b="1" dirty="0">
              <a:solidFill>
                <a:srgbClr val="C00000"/>
              </a:solidFill>
            </a:endParaRPr>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5363" name="Object 3"/>
          <p:cNvGraphicFramePr>
            <a:graphicFrameLocks noChangeAspect="1"/>
          </p:cNvGraphicFramePr>
          <p:nvPr/>
        </p:nvGraphicFramePr>
        <p:xfrm>
          <a:off x="611560" y="1556792"/>
          <a:ext cx="7958137" cy="1693862"/>
        </p:xfrm>
        <a:graphic>
          <a:graphicData uri="http://schemas.openxmlformats.org/presentationml/2006/ole">
            <p:oleObj spid="_x0000_s28675" name="Equation" r:id="rId4" imgW="2514600" imgH="622080" progId="Equation.DSMT4">
              <p:embed/>
            </p:oleObj>
          </a:graphicData>
        </a:graphic>
      </p:graphicFrame>
      <p:sp>
        <p:nvSpPr>
          <p:cNvPr id="8" name="TextBox 7"/>
          <p:cNvSpPr txBox="1"/>
          <p:nvPr/>
        </p:nvSpPr>
        <p:spPr>
          <a:xfrm>
            <a:off x="323528" y="3212976"/>
            <a:ext cx="1728192" cy="584775"/>
          </a:xfrm>
          <a:prstGeom prst="rect">
            <a:avLst/>
          </a:prstGeom>
          <a:noFill/>
        </p:spPr>
        <p:txBody>
          <a:bodyPr wrap="square" rtlCol="0">
            <a:spAutoFit/>
          </a:bodyPr>
          <a:lstStyle/>
          <a:p>
            <a:r>
              <a:rPr lang="ru-RU" sz="3200" dirty="0" smtClean="0"/>
              <a:t>функции</a:t>
            </a:r>
            <a:endParaRPr lang="ru-RU" dirty="0"/>
          </a:p>
        </p:txBody>
      </p:sp>
      <p:graphicFrame>
        <p:nvGraphicFramePr>
          <p:cNvPr id="28676" name="Object 4"/>
          <p:cNvGraphicFramePr>
            <a:graphicFrameLocks noChangeAspect="1"/>
          </p:cNvGraphicFramePr>
          <p:nvPr/>
        </p:nvGraphicFramePr>
        <p:xfrm>
          <a:off x="2103438" y="3125788"/>
          <a:ext cx="906462" cy="709612"/>
        </p:xfrm>
        <a:graphic>
          <a:graphicData uri="http://schemas.openxmlformats.org/presentationml/2006/ole">
            <p:oleObj spid="_x0000_s28676" name="Equation" r:id="rId5" imgW="279360" imgH="266400" progId="Equation.DSMT4">
              <p:embed/>
            </p:oleObj>
          </a:graphicData>
        </a:graphic>
      </p:graphicFrame>
      <p:sp>
        <p:nvSpPr>
          <p:cNvPr id="10" name="TextBox 9"/>
          <p:cNvSpPr txBox="1"/>
          <p:nvPr/>
        </p:nvSpPr>
        <p:spPr>
          <a:xfrm>
            <a:off x="2987824" y="3284984"/>
            <a:ext cx="5832648" cy="523220"/>
          </a:xfrm>
          <a:prstGeom prst="rect">
            <a:avLst/>
          </a:prstGeom>
          <a:noFill/>
        </p:spPr>
        <p:txBody>
          <a:bodyPr wrap="square" rtlCol="0">
            <a:spAutoFit/>
          </a:bodyPr>
          <a:lstStyle/>
          <a:p>
            <a:r>
              <a:rPr lang="ru-RU" sz="2800" dirty="0" smtClean="0"/>
              <a:t>в форме </a:t>
            </a:r>
            <a:r>
              <a:rPr lang="ru-RU" sz="2800" b="1" dirty="0" smtClean="0">
                <a:solidFill>
                  <a:srgbClr val="C00000"/>
                </a:solidFill>
              </a:rPr>
              <a:t>потенциала простого слоя</a:t>
            </a:r>
            <a:endParaRPr lang="ru-RU" sz="2800" b="1" dirty="0">
              <a:solidFill>
                <a:srgbClr val="C00000"/>
              </a:solidFill>
            </a:endParaRPr>
          </a:p>
        </p:txBody>
      </p:sp>
      <p:graphicFrame>
        <p:nvGraphicFramePr>
          <p:cNvPr id="28677" name="Object 5"/>
          <p:cNvGraphicFramePr>
            <a:graphicFrameLocks noChangeAspect="1"/>
          </p:cNvGraphicFramePr>
          <p:nvPr/>
        </p:nvGraphicFramePr>
        <p:xfrm>
          <a:off x="1595438" y="4167188"/>
          <a:ext cx="5586412" cy="1658937"/>
        </p:xfrm>
        <a:graphic>
          <a:graphicData uri="http://schemas.openxmlformats.org/presentationml/2006/ole">
            <p:oleObj spid="_x0000_s28677" name="Equation" r:id="rId6" imgW="1765080" imgH="6094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Напряжения для первого решения</a:t>
            </a:r>
            <a:endParaRPr lang="ru-RU"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9697" name="Object 1"/>
          <p:cNvGraphicFramePr>
            <a:graphicFrameLocks noChangeAspect="1"/>
          </p:cNvGraphicFramePr>
          <p:nvPr/>
        </p:nvGraphicFramePr>
        <p:xfrm>
          <a:off x="323528" y="980728"/>
          <a:ext cx="6984776" cy="5688013"/>
        </p:xfrm>
        <a:graphic>
          <a:graphicData uri="http://schemas.openxmlformats.org/presentationml/2006/ole">
            <p:oleObj spid="_x0000_s29697" name="Equation" r:id="rId3" imgW="2730240" imgH="2793960" progId="Equation.DSMT4">
              <p:embed/>
            </p:oleObj>
          </a:graphicData>
        </a:graphic>
      </p:graphicFrame>
      <p:sp>
        <p:nvSpPr>
          <p:cNvPr id="297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9699" name="Object 3"/>
          <p:cNvGraphicFramePr>
            <a:graphicFrameLocks noChangeAspect="1"/>
          </p:cNvGraphicFramePr>
          <p:nvPr/>
        </p:nvGraphicFramePr>
        <p:xfrm>
          <a:off x="6084168" y="5661248"/>
          <a:ext cx="2232248" cy="1008112"/>
        </p:xfrm>
        <a:graphic>
          <a:graphicData uri="http://schemas.openxmlformats.org/presentationml/2006/ole">
            <p:oleObj spid="_x0000_s29699" name="Equation" r:id="rId4" imgW="1079500" imgH="419100" progId="Equation.DSMT4">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3" cstate="print"/>
          <a:srcRect/>
          <a:stretch>
            <a:fillRect/>
          </a:stretch>
        </p:blipFill>
        <p:spPr bwMode="auto">
          <a:xfrm>
            <a:off x="1547664" y="116632"/>
            <a:ext cx="5688632" cy="4896544"/>
          </a:xfrm>
          <a:prstGeom prst="rect">
            <a:avLst/>
          </a:prstGeom>
          <a:noFill/>
          <a:ln w="9525">
            <a:noFill/>
            <a:miter lim="800000"/>
            <a:headEnd/>
            <a:tailEnd/>
          </a:ln>
        </p:spPr>
      </p:pic>
      <p:graphicFrame>
        <p:nvGraphicFramePr>
          <p:cNvPr id="57346" name="Object 2"/>
          <p:cNvGraphicFramePr>
            <a:graphicFrameLocks noChangeAspect="1"/>
          </p:cNvGraphicFramePr>
          <p:nvPr/>
        </p:nvGraphicFramePr>
        <p:xfrm>
          <a:off x="5004048" y="5805264"/>
          <a:ext cx="1296144" cy="432048"/>
        </p:xfrm>
        <a:graphic>
          <a:graphicData uri="http://schemas.openxmlformats.org/presentationml/2006/ole">
            <p:oleObj spid="_x0000_s30722" name="Equation" r:id="rId4" imgW="736280" imgH="266584" progId="Equation.DSMT4">
              <p:embed/>
            </p:oleObj>
          </a:graphicData>
        </a:graphic>
      </p:graphicFrame>
      <p:graphicFrame>
        <p:nvGraphicFramePr>
          <p:cNvPr id="57345" name="Object 1"/>
          <p:cNvGraphicFramePr>
            <a:graphicFrameLocks noChangeAspect="1"/>
          </p:cNvGraphicFramePr>
          <p:nvPr/>
        </p:nvGraphicFramePr>
        <p:xfrm>
          <a:off x="4499992" y="6309320"/>
          <a:ext cx="936104" cy="432048"/>
        </p:xfrm>
        <a:graphic>
          <a:graphicData uri="http://schemas.openxmlformats.org/presentationml/2006/ole">
            <p:oleObj spid="_x0000_s30723" name="Equation" r:id="rId5" imgW="545863" imgH="241195" progId="Equation.DSMT4">
              <p:embed/>
            </p:oleObj>
          </a:graphicData>
        </a:graphic>
      </p:graphicFrame>
      <p:sp>
        <p:nvSpPr>
          <p:cNvPr id="57347" name="Rectangle 3"/>
          <p:cNvSpPr>
            <a:spLocks noChangeArrowheads="1"/>
          </p:cNvSpPr>
          <p:nvPr/>
        </p:nvSpPr>
        <p:spPr bwMode="auto">
          <a:xfrm>
            <a:off x="107504" y="5157192"/>
            <a:ext cx="84969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Система трещин в глобальной системе координат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поверхности одной из трещин выделен граничный элемент со своей локальной системой координат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2267744" y="6309320"/>
            <a:ext cx="2086853" cy="400110"/>
          </a:xfrm>
          <a:prstGeom prst="rect">
            <a:avLst/>
          </a:prstGeom>
          <a:noFill/>
        </p:spPr>
        <p:txBody>
          <a:bodyPr wrap="none" rtlCol="0">
            <a:spAutoFit/>
          </a:bodyPr>
          <a:lstStyle/>
          <a:p>
            <a:r>
              <a:rPr lang="ru-RU" sz="2000" dirty="0" smtClean="0"/>
              <a:t>Локальный базис</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403648" y="188640"/>
            <a:ext cx="673224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Рассмотрим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поле перемещений и напряжений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9394" name="Object 2"/>
          <p:cNvGraphicFramePr>
            <a:graphicFrameLocks noChangeAspect="1"/>
          </p:cNvGraphicFramePr>
          <p:nvPr/>
        </p:nvGraphicFramePr>
        <p:xfrm>
          <a:off x="1691680" y="692696"/>
          <a:ext cx="6048672" cy="1152128"/>
        </p:xfrm>
        <a:graphic>
          <a:graphicData uri="http://schemas.openxmlformats.org/presentationml/2006/ole">
            <p:oleObj spid="_x0000_s31746" name="Equation" r:id="rId3" imgW="2705100" imgH="596900" progId="Equation.DSMT4">
              <p:embed/>
            </p:oleObj>
          </a:graphicData>
        </a:graphic>
      </p:graphicFrame>
      <p:graphicFrame>
        <p:nvGraphicFramePr>
          <p:cNvPr id="59397" name="Object 5"/>
          <p:cNvGraphicFramePr>
            <a:graphicFrameLocks noChangeAspect="1"/>
          </p:cNvGraphicFramePr>
          <p:nvPr/>
        </p:nvGraphicFramePr>
        <p:xfrm>
          <a:off x="6012160" y="2492896"/>
          <a:ext cx="1080120" cy="360040"/>
        </p:xfrm>
        <a:graphic>
          <a:graphicData uri="http://schemas.openxmlformats.org/presentationml/2006/ole">
            <p:oleObj spid="_x0000_s31747" name="Equation" r:id="rId4" imgW="799753" imgH="266584" progId="Equation.DSMT4">
              <p:embed/>
            </p:oleObj>
          </a:graphicData>
        </a:graphic>
      </p:graphicFrame>
      <p:graphicFrame>
        <p:nvGraphicFramePr>
          <p:cNvPr id="59396" name="Object 4"/>
          <p:cNvGraphicFramePr>
            <a:graphicFrameLocks noChangeAspect="1"/>
          </p:cNvGraphicFramePr>
          <p:nvPr/>
        </p:nvGraphicFramePr>
        <p:xfrm>
          <a:off x="7236296" y="2996952"/>
          <a:ext cx="360040" cy="296416"/>
        </p:xfrm>
        <a:graphic>
          <a:graphicData uri="http://schemas.openxmlformats.org/presentationml/2006/ole">
            <p:oleObj spid="_x0000_s31748" name="Equation" r:id="rId5" imgW="139639" imgH="152334" progId="Equation.DSMT4">
              <p:embed/>
            </p:oleObj>
          </a:graphicData>
        </a:graphic>
      </p:graphicFrame>
      <p:sp>
        <p:nvSpPr>
          <p:cNvPr id="10" name="Прямоугольник 9"/>
          <p:cNvSpPr/>
          <p:nvPr/>
        </p:nvSpPr>
        <p:spPr>
          <a:xfrm>
            <a:off x="395536" y="2060848"/>
            <a:ext cx="8208912" cy="830997"/>
          </a:xfrm>
          <a:prstGeom prst="rect">
            <a:avLst/>
          </a:prstGeom>
        </p:spPr>
        <p:txBody>
          <a:bodyPr wrap="square">
            <a:spAutoFit/>
          </a:bodyPr>
          <a:lstStyle/>
          <a:p>
            <a:pPr algn="ctr"/>
            <a:r>
              <a:rPr lang="ru-RU" sz="2400" dirty="0" smtClean="0"/>
              <a:t>Эти поля являются решениями уравнений теории упругости в локальном базисе </a:t>
            </a:r>
            <a:endParaRPr lang="ru-RU" sz="2400" dirty="0"/>
          </a:p>
        </p:txBody>
      </p:sp>
      <p:sp>
        <p:nvSpPr>
          <p:cNvPr id="11" name="Прямоугольник 10"/>
          <p:cNvSpPr/>
          <p:nvPr/>
        </p:nvSpPr>
        <p:spPr>
          <a:xfrm>
            <a:off x="539552" y="2924945"/>
            <a:ext cx="6696744" cy="461665"/>
          </a:xfrm>
          <a:prstGeom prst="rect">
            <a:avLst/>
          </a:prstGeom>
        </p:spPr>
        <p:txBody>
          <a:bodyPr wrap="square">
            <a:spAutoFit/>
          </a:bodyPr>
          <a:lstStyle/>
          <a:p>
            <a:r>
              <a:rPr lang="ru-RU" sz="2400" dirty="0" smtClean="0"/>
              <a:t>Найдем координаты центра элемента с номером </a:t>
            </a:r>
            <a:endParaRPr lang="ru-RU" sz="2400" dirty="0"/>
          </a:p>
        </p:txBody>
      </p:sp>
      <p:sp>
        <p:nvSpPr>
          <p:cNvPr id="12" name="Прямоугольник 11"/>
          <p:cNvSpPr/>
          <p:nvPr/>
        </p:nvSpPr>
        <p:spPr>
          <a:xfrm>
            <a:off x="611560" y="3429000"/>
            <a:ext cx="7344816" cy="461665"/>
          </a:xfrm>
          <a:prstGeom prst="rect">
            <a:avLst/>
          </a:prstGeom>
        </p:spPr>
        <p:txBody>
          <a:bodyPr wrap="square">
            <a:spAutoFit/>
          </a:bodyPr>
          <a:lstStyle/>
          <a:p>
            <a:r>
              <a:rPr lang="ru-RU" sz="2400" dirty="0" smtClean="0"/>
              <a:t>в данном базисе с использованием матрицы перехода</a:t>
            </a:r>
            <a:endParaRPr lang="ru-RU" sz="2400" dirty="0"/>
          </a:p>
        </p:txBody>
      </p:sp>
      <p:sp>
        <p:nvSpPr>
          <p:cNvPr id="594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9401" name="Object 9"/>
          <p:cNvGraphicFramePr>
            <a:graphicFrameLocks noChangeAspect="1"/>
          </p:cNvGraphicFramePr>
          <p:nvPr/>
        </p:nvGraphicFramePr>
        <p:xfrm>
          <a:off x="899592" y="4149080"/>
          <a:ext cx="5904656" cy="1584176"/>
        </p:xfrm>
        <a:graphic>
          <a:graphicData uri="http://schemas.openxmlformats.org/presentationml/2006/ole">
            <p:oleObj spid="_x0000_s31749" name="Equation" r:id="rId6" imgW="3543300" imgH="901700" progId="Equation.DSMT4">
              <p:embed/>
            </p:oleObj>
          </a:graphicData>
        </a:graphic>
      </p:graphicFrame>
      <p:sp>
        <p:nvSpPr>
          <p:cNvPr id="594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9403" name="Object 11"/>
          <p:cNvGraphicFramePr>
            <a:graphicFrameLocks noChangeAspect="1"/>
          </p:cNvGraphicFramePr>
          <p:nvPr/>
        </p:nvGraphicFramePr>
        <p:xfrm>
          <a:off x="7452320" y="4725144"/>
          <a:ext cx="1296144" cy="504056"/>
        </p:xfrm>
        <a:graphic>
          <a:graphicData uri="http://schemas.openxmlformats.org/presentationml/2006/ole">
            <p:oleObj spid="_x0000_s31750" name="Equation" r:id="rId7" imgW="710891" imgH="291973" progId="Equation.DSMT4">
              <p:embed/>
            </p:oleObj>
          </a:graphicData>
        </a:graphic>
      </p:graphicFrame>
      <p:sp>
        <p:nvSpPr>
          <p:cNvPr id="594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9405" name="Object 13"/>
          <p:cNvGraphicFramePr>
            <a:graphicFrameLocks noChangeAspect="1"/>
          </p:cNvGraphicFramePr>
          <p:nvPr/>
        </p:nvGraphicFramePr>
        <p:xfrm>
          <a:off x="1547664" y="5949280"/>
          <a:ext cx="5904656" cy="504056"/>
        </p:xfrm>
        <a:graphic>
          <a:graphicData uri="http://schemas.openxmlformats.org/presentationml/2006/ole">
            <p:oleObj spid="_x0000_s31751" name="Equation" r:id="rId8" imgW="3390840" imgH="291960" progId="Equation.DSMT4">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280920" cy="1200329"/>
          </a:xfrm>
          <a:prstGeom prst="rect">
            <a:avLst/>
          </a:prstGeom>
        </p:spPr>
        <p:txBody>
          <a:bodyPr wrap="square">
            <a:spAutoFit/>
          </a:bodyPr>
          <a:lstStyle/>
          <a:p>
            <a:pPr algn="ctr"/>
            <a:r>
              <a:rPr lang="ru-RU" sz="2400" dirty="0" smtClean="0"/>
              <a:t>Подстановка координат  позволяет найти компоненты тензора напряжений  в точке, соответствующей центру элемента с номером </a:t>
            </a:r>
            <a:endParaRPr lang="ru-RU" sz="2400" dirty="0"/>
          </a:p>
        </p:txBody>
      </p:sp>
      <p:graphicFrame>
        <p:nvGraphicFramePr>
          <p:cNvPr id="3" name="Объект 2"/>
          <p:cNvGraphicFramePr>
            <a:graphicFrameLocks noChangeAspect="1"/>
          </p:cNvGraphicFramePr>
          <p:nvPr/>
        </p:nvGraphicFramePr>
        <p:xfrm>
          <a:off x="6228184" y="1196752"/>
          <a:ext cx="432048" cy="283716"/>
        </p:xfrm>
        <a:graphic>
          <a:graphicData uri="http://schemas.openxmlformats.org/presentationml/2006/ole">
            <p:oleObj spid="_x0000_s32770" name="Equation" r:id="rId3" imgW="126720" imgH="139680" progId="Equation.DSMT4">
              <p:embed/>
            </p:oleObj>
          </a:graphicData>
        </a:graphic>
      </p:graphicFrame>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0419" name="Object 3"/>
          <p:cNvGraphicFramePr>
            <a:graphicFrameLocks noChangeAspect="1"/>
          </p:cNvGraphicFramePr>
          <p:nvPr/>
        </p:nvGraphicFramePr>
        <p:xfrm>
          <a:off x="251520" y="1772816"/>
          <a:ext cx="8712968" cy="1224136"/>
        </p:xfrm>
        <a:graphic>
          <a:graphicData uri="http://schemas.openxmlformats.org/presentationml/2006/ole">
            <p:oleObj spid="_x0000_s32771" name="Equation" r:id="rId4" imgW="4813300" imgH="596900" progId="Equation.DSMT4">
              <p:embed/>
            </p:oleObj>
          </a:graphicData>
        </a:graphic>
      </p:graphicFrame>
      <p:graphicFrame>
        <p:nvGraphicFramePr>
          <p:cNvPr id="60422" name="Object 6"/>
          <p:cNvGraphicFramePr>
            <a:graphicFrameLocks noChangeAspect="1"/>
          </p:cNvGraphicFramePr>
          <p:nvPr/>
        </p:nvGraphicFramePr>
        <p:xfrm>
          <a:off x="6156176" y="3068960"/>
          <a:ext cx="1224136" cy="504056"/>
        </p:xfrm>
        <a:graphic>
          <a:graphicData uri="http://schemas.openxmlformats.org/presentationml/2006/ole">
            <p:oleObj spid="_x0000_s32772" name="Equation" r:id="rId5" imgW="799753" imgH="266584" progId="Equation.DSMT4">
              <p:embed/>
            </p:oleObj>
          </a:graphicData>
        </a:graphic>
      </p:graphicFrame>
      <p:sp>
        <p:nvSpPr>
          <p:cNvPr id="14" name="Прямоугольник 13"/>
          <p:cNvSpPr/>
          <p:nvPr/>
        </p:nvSpPr>
        <p:spPr>
          <a:xfrm>
            <a:off x="107504" y="3140968"/>
            <a:ext cx="5904656" cy="461665"/>
          </a:xfrm>
          <a:prstGeom prst="rect">
            <a:avLst/>
          </a:prstGeom>
        </p:spPr>
        <p:txBody>
          <a:bodyPr wrap="square">
            <a:spAutoFit/>
          </a:bodyPr>
          <a:lstStyle/>
          <a:p>
            <a:r>
              <a:rPr lang="ru-RU" sz="2400" dirty="0" smtClean="0"/>
              <a:t>Полученные компоненты тензора  в базисе </a:t>
            </a:r>
            <a:endParaRPr lang="ru-RU" sz="2400" dirty="0"/>
          </a:p>
        </p:txBody>
      </p:sp>
      <p:sp>
        <p:nvSpPr>
          <p:cNvPr id="15" name="Прямоугольник 14"/>
          <p:cNvSpPr/>
          <p:nvPr/>
        </p:nvSpPr>
        <p:spPr>
          <a:xfrm>
            <a:off x="179512" y="3645024"/>
            <a:ext cx="5248616" cy="461665"/>
          </a:xfrm>
          <a:prstGeom prst="rect">
            <a:avLst/>
          </a:prstGeom>
        </p:spPr>
        <p:txBody>
          <a:bodyPr wrap="none">
            <a:spAutoFit/>
          </a:bodyPr>
          <a:lstStyle/>
          <a:p>
            <a:r>
              <a:rPr lang="ru-RU" sz="2400" dirty="0" smtClean="0"/>
              <a:t>позволяют найти их значения в базисе</a:t>
            </a:r>
            <a:endParaRPr lang="ru-RU" sz="2400" dirty="0"/>
          </a:p>
        </p:txBody>
      </p:sp>
      <p:sp>
        <p:nvSpPr>
          <p:cNvPr id="604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0429" name="Object 13"/>
          <p:cNvGraphicFramePr>
            <a:graphicFrameLocks noChangeAspect="1"/>
          </p:cNvGraphicFramePr>
          <p:nvPr/>
        </p:nvGraphicFramePr>
        <p:xfrm>
          <a:off x="5580112" y="3573016"/>
          <a:ext cx="1080120" cy="504056"/>
        </p:xfrm>
        <a:graphic>
          <a:graphicData uri="http://schemas.openxmlformats.org/presentationml/2006/ole">
            <p:oleObj spid="_x0000_s32773" name="Equation" r:id="rId6" imgW="723586" imgH="266584" progId="Equation.DSMT4">
              <p:embed/>
            </p:oleObj>
          </a:graphicData>
        </a:graphic>
      </p:graphicFrame>
      <p:sp>
        <p:nvSpPr>
          <p:cNvPr id="6043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0431" name="Object 15"/>
          <p:cNvGraphicFramePr>
            <a:graphicFrameLocks noChangeAspect="1"/>
          </p:cNvGraphicFramePr>
          <p:nvPr/>
        </p:nvGraphicFramePr>
        <p:xfrm>
          <a:off x="107504" y="4868863"/>
          <a:ext cx="5039171" cy="576262"/>
        </p:xfrm>
        <a:graphic>
          <a:graphicData uri="http://schemas.openxmlformats.org/presentationml/2006/ole">
            <p:oleObj spid="_x0000_s32774" name="Equation" r:id="rId7" imgW="3136680" imgH="291960" progId="Equation.DSMT4">
              <p:embed/>
            </p:oleObj>
          </a:graphicData>
        </a:graphic>
      </p:graphicFrame>
      <p:sp>
        <p:nvSpPr>
          <p:cNvPr id="6043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043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0435" name="Object 19"/>
          <p:cNvGraphicFramePr>
            <a:graphicFrameLocks noChangeAspect="1"/>
          </p:cNvGraphicFramePr>
          <p:nvPr/>
        </p:nvGraphicFramePr>
        <p:xfrm>
          <a:off x="5245100" y="4125913"/>
          <a:ext cx="3791396" cy="1992312"/>
        </p:xfrm>
        <a:graphic>
          <a:graphicData uri="http://schemas.openxmlformats.org/presentationml/2006/ole">
            <p:oleObj spid="_x0000_s32775" name="Equation" r:id="rId8" imgW="2145960" imgH="1028520" progId="Equation.DSMT4">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88640"/>
            <a:ext cx="2225738" cy="461665"/>
          </a:xfrm>
          <a:prstGeom prst="rect">
            <a:avLst/>
          </a:prstGeom>
        </p:spPr>
        <p:txBody>
          <a:bodyPr wrap="none">
            <a:spAutoFit/>
          </a:bodyPr>
          <a:lstStyle/>
          <a:p>
            <a:r>
              <a:rPr lang="ru-RU" sz="2400" dirty="0" smtClean="0"/>
              <a:t>Коэффициенты</a:t>
            </a:r>
            <a:r>
              <a:rPr lang="ru-RU" dirty="0" smtClean="0"/>
              <a:t> </a:t>
            </a:r>
            <a:endParaRPr lang="ru-RU"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441" name="Object 1"/>
          <p:cNvGraphicFramePr>
            <a:graphicFrameLocks noChangeAspect="1"/>
          </p:cNvGraphicFramePr>
          <p:nvPr/>
        </p:nvGraphicFramePr>
        <p:xfrm>
          <a:off x="3923928" y="188640"/>
          <a:ext cx="1584176" cy="432048"/>
        </p:xfrm>
        <a:graphic>
          <a:graphicData uri="http://schemas.openxmlformats.org/presentationml/2006/ole">
            <p:oleObj spid="_x0000_s33794" name="Equation" r:id="rId3" imgW="964781" imgH="266584" progId="Equation.DSMT4">
              <p:embed/>
            </p:oleObj>
          </a:graphicData>
        </a:graphic>
      </p:graphicFrame>
      <p:sp>
        <p:nvSpPr>
          <p:cNvPr id="61444" name="Rectangle 4"/>
          <p:cNvSpPr>
            <a:spLocks noChangeArrowheads="1"/>
          </p:cNvSpPr>
          <p:nvPr/>
        </p:nvSpPr>
        <p:spPr bwMode="auto">
          <a:xfrm>
            <a:off x="5508104" y="260648"/>
            <a:ext cx="18722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(их количество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1443" name="Object 3"/>
          <p:cNvGraphicFramePr>
            <a:graphicFrameLocks noChangeAspect="1"/>
          </p:cNvGraphicFramePr>
          <p:nvPr/>
        </p:nvGraphicFramePr>
        <p:xfrm>
          <a:off x="7452320" y="332656"/>
          <a:ext cx="327025" cy="306933"/>
        </p:xfrm>
        <a:graphic>
          <a:graphicData uri="http://schemas.openxmlformats.org/presentationml/2006/ole">
            <p:oleObj spid="_x0000_s33795" name="Equation" r:id="rId4" imgW="330120" imgH="228600" progId="Equation.DSMT4">
              <p:embed/>
            </p:oleObj>
          </a:graphicData>
        </a:graphic>
      </p:graphicFrame>
      <p:sp>
        <p:nvSpPr>
          <p:cNvPr id="61445" name="Rectangle 5"/>
          <p:cNvSpPr>
            <a:spLocks noChangeArrowheads="1"/>
          </p:cNvSpPr>
          <p:nvPr/>
        </p:nvSpPr>
        <p:spPr bwMode="auto">
          <a:xfrm>
            <a:off x="179512" y="692696"/>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определяются из граничных условий.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Суммируя с неопределёнными коэффициентами вклады, которые вносит каждый элемент в центр элемента с номером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446" name="Object 6"/>
          <p:cNvGraphicFramePr>
            <a:graphicFrameLocks noChangeAspect="1"/>
          </p:cNvGraphicFramePr>
          <p:nvPr/>
        </p:nvGraphicFramePr>
        <p:xfrm>
          <a:off x="7308304" y="1556792"/>
          <a:ext cx="288032" cy="288032"/>
        </p:xfrm>
        <a:graphic>
          <a:graphicData uri="http://schemas.openxmlformats.org/presentationml/2006/ole">
            <p:oleObj spid="_x0000_s33796" name="Equation" r:id="rId5" imgW="139639" imgH="152334" progId="Equation.DSMT4">
              <p:embed/>
            </p:oleObj>
          </a:graphicData>
        </a:graphic>
      </p:graphicFrame>
      <p:sp>
        <p:nvSpPr>
          <p:cNvPr id="61448" name="Rectangle 8"/>
          <p:cNvSpPr>
            <a:spLocks noChangeArrowheads="1"/>
          </p:cNvSpPr>
          <p:nvPr/>
        </p:nvSpPr>
        <p:spPr bwMode="auto">
          <a:xfrm>
            <a:off x="179512" y="1844824"/>
            <a:ext cx="87849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используя граничные условия, получим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449" name="Object 9"/>
          <p:cNvGraphicFramePr>
            <a:graphicFrameLocks noChangeAspect="1"/>
          </p:cNvGraphicFramePr>
          <p:nvPr/>
        </p:nvGraphicFramePr>
        <p:xfrm>
          <a:off x="539552" y="2492896"/>
          <a:ext cx="7560840" cy="2880320"/>
        </p:xfrm>
        <a:graphic>
          <a:graphicData uri="http://schemas.openxmlformats.org/presentationml/2006/ole">
            <p:oleObj spid="_x0000_s33797" name="Equation" r:id="rId6" imgW="4013200" imgH="1816100" progId="Equation.DSMT4">
              <p:embed/>
            </p:oleObj>
          </a:graphicData>
        </a:graphic>
      </p:graphicFrame>
      <p:sp>
        <p:nvSpPr>
          <p:cNvPr id="61451" name="Rectangle 11"/>
          <p:cNvSpPr>
            <a:spLocks noChangeArrowheads="1"/>
          </p:cNvSpPr>
          <p:nvPr/>
        </p:nvSpPr>
        <p:spPr bwMode="auto">
          <a:xfrm>
            <a:off x="1043608" y="5589240"/>
            <a:ext cx="79928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dirty="0" smtClean="0">
                <a:latin typeface="Arial" pitchFamily="34" charset="0"/>
                <a:cs typeface="Arial" pitchFamily="34" charset="0"/>
              </a:rPr>
              <a:t>Компоненты вектора напряжений в центре граничного элемента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Объект 13"/>
          <p:cNvGraphicFramePr>
            <a:graphicFrameLocks noChangeAspect="1"/>
          </p:cNvGraphicFramePr>
          <p:nvPr/>
        </p:nvGraphicFramePr>
        <p:xfrm>
          <a:off x="107504" y="5589240"/>
          <a:ext cx="1080120" cy="432048"/>
        </p:xfrm>
        <a:graphic>
          <a:graphicData uri="http://schemas.openxmlformats.org/presentationml/2006/ole">
            <p:oleObj spid="_x0000_s33798" name="Equation" r:id="rId7" imgW="685800" imgH="241200" progId="Equation.DSMT4">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79511" y="37745"/>
            <a:ext cx="871296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Введём общий вектор из коэффициентов и вектор правой части</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следующей форме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2466" name="Object 2"/>
          <p:cNvGraphicFramePr>
            <a:graphicFrameLocks noChangeAspect="1"/>
          </p:cNvGraphicFramePr>
          <p:nvPr/>
        </p:nvGraphicFramePr>
        <p:xfrm>
          <a:off x="1619672" y="908720"/>
          <a:ext cx="6408712" cy="1152128"/>
        </p:xfrm>
        <a:graphic>
          <a:graphicData uri="http://schemas.openxmlformats.org/presentationml/2006/ole">
            <p:oleObj spid="_x0000_s34818" name="Equation" r:id="rId3" imgW="3467100" imgH="673100" progId="Equation.DSMT4">
              <p:embed/>
            </p:oleObj>
          </a:graphicData>
        </a:graphic>
      </p:graphicFrame>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2468" name="Object 4"/>
          <p:cNvGraphicFramePr>
            <a:graphicFrameLocks noChangeAspect="1"/>
          </p:cNvGraphicFramePr>
          <p:nvPr/>
        </p:nvGraphicFramePr>
        <p:xfrm>
          <a:off x="1475656" y="3501008"/>
          <a:ext cx="3096344" cy="1728192"/>
        </p:xfrm>
        <a:graphic>
          <a:graphicData uri="http://schemas.openxmlformats.org/presentationml/2006/ole">
            <p:oleObj spid="_x0000_s34819" name="Equation" r:id="rId4" imgW="1714500" imgH="850900" progId="Equation.DSMT4">
              <p:embed/>
            </p:oleObj>
          </a:graphicData>
        </a:graphic>
      </p:graphicFrame>
      <p:sp>
        <p:nvSpPr>
          <p:cNvPr id="624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2470" name="Object 6"/>
          <p:cNvGraphicFramePr>
            <a:graphicFrameLocks noChangeAspect="1"/>
          </p:cNvGraphicFramePr>
          <p:nvPr/>
        </p:nvGraphicFramePr>
        <p:xfrm>
          <a:off x="4572000" y="2348880"/>
          <a:ext cx="2586038" cy="865188"/>
        </p:xfrm>
        <a:graphic>
          <a:graphicData uri="http://schemas.openxmlformats.org/presentationml/2006/ole">
            <p:oleObj spid="_x0000_s34820" name="Equation" r:id="rId5" imgW="787320" imgH="266400" progId="Equation.DSMT4">
              <p:embed/>
            </p:oleObj>
          </a:graphicData>
        </a:graphic>
      </p:graphicFrame>
      <p:sp>
        <p:nvSpPr>
          <p:cNvPr id="9" name="TextBox 8"/>
          <p:cNvSpPr txBox="1"/>
          <p:nvPr/>
        </p:nvSpPr>
        <p:spPr>
          <a:xfrm>
            <a:off x="611560" y="2564904"/>
            <a:ext cx="3487430" cy="523220"/>
          </a:xfrm>
          <a:prstGeom prst="rect">
            <a:avLst/>
          </a:prstGeom>
          <a:noFill/>
        </p:spPr>
        <p:txBody>
          <a:bodyPr wrap="none" rtlCol="0">
            <a:spAutoFit/>
          </a:bodyPr>
          <a:lstStyle/>
          <a:p>
            <a:r>
              <a:rPr lang="ru-RU" sz="2800" b="1" dirty="0" smtClean="0"/>
              <a:t>Система примет вид:</a:t>
            </a:r>
            <a:endParaRPr lang="ru-RU" sz="2800" b="1" dirty="0"/>
          </a:p>
        </p:txBody>
      </p:sp>
      <p:sp>
        <p:nvSpPr>
          <p:cNvPr id="10" name="TextBox 9"/>
          <p:cNvSpPr txBox="1"/>
          <p:nvPr/>
        </p:nvSpPr>
        <p:spPr>
          <a:xfrm>
            <a:off x="539552" y="4077072"/>
            <a:ext cx="680379" cy="523220"/>
          </a:xfrm>
          <a:prstGeom prst="rect">
            <a:avLst/>
          </a:prstGeom>
          <a:noFill/>
        </p:spPr>
        <p:txBody>
          <a:bodyPr wrap="none" rtlCol="0">
            <a:spAutoFit/>
          </a:bodyPr>
          <a:lstStyle/>
          <a:p>
            <a:r>
              <a:rPr lang="ru-RU" sz="2800" b="1" dirty="0" smtClean="0"/>
              <a:t>где</a:t>
            </a:r>
            <a:endParaRPr lang="ru-RU" sz="2800" b="1" dirty="0"/>
          </a:p>
        </p:txBody>
      </p:sp>
      <p:sp>
        <p:nvSpPr>
          <p:cNvPr id="6247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2472" name="Object 8"/>
          <p:cNvGraphicFramePr>
            <a:graphicFrameLocks noChangeAspect="1"/>
          </p:cNvGraphicFramePr>
          <p:nvPr/>
        </p:nvGraphicFramePr>
        <p:xfrm>
          <a:off x="679450" y="5589588"/>
          <a:ext cx="1592263" cy="576262"/>
        </p:xfrm>
        <a:graphic>
          <a:graphicData uri="http://schemas.openxmlformats.org/presentationml/2006/ole">
            <p:oleObj spid="_x0000_s34821" name="Equation" r:id="rId6" imgW="660240" imgH="266400" progId="Equation.DSMT4">
              <p:embed/>
            </p:oleObj>
          </a:graphicData>
        </a:graphic>
      </p:graphicFrame>
      <p:sp>
        <p:nvSpPr>
          <p:cNvPr id="13" name="TextBox 12"/>
          <p:cNvSpPr txBox="1"/>
          <p:nvPr/>
        </p:nvSpPr>
        <p:spPr>
          <a:xfrm>
            <a:off x="2267744" y="5589240"/>
            <a:ext cx="6251070" cy="954107"/>
          </a:xfrm>
          <a:prstGeom prst="rect">
            <a:avLst/>
          </a:prstGeom>
          <a:noFill/>
        </p:spPr>
        <p:txBody>
          <a:bodyPr wrap="none" rtlCol="0">
            <a:spAutoFit/>
          </a:bodyPr>
          <a:lstStyle/>
          <a:p>
            <a:r>
              <a:rPr lang="ru-RU" sz="2800" b="1" dirty="0" smtClean="0"/>
              <a:t>Соответствующие транспонированные</a:t>
            </a:r>
          </a:p>
          <a:p>
            <a:pPr algn="ctr"/>
            <a:r>
              <a:rPr lang="ru-RU" sz="2800" b="1" dirty="0" smtClean="0"/>
              <a:t>  векторы</a:t>
            </a:r>
            <a:endParaRPr lang="ru-RU"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b="1" dirty="0" smtClean="0"/>
              <a:t>К постановке задач</a:t>
            </a:r>
            <a:endParaRPr lang="ru-RU" b="1" dirty="0"/>
          </a:p>
        </p:txBody>
      </p:sp>
      <p:pic>
        <p:nvPicPr>
          <p:cNvPr id="1026" name="Picture 2"/>
          <p:cNvPicPr>
            <a:picLocks noChangeAspect="1" noChangeArrowheads="1"/>
          </p:cNvPicPr>
          <p:nvPr/>
        </p:nvPicPr>
        <p:blipFill>
          <a:blip r:embed="rId2" cstate="print"/>
          <a:srcRect/>
          <a:stretch>
            <a:fillRect/>
          </a:stretch>
        </p:blipFill>
        <p:spPr bwMode="auto">
          <a:xfrm>
            <a:off x="251520" y="1196752"/>
            <a:ext cx="4320480" cy="3600400"/>
          </a:xfrm>
          <a:prstGeom prst="rect">
            <a:avLst/>
          </a:prstGeom>
          <a:noFill/>
          <a:ln w="9525">
            <a:noFill/>
            <a:miter lim="800000"/>
            <a:headEnd/>
            <a:tailEnd/>
          </a:ln>
          <a:effectLst/>
        </p:spPr>
      </p:pic>
      <p:sp>
        <p:nvSpPr>
          <p:cNvPr id="4" name="TextBox 3"/>
          <p:cNvSpPr txBox="1"/>
          <p:nvPr/>
        </p:nvSpPr>
        <p:spPr>
          <a:xfrm>
            <a:off x="4644008" y="1340768"/>
            <a:ext cx="4320480" cy="830997"/>
          </a:xfrm>
          <a:prstGeom prst="rect">
            <a:avLst/>
          </a:prstGeom>
          <a:noFill/>
        </p:spPr>
        <p:txBody>
          <a:bodyPr wrap="square" rtlCol="0">
            <a:spAutoFit/>
          </a:bodyPr>
          <a:lstStyle/>
          <a:p>
            <a:r>
              <a:rPr lang="ru-RU" sz="2400" b="1" dirty="0" smtClean="0">
                <a:solidFill>
                  <a:srgbClr val="C00000"/>
                </a:solidFill>
              </a:rPr>
              <a:t>1. Задача</a:t>
            </a:r>
            <a:r>
              <a:rPr lang="ru-RU" sz="2400" b="1" dirty="0" smtClean="0"/>
              <a:t>. На границе тела задан вектор напряжений</a:t>
            </a:r>
            <a:r>
              <a:rPr lang="en-US" sz="2400" b="1" dirty="0" smtClean="0"/>
              <a:t> </a:t>
            </a:r>
            <a:r>
              <a:rPr lang="en-US" b="1" dirty="0" smtClean="0"/>
              <a:t> </a:t>
            </a:r>
            <a:endParaRPr lang="ru-RU" b="1" dirty="0"/>
          </a:p>
        </p:txBody>
      </p:sp>
      <p:pic>
        <p:nvPicPr>
          <p:cNvPr id="5" name="Рисунок 4"/>
          <p:cNvPicPr/>
          <p:nvPr/>
        </p:nvPicPr>
        <p:blipFill>
          <a:blip r:embed="rId3" cstate="print"/>
          <a:srcRect/>
          <a:stretch>
            <a:fillRect/>
          </a:stretch>
        </p:blipFill>
        <p:spPr bwMode="auto">
          <a:xfrm>
            <a:off x="8316416" y="1700808"/>
            <a:ext cx="360040" cy="504056"/>
          </a:xfrm>
          <a:prstGeom prst="rect">
            <a:avLst/>
          </a:prstGeom>
          <a:noFill/>
          <a:ln w="9525">
            <a:noFill/>
            <a:miter lim="800000"/>
            <a:headEnd/>
            <a:tailEnd/>
          </a:ln>
        </p:spPr>
      </p:pic>
      <p:sp>
        <p:nvSpPr>
          <p:cNvPr id="6" name="TextBox 5"/>
          <p:cNvSpPr txBox="1"/>
          <p:nvPr/>
        </p:nvSpPr>
        <p:spPr>
          <a:xfrm>
            <a:off x="4572000" y="2132856"/>
            <a:ext cx="4320480" cy="1200329"/>
          </a:xfrm>
          <a:prstGeom prst="rect">
            <a:avLst/>
          </a:prstGeom>
          <a:noFill/>
        </p:spPr>
        <p:txBody>
          <a:bodyPr wrap="square" rtlCol="0">
            <a:spAutoFit/>
          </a:bodyPr>
          <a:lstStyle/>
          <a:p>
            <a:r>
              <a:rPr lang="ru-RU" sz="2400" b="1" dirty="0" smtClean="0"/>
              <a:t>На поверхности (берегах) трещин вектор напряжений равен нулю или задан.</a:t>
            </a:r>
            <a:endParaRPr lang="ru-RU" sz="2400" b="1" dirty="0"/>
          </a:p>
        </p:txBody>
      </p:sp>
      <p:sp>
        <p:nvSpPr>
          <p:cNvPr id="7" name="TextBox 6"/>
          <p:cNvSpPr txBox="1"/>
          <p:nvPr/>
        </p:nvSpPr>
        <p:spPr>
          <a:xfrm>
            <a:off x="4716016" y="3356992"/>
            <a:ext cx="4176464" cy="830997"/>
          </a:xfrm>
          <a:prstGeom prst="rect">
            <a:avLst/>
          </a:prstGeom>
          <a:noFill/>
        </p:spPr>
        <p:txBody>
          <a:bodyPr wrap="square" rtlCol="0">
            <a:spAutoFit/>
          </a:bodyPr>
          <a:lstStyle/>
          <a:p>
            <a:r>
              <a:rPr lang="ru-RU" sz="2400" b="1" dirty="0" smtClean="0">
                <a:solidFill>
                  <a:srgbClr val="C00000"/>
                </a:solidFill>
              </a:rPr>
              <a:t>2. Задача</a:t>
            </a:r>
            <a:r>
              <a:rPr lang="ru-RU" sz="2400" b="1" dirty="0" smtClean="0"/>
              <a:t>. На границе тела задан вектор перемещений</a:t>
            </a:r>
            <a:r>
              <a:rPr lang="en-US" sz="2400" b="1" dirty="0" smtClean="0"/>
              <a:t>  </a:t>
            </a:r>
            <a:endParaRPr lang="ru-RU" sz="2400" b="1" dirty="0"/>
          </a:p>
        </p:txBody>
      </p:sp>
      <p:sp>
        <p:nvSpPr>
          <p:cNvPr id="8" name="TextBox 7"/>
          <p:cNvSpPr txBox="1"/>
          <p:nvPr/>
        </p:nvSpPr>
        <p:spPr>
          <a:xfrm>
            <a:off x="4716016" y="4077072"/>
            <a:ext cx="4176464" cy="1477328"/>
          </a:xfrm>
          <a:prstGeom prst="rect">
            <a:avLst/>
          </a:prstGeom>
          <a:noFill/>
        </p:spPr>
        <p:txBody>
          <a:bodyPr wrap="square" rtlCol="0">
            <a:spAutoFit/>
          </a:bodyPr>
          <a:lstStyle/>
          <a:p>
            <a:r>
              <a:rPr lang="ru-RU" sz="2400" b="1" dirty="0" smtClean="0"/>
              <a:t>На поверхности (берегах) трещин вектор напряжений равен нулю или задан.</a:t>
            </a:r>
          </a:p>
          <a:p>
            <a:endParaRPr lang="ru-RU" dirty="0"/>
          </a:p>
        </p:txBody>
      </p:sp>
      <p:sp>
        <p:nvSpPr>
          <p:cNvPr id="9" name="TextBox 8"/>
          <p:cNvSpPr txBox="1"/>
          <p:nvPr/>
        </p:nvSpPr>
        <p:spPr>
          <a:xfrm>
            <a:off x="467544" y="5196007"/>
            <a:ext cx="8280920" cy="1384995"/>
          </a:xfrm>
          <a:prstGeom prst="rect">
            <a:avLst/>
          </a:prstGeom>
          <a:noFill/>
        </p:spPr>
        <p:txBody>
          <a:bodyPr wrap="square" rtlCol="0">
            <a:spAutoFit/>
          </a:bodyPr>
          <a:lstStyle/>
          <a:p>
            <a:r>
              <a:rPr lang="ru-RU" sz="2400" b="1" dirty="0" smtClean="0">
                <a:solidFill>
                  <a:srgbClr val="C00000"/>
                </a:solidFill>
              </a:rPr>
              <a:t>3. Задача. </a:t>
            </a:r>
            <a:r>
              <a:rPr lang="ru-RU" sz="2000" b="1" dirty="0" smtClean="0"/>
              <a:t>Трещина находится непосредственно на границе раздела двух разных сред. На поверхности трещины вектор напряжений равен нулю. На остальной поверхности непрерывны векторы перемещений и напряжений.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5858" y="127085"/>
            <a:ext cx="884306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Сравнение аналитических решений для круглых плоских трещин в пространстве </a:t>
            </a:r>
            <a:endPar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численными результатами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23528" y="836712"/>
            <a:ext cx="3590406" cy="369332"/>
          </a:xfrm>
          <a:prstGeom prst="rect">
            <a:avLst/>
          </a:prstGeom>
        </p:spPr>
        <p:txBody>
          <a:bodyPr wrap="none">
            <a:spAutoFit/>
          </a:bodyPr>
          <a:lstStyle/>
          <a:p>
            <a:r>
              <a:rPr lang="ru-RU" dirty="0" smtClean="0"/>
              <a:t>Круглая плоская трещина радиуса </a:t>
            </a:r>
            <a:endParaRPr lang="ru-RU" dirty="0"/>
          </a:p>
        </p:txBody>
      </p:sp>
      <p:sp>
        <p:nvSpPr>
          <p:cNvPr id="7270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06" name="Object 2"/>
          <p:cNvGraphicFramePr>
            <a:graphicFrameLocks noChangeAspect="1"/>
          </p:cNvGraphicFramePr>
          <p:nvPr/>
        </p:nvGraphicFramePr>
        <p:xfrm>
          <a:off x="3851920" y="908720"/>
          <a:ext cx="439738" cy="198438"/>
        </p:xfrm>
        <a:graphic>
          <a:graphicData uri="http://schemas.openxmlformats.org/presentationml/2006/ole">
            <p:oleObj spid="_x0000_s35842" name="Equation" r:id="rId3" imgW="431640" imgH="190440" progId="Equation.DSMT4">
              <p:embed/>
            </p:oleObj>
          </a:graphicData>
        </a:graphic>
      </p:graphicFrame>
      <p:sp>
        <p:nvSpPr>
          <p:cNvPr id="6" name="Прямоугольник 5"/>
          <p:cNvSpPr/>
          <p:nvPr/>
        </p:nvSpPr>
        <p:spPr>
          <a:xfrm>
            <a:off x="4355976" y="836712"/>
            <a:ext cx="4042838" cy="369332"/>
          </a:xfrm>
          <a:prstGeom prst="rect">
            <a:avLst/>
          </a:prstGeom>
        </p:spPr>
        <p:txBody>
          <a:bodyPr wrap="none">
            <a:spAutoFit/>
          </a:bodyPr>
          <a:lstStyle/>
          <a:p>
            <a:r>
              <a:rPr lang="ru-RU" dirty="0" smtClean="0"/>
              <a:t>находится под внутренним давлением </a:t>
            </a:r>
            <a:endParaRPr lang="ru-RU" dirty="0"/>
          </a:p>
        </p:txBody>
      </p:sp>
      <p:sp>
        <p:nvSpPr>
          <p:cNvPr id="727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08" name="Object 4"/>
          <p:cNvGraphicFramePr>
            <a:graphicFrameLocks noChangeAspect="1"/>
          </p:cNvGraphicFramePr>
          <p:nvPr/>
        </p:nvGraphicFramePr>
        <p:xfrm>
          <a:off x="8316416" y="908720"/>
          <a:ext cx="168275" cy="203200"/>
        </p:xfrm>
        <a:graphic>
          <a:graphicData uri="http://schemas.openxmlformats.org/presentationml/2006/ole">
            <p:oleObj spid="_x0000_s35843" name="Equation" r:id="rId4" imgW="164880" imgH="190440" progId="Equation.DSMT4">
              <p:embed/>
            </p:oleObj>
          </a:graphicData>
        </a:graphic>
      </p:graphicFrame>
      <p:sp>
        <p:nvSpPr>
          <p:cNvPr id="9" name="Прямоугольник 8"/>
          <p:cNvSpPr/>
          <p:nvPr/>
        </p:nvSpPr>
        <p:spPr>
          <a:xfrm>
            <a:off x="395536" y="1268760"/>
            <a:ext cx="2937471" cy="369332"/>
          </a:xfrm>
          <a:prstGeom prst="rect">
            <a:avLst/>
          </a:prstGeom>
        </p:spPr>
        <p:txBody>
          <a:bodyPr wrap="none">
            <a:spAutoFit/>
          </a:bodyPr>
          <a:lstStyle/>
          <a:p>
            <a:r>
              <a:rPr lang="ru-RU" dirty="0" smtClean="0"/>
              <a:t>и расположена в плоскости </a:t>
            </a:r>
            <a:endParaRPr lang="ru-RU" dirty="0"/>
          </a:p>
        </p:txBody>
      </p:sp>
      <p:sp>
        <p:nvSpPr>
          <p:cNvPr id="7271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10" name="Object 6"/>
          <p:cNvGraphicFramePr>
            <a:graphicFrameLocks noChangeAspect="1"/>
          </p:cNvGraphicFramePr>
          <p:nvPr/>
        </p:nvGraphicFramePr>
        <p:xfrm>
          <a:off x="3347864" y="1340768"/>
          <a:ext cx="400050" cy="190500"/>
        </p:xfrm>
        <a:graphic>
          <a:graphicData uri="http://schemas.openxmlformats.org/presentationml/2006/ole">
            <p:oleObj spid="_x0000_s35844" name="Equation" r:id="rId5" imgW="393529" imgH="190417" progId="Equation.DSMT4">
              <p:embed/>
            </p:oleObj>
          </a:graphicData>
        </a:graphic>
      </p:graphicFrame>
      <p:sp>
        <p:nvSpPr>
          <p:cNvPr id="7271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12" name="Object 8"/>
          <p:cNvGraphicFramePr>
            <a:graphicFrameLocks noChangeAspect="1"/>
          </p:cNvGraphicFramePr>
          <p:nvPr/>
        </p:nvGraphicFramePr>
        <p:xfrm>
          <a:off x="2771800" y="1772816"/>
          <a:ext cx="3744416" cy="648072"/>
        </p:xfrm>
        <a:graphic>
          <a:graphicData uri="http://schemas.openxmlformats.org/presentationml/2006/ole">
            <p:oleObj spid="_x0000_s35845" name="Equation" r:id="rId6" imgW="2286000" imgH="406400" progId="Equation.DSMT4">
              <p:embed/>
            </p:oleObj>
          </a:graphicData>
        </a:graphic>
      </p:graphicFrame>
      <p:pic>
        <p:nvPicPr>
          <p:cNvPr id="14" name="Рисунок 13"/>
          <p:cNvPicPr/>
          <p:nvPr/>
        </p:nvPicPr>
        <p:blipFill>
          <a:blip r:embed="rId7" cstate="print"/>
          <a:srcRect/>
          <a:stretch>
            <a:fillRect/>
          </a:stretch>
        </p:blipFill>
        <p:spPr bwMode="auto">
          <a:xfrm>
            <a:off x="539552" y="2564904"/>
            <a:ext cx="3816424" cy="3744416"/>
          </a:xfrm>
          <a:prstGeom prst="rect">
            <a:avLst/>
          </a:prstGeom>
          <a:noFill/>
          <a:ln w="9525">
            <a:noFill/>
            <a:miter lim="800000"/>
            <a:headEnd/>
            <a:tailEnd/>
          </a:ln>
        </p:spPr>
      </p:pic>
      <p:pic>
        <p:nvPicPr>
          <p:cNvPr id="15" name="Рисунок 14"/>
          <p:cNvPicPr/>
          <p:nvPr/>
        </p:nvPicPr>
        <p:blipFill>
          <a:blip r:embed="rId8" cstate="print"/>
          <a:srcRect/>
          <a:stretch>
            <a:fillRect/>
          </a:stretch>
        </p:blipFill>
        <p:spPr bwMode="auto">
          <a:xfrm>
            <a:off x="4860032" y="2564904"/>
            <a:ext cx="3960440" cy="3744416"/>
          </a:xfrm>
          <a:prstGeom prst="rect">
            <a:avLst/>
          </a:prstGeom>
          <a:noFill/>
          <a:ln w="9525">
            <a:noFill/>
            <a:miter lim="800000"/>
            <a:headEnd/>
            <a:tailEnd/>
          </a:ln>
        </p:spPr>
      </p:pic>
      <p:sp>
        <p:nvSpPr>
          <p:cNvPr id="16" name="Прямоугольник 15"/>
          <p:cNvSpPr/>
          <p:nvPr/>
        </p:nvSpPr>
        <p:spPr>
          <a:xfrm>
            <a:off x="3851920" y="1268760"/>
            <a:ext cx="4292842" cy="369332"/>
          </a:xfrm>
          <a:prstGeom prst="rect">
            <a:avLst/>
          </a:prstGeom>
        </p:spPr>
        <p:txBody>
          <a:bodyPr wrap="none">
            <a:spAutoFit/>
          </a:bodyPr>
          <a:lstStyle/>
          <a:p>
            <a:r>
              <a:rPr lang="ru-RU" dirty="0" smtClean="0"/>
              <a:t>Теоретическое решение для напряжения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t>История вопроса</a:t>
            </a:r>
            <a:endParaRPr lang="ru-RU" b="1" dirty="0"/>
          </a:p>
        </p:txBody>
      </p:sp>
      <p:sp>
        <p:nvSpPr>
          <p:cNvPr id="3" name="TextBox 2"/>
          <p:cNvSpPr txBox="1"/>
          <p:nvPr/>
        </p:nvSpPr>
        <p:spPr>
          <a:xfrm>
            <a:off x="395537" y="980728"/>
            <a:ext cx="8424936" cy="5262979"/>
          </a:xfrm>
          <a:prstGeom prst="rect">
            <a:avLst/>
          </a:prstGeom>
          <a:noFill/>
        </p:spPr>
        <p:txBody>
          <a:bodyPr wrap="square" rtlCol="0">
            <a:spAutoFit/>
          </a:bodyPr>
          <a:lstStyle/>
          <a:p>
            <a:pPr algn="just"/>
            <a:r>
              <a:rPr lang="ru-RU" sz="2400" b="1" dirty="0" smtClean="0"/>
              <a:t>	Задача расчёта прочности конструкций продолжает оставаться важнейшей задачей механики и её инженерных приложений. Одним из направлений исследований в данной области науки о прочности тела является линейная механика разрушения, или «механика трещин». </a:t>
            </a:r>
          </a:p>
          <a:p>
            <a:pPr algn="just"/>
            <a:r>
              <a:rPr lang="ru-RU" sz="2400" b="1" dirty="0" smtClean="0"/>
              <a:t>	Под трещиной понимается  дефект  монолитности упругой среды геометрия которого характерна тем, что его толщина пренебрежимо мала по сравнению с двумя другими размерами. В силу этого, каждый такой дефект математически моделируется куском поверхности, который находится  внутри сплошной среды, но на котором терпит разрыв поле перемещений (фактически, внутри среды, на какой то части поверхности среда уже не является </a:t>
            </a:r>
            <a:r>
              <a:rPr lang="ru-RU" sz="2400" b="1" dirty="0" smtClean="0"/>
              <a:t>сплошной).</a:t>
            </a:r>
            <a:endParaRPr lang="ru-RU"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8136904" cy="646331"/>
          </a:xfrm>
          <a:prstGeom prst="rect">
            <a:avLst/>
          </a:prstGeom>
        </p:spPr>
        <p:txBody>
          <a:bodyPr wrap="square">
            <a:spAutoFit/>
          </a:bodyPr>
          <a:lstStyle/>
          <a:p>
            <a:pPr algn="ctr"/>
            <a:r>
              <a:rPr lang="ru-RU" b="1" dirty="0" smtClean="0"/>
              <a:t>Задача для двух круглых плоских  параллельных, </a:t>
            </a:r>
            <a:r>
              <a:rPr lang="ru-RU" b="1" dirty="0" err="1" smtClean="0"/>
              <a:t>соосных</a:t>
            </a:r>
            <a:r>
              <a:rPr lang="ru-RU" b="1" dirty="0" smtClean="0"/>
              <a:t> трещин одинакового радиуса </a:t>
            </a:r>
            <a:endParaRPr lang="ru-RU" b="1" dirty="0"/>
          </a:p>
        </p:txBody>
      </p:sp>
      <p:sp>
        <p:nvSpPr>
          <p:cNvPr id="96259" name="Rectangle 3"/>
          <p:cNvSpPr>
            <a:spLocks noChangeArrowheads="1"/>
          </p:cNvSpPr>
          <p:nvPr/>
        </p:nvSpPr>
        <p:spPr bwMode="auto">
          <a:xfrm>
            <a:off x="3203848" y="836712"/>
            <a:ext cx="295232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расстоянии 2</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друг от друга</a:t>
            </a:r>
            <a:r>
              <a:rPr kumimoji="0" lang="ru-RU" sz="600" b="1" i="0" u="none" strike="noStrike" cap="none" normalizeH="0" baseline="0" dirty="0" smtClean="0">
                <a:ln>
                  <a:noFill/>
                </a:ln>
                <a:solidFill>
                  <a:schemeClr val="tx1"/>
                </a:solidFill>
                <a:effectLst/>
                <a:latin typeface="Arial" pitchFamily="34" charset="0"/>
                <a:cs typeface="Arial" pitchFamily="34" charset="0"/>
              </a:rPr>
              <a:t> </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p:cNvPicPr/>
          <p:nvPr/>
        </p:nvPicPr>
        <p:blipFill>
          <a:blip r:embed="rId3" cstate="print"/>
          <a:srcRect/>
          <a:stretch>
            <a:fillRect/>
          </a:stretch>
        </p:blipFill>
        <p:spPr bwMode="auto">
          <a:xfrm>
            <a:off x="467544" y="1196752"/>
            <a:ext cx="3043555" cy="3005455"/>
          </a:xfrm>
          <a:prstGeom prst="rect">
            <a:avLst/>
          </a:prstGeom>
          <a:noFill/>
          <a:ln w="9525">
            <a:noFill/>
            <a:miter lim="800000"/>
            <a:headEnd/>
            <a:tailEnd/>
          </a:ln>
        </p:spPr>
      </p:pic>
      <p:sp>
        <p:nvSpPr>
          <p:cNvPr id="96260" name="Rectangle 4"/>
          <p:cNvSpPr>
            <a:spLocks noChangeArrowheads="1"/>
          </p:cNvSpPr>
          <p:nvPr/>
        </p:nvSpPr>
        <p:spPr bwMode="auto">
          <a:xfrm>
            <a:off x="4139952" y="1196752"/>
            <a:ext cx="46805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Я.С. </a:t>
            </a:r>
            <a:r>
              <a:rPr kumimoji="0" lang="ru-RU"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Уфлянд</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Интегральные преобразования в теории упругости</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 Издательство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Наука</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1967. 402 с.</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96261" name="Rectangle 5"/>
          <p:cNvSpPr>
            <a:spLocks noChangeArrowheads="1"/>
          </p:cNvSpPr>
          <p:nvPr/>
        </p:nvSpPr>
        <p:spPr bwMode="auto">
          <a:xfrm>
            <a:off x="4572000" y="1844824"/>
            <a:ext cx="40324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Решение сведено к системе двух интегральных уравнений Фредгольма </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9626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6262" name="Object 6"/>
          <p:cNvGraphicFramePr>
            <a:graphicFrameLocks noChangeAspect="1"/>
          </p:cNvGraphicFramePr>
          <p:nvPr/>
        </p:nvGraphicFramePr>
        <p:xfrm>
          <a:off x="4139952" y="2564904"/>
          <a:ext cx="4824536" cy="1440160"/>
        </p:xfrm>
        <a:graphic>
          <a:graphicData uri="http://schemas.openxmlformats.org/presentationml/2006/ole">
            <p:oleObj spid="_x0000_s36866" name="Equation" r:id="rId4" imgW="2933700" imgH="876300" progId="Equation.DSMT4">
              <p:embed/>
            </p:oleObj>
          </a:graphicData>
        </a:graphic>
      </p:graphicFrame>
      <p:sp>
        <p:nvSpPr>
          <p:cNvPr id="96266" name="Rectangle 10"/>
          <p:cNvSpPr>
            <a:spLocks noChangeArrowheads="1"/>
          </p:cNvSpPr>
          <p:nvPr/>
        </p:nvSpPr>
        <p:spPr bwMode="auto">
          <a:xfrm>
            <a:off x="251520" y="4365104"/>
            <a:ext cx="469763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Константа С определяется дополнительным условием </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9626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6267" name="Object 11"/>
          <p:cNvGraphicFramePr>
            <a:graphicFrameLocks noChangeAspect="1"/>
          </p:cNvGraphicFramePr>
          <p:nvPr/>
        </p:nvGraphicFramePr>
        <p:xfrm>
          <a:off x="5148064" y="4221088"/>
          <a:ext cx="1296144" cy="648072"/>
        </p:xfrm>
        <a:graphic>
          <a:graphicData uri="http://schemas.openxmlformats.org/presentationml/2006/ole">
            <p:oleObj spid="_x0000_s36867" name="Equation" r:id="rId5" imgW="698197" imgH="431613" progId="Equation.DSMT4">
              <p:embed/>
            </p:oleObj>
          </a:graphicData>
        </a:graphic>
      </p:graphicFrame>
      <p:sp>
        <p:nvSpPr>
          <p:cNvPr id="96269" name="Rectangle 13"/>
          <p:cNvSpPr>
            <a:spLocks noChangeArrowheads="1"/>
          </p:cNvSpPr>
          <p:nvPr/>
        </p:nvSpPr>
        <p:spPr bwMode="auto">
          <a:xfrm>
            <a:off x="6588224" y="4365104"/>
            <a:ext cx="23397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b="1" dirty="0" smtClean="0">
                <a:latin typeface="Times New Roman" pitchFamily="18" charset="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 ядра уравнений даются следующими формулами:</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9627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6270" name="Object 14"/>
          <p:cNvGraphicFramePr>
            <a:graphicFrameLocks noChangeAspect="1"/>
          </p:cNvGraphicFramePr>
          <p:nvPr/>
        </p:nvGraphicFramePr>
        <p:xfrm>
          <a:off x="539552" y="5013176"/>
          <a:ext cx="8136904" cy="936104"/>
        </p:xfrm>
        <a:graphic>
          <a:graphicData uri="http://schemas.openxmlformats.org/presentationml/2006/ole">
            <p:oleObj spid="_x0000_s36868" name="Equation" r:id="rId6" imgW="4749800" imgH="482600" progId="Equation.DSMT4">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81" name="Object 1"/>
          <p:cNvGraphicFramePr>
            <a:graphicFrameLocks noChangeAspect="1"/>
          </p:cNvGraphicFramePr>
          <p:nvPr/>
        </p:nvGraphicFramePr>
        <p:xfrm>
          <a:off x="1259632" y="188640"/>
          <a:ext cx="6192688" cy="1080120"/>
        </p:xfrm>
        <a:graphic>
          <a:graphicData uri="http://schemas.openxmlformats.org/presentationml/2006/ole">
            <p:oleObj spid="_x0000_s37890" name="Equation" r:id="rId3" imgW="2971800" imgH="482600" progId="Equation.DSMT4">
              <p:embed/>
            </p:oleObj>
          </a:graphicData>
        </a:graphic>
      </p:graphicFrame>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83" name="Object 3"/>
          <p:cNvGraphicFramePr>
            <a:graphicFrameLocks noChangeAspect="1"/>
          </p:cNvGraphicFramePr>
          <p:nvPr/>
        </p:nvGraphicFramePr>
        <p:xfrm>
          <a:off x="1547664" y="1412776"/>
          <a:ext cx="5544616" cy="1080120"/>
        </p:xfrm>
        <a:graphic>
          <a:graphicData uri="http://schemas.openxmlformats.org/presentationml/2006/ole">
            <p:oleObj spid="_x0000_s37891" name="Equation" r:id="rId4" imgW="2679700" imgH="482600" progId="Equation.DSMT4">
              <p:embed/>
            </p:oleObj>
          </a:graphicData>
        </a:graphic>
      </p:graphicFrame>
      <p:sp>
        <p:nvSpPr>
          <p:cNvPr id="972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85" name="Object 5"/>
          <p:cNvGraphicFramePr>
            <a:graphicFrameLocks noChangeAspect="1"/>
          </p:cNvGraphicFramePr>
          <p:nvPr/>
        </p:nvGraphicFramePr>
        <p:xfrm>
          <a:off x="611560" y="2636912"/>
          <a:ext cx="7920880" cy="936104"/>
        </p:xfrm>
        <a:graphic>
          <a:graphicData uri="http://schemas.openxmlformats.org/presentationml/2006/ole">
            <p:oleObj spid="_x0000_s37892" name="Equation" r:id="rId5" imgW="4064000" imgH="406400" progId="Equation.DSMT4">
              <p:embed/>
            </p:oleObj>
          </a:graphicData>
        </a:graphic>
      </p:graphicFrame>
      <p:sp>
        <p:nvSpPr>
          <p:cNvPr id="8" name="Прямоугольник 7"/>
          <p:cNvSpPr/>
          <p:nvPr/>
        </p:nvSpPr>
        <p:spPr>
          <a:xfrm>
            <a:off x="1547664" y="3717032"/>
            <a:ext cx="6502678" cy="523220"/>
          </a:xfrm>
          <a:prstGeom prst="rect">
            <a:avLst/>
          </a:prstGeom>
        </p:spPr>
        <p:txBody>
          <a:bodyPr wrap="none">
            <a:spAutoFit/>
          </a:bodyPr>
          <a:lstStyle/>
          <a:p>
            <a:r>
              <a:rPr lang="ru-RU" sz="2800" b="1" dirty="0" smtClean="0"/>
              <a:t>Напряжение на продолжении трещины </a:t>
            </a:r>
            <a:endParaRPr lang="ru-RU" sz="2800" b="1" dirty="0"/>
          </a:p>
        </p:txBody>
      </p:sp>
      <p:sp>
        <p:nvSpPr>
          <p:cNvPr id="972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87" name="Object 7"/>
          <p:cNvGraphicFramePr>
            <a:graphicFrameLocks noChangeAspect="1"/>
          </p:cNvGraphicFramePr>
          <p:nvPr/>
        </p:nvGraphicFramePr>
        <p:xfrm>
          <a:off x="1259632" y="4509120"/>
          <a:ext cx="6624736" cy="1296144"/>
        </p:xfrm>
        <a:graphic>
          <a:graphicData uri="http://schemas.openxmlformats.org/presentationml/2006/ole">
            <p:oleObj spid="_x0000_s37893" name="Equation" r:id="rId6" imgW="2235200" imgH="431800" progId="Equation.DSMT4">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1188146" cy="400110"/>
          </a:xfrm>
          <a:prstGeom prst="rect">
            <a:avLst/>
          </a:prstGeom>
        </p:spPr>
        <p:txBody>
          <a:bodyPr wrap="none">
            <a:spAutoFit/>
          </a:bodyPr>
          <a:lstStyle/>
          <a:p>
            <a:r>
              <a:rPr lang="ru-RU" sz="2000" b="1" dirty="0" smtClean="0"/>
              <a:t>Функции</a:t>
            </a:r>
            <a:endParaRPr lang="ru-RU" sz="2000" b="1" dirty="0"/>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8305" name="Object 1"/>
          <p:cNvGraphicFramePr>
            <a:graphicFrameLocks noChangeAspect="1"/>
          </p:cNvGraphicFramePr>
          <p:nvPr/>
        </p:nvGraphicFramePr>
        <p:xfrm>
          <a:off x="1619672" y="404664"/>
          <a:ext cx="648072" cy="360040"/>
        </p:xfrm>
        <a:graphic>
          <a:graphicData uri="http://schemas.openxmlformats.org/presentationml/2006/ole">
            <p:oleObj spid="_x0000_s38914" name="Equation" r:id="rId3" imgW="444240" imgH="228600" progId="Equation.DSMT4">
              <p:embed/>
            </p:oleObj>
          </a:graphicData>
        </a:graphic>
      </p:graphicFrame>
      <p:sp>
        <p:nvSpPr>
          <p:cNvPr id="98307" name="Rectangle 3"/>
          <p:cNvSpPr>
            <a:spLocks noChangeArrowheads="1"/>
          </p:cNvSpPr>
          <p:nvPr/>
        </p:nvSpPr>
        <p:spPr bwMode="auto">
          <a:xfrm>
            <a:off x="2267744" y="332656"/>
            <a:ext cx="403244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равны следующим выражениям:</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983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8308" name="Object 4"/>
          <p:cNvGraphicFramePr>
            <a:graphicFrameLocks noChangeAspect="1"/>
          </p:cNvGraphicFramePr>
          <p:nvPr/>
        </p:nvGraphicFramePr>
        <p:xfrm>
          <a:off x="539552" y="908720"/>
          <a:ext cx="8136904" cy="2376264"/>
        </p:xfrm>
        <a:graphic>
          <a:graphicData uri="http://schemas.openxmlformats.org/presentationml/2006/ole">
            <p:oleObj spid="_x0000_s38915" name="Equation" r:id="rId4" imgW="4495800" imgH="1219200" progId="Equation.DSMT4">
              <p:embed/>
            </p:oleObj>
          </a:graphicData>
        </a:graphic>
      </p:graphicFrame>
      <p:sp>
        <p:nvSpPr>
          <p:cNvPr id="9831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8310" name="Object 6"/>
          <p:cNvGraphicFramePr>
            <a:graphicFrameLocks noChangeAspect="1"/>
          </p:cNvGraphicFramePr>
          <p:nvPr/>
        </p:nvGraphicFramePr>
        <p:xfrm>
          <a:off x="1187624" y="3645024"/>
          <a:ext cx="6984776" cy="1512168"/>
        </p:xfrm>
        <a:graphic>
          <a:graphicData uri="http://schemas.openxmlformats.org/presentationml/2006/ole">
            <p:oleObj spid="_x0000_s38916" name="Equation" r:id="rId5" imgW="3340100" imgH="698500" progId="Equation.DSMT4">
              <p:embed/>
            </p:oleObj>
          </a:graphicData>
        </a:graphic>
      </p:graphicFrame>
      <p:sp>
        <p:nvSpPr>
          <p:cNvPr id="10" name="Прямоугольник 9"/>
          <p:cNvSpPr/>
          <p:nvPr/>
        </p:nvSpPr>
        <p:spPr>
          <a:xfrm>
            <a:off x="395536" y="5229200"/>
            <a:ext cx="8208912" cy="400110"/>
          </a:xfrm>
          <a:prstGeom prst="rect">
            <a:avLst/>
          </a:prstGeom>
        </p:spPr>
        <p:txBody>
          <a:bodyPr wrap="square">
            <a:spAutoFit/>
          </a:bodyPr>
          <a:lstStyle/>
          <a:p>
            <a:r>
              <a:rPr lang="ru-RU" sz="2000" b="1" dirty="0" smtClean="0"/>
              <a:t>После решения интегральных уравнений удалось определить функции </a:t>
            </a:r>
            <a:endParaRPr lang="ru-RU" sz="2000" b="1" dirty="0"/>
          </a:p>
        </p:txBody>
      </p:sp>
      <p:sp>
        <p:nvSpPr>
          <p:cNvPr id="9831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8312" name="Object 8"/>
          <p:cNvGraphicFramePr>
            <a:graphicFrameLocks noChangeAspect="1"/>
          </p:cNvGraphicFramePr>
          <p:nvPr/>
        </p:nvGraphicFramePr>
        <p:xfrm>
          <a:off x="3563888" y="5733256"/>
          <a:ext cx="1800200" cy="432048"/>
        </p:xfrm>
        <a:graphic>
          <a:graphicData uri="http://schemas.openxmlformats.org/presentationml/2006/ole">
            <p:oleObj spid="_x0000_s38917" name="Equation" r:id="rId6" imgW="787400" imgH="228600" progId="Equation.DSMT4">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0648"/>
            <a:ext cx="3189656" cy="400110"/>
          </a:xfrm>
          <a:prstGeom prst="rect">
            <a:avLst/>
          </a:prstGeom>
        </p:spPr>
        <p:txBody>
          <a:bodyPr wrap="none">
            <a:spAutoFit/>
          </a:bodyPr>
          <a:lstStyle/>
          <a:p>
            <a:r>
              <a:rPr lang="ru-RU" sz="2000" b="1" dirty="0" smtClean="0"/>
              <a:t>Для значений параметров </a:t>
            </a:r>
            <a:endParaRPr lang="ru-RU" sz="2000" b="1" dirty="0"/>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9329" name="Object 1"/>
          <p:cNvGraphicFramePr>
            <a:graphicFrameLocks noChangeAspect="1"/>
          </p:cNvGraphicFramePr>
          <p:nvPr/>
        </p:nvGraphicFramePr>
        <p:xfrm>
          <a:off x="4860032" y="332656"/>
          <a:ext cx="2376264" cy="360040"/>
        </p:xfrm>
        <a:graphic>
          <a:graphicData uri="http://schemas.openxmlformats.org/presentationml/2006/ole">
            <p:oleObj spid="_x0000_s39938" name="Equation" r:id="rId3" imgW="1625600" imgH="228600" progId="Equation.DSMT4">
              <p:embed/>
            </p:oleObj>
          </a:graphicData>
        </a:graphic>
      </p:graphicFrame>
      <p:sp>
        <p:nvSpPr>
          <p:cNvPr id="6" name="TextBox 5"/>
          <p:cNvSpPr txBox="1"/>
          <p:nvPr/>
        </p:nvSpPr>
        <p:spPr>
          <a:xfrm>
            <a:off x="755576" y="836712"/>
            <a:ext cx="1723870" cy="400110"/>
          </a:xfrm>
          <a:prstGeom prst="rect">
            <a:avLst/>
          </a:prstGeom>
          <a:noFill/>
        </p:spPr>
        <p:txBody>
          <a:bodyPr wrap="none" rtlCol="0">
            <a:spAutoFit/>
          </a:bodyPr>
          <a:lstStyle/>
          <a:p>
            <a:r>
              <a:rPr lang="ru-RU" sz="2000" b="1" dirty="0" smtClean="0"/>
              <a:t>Вид функций </a:t>
            </a:r>
            <a:endParaRPr lang="ru-RU" sz="2000" b="1" dirty="0"/>
          </a:p>
        </p:txBody>
      </p:sp>
      <p:sp>
        <p:nvSpPr>
          <p:cNvPr id="993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9332" name="Object 4"/>
          <p:cNvGraphicFramePr>
            <a:graphicFrameLocks noChangeAspect="1"/>
          </p:cNvGraphicFramePr>
          <p:nvPr/>
        </p:nvGraphicFramePr>
        <p:xfrm>
          <a:off x="2699792" y="764704"/>
          <a:ext cx="1584176" cy="504056"/>
        </p:xfrm>
        <a:graphic>
          <a:graphicData uri="http://schemas.openxmlformats.org/presentationml/2006/ole">
            <p:oleObj spid="_x0000_s39939" name="Equation" r:id="rId4" imgW="875920" imgH="253890" progId="Equation.DSMT4">
              <p:embed/>
            </p:oleObj>
          </a:graphicData>
        </a:graphic>
      </p:graphicFrame>
      <p:pic>
        <p:nvPicPr>
          <p:cNvPr id="99334" name="Picture 6"/>
          <p:cNvPicPr>
            <a:picLocks noChangeAspect="1" noChangeArrowheads="1"/>
          </p:cNvPicPr>
          <p:nvPr/>
        </p:nvPicPr>
        <p:blipFill>
          <a:blip r:embed="rId5" cstate="print"/>
          <a:srcRect/>
          <a:stretch>
            <a:fillRect/>
          </a:stretch>
        </p:blipFill>
        <p:spPr bwMode="auto">
          <a:xfrm>
            <a:off x="1691680" y="1804988"/>
            <a:ext cx="5472608" cy="436031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272808" cy="400110"/>
          </a:xfrm>
          <a:prstGeom prst="rect">
            <a:avLst/>
          </a:prstGeom>
        </p:spPr>
        <p:txBody>
          <a:bodyPr wrap="square">
            <a:spAutoFit/>
          </a:bodyPr>
          <a:lstStyle/>
          <a:p>
            <a:r>
              <a:rPr lang="ru-RU" sz="2000" b="1" dirty="0" smtClean="0"/>
              <a:t>Результаты сравнения аналитического и численного решения</a:t>
            </a:r>
            <a:endParaRPr lang="ru-RU" sz="2000" b="1" dirty="0"/>
          </a:p>
        </p:txBody>
      </p:sp>
      <p:pic>
        <p:nvPicPr>
          <p:cNvPr id="3" name="Рисунок 2"/>
          <p:cNvPicPr/>
          <p:nvPr/>
        </p:nvPicPr>
        <p:blipFill>
          <a:blip r:embed="rId2" cstate="print"/>
          <a:srcRect/>
          <a:stretch>
            <a:fillRect/>
          </a:stretch>
        </p:blipFill>
        <p:spPr bwMode="auto">
          <a:xfrm>
            <a:off x="899592" y="836712"/>
            <a:ext cx="7272808" cy="561662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34082"/>
          </a:xfrm>
        </p:spPr>
        <p:txBody>
          <a:bodyPr>
            <a:normAutofit fontScale="90000"/>
          </a:bodyPr>
          <a:lstStyle/>
          <a:p>
            <a:r>
              <a:rPr lang="ru-RU" sz="2200" b="1" dirty="0" smtClean="0"/>
              <a:t>Результаты сравнения с [</a:t>
            </a:r>
            <a:r>
              <a:rPr lang="ru-RU" sz="2200" b="1" dirty="0" err="1" smtClean="0"/>
              <a:t>Мураками</a:t>
            </a:r>
            <a:r>
              <a:rPr lang="ru-RU" sz="2200" b="1" dirty="0" smtClean="0"/>
              <a:t>] эллиптической трещины с разным отношением полуосей, под внутренним давлением приведены </a:t>
            </a:r>
            <a:endParaRPr lang="ru-RU" sz="2200" b="1" dirty="0"/>
          </a:p>
        </p:txBody>
      </p:sp>
      <p:pic>
        <p:nvPicPr>
          <p:cNvPr id="3" name="Рисунок 2"/>
          <p:cNvPicPr/>
          <p:nvPr/>
        </p:nvPicPr>
        <p:blipFill>
          <a:blip r:embed="rId3" cstate="print"/>
          <a:srcRect/>
          <a:stretch>
            <a:fillRect/>
          </a:stretch>
        </p:blipFill>
        <p:spPr bwMode="auto">
          <a:xfrm>
            <a:off x="1619672" y="980728"/>
            <a:ext cx="6192688" cy="3600400"/>
          </a:xfrm>
          <a:prstGeom prst="rect">
            <a:avLst/>
          </a:prstGeom>
          <a:noFill/>
          <a:ln w="9525">
            <a:noFill/>
            <a:miter lim="800000"/>
            <a:headEnd/>
            <a:tailEnd/>
          </a:ln>
        </p:spPr>
      </p:pic>
      <p:sp>
        <p:nvSpPr>
          <p:cNvPr id="4" name="TextBox 3"/>
          <p:cNvSpPr txBox="1"/>
          <p:nvPr/>
        </p:nvSpPr>
        <p:spPr>
          <a:xfrm>
            <a:off x="683568" y="4797152"/>
            <a:ext cx="8208912" cy="1477328"/>
          </a:xfrm>
          <a:prstGeom prst="rect">
            <a:avLst/>
          </a:prstGeom>
          <a:noFill/>
        </p:spPr>
        <p:txBody>
          <a:bodyPr wrap="square" rtlCol="0">
            <a:spAutoFit/>
          </a:bodyPr>
          <a:lstStyle/>
          <a:p>
            <a:r>
              <a:rPr lang="ru-RU" dirty="0" smtClean="0"/>
              <a:t>Распределение  по границе              трещины нормального отрыва при различных соотношениях полуосей. Отношение большей полуоси к меньшей полуоси соответствует номеру расчета. Все трещины имеют одинаковую площадь      . Число г.э. 4669, модуль Юнга                      , коэффициент Пуассона            . Величина</a:t>
            </a:r>
          </a:p>
          <a:p>
            <a:r>
              <a:rPr lang="ru-RU" dirty="0" smtClean="0"/>
              <a:t>           соответствует нулевому углу, отсчитываемому от  большей полуоси.</a:t>
            </a:r>
            <a:endParaRPr lang="ru-RU"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1985" name="Object 1"/>
          <p:cNvGraphicFramePr>
            <a:graphicFrameLocks noChangeAspect="1"/>
          </p:cNvGraphicFramePr>
          <p:nvPr/>
        </p:nvGraphicFramePr>
        <p:xfrm>
          <a:off x="3491880" y="4869160"/>
          <a:ext cx="666750" cy="300608"/>
        </p:xfrm>
        <a:graphic>
          <a:graphicData uri="http://schemas.openxmlformats.org/presentationml/2006/ole">
            <p:oleObj spid="_x0000_s41985" name="Equation" r:id="rId4" imgW="660400" imgH="228600" progId="Equation.DSMT4">
              <p:embed/>
            </p:oleObj>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1987" name="Object 3"/>
          <p:cNvGraphicFramePr>
            <a:graphicFrameLocks noChangeAspect="1"/>
          </p:cNvGraphicFramePr>
          <p:nvPr/>
        </p:nvGraphicFramePr>
        <p:xfrm>
          <a:off x="8028384" y="5445224"/>
          <a:ext cx="216024" cy="214883"/>
        </p:xfrm>
        <a:graphic>
          <a:graphicData uri="http://schemas.openxmlformats.org/presentationml/2006/ole">
            <p:oleObj spid="_x0000_s41987" name="Equation" r:id="rId5" imgW="139700" imgH="139700" progId="Equation.DSMT4">
              <p:embed/>
            </p:oleObj>
          </a:graphicData>
        </a:graphic>
      </p:graphicFrame>
      <p:sp>
        <p:nvSpPr>
          <p:cNvPr id="419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1989" name="Object 5"/>
          <p:cNvGraphicFramePr>
            <a:graphicFrameLocks noChangeAspect="1"/>
          </p:cNvGraphicFramePr>
          <p:nvPr/>
        </p:nvGraphicFramePr>
        <p:xfrm>
          <a:off x="3707904" y="5661248"/>
          <a:ext cx="936104" cy="288032"/>
        </p:xfrm>
        <a:graphic>
          <a:graphicData uri="http://schemas.openxmlformats.org/presentationml/2006/ole">
            <p:oleObj spid="_x0000_s41989" name="Equation" r:id="rId6" imgW="812447" imgH="241195" progId="Equation.DSMT4">
              <p:embed/>
            </p:oleObj>
          </a:graphicData>
        </a:graphic>
      </p:graphicFrame>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1991" name="Object 7"/>
          <p:cNvGraphicFramePr>
            <a:graphicFrameLocks noChangeAspect="1"/>
          </p:cNvGraphicFramePr>
          <p:nvPr/>
        </p:nvGraphicFramePr>
        <p:xfrm>
          <a:off x="7164288" y="5733256"/>
          <a:ext cx="561975" cy="209550"/>
        </p:xfrm>
        <a:graphic>
          <a:graphicData uri="http://schemas.openxmlformats.org/presentationml/2006/ole">
            <p:oleObj spid="_x0000_s41991" name="Equation" r:id="rId7" imgW="558558" imgH="203112" progId="Equation.DSMT4">
              <p:embed/>
            </p:oleObj>
          </a:graphicData>
        </a:graphic>
      </p:graphicFrame>
      <p:sp>
        <p:nvSpPr>
          <p:cNvPr id="419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1993" name="Object 9"/>
          <p:cNvGraphicFramePr>
            <a:graphicFrameLocks noChangeAspect="1"/>
          </p:cNvGraphicFramePr>
          <p:nvPr/>
        </p:nvGraphicFramePr>
        <p:xfrm>
          <a:off x="683568" y="5949280"/>
          <a:ext cx="648072" cy="300608"/>
        </p:xfrm>
        <a:graphic>
          <a:graphicData uri="http://schemas.openxmlformats.org/presentationml/2006/ole">
            <p:oleObj spid="_x0000_s41993" name="Equation" r:id="rId8" imgW="520700" imgH="228600" progId="Equation.DSMT4">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640960" cy="1754326"/>
          </a:xfrm>
          <a:prstGeom prst="rect">
            <a:avLst/>
          </a:prstGeom>
          <a:noFill/>
        </p:spPr>
        <p:txBody>
          <a:bodyPr wrap="square" rtlCol="0">
            <a:spAutoFit/>
          </a:bodyPr>
          <a:lstStyle/>
          <a:p>
            <a:r>
              <a:rPr lang="ru-RU" dirty="0" smtClean="0"/>
              <a:t>На Рис. (</a:t>
            </a:r>
            <a:r>
              <a:rPr lang="en-US" dirty="0" smtClean="0"/>
              <a:t>a</a:t>
            </a:r>
            <a:r>
              <a:rPr lang="ru-RU" dirty="0" smtClean="0"/>
              <a:t>),(</a:t>
            </a:r>
            <a:r>
              <a:rPr lang="en-US" dirty="0" smtClean="0"/>
              <a:t>b</a:t>
            </a:r>
            <a:r>
              <a:rPr lang="ru-RU" dirty="0" smtClean="0"/>
              <a:t>),(</a:t>
            </a:r>
            <a:r>
              <a:rPr lang="en-US" dirty="0" smtClean="0"/>
              <a:t>c</a:t>
            </a:r>
            <a:r>
              <a:rPr lang="ru-RU" dirty="0" smtClean="0"/>
              <a:t>) по результатам расчетов приведены графики распределения по углу коэффициентов интенсивности напряжений на границе для круглой трещины. Трещина находится в плоскости  под действием косой нагрузки.  Вектор напряжений нагрузки лежит в плоскости </a:t>
            </a:r>
            <a:r>
              <a:rPr lang="en-US" dirty="0" err="1" smtClean="0"/>
              <a:t>xz</a:t>
            </a:r>
            <a:r>
              <a:rPr lang="ru-RU" dirty="0" smtClean="0"/>
              <a:t>. Каждая из четырёх кривых соответствует своему углу наклона вектора напряжений –  к оси</a:t>
            </a:r>
            <a:r>
              <a:rPr lang="en-US" dirty="0" smtClean="0"/>
              <a:t> z</a:t>
            </a:r>
            <a:r>
              <a:rPr lang="ru-RU" dirty="0" smtClean="0"/>
              <a:t>. На Рис.(</a:t>
            </a:r>
            <a:r>
              <a:rPr lang="en-US" dirty="0" smtClean="0"/>
              <a:t>d</a:t>
            </a:r>
            <a:r>
              <a:rPr lang="ru-RU" dirty="0" smtClean="0"/>
              <a:t>) приведены аналогичные зависимости для инвариантного интеграла Черепанова – </a:t>
            </a:r>
            <a:r>
              <a:rPr lang="ru-RU" dirty="0" err="1" smtClean="0"/>
              <a:t>Райса</a:t>
            </a:r>
            <a:r>
              <a:rPr lang="ru-RU" dirty="0" smtClean="0"/>
              <a:t>.  </a:t>
            </a:r>
            <a:endParaRPr lang="ru-RU" dirty="0"/>
          </a:p>
        </p:txBody>
      </p:sp>
      <p:pic>
        <p:nvPicPr>
          <p:cNvPr id="3" name="Рисунок 2"/>
          <p:cNvPicPr/>
          <p:nvPr/>
        </p:nvPicPr>
        <p:blipFill>
          <a:blip r:embed="rId2" cstate="print"/>
          <a:srcRect/>
          <a:stretch>
            <a:fillRect/>
          </a:stretch>
        </p:blipFill>
        <p:spPr bwMode="auto">
          <a:xfrm>
            <a:off x="1619672" y="1916832"/>
            <a:ext cx="6552728" cy="475252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88640"/>
            <a:ext cx="6408712" cy="646331"/>
          </a:xfrm>
          <a:prstGeom prst="rect">
            <a:avLst/>
          </a:prstGeom>
          <a:noFill/>
        </p:spPr>
        <p:txBody>
          <a:bodyPr wrap="square" rtlCol="0">
            <a:spAutoFit/>
          </a:bodyPr>
          <a:lstStyle/>
          <a:p>
            <a:r>
              <a:rPr lang="ru-RU" b="1" dirty="0" smtClean="0"/>
              <a:t>Трещина на границе раздела упругой и жёсткой среды</a:t>
            </a:r>
          </a:p>
          <a:p>
            <a:r>
              <a:rPr lang="ru-RU" b="1" dirty="0" smtClean="0"/>
              <a:t>Угол между вектором напряжений и осью</a:t>
            </a:r>
            <a:r>
              <a:rPr lang="en-US" b="1" dirty="0" smtClean="0"/>
              <a:t> z </a:t>
            </a:r>
            <a:r>
              <a:rPr lang="ru-RU" b="1" dirty="0" smtClean="0"/>
              <a:t>равен 0 градусов </a:t>
            </a:r>
            <a:endParaRPr lang="ru-RU" b="1" dirty="0"/>
          </a:p>
        </p:txBody>
      </p:sp>
      <p:sp>
        <p:nvSpPr>
          <p:cNvPr id="6" name="TextBox 5"/>
          <p:cNvSpPr txBox="1"/>
          <p:nvPr/>
        </p:nvSpPr>
        <p:spPr>
          <a:xfrm>
            <a:off x="827584" y="5301208"/>
            <a:ext cx="7848872" cy="923330"/>
          </a:xfrm>
          <a:prstGeom prst="rect">
            <a:avLst/>
          </a:prstGeom>
          <a:noFill/>
        </p:spPr>
        <p:txBody>
          <a:bodyPr wrap="square" rtlCol="0">
            <a:spAutoFit/>
          </a:bodyPr>
          <a:lstStyle/>
          <a:p>
            <a:r>
              <a:rPr lang="ru-RU" b="1" dirty="0" smtClean="0"/>
              <a:t>Трещина на границе жёсткой плоскости. На бесконечности действует растягивающая сила в направлении перпендикулярном плоскости границы.</a:t>
            </a:r>
          </a:p>
          <a:p>
            <a:r>
              <a:rPr lang="ru-RU" b="1" dirty="0" smtClean="0"/>
              <a:t>  Максимальное раскрытие  в сечении </a:t>
            </a:r>
            <a:r>
              <a:rPr lang="en-US" b="1" dirty="0" smtClean="0"/>
              <a:t>y=0</a:t>
            </a:r>
            <a:r>
              <a:rPr lang="ru-RU" b="1" dirty="0" smtClean="0"/>
              <a:t> равно  </a:t>
            </a:r>
            <a:r>
              <a:rPr lang="ru-RU" b="1" dirty="0" smtClean="0">
                <a:solidFill>
                  <a:srgbClr val="C00000"/>
                </a:solidFill>
              </a:rPr>
              <a:t>0.043</a:t>
            </a:r>
            <a:endParaRPr lang="ru-RU" b="1" dirty="0">
              <a:solidFill>
                <a:srgbClr val="C00000"/>
              </a:solidFill>
            </a:endParaRPr>
          </a:p>
        </p:txBody>
      </p:sp>
      <p:pic>
        <p:nvPicPr>
          <p:cNvPr id="48129" name="Picture 1"/>
          <p:cNvPicPr>
            <a:picLocks noChangeAspect="1" noChangeArrowheads="1"/>
          </p:cNvPicPr>
          <p:nvPr/>
        </p:nvPicPr>
        <p:blipFill>
          <a:blip r:embed="rId2" cstate="print"/>
          <a:srcRect/>
          <a:stretch>
            <a:fillRect/>
          </a:stretch>
        </p:blipFill>
        <p:spPr bwMode="auto">
          <a:xfrm>
            <a:off x="467544" y="1052736"/>
            <a:ext cx="3810000" cy="3810000"/>
          </a:xfrm>
          <a:prstGeom prst="rect">
            <a:avLst/>
          </a:prstGeom>
          <a:noFill/>
          <a:ln w="9525">
            <a:noFill/>
            <a:miter lim="800000"/>
            <a:headEnd/>
            <a:tailEnd/>
          </a:ln>
        </p:spPr>
      </p:pic>
      <p:pic>
        <p:nvPicPr>
          <p:cNvPr id="48130" name="Picture 2"/>
          <p:cNvPicPr>
            <a:picLocks noChangeAspect="1" noChangeArrowheads="1"/>
          </p:cNvPicPr>
          <p:nvPr/>
        </p:nvPicPr>
        <p:blipFill>
          <a:blip r:embed="rId3" cstate="print"/>
          <a:srcRect/>
          <a:stretch>
            <a:fillRect/>
          </a:stretch>
        </p:blipFill>
        <p:spPr bwMode="auto">
          <a:xfrm>
            <a:off x="4788024" y="1196752"/>
            <a:ext cx="3810000" cy="3810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4427984" y="1196752"/>
            <a:ext cx="3810000" cy="3810000"/>
          </a:xfrm>
          <a:prstGeom prst="rect">
            <a:avLst/>
          </a:prstGeom>
          <a:noFill/>
          <a:ln w="9525">
            <a:noFill/>
            <a:miter lim="800000"/>
            <a:headEnd/>
            <a:tailEnd/>
          </a:ln>
        </p:spPr>
      </p:pic>
      <p:sp>
        <p:nvSpPr>
          <p:cNvPr id="5" name="TextBox 4"/>
          <p:cNvSpPr txBox="1"/>
          <p:nvPr/>
        </p:nvSpPr>
        <p:spPr>
          <a:xfrm>
            <a:off x="843180" y="476672"/>
            <a:ext cx="6501524" cy="369332"/>
          </a:xfrm>
          <a:prstGeom prst="rect">
            <a:avLst/>
          </a:prstGeom>
          <a:noFill/>
        </p:spPr>
        <p:txBody>
          <a:bodyPr wrap="none" rtlCol="0">
            <a:spAutoFit/>
          </a:bodyPr>
          <a:lstStyle/>
          <a:p>
            <a:pPr algn="ctr"/>
            <a:r>
              <a:rPr lang="ru-RU" b="1" dirty="0" smtClean="0"/>
              <a:t>Угол наклона вектора напряжений к оси </a:t>
            </a:r>
            <a:r>
              <a:rPr lang="en-US" b="1" dirty="0" smtClean="0"/>
              <a:t>z</a:t>
            </a:r>
            <a:r>
              <a:rPr lang="ru-RU" b="1" dirty="0" smtClean="0"/>
              <a:t> равен 22.5 градусов </a:t>
            </a:r>
            <a:endParaRPr lang="ru-RU" b="1" dirty="0"/>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4040" name="Picture 8"/>
          <p:cNvPicPr>
            <a:picLocks noChangeAspect="1" noChangeArrowheads="1"/>
          </p:cNvPicPr>
          <p:nvPr/>
        </p:nvPicPr>
        <p:blipFill>
          <a:blip r:embed="rId3" cstate="print"/>
          <a:srcRect/>
          <a:stretch>
            <a:fillRect/>
          </a:stretch>
        </p:blipFill>
        <p:spPr bwMode="auto">
          <a:xfrm>
            <a:off x="539552" y="1268760"/>
            <a:ext cx="3810000" cy="3810000"/>
          </a:xfrm>
          <a:prstGeom prst="rect">
            <a:avLst/>
          </a:prstGeom>
          <a:noFill/>
          <a:ln w="9525">
            <a:noFill/>
            <a:miter lim="800000"/>
            <a:headEnd/>
            <a:tailEnd/>
          </a:ln>
        </p:spPr>
      </p:pic>
      <p:sp>
        <p:nvSpPr>
          <p:cNvPr id="7" name="TextBox 6"/>
          <p:cNvSpPr txBox="1"/>
          <p:nvPr/>
        </p:nvSpPr>
        <p:spPr>
          <a:xfrm>
            <a:off x="395536" y="5085184"/>
            <a:ext cx="4006033" cy="369332"/>
          </a:xfrm>
          <a:prstGeom prst="rect">
            <a:avLst/>
          </a:prstGeom>
          <a:noFill/>
        </p:spPr>
        <p:txBody>
          <a:bodyPr wrap="none" rtlCol="0">
            <a:spAutoFit/>
          </a:bodyPr>
          <a:lstStyle/>
          <a:p>
            <a:r>
              <a:rPr lang="ru-RU" b="1" dirty="0" smtClean="0"/>
              <a:t>Максимальное раскрытие равно  </a:t>
            </a:r>
            <a:r>
              <a:rPr lang="ru-RU" b="1" dirty="0" smtClean="0">
                <a:solidFill>
                  <a:srgbClr val="C00000"/>
                </a:solidFill>
              </a:rPr>
              <a:t>0.04</a:t>
            </a:r>
            <a:endParaRPr lang="ru-RU" b="1" dirty="0">
              <a:solidFill>
                <a:srgbClr val="C00000"/>
              </a:solidFill>
            </a:endParaRPr>
          </a:p>
        </p:txBody>
      </p:sp>
      <p:sp>
        <p:nvSpPr>
          <p:cNvPr id="8" name="TextBox 7"/>
          <p:cNvSpPr txBox="1"/>
          <p:nvPr/>
        </p:nvSpPr>
        <p:spPr>
          <a:xfrm>
            <a:off x="5148064" y="5445224"/>
            <a:ext cx="3541162" cy="923330"/>
          </a:xfrm>
          <a:prstGeom prst="rect">
            <a:avLst/>
          </a:prstGeom>
          <a:noFill/>
        </p:spPr>
        <p:txBody>
          <a:bodyPr wrap="none" rtlCol="0">
            <a:spAutoFit/>
          </a:bodyPr>
          <a:lstStyle/>
          <a:p>
            <a:r>
              <a:rPr lang="ru-RU" b="1" dirty="0" smtClean="0"/>
              <a:t>Максимальное значение </a:t>
            </a:r>
            <a:r>
              <a:rPr lang="en-US" b="1" dirty="0" smtClean="0"/>
              <a:t>J </a:t>
            </a:r>
            <a:r>
              <a:rPr lang="ru-RU" b="1" dirty="0" smtClean="0"/>
              <a:t>равно </a:t>
            </a:r>
            <a:endParaRPr lang="en-US" b="1" dirty="0" smtClean="0"/>
          </a:p>
          <a:p>
            <a:pPr algn="ctr"/>
            <a:r>
              <a:rPr lang="ru-RU" b="1" dirty="0" smtClean="0">
                <a:solidFill>
                  <a:srgbClr val="C00000"/>
                </a:solidFill>
              </a:rPr>
              <a:t>0.0</a:t>
            </a:r>
            <a:r>
              <a:rPr lang="en-US" b="1" dirty="0" smtClean="0">
                <a:solidFill>
                  <a:srgbClr val="C00000"/>
                </a:solidFill>
              </a:rPr>
              <a:t>0253</a:t>
            </a:r>
            <a:endParaRPr lang="ru-RU" b="1" dirty="0" smtClean="0">
              <a:solidFill>
                <a:srgbClr val="C00000"/>
              </a:solidFill>
            </a:endParaRPr>
          </a:p>
          <a:p>
            <a:endParaRPr lang="ru-RU" dirty="0"/>
          </a:p>
        </p:txBody>
      </p:sp>
      <p:sp>
        <p:nvSpPr>
          <p:cNvPr id="9" name="Прямоугольник 8"/>
          <p:cNvSpPr/>
          <p:nvPr/>
        </p:nvSpPr>
        <p:spPr>
          <a:xfrm>
            <a:off x="251520" y="5517232"/>
            <a:ext cx="4352282" cy="369332"/>
          </a:xfrm>
          <a:prstGeom prst="rect">
            <a:avLst/>
          </a:prstGeom>
        </p:spPr>
        <p:txBody>
          <a:bodyPr wrap="none">
            <a:spAutoFit/>
          </a:bodyPr>
          <a:lstStyle/>
          <a:p>
            <a:r>
              <a:rPr lang="ru-RU" b="1" dirty="0" smtClean="0"/>
              <a:t>Максимальное значение </a:t>
            </a:r>
            <a:r>
              <a:rPr lang="en-US" b="1" dirty="0" smtClean="0"/>
              <a:t>K_1 </a:t>
            </a:r>
            <a:r>
              <a:rPr lang="ru-RU" b="1" dirty="0" smtClean="0"/>
              <a:t>равно </a:t>
            </a:r>
            <a:r>
              <a:rPr lang="ru-RU" b="1" dirty="0" smtClean="0">
                <a:solidFill>
                  <a:srgbClr val="C00000"/>
                </a:solidFill>
              </a:rPr>
              <a:t>0.02</a:t>
            </a:r>
            <a:r>
              <a:rPr lang="en-US" b="1" dirty="0" smtClean="0">
                <a:solidFill>
                  <a:srgbClr val="C00000"/>
                </a:solidFill>
              </a:rPr>
              <a:t>5</a:t>
            </a:r>
            <a:endParaRPr lang="ru-RU" b="1" dirty="0">
              <a:solidFill>
                <a:srgbClr val="C00000"/>
              </a:solidFill>
            </a:endParaRPr>
          </a:p>
        </p:txBody>
      </p:sp>
      <p:sp>
        <p:nvSpPr>
          <p:cNvPr id="10" name="Прямоугольник 9"/>
          <p:cNvSpPr/>
          <p:nvPr/>
        </p:nvSpPr>
        <p:spPr>
          <a:xfrm>
            <a:off x="251520" y="5949280"/>
            <a:ext cx="4235262" cy="369332"/>
          </a:xfrm>
          <a:prstGeom prst="rect">
            <a:avLst/>
          </a:prstGeom>
        </p:spPr>
        <p:txBody>
          <a:bodyPr wrap="none">
            <a:spAutoFit/>
          </a:bodyPr>
          <a:lstStyle/>
          <a:p>
            <a:r>
              <a:rPr lang="ru-RU" b="1" dirty="0" smtClean="0"/>
              <a:t>Максимальное значение </a:t>
            </a:r>
            <a:r>
              <a:rPr lang="en-US" b="1" dirty="0" smtClean="0"/>
              <a:t>K_2 </a:t>
            </a:r>
            <a:r>
              <a:rPr lang="ru-RU" b="1" dirty="0" smtClean="0"/>
              <a:t>равно </a:t>
            </a:r>
            <a:r>
              <a:rPr lang="ru-RU" b="1" dirty="0" smtClean="0">
                <a:solidFill>
                  <a:srgbClr val="C00000"/>
                </a:solidFill>
              </a:rPr>
              <a:t>0.03</a:t>
            </a:r>
            <a:endParaRPr lang="ru-RU" b="1" dirty="0">
              <a:solidFill>
                <a:srgbClr val="C00000"/>
              </a:solidFill>
            </a:endParaRPr>
          </a:p>
        </p:txBody>
      </p:sp>
      <p:sp>
        <p:nvSpPr>
          <p:cNvPr id="11" name="Прямоугольник 10"/>
          <p:cNvSpPr/>
          <p:nvPr/>
        </p:nvSpPr>
        <p:spPr>
          <a:xfrm>
            <a:off x="251520" y="6309320"/>
            <a:ext cx="4352282" cy="369332"/>
          </a:xfrm>
          <a:prstGeom prst="rect">
            <a:avLst/>
          </a:prstGeom>
        </p:spPr>
        <p:txBody>
          <a:bodyPr wrap="none">
            <a:spAutoFit/>
          </a:bodyPr>
          <a:lstStyle/>
          <a:p>
            <a:r>
              <a:rPr lang="ru-RU" b="1" dirty="0" smtClean="0"/>
              <a:t>Максимальное значение </a:t>
            </a:r>
            <a:r>
              <a:rPr lang="en-US" b="1" dirty="0" smtClean="0"/>
              <a:t>K_3 </a:t>
            </a:r>
            <a:r>
              <a:rPr lang="ru-RU" b="1" dirty="0" smtClean="0"/>
              <a:t>равно </a:t>
            </a:r>
            <a:r>
              <a:rPr lang="ru-RU" b="1" dirty="0" smtClean="0">
                <a:solidFill>
                  <a:srgbClr val="C00000"/>
                </a:solidFill>
              </a:rPr>
              <a:t>0.045</a:t>
            </a:r>
            <a:endParaRPr lang="ru-RU" b="1"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5148064" y="764704"/>
            <a:ext cx="3810000" cy="3810000"/>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srcRect/>
          <a:stretch>
            <a:fillRect/>
          </a:stretch>
        </p:blipFill>
        <p:spPr bwMode="auto">
          <a:xfrm>
            <a:off x="755576" y="980728"/>
            <a:ext cx="3810000" cy="3810000"/>
          </a:xfrm>
          <a:prstGeom prst="rect">
            <a:avLst/>
          </a:prstGeom>
          <a:noFill/>
          <a:ln w="9525">
            <a:noFill/>
            <a:miter lim="800000"/>
            <a:headEnd/>
            <a:tailEnd/>
          </a:ln>
        </p:spPr>
      </p:pic>
      <p:sp>
        <p:nvSpPr>
          <p:cNvPr id="4" name="TextBox 3"/>
          <p:cNvSpPr txBox="1"/>
          <p:nvPr/>
        </p:nvSpPr>
        <p:spPr>
          <a:xfrm>
            <a:off x="1259632" y="188640"/>
            <a:ext cx="6480720" cy="369332"/>
          </a:xfrm>
          <a:prstGeom prst="rect">
            <a:avLst/>
          </a:prstGeom>
          <a:noFill/>
        </p:spPr>
        <p:txBody>
          <a:bodyPr wrap="square" rtlCol="0">
            <a:spAutoFit/>
          </a:bodyPr>
          <a:lstStyle/>
          <a:p>
            <a:r>
              <a:rPr lang="ru-RU" b="1" dirty="0" smtClean="0"/>
              <a:t>Угол между вектором напряжений и осью </a:t>
            </a:r>
            <a:r>
              <a:rPr lang="en-US" b="1" dirty="0" smtClean="0"/>
              <a:t>z</a:t>
            </a:r>
            <a:r>
              <a:rPr lang="ru-RU" b="1" dirty="0" smtClean="0"/>
              <a:t> равен 45 градусов</a:t>
            </a:r>
            <a:endParaRPr lang="ru-RU" b="1" dirty="0"/>
          </a:p>
        </p:txBody>
      </p:sp>
      <p:sp>
        <p:nvSpPr>
          <p:cNvPr id="5" name="TextBox 4"/>
          <p:cNvSpPr txBox="1"/>
          <p:nvPr/>
        </p:nvSpPr>
        <p:spPr>
          <a:xfrm>
            <a:off x="611560" y="4725144"/>
            <a:ext cx="4009239" cy="369332"/>
          </a:xfrm>
          <a:prstGeom prst="rect">
            <a:avLst/>
          </a:prstGeom>
          <a:noFill/>
        </p:spPr>
        <p:txBody>
          <a:bodyPr wrap="none" rtlCol="0">
            <a:spAutoFit/>
          </a:bodyPr>
          <a:lstStyle/>
          <a:p>
            <a:r>
              <a:rPr lang="ru-RU" b="1" dirty="0" smtClean="0"/>
              <a:t>Максимальное раскрытие равно  </a:t>
            </a:r>
            <a:r>
              <a:rPr lang="ru-RU" b="1" dirty="0" smtClean="0">
                <a:solidFill>
                  <a:srgbClr val="C00000"/>
                </a:solidFill>
              </a:rPr>
              <a:t>0.03</a:t>
            </a:r>
            <a:endParaRPr lang="ru-RU" b="1" dirty="0">
              <a:solidFill>
                <a:srgbClr val="C00000"/>
              </a:solidFill>
            </a:endParaRPr>
          </a:p>
        </p:txBody>
      </p:sp>
      <p:sp>
        <p:nvSpPr>
          <p:cNvPr id="6" name="Прямоугольник 5"/>
          <p:cNvSpPr/>
          <p:nvPr/>
        </p:nvSpPr>
        <p:spPr>
          <a:xfrm>
            <a:off x="467544" y="5229200"/>
            <a:ext cx="4352282" cy="369332"/>
          </a:xfrm>
          <a:prstGeom prst="rect">
            <a:avLst/>
          </a:prstGeom>
        </p:spPr>
        <p:txBody>
          <a:bodyPr wrap="none">
            <a:spAutoFit/>
          </a:bodyPr>
          <a:lstStyle/>
          <a:p>
            <a:r>
              <a:rPr lang="ru-RU" b="1" dirty="0" smtClean="0"/>
              <a:t>Максимальное значение </a:t>
            </a:r>
            <a:r>
              <a:rPr lang="en-US" b="1" dirty="0" smtClean="0"/>
              <a:t>K_1 </a:t>
            </a:r>
            <a:r>
              <a:rPr lang="ru-RU" b="1" dirty="0" smtClean="0"/>
              <a:t>равно </a:t>
            </a:r>
            <a:r>
              <a:rPr lang="ru-RU" b="1" dirty="0" smtClean="0">
                <a:solidFill>
                  <a:srgbClr val="C00000"/>
                </a:solidFill>
              </a:rPr>
              <a:t>0.02</a:t>
            </a:r>
            <a:endParaRPr lang="ru-RU" b="1" dirty="0">
              <a:solidFill>
                <a:srgbClr val="C00000"/>
              </a:solidFill>
            </a:endParaRPr>
          </a:p>
        </p:txBody>
      </p:sp>
      <p:sp>
        <p:nvSpPr>
          <p:cNvPr id="7" name="Прямоугольник 6"/>
          <p:cNvSpPr/>
          <p:nvPr/>
        </p:nvSpPr>
        <p:spPr>
          <a:xfrm>
            <a:off x="467544" y="5661248"/>
            <a:ext cx="4352282" cy="369332"/>
          </a:xfrm>
          <a:prstGeom prst="rect">
            <a:avLst/>
          </a:prstGeom>
        </p:spPr>
        <p:txBody>
          <a:bodyPr wrap="none">
            <a:spAutoFit/>
          </a:bodyPr>
          <a:lstStyle/>
          <a:p>
            <a:r>
              <a:rPr lang="ru-RU" b="1" dirty="0" smtClean="0"/>
              <a:t>Максимальное значение </a:t>
            </a:r>
            <a:r>
              <a:rPr lang="en-US" b="1" dirty="0" smtClean="0"/>
              <a:t>K_</a:t>
            </a:r>
            <a:r>
              <a:rPr lang="ru-RU" b="1" dirty="0" smtClean="0"/>
              <a:t>2</a:t>
            </a:r>
            <a:r>
              <a:rPr lang="en-US" b="1" dirty="0" smtClean="0"/>
              <a:t> </a:t>
            </a:r>
            <a:r>
              <a:rPr lang="ru-RU" b="1" dirty="0" smtClean="0"/>
              <a:t>равно </a:t>
            </a:r>
            <a:r>
              <a:rPr lang="ru-RU" b="1" dirty="0" smtClean="0">
                <a:solidFill>
                  <a:srgbClr val="C00000"/>
                </a:solidFill>
              </a:rPr>
              <a:t>0.057</a:t>
            </a:r>
            <a:endParaRPr lang="ru-RU" b="1" dirty="0">
              <a:solidFill>
                <a:srgbClr val="C00000"/>
              </a:solidFill>
            </a:endParaRPr>
          </a:p>
        </p:txBody>
      </p:sp>
      <p:sp>
        <p:nvSpPr>
          <p:cNvPr id="8" name="Прямоугольник 7"/>
          <p:cNvSpPr/>
          <p:nvPr/>
        </p:nvSpPr>
        <p:spPr>
          <a:xfrm>
            <a:off x="467544" y="6165304"/>
            <a:ext cx="4352282" cy="369332"/>
          </a:xfrm>
          <a:prstGeom prst="rect">
            <a:avLst/>
          </a:prstGeom>
        </p:spPr>
        <p:txBody>
          <a:bodyPr wrap="none">
            <a:spAutoFit/>
          </a:bodyPr>
          <a:lstStyle/>
          <a:p>
            <a:r>
              <a:rPr lang="ru-RU" b="1" dirty="0" smtClean="0"/>
              <a:t>Максимальное значение </a:t>
            </a:r>
            <a:r>
              <a:rPr lang="en-US" b="1" dirty="0" smtClean="0"/>
              <a:t>K_</a:t>
            </a:r>
            <a:r>
              <a:rPr lang="ru-RU" b="1" dirty="0" smtClean="0"/>
              <a:t>3</a:t>
            </a:r>
            <a:r>
              <a:rPr lang="en-US" b="1" dirty="0" smtClean="0"/>
              <a:t> </a:t>
            </a:r>
            <a:r>
              <a:rPr lang="ru-RU" b="1" dirty="0" smtClean="0"/>
              <a:t>равно </a:t>
            </a:r>
            <a:r>
              <a:rPr lang="ru-RU" b="1" dirty="0" smtClean="0">
                <a:solidFill>
                  <a:srgbClr val="C00000"/>
                </a:solidFill>
              </a:rPr>
              <a:t>0.084</a:t>
            </a:r>
            <a:endParaRPr lang="ru-RU" b="1" dirty="0">
              <a:solidFill>
                <a:srgbClr val="C00000"/>
              </a:solidFill>
            </a:endParaRPr>
          </a:p>
        </p:txBody>
      </p:sp>
      <p:sp>
        <p:nvSpPr>
          <p:cNvPr id="9" name="Прямоугольник 8"/>
          <p:cNvSpPr/>
          <p:nvPr/>
        </p:nvSpPr>
        <p:spPr>
          <a:xfrm>
            <a:off x="5220072" y="4797152"/>
            <a:ext cx="3600400" cy="646331"/>
          </a:xfrm>
          <a:prstGeom prst="rect">
            <a:avLst/>
          </a:prstGeom>
        </p:spPr>
        <p:txBody>
          <a:bodyPr wrap="square">
            <a:spAutoFit/>
          </a:bodyPr>
          <a:lstStyle/>
          <a:p>
            <a:r>
              <a:rPr lang="ru-RU" b="1" dirty="0" smtClean="0"/>
              <a:t>Максимальное значение </a:t>
            </a:r>
            <a:r>
              <a:rPr lang="en-US" b="1" dirty="0" smtClean="0"/>
              <a:t>J </a:t>
            </a:r>
            <a:r>
              <a:rPr lang="ru-RU" b="1" dirty="0" smtClean="0"/>
              <a:t>равно </a:t>
            </a:r>
            <a:endParaRPr lang="en-US" b="1" dirty="0" smtClean="0"/>
          </a:p>
          <a:p>
            <a:pPr algn="ctr"/>
            <a:r>
              <a:rPr lang="ru-RU" b="1" dirty="0" smtClean="0">
                <a:solidFill>
                  <a:srgbClr val="C00000"/>
                </a:solidFill>
              </a:rPr>
              <a:t>0.0</a:t>
            </a:r>
            <a:r>
              <a:rPr lang="en-US" b="1" dirty="0" smtClean="0">
                <a:solidFill>
                  <a:srgbClr val="C00000"/>
                </a:solidFill>
              </a:rPr>
              <a:t>0</a:t>
            </a:r>
            <a:r>
              <a:rPr lang="ru-RU" b="1" dirty="0" smtClean="0">
                <a:solidFill>
                  <a:srgbClr val="C00000"/>
                </a:solidFill>
              </a:rPr>
              <a:t>73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sz="3200" b="1" dirty="0" smtClean="0"/>
              <a:t>Основоположники</a:t>
            </a:r>
            <a:endParaRPr lang="ru-RU" sz="3200" b="1" dirty="0"/>
          </a:p>
        </p:txBody>
      </p:sp>
      <p:sp>
        <p:nvSpPr>
          <p:cNvPr id="3" name="TextBox 2"/>
          <p:cNvSpPr txBox="1"/>
          <p:nvPr/>
        </p:nvSpPr>
        <p:spPr>
          <a:xfrm>
            <a:off x="683568" y="764704"/>
            <a:ext cx="8064896" cy="5786199"/>
          </a:xfrm>
          <a:prstGeom prst="rect">
            <a:avLst/>
          </a:prstGeom>
          <a:noFill/>
        </p:spPr>
        <p:txBody>
          <a:bodyPr wrap="square" rtlCol="0">
            <a:spAutoFit/>
          </a:bodyPr>
          <a:lstStyle/>
          <a:p>
            <a:pPr lvl="0" fontAlgn="base">
              <a:spcBef>
                <a:spcPct val="0"/>
              </a:spcBef>
              <a:spcAft>
                <a:spcPct val="0"/>
              </a:spcAft>
            </a:pPr>
            <a:r>
              <a:rPr lang="en-US" sz="1600" b="1" dirty="0" smtClean="0">
                <a:solidFill>
                  <a:srgbClr val="C00000"/>
                </a:solidFill>
                <a:latin typeface="Times New Roman" pitchFamily="18" charset="0"/>
                <a:ea typeface="Times New Roman" pitchFamily="18" charset="0"/>
                <a:cs typeface="Times New Roman" pitchFamily="18" charset="0"/>
              </a:rPr>
              <a:t>Griffith A.A. </a:t>
            </a:r>
            <a:r>
              <a:rPr lang="en-US" sz="1600" dirty="0" smtClean="0">
                <a:latin typeface="Times New Roman" pitchFamily="18" charset="0"/>
                <a:ea typeface="Times New Roman" pitchFamily="18" charset="0"/>
                <a:cs typeface="Times New Roman" pitchFamily="18" charset="0"/>
              </a:rPr>
              <a:t>The phenomena of rupture and flow in solids. // </a:t>
            </a:r>
            <a:r>
              <a:rPr lang="en-US" sz="1600" dirty="0" err="1" smtClean="0">
                <a:latin typeface="Times New Roman" pitchFamily="18" charset="0"/>
                <a:ea typeface="Times New Roman" pitchFamily="18" charset="0"/>
                <a:cs typeface="Times New Roman" pitchFamily="18" charset="0"/>
              </a:rPr>
              <a:t>Philos.Trans</a:t>
            </a:r>
            <a:r>
              <a:rPr lang="en-US" sz="1600" dirty="0" smtClean="0">
                <a:latin typeface="Times New Roman" pitchFamily="18" charset="0"/>
                <a:ea typeface="Times New Roman" pitchFamily="18" charset="0"/>
                <a:cs typeface="Times New Roman" pitchFamily="18" charset="0"/>
              </a:rPr>
              <a:t>. of </a:t>
            </a:r>
            <a:r>
              <a:rPr lang="en-US" sz="1600" dirty="0" err="1" smtClean="0">
                <a:latin typeface="Times New Roman" pitchFamily="18" charset="0"/>
                <a:ea typeface="Times New Roman" pitchFamily="18" charset="0"/>
                <a:cs typeface="Times New Roman" pitchFamily="18" charset="0"/>
              </a:rPr>
              <a:t>Roy.Soc.of</a:t>
            </a:r>
            <a:r>
              <a:rPr lang="en-US" sz="1600" dirty="0" smtClean="0">
                <a:latin typeface="Times New Roman" pitchFamily="18" charset="0"/>
                <a:ea typeface="Times New Roman" pitchFamily="18" charset="0"/>
                <a:cs typeface="Times New Roman" pitchFamily="18" charset="0"/>
              </a:rPr>
              <a:t> London.-1920.-Ser.A,V.221.-P.163-198.</a:t>
            </a:r>
            <a:endParaRPr lang="ru-RU" sz="16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dirty="0" smtClean="0">
                <a:solidFill>
                  <a:srgbClr val="C00000"/>
                </a:solidFill>
                <a:latin typeface="Times New Roman" pitchFamily="18" charset="0"/>
                <a:ea typeface="Times New Roman" pitchFamily="18" charset="0"/>
                <a:cs typeface="Times New Roman" pitchFamily="18" charset="0"/>
              </a:rPr>
              <a:t> </a:t>
            </a:r>
            <a:r>
              <a:rPr lang="en-US" b="1" dirty="0" smtClean="0">
                <a:solidFill>
                  <a:srgbClr val="C00000"/>
                </a:solidFill>
                <a:latin typeface="Times New Roman" pitchFamily="18" charset="0"/>
                <a:ea typeface="Times New Roman" pitchFamily="18" charset="0"/>
                <a:cs typeface="Times New Roman" pitchFamily="18" charset="0"/>
              </a:rPr>
              <a:t>Irvin G.  </a:t>
            </a:r>
            <a:r>
              <a:rPr lang="en-US" sz="1600" dirty="0" smtClean="0">
                <a:latin typeface="Times New Roman" pitchFamily="18" charset="0"/>
                <a:ea typeface="Times New Roman" pitchFamily="18" charset="0"/>
                <a:cs typeface="Times New Roman" pitchFamily="18" charset="0"/>
              </a:rPr>
              <a:t>Analysis of stresses and </a:t>
            </a:r>
            <a:r>
              <a:rPr lang="en-US" sz="1600" dirty="0" err="1" smtClean="0">
                <a:latin typeface="Times New Roman" pitchFamily="18" charset="0"/>
                <a:ea typeface="Times New Roman" pitchFamily="18" charset="0"/>
                <a:cs typeface="Times New Roman" pitchFamily="18" charset="0"/>
              </a:rPr>
              <a:t>straines</a:t>
            </a:r>
            <a:r>
              <a:rPr lang="en-US" sz="1600" dirty="0" smtClean="0">
                <a:latin typeface="Times New Roman" pitchFamily="18" charset="0"/>
                <a:ea typeface="Times New Roman" pitchFamily="18" charset="0"/>
                <a:cs typeface="Times New Roman" pitchFamily="18" charset="0"/>
              </a:rPr>
              <a:t> near the and of a crack.// J.Appl.Mech.-1957.-V.24,№ 3.-</a:t>
            </a:r>
            <a:r>
              <a:rPr lang="ru-RU" sz="1600" dirty="0" smtClean="0">
                <a:latin typeface="Times New Roman" pitchFamily="18" charset="0"/>
                <a:ea typeface="Times New Roman" pitchFamily="18" charset="0"/>
                <a:cs typeface="Times New Roman" pitchFamily="18" charset="0"/>
              </a:rPr>
              <a:t>Р</a:t>
            </a:r>
            <a:r>
              <a:rPr lang="en-US" sz="1600" dirty="0" smtClean="0">
                <a:latin typeface="Times New Roman" pitchFamily="18" charset="0"/>
                <a:ea typeface="Times New Roman" pitchFamily="18" charset="0"/>
                <a:cs typeface="Times New Roman" pitchFamily="18" charset="0"/>
              </a:rPr>
              <a:t>. 361-364.</a:t>
            </a:r>
            <a:endParaRPr lang="ru-RU" sz="16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b="1" dirty="0" err="1" smtClean="0">
                <a:solidFill>
                  <a:srgbClr val="C00000"/>
                </a:solidFill>
                <a:latin typeface="Times New Roman" pitchFamily="18" charset="0"/>
                <a:ea typeface="Times New Roman" pitchFamily="18" charset="0"/>
                <a:cs typeface="Times New Roman" pitchFamily="18" charset="0"/>
              </a:rPr>
              <a:t>Orowan</a:t>
            </a:r>
            <a:r>
              <a:rPr lang="en-US" b="1" dirty="0" smtClean="0">
                <a:solidFill>
                  <a:srgbClr val="C00000"/>
                </a:solidFill>
                <a:latin typeface="Times New Roman" pitchFamily="18" charset="0"/>
                <a:ea typeface="Times New Roman" pitchFamily="18" charset="0"/>
                <a:cs typeface="Times New Roman" pitchFamily="18" charset="0"/>
              </a:rPr>
              <a:t> E.O. </a:t>
            </a:r>
            <a:r>
              <a:rPr lang="en-US" sz="1600" dirty="0" smtClean="0">
                <a:latin typeface="Times New Roman" pitchFamily="18" charset="0"/>
                <a:ea typeface="Times New Roman" pitchFamily="18" charset="0"/>
                <a:cs typeface="Times New Roman" pitchFamily="18" charset="0"/>
              </a:rPr>
              <a:t>Fundamentals of brittle </a:t>
            </a:r>
            <a:r>
              <a:rPr lang="en-US" sz="1600" dirty="0" err="1" smtClean="0">
                <a:latin typeface="Times New Roman" pitchFamily="18" charset="0"/>
                <a:ea typeface="Times New Roman" pitchFamily="18" charset="0"/>
                <a:cs typeface="Times New Roman" pitchFamily="18" charset="0"/>
              </a:rPr>
              <a:t>behaviour</a:t>
            </a:r>
            <a:r>
              <a:rPr lang="en-US" sz="1600" dirty="0" smtClean="0">
                <a:latin typeface="Times New Roman" pitchFamily="18" charset="0"/>
                <a:ea typeface="Times New Roman" pitchFamily="18" charset="0"/>
                <a:cs typeface="Times New Roman" pitchFamily="18" charset="0"/>
              </a:rPr>
              <a:t> in metals // </a:t>
            </a:r>
            <a:r>
              <a:rPr lang="en-US" sz="1600" dirty="0" err="1" smtClean="0">
                <a:latin typeface="Times New Roman" pitchFamily="18" charset="0"/>
                <a:ea typeface="Times New Roman" pitchFamily="18" charset="0"/>
                <a:cs typeface="Times New Roman" pitchFamily="18" charset="0"/>
              </a:rPr>
              <a:t>Simp.Fatique</a:t>
            </a:r>
            <a:r>
              <a:rPr lang="en-US" sz="1600" dirty="0" smtClean="0">
                <a:latin typeface="Times New Roman" pitchFamily="18" charset="0"/>
                <a:ea typeface="Times New Roman" pitchFamily="18" charset="0"/>
                <a:cs typeface="Times New Roman" pitchFamily="18" charset="0"/>
              </a:rPr>
              <a:t> and Fracture of Metals.-N.Y.: 1952.-P. </a:t>
            </a:r>
            <a:r>
              <a:rPr lang="ru-RU" sz="1600" dirty="0" smtClean="0">
                <a:latin typeface="Times New Roman" pitchFamily="18" charset="0"/>
                <a:ea typeface="Times New Roman" pitchFamily="18" charset="0"/>
                <a:cs typeface="Times New Roman" pitchFamily="18" charset="0"/>
              </a:rPr>
              <a:t>139-167.</a:t>
            </a:r>
          </a:p>
          <a:p>
            <a:pPr lvl="0" eaLnBrk="0" fontAlgn="base" hangingPunct="0">
              <a:spcBef>
                <a:spcPct val="0"/>
              </a:spcBef>
              <a:spcAft>
                <a:spcPct val="0"/>
              </a:spcAft>
            </a:pPr>
            <a:r>
              <a:rPr lang="ru-RU" b="1" dirty="0" smtClean="0">
                <a:solidFill>
                  <a:srgbClr val="C00000"/>
                </a:solidFill>
                <a:latin typeface="Times New Roman" pitchFamily="18" charset="0"/>
                <a:ea typeface="Times New Roman" pitchFamily="18" charset="0"/>
                <a:cs typeface="Times New Roman" pitchFamily="18" charset="0"/>
              </a:rPr>
              <a:t>Черепанов Г.П. </a:t>
            </a:r>
            <a:r>
              <a:rPr lang="ru-RU" sz="1600" dirty="0" smtClean="0"/>
              <a:t>1. Механика хрупкого разрушения</a:t>
            </a:r>
            <a:r>
              <a:rPr lang="en-US" sz="1600" dirty="0" smtClean="0"/>
              <a:t>. </a:t>
            </a:r>
            <a:r>
              <a:rPr lang="ru-RU" sz="1600" dirty="0" smtClean="0"/>
              <a:t> </a:t>
            </a:r>
            <a:r>
              <a:rPr lang="en-US" sz="1600" dirty="0" smtClean="0"/>
              <a:t>–  М. </a:t>
            </a:r>
            <a:r>
              <a:rPr lang="ru-RU" sz="1600" dirty="0" smtClean="0"/>
              <a:t>: </a:t>
            </a:r>
            <a:r>
              <a:rPr lang="en-US" sz="1600" dirty="0" err="1" smtClean="0"/>
              <a:t>Наука</a:t>
            </a:r>
            <a:r>
              <a:rPr lang="ru-RU" sz="1600" dirty="0" smtClean="0"/>
              <a:t>.</a:t>
            </a:r>
            <a:r>
              <a:rPr lang="en-US" sz="1600" dirty="0" smtClean="0"/>
              <a:t> 1974</a:t>
            </a:r>
            <a:r>
              <a:rPr lang="ru-RU" sz="1600" dirty="0" smtClean="0"/>
              <a:t>. </a:t>
            </a:r>
            <a:r>
              <a:rPr lang="ru-RU" sz="1600" dirty="0" smtClean="0">
                <a:latin typeface="Times New Roman" pitchFamily="18" charset="0"/>
                <a:ea typeface="Times New Roman" pitchFamily="18" charset="0"/>
                <a:cs typeface="Times New Roman" pitchFamily="18" charset="0"/>
              </a:rPr>
              <a:t>2. Механика разрушения композиционных материалов. – М.: Наука,1983. 296 с. 3. Механика разрушения горных пород в процессе бурения. – М.: Недра, 1987. 308 с.</a:t>
            </a: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Галин Л.А., Черепанов Г.П. О </a:t>
            </a:r>
            <a:r>
              <a:rPr lang="ru-RU" sz="1600" dirty="0" err="1" smtClean="0">
                <a:latin typeface="Times New Roman" pitchFamily="18" charset="0"/>
                <a:ea typeface="Times New Roman" pitchFamily="18" charset="0"/>
                <a:cs typeface="Times New Roman" pitchFamily="18" charset="0"/>
              </a:rPr>
              <a:t>самрподдерживающемся</a:t>
            </a:r>
            <a:r>
              <a:rPr lang="ru-RU" sz="1600" dirty="0" smtClean="0">
                <a:latin typeface="Times New Roman" pitchFamily="18" charset="0"/>
                <a:ea typeface="Times New Roman" pitchFamily="18" charset="0"/>
                <a:cs typeface="Times New Roman" pitchFamily="18" charset="0"/>
              </a:rPr>
              <a:t> разрушении напряжённого хрупкого тела. </a:t>
            </a:r>
            <a:r>
              <a:rPr lang="en-US" sz="1600" dirty="0" smtClean="0">
                <a:latin typeface="Times New Roman" pitchFamily="18" charset="0"/>
                <a:ea typeface="Times New Roman" pitchFamily="18" charset="0"/>
                <a:cs typeface="Times New Roman" pitchFamily="18" charset="0"/>
              </a:rPr>
              <a:t>//</a:t>
            </a:r>
            <a:r>
              <a:rPr lang="ru-RU" sz="1600" dirty="0" smtClean="0">
                <a:latin typeface="Times New Roman" pitchFamily="18" charset="0"/>
                <a:ea typeface="Times New Roman" pitchFamily="18" charset="0"/>
                <a:cs typeface="Times New Roman" pitchFamily="18" charset="0"/>
              </a:rPr>
              <a:t> ДАН СССР. 1966. Т.167. № 3. с.543-546.</a:t>
            </a:r>
          </a:p>
          <a:p>
            <a:pPr lvl="0" eaLnBrk="0" fontAlgn="base" hangingPunct="0">
              <a:spcBef>
                <a:spcPct val="0"/>
              </a:spcBef>
              <a:spcAft>
                <a:spcPct val="0"/>
              </a:spcAft>
            </a:pPr>
            <a:r>
              <a:rPr lang="ru-RU" b="1" dirty="0" err="1" smtClean="0">
                <a:solidFill>
                  <a:srgbClr val="C00000"/>
                </a:solidFill>
                <a:latin typeface="Times New Roman" pitchFamily="18" charset="0"/>
                <a:ea typeface="Times New Roman" pitchFamily="18" charset="0"/>
                <a:cs typeface="Times New Roman" pitchFamily="18" charset="0"/>
              </a:rPr>
              <a:t>Партон</a:t>
            </a:r>
            <a:r>
              <a:rPr lang="ru-RU" b="1" dirty="0" smtClean="0">
                <a:solidFill>
                  <a:srgbClr val="C00000"/>
                </a:solidFill>
                <a:latin typeface="Times New Roman" pitchFamily="18" charset="0"/>
                <a:ea typeface="Times New Roman" pitchFamily="18" charset="0"/>
                <a:cs typeface="Times New Roman" pitchFamily="18" charset="0"/>
              </a:rPr>
              <a:t> В.З., Морозов Е.М</a:t>
            </a:r>
            <a:r>
              <a:rPr lang="ru-RU" sz="1600" dirty="0" smtClean="0">
                <a:solidFill>
                  <a:srgbClr val="C00000"/>
                </a:solidFill>
                <a:latin typeface="Times New Roman" pitchFamily="18" charset="0"/>
                <a:ea typeface="Times New Roman" pitchFamily="18" charset="0"/>
                <a:cs typeface="Times New Roman" pitchFamily="18" charset="0"/>
              </a:rPr>
              <a:t>.</a:t>
            </a:r>
            <a:r>
              <a:rPr lang="ru-RU" sz="1600" dirty="0" smtClean="0">
                <a:latin typeface="Times New Roman" pitchFamily="18" charset="0"/>
                <a:ea typeface="Times New Roman" pitchFamily="18" charset="0"/>
                <a:cs typeface="Times New Roman" pitchFamily="18" charset="0"/>
              </a:rPr>
              <a:t> Механика упругопластического разрушения.</a:t>
            </a:r>
          </a:p>
          <a:p>
            <a:pPr lvl="0" fontAlgn="base">
              <a:spcBef>
                <a:spcPct val="0"/>
              </a:spcBef>
              <a:spcAft>
                <a:spcPct val="0"/>
              </a:spcAft>
            </a:pPr>
            <a:r>
              <a:rPr lang="ru-RU" sz="1600" dirty="0" err="1" smtClean="0">
                <a:solidFill>
                  <a:srgbClr val="C00000"/>
                </a:solidFill>
                <a:latin typeface="Times New Roman" pitchFamily="18" charset="0"/>
                <a:ea typeface="Times New Roman" pitchFamily="18" charset="0"/>
                <a:cs typeface="Times New Roman" pitchFamily="18" charset="0"/>
              </a:rPr>
              <a:t>Райс</a:t>
            </a:r>
            <a:r>
              <a:rPr lang="ru-RU" sz="1600" dirty="0" smtClean="0">
                <a:solidFill>
                  <a:srgbClr val="C00000"/>
                </a:solidFill>
                <a:latin typeface="Times New Roman" pitchFamily="18" charset="0"/>
                <a:ea typeface="Times New Roman" pitchFamily="18" charset="0"/>
                <a:cs typeface="Times New Roman" pitchFamily="18" charset="0"/>
              </a:rPr>
              <a:t> Дж. </a:t>
            </a:r>
            <a:r>
              <a:rPr lang="ru-RU" sz="1600" dirty="0" smtClean="0">
                <a:latin typeface="Times New Roman" pitchFamily="18" charset="0"/>
                <a:ea typeface="Times New Roman" pitchFamily="18" charset="0"/>
                <a:cs typeface="Times New Roman" pitchFamily="18" charset="0"/>
              </a:rPr>
              <a:t>Математические методы в механике разрушения.// Разрушение (под ред.Г. </a:t>
            </a:r>
            <a:r>
              <a:rPr lang="ru-RU" sz="1600" dirty="0" err="1" smtClean="0">
                <a:latin typeface="Times New Roman" pitchFamily="18" charset="0"/>
                <a:ea typeface="Times New Roman" pitchFamily="18" charset="0"/>
                <a:cs typeface="Times New Roman" pitchFamily="18" charset="0"/>
              </a:rPr>
              <a:t>Либовица</a:t>
            </a:r>
            <a:r>
              <a:rPr lang="ru-RU" sz="1600" dirty="0" smtClean="0">
                <a:latin typeface="Times New Roman" pitchFamily="18" charset="0"/>
                <a:ea typeface="Times New Roman" pitchFamily="18" charset="0"/>
                <a:cs typeface="Times New Roman" pitchFamily="18" charset="0"/>
              </a:rPr>
              <a:t>).Т.2. С. 204-335.</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en-US" b="1" dirty="0" smtClean="0">
                <a:solidFill>
                  <a:srgbClr val="C00000"/>
                </a:solidFill>
                <a:latin typeface="Times New Roman" pitchFamily="18" charset="0"/>
                <a:ea typeface="Times New Roman" pitchFamily="18" charset="0"/>
                <a:cs typeface="Times New Roman" pitchFamily="18" charset="0"/>
              </a:rPr>
              <a:t>Atkinson C., </a:t>
            </a:r>
            <a:r>
              <a:rPr lang="en-US" b="1" dirty="0" err="1" smtClean="0">
                <a:solidFill>
                  <a:srgbClr val="C00000"/>
                </a:solidFill>
                <a:latin typeface="Times New Roman" pitchFamily="18" charset="0"/>
                <a:ea typeface="Times New Roman" pitchFamily="18" charset="0"/>
                <a:cs typeface="Times New Roman" pitchFamily="18" charset="0"/>
              </a:rPr>
              <a:t>Eshelby</a:t>
            </a:r>
            <a:r>
              <a:rPr lang="en-US" b="1" dirty="0" smtClean="0">
                <a:solidFill>
                  <a:srgbClr val="C00000"/>
                </a:solidFill>
                <a:latin typeface="Times New Roman" pitchFamily="18" charset="0"/>
                <a:ea typeface="Times New Roman" pitchFamily="18" charset="0"/>
                <a:cs typeface="Times New Roman" pitchFamily="18" charset="0"/>
              </a:rPr>
              <a:t>   J.D. </a:t>
            </a:r>
            <a:r>
              <a:rPr lang="en-US" sz="1600" dirty="0" smtClean="0">
                <a:latin typeface="Times New Roman" pitchFamily="18" charset="0"/>
                <a:ea typeface="Times New Roman" pitchFamily="18" charset="0"/>
                <a:cs typeface="Times New Roman" pitchFamily="18" charset="0"/>
              </a:rPr>
              <a:t>The flow of energy into the tip of moving crack.// </a:t>
            </a:r>
            <a:r>
              <a:rPr lang="en-US" sz="1600" dirty="0" err="1" smtClean="0">
                <a:latin typeface="Times New Roman" pitchFamily="18" charset="0"/>
                <a:ea typeface="Times New Roman" pitchFamily="18" charset="0"/>
                <a:cs typeface="Times New Roman" pitchFamily="18" charset="0"/>
              </a:rPr>
              <a:t>Int.J</a:t>
            </a:r>
            <a:r>
              <a:rPr lang="en-US" sz="1600" dirty="0" smtClean="0">
                <a:latin typeface="Times New Roman" pitchFamily="18" charset="0"/>
                <a:ea typeface="Times New Roman" pitchFamily="18" charset="0"/>
                <a:cs typeface="Times New Roman" pitchFamily="18" charset="0"/>
              </a:rPr>
              <a:t>. Fracture Mechanics, 1968.V. 4.N. 1.P. 3-18.</a:t>
            </a:r>
            <a:endParaRPr lang="ru-RU" sz="1600" dirty="0" smtClean="0">
              <a:latin typeface="Times New Roman" pitchFamily="18" charset="0"/>
              <a:cs typeface="Times New Roman" pitchFamily="18" charset="0"/>
            </a:endParaRPr>
          </a:p>
          <a:p>
            <a:pPr lvl="0" eaLnBrk="0" fontAlgn="base" hangingPunct="0">
              <a:spcBef>
                <a:spcPct val="0"/>
              </a:spcBef>
              <a:spcAft>
                <a:spcPct val="0"/>
              </a:spcAft>
            </a:pPr>
            <a:r>
              <a:rPr lang="en-US" b="1" dirty="0" err="1" smtClean="0">
                <a:solidFill>
                  <a:srgbClr val="C00000"/>
                </a:solidFill>
                <a:latin typeface="Times New Roman" pitchFamily="18" charset="0"/>
                <a:ea typeface="Times New Roman" pitchFamily="18" charset="0"/>
                <a:cs typeface="Times New Roman" pitchFamily="18" charset="0"/>
              </a:rPr>
              <a:t>Echelby</a:t>
            </a:r>
            <a:r>
              <a:rPr lang="en-US" b="1" dirty="0" smtClean="0">
                <a:solidFill>
                  <a:srgbClr val="C00000"/>
                </a:solidFill>
                <a:latin typeface="Times New Roman" pitchFamily="18" charset="0"/>
                <a:ea typeface="Times New Roman" pitchFamily="18" charset="0"/>
                <a:cs typeface="Times New Roman" pitchFamily="18" charset="0"/>
              </a:rPr>
              <a:t> J.D. </a:t>
            </a:r>
            <a:r>
              <a:rPr lang="en-US" sz="1600" dirty="0" smtClean="0">
                <a:latin typeface="Times New Roman" pitchFamily="18" charset="0"/>
                <a:ea typeface="Times New Roman" pitchFamily="18" charset="0"/>
                <a:cs typeface="Times New Roman" pitchFamily="18" charset="0"/>
              </a:rPr>
              <a:t>The force on an elastic singularity. // Philos. Trans. </a:t>
            </a:r>
            <a:r>
              <a:rPr lang="en-US" sz="1600" dirty="0" err="1" smtClean="0">
                <a:latin typeface="Times New Roman" pitchFamily="18" charset="0"/>
                <a:ea typeface="Times New Roman" pitchFamily="18" charset="0"/>
                <a:cs typeface="Times New Roman" pitchFamily="18" charset="0"/>
              </a:rPr>
              <a:t>Roi</a:t>
            </a:r>
            <a:r>
              <a:rPr lang="en-US" sz="1600" dirty="0" smtClean="0">
                <a:latin typeface="Times New Roman" pitchFamily="18" charset="0"/>
                <a:ea typeface="Times New Roman" pitchFamily="18" charset="0"/>
                <a:cs typeface="Times New Roman" pitchFamily="18" charset="0"/>
              </a:rPr>
              <a:t>. Soc., 1951.V.A244.P. 87-111.</a:t>
            </a:r>
            <a:endParaRPr lang="ru-RU" sz="16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b="1" dirty="0" err="1" smtClean="0">
                <a:solidFill>
                  <a:srgbClr val="C00000"/>
                </a:solidFill>
                <a:latin typeface="Times New Roman" pitchFamily="18" charset="0"/>
                <a:cs typeface="Times New Roman" pitchFamily="18" charset="0"/>
              </a:rPr>
              <a:t>Слепян</a:t>
            </a:r>
            <a:r>
              <a:rPr lang="ru-RU" b="1" dirty="0" smtClean="0">
                <a:solidFill>
                  <a:srgbClr val="C00000"/>
                </a:solidFill>
                <a:latin typeface="Times New Roman" pitchFamily="18" charset="0"/>
                <a:cs typeface="Times New Roman" pitchFamily="18" charset="0"/>
              </a:rPr>
              <a:t> Л.И. </a:t>
            </a:r>
            <a:r>
              <a:rPr lang="ru-RU" sz="1600" dirty="0" smtClean="0">
                <a:latin typeface="Times New Roman" pitchFamily="18" charset="0"/>
                <a:cs typeface="Times New Roman" pitchFamily="18" charset="0"/>
              </a:rPr>
              <a:t>Механика трещин. – Л.: Судостроение. 1990. 296 с.</a:t>
            </a:r>
          </a:p>
          <a:p>
            <a:pPr lvl="0" eaLnBrk="0" fontAlgn="base" hangingPunct="0">
              <a:spcBef>
                <a:spcPct val="0"/>
              </a:spcBef>
              <a:spcAft>
                <a:spcPct val="0"/>
              </a:spcAft>
            </a:pPr>
            <a:r>
              <a:rPr lang="ru-RU" b="1" dirty="0" err="1" smtClean="0">
                <a:solidFill>
                  <a:srgbClr val="C00000"/>
                </a:solidFill>
                <a:latin typeface="Times New Roman" pitchFamily="18" charset="0"/>
                <a:cs typeface="Times New Roman" pitchFamily="18" charset="0"/>
              </a:rPr>
              <a:t>Баренблатт</a:t>
            </a:r>
            <a:r>
              <a:rPr lang="ru-RU" b="1" dirty="0" smtClean="0">
                <a:solidFill>
                  <a:srgbClr val="C00000"/>
                </a:solidFill>
                <a:latin typeface="Times New Roman" pitchFamily="18" charset="0"/>
                <a:cs typeface="Times New Roman" pitchFamily="18" charset="0"/>
              </a:rPr>
              <a:t> Г.И., </a:t>
            </a:r>
            <a:r>
              <a:rPr lang="ru-RU" b="1" dirty="0" err="1" smtClean="0">
                <a:solidFill>
                  <a:srgbClr val="C00000"/>
                </a:solidFill>
                <a:latin typeface="Times New Roman" pitchFamily="18" charset="0"/>
                <a:cs typeface="Times New Roman" pitchFamily="18" charset="0"/>
              </a:rPr>
              <a:t>Салганик</a:t>
            </a:r>
            <a:r>
              <a:rPr lang="ru-RU" b="1" dirty="0" smtClean="0">
                <a:solidFill>
                  <a:srgbClr val="C00000"/>
                </a:solidFill>
                <a:latin typeface="Times New Roman" pitchFamily="18" charset="0"/>
                <a:cs typeface="Times New Roman" pitchFamily="18" charset="0"/>
              </a:rPr>
              <a:t> Р.Л. </a:t>
            </a:r>
            <a:r>
              <a:rPr lang="ru-RU" sz="1600" dirty="0" smtClean="0">
                <a:latin typeface="Times New Roman" pitchFamily="18" charset="0"/>
                <a:cs typeface="Times New Roman" pitchFamily="18" charset="0"/>
              </a:rPr>
              <a:t>О расклинивании хрупких тел.</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ПММ.1959. Т.23.Вып. 3.</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4716016" y="908720"/>
            <a:ext cx="3810000" cy="3810000"/>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a:stretch>
            <a:fillRect/>
          </a:stretch>
        </p:blipFill>
        <p:spPr bwMode="auto">
          <a:xfrm>
            <a:off x="0" y="908720"/>
            <a:ext cx="3810000" cy="3810000"/>
          </a:xfrm>
          <a:prstGeom prst="rect">
            <a:avLst/>
          </a:prstGeom>
          <a:noFill/>
          <a:ln w="9525">
            <a:noFill/>
            <a:miter lim="800000"/>
            <a:headEnd/>
            <a:tailEnd/>
          </a:ln>
        </p:spPr>
      </p:pic>
      <p:sp>
        <p:nvSpPr>
          <p:cNvPr id="4" name="TextBox 3"/>
          <p:cNvSpPr txBox="1"/>
          <p:nvPr/>
        </p:nvSpPr>
        <p:spPr>
          <a:xfrm>
            <a:off x="1187624" y="476672"/>
            <a:ext cx="5114477" cy="369332"/>
          </a:xfrm>
          <a:prstGeom prst="rect">
            <a:avLst/>
          </a:prstGeom>
          <a:noFill/>
        </p:spPr>
        <p:txBody>
          <a:bodyPr wrap="none" rtlCol="0">
            <a:spAutoFit/>
          </a:bodyPr>
          <a:lstStyle/>
          <a:p>
            <a:r>
              <a:rPr lang="ru-RU" b="1" dirty="0" smtClean="0"/>
              <a:t>Вектор напряжений направлен к оси </a:t>
            </a:r>
            <a:r>
              <a:rPr lang="en-US" b="1" dirty="0" smtClean="0"/>
              <a:t>z </a:t>
            </a:r>
            <a:r>
              <a:rPr lang="ru-RU" b="1" dirty="0" smtClean="0"/>
              <a:t>под углом</a:t>
            </a:r>
            <a:endParaRPr lang="ru-RU" b="1" dirty="0"/>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1204" name="Object 4"/>
          <p:cNvGraphicFramePr>
            <a:graphicFrameLocks noChangeAspect="1"/>
          </p:cNvGraphicFramePr>
          <p:nvPr/>
        </p:nvGraphicFramePr>
        <p:xfrm>
          <a:off x="6372200" y="476672"/>
          <a:ext cx="533400" cy="263525"/>
        </p:xfrm>
        <a:graphic>
          <a:graphicData uri="http://schemas.openxmlformats.org/presentationml/2006/ole">
            <p:oleObj spid="_x0000_s51204" name="Equation" r:id="rId5" imgW="533160" imgH="266400" progId="Equation.DSMT4">
              <p:embed/>
            </p:oleObj>
          </a:graphicData>
        </a:graphic>
      </p:graphicFrame>
      <p:sp>
        <p:nvSpPr>
          <p:cNvPr id="7" name="Прямоугольник 6"/>
          <p:cNvSpPr/>
          <p:nvPr/>
        </p:nvSpPr>
        <p:spPr>
          <a:xfrm>
            <a:off x="179512" y="4725144"/>
            <a:ext cx="4248472" cy="369332"/>
          </a:xfrm>
          <a:prstGeom prst="rect">
            <a:avLst/>
          </a:prstGeom>
        </p:spPr>
        <p:txBody>
          <a:bodyPr wrap="square">
            <a:spAutoFit/>
          </a:bodyPr>
          <a:lstStyle/>
          <a:p>
            <a:r>
              <a:rPr lang="ru-RU" b="1" dirty="0" smtClean="0"/>
              <a:t>Максимальное раскрытие</a:t>
            </a:r>
            <a:r>
              <a:rPr lang="en-US" b="1" dirty="0" smtClean="0"/>
              <a:t> </a:t>
            </a:r>
            <a:r>
              <a:rPr lang="ru-RU" b="1" dirty="0" smtClean="0"/>
              <a:t>равно </a:t>
            </a:r>
            <a:r>
              <a:rPr lang="ru-RU" b="1" dirty="0" smtClean="0">
                <a:solidFill>
                  <a:srgbClr val="C00000"/>
                </a:solidFill>
              </a:rPr>
              <a:t>0.01</a:t>
            </a:r>
            <a:r>
              <a:rPr lang="en-US" b="1" dirty="0" smtClean="0">
                <a:solidFill>
                  <a:srgbClr val="C00000"/>
                </a:solidFill>
              </a:rPr>
              <a:t>5</a:t>
            </a:r>
            <a:r>
              <a:rPr lang="ru-RU" b="1" dirty="0" smtClean="0">
                <a:solidFill>
                  <a:srgbClr val="C00000"/>
                </a:solidFill>
              </a:rPr>
              <a:t>3</a:t>
            </a:r>
          </a:p>
        </p:txBody>
      </p:sp>
      <p:sp>
        <p:nvSpPr>
          <p:cNvPr id="8" name="Прямоугольник 7"/>
          <p:cNvSpPr/>
          <p:nvPr/>
        </p:nvSpPr>
        <p:spPr>
          <a:xfrm>
            <a:off x="4788024" y="4941168"/>
            <a:ext cx="3528392" cy="646331"/>
          </a:xfrm>
          <a:prstGeom prst="rect">
            <a:avLst/>
          </a:prstGeom>
        </p:spPr>
        <p:txBody>
          <a:bodyPr wrap="square">
            <a:spAutoFit/>
          </a:bodyPr>
          <a:lstStyle/>
          <a:p>
            <a:r>
              <a:rPr lang="ru-RU" b="1" dirty="0" smtClean="0"/>
              <a:t>Максимальное значение </a:t>
            </a:r>
            <a:r>
              <a:rPr lang="en-US" b="1" dirty="0" smtClean="0"/>
              <a:t>J </a:t>
            </a:r>
            <a:r>
              <a:rPr lang="ru-RU" b="1" dirty="0" smtClean="0"/>
              <a:t>равно </a:t>
            </a:r>
            <a:endParaRPr lang="en-US" b="1" dirty="0" smtClean="0"/>
          </a:p>
          <a:p>
            <a:pPr algn="ctr"/>
            <a:r>
              <a:rPr lang="ru-RU" b="1" dirty="0" smtClean="0">
                <a:solidFill>
                  <a:srgbClr val="C00000"/>
                </a:solidFill>
              </a:rPr>
              <a:t>0.0123</a:t>
            </a:r>
          </a:p>
        </p:txBody>
      </p:sp>
      <p:sp>
        <p:nvSpPr>
          <p:cNvPr id="9" name="Прямоугольник 8"/>
          <p:cNvSpPr/>
          <p:nvPr/>
        </p:nvSpPr>
        <p:spPr>
          <a:xfrm>
            <a:off x="179512" y="5229200"/>
            <a:ext cx="4352282" cy="369332"/>
          </a:xfrm>
          <a:prstGeom prst="rect">
            <a:avLst/>
          </a:prstGeom>
        </p:spPr>
        <p:txBody>
          <a:bodyPr wrap="none">
            <a:spAutoFit/>
          </a:bodyPr>
          <a:lstStyle/>
          <a:p>
            <a:r>
              <a:rPr lang="ru-RU" b="1" dirty="0" smtClean="0"/>
              <a:t>Максимальное значение </a:t>
            </a:r>
            <a:r>
              <a:rPr lang="en-US" b="1" dirty="0" smtClean="0"/>
              <a:t>K_1 </a:t>
            </a:r>
            <a:r>
              <a:rPr lang="ru-RU" b="1" dirty="0" smtClean="0"/>
              <a:t>равно </a:t>
            </a:r>
            <a:r>
              <a:rPr lang="ru-RU" b="1" dirty="0" smtClean="0">
                <a:solidFill>
                  <a:srgbClr val="C00000"/>
                </a:solidFill>
              </a:rPr>
              <a:t>0.012</a:t>
            </a:r>
            <a:endParaRPr lang="ru-RU" b="1" dirty="0">
              <a:solidFill>
                <a:srgbClr val="C00000"/>
              </a:solidFill>
            </a:endParaRPr>
          </a:p>
        </p:txBody>
      </p:sp>
      <p:sp>
        <p:nvSpPr>
          <p:cNvPr id="10" name="Прямоугольник 9"/>
          <p:cNvSpPr/>
          <p:nvPr/>
        </p:nvSpPr>
        <p:spPr>
          <a:xfrm>
            <a:off x="179512" y="5733256"/>
            <a:ext cx="4352282" cy="369332"/>
          </a:xfrm>
          <a:prstGeom prst="rect">
            <a:avLst/>
          </a:prstGeom>
        </p:spPr>
        <p:txBody>
          <a:bodyPr wrap="none">
            <a:spAutoFit/>
          </a:bodyPr>
          <a:lstStyle/>
          <a:p>
            <a:r>
              <a:rPr lang="ru-RU" b="1" dirty="0" smtClean="0"/>
              <a:t>Максимальное значение </a:t>
            </a:r>
            <a:r>
              <a:rPr lang="en-US" b="1" dirty="0" smtClean="0"/>
              <a:t>K_</a:t>
            </a:r>
            <a:r>
              <a:rPr lang="ru-RU" b="1" dirty="0" smtClean="0"/>
              <a:t>2</a:t>
            </a:r>
            <a:r>
              <a:rPr lang="en-US" b="1" dirty="0" smtClean="0"/>
              <a:t> </a:t>
            </a:r>
            <a:r>
              <a:rPr lang="ru-RU" b="1" dirty="0" smtClean="0"/>
              <a:t>равно </a:t>
            </a:r>
            <a:r>
              <a:rPr lang="ru-RU" b="1" dirty="0" smtClean="0">
                <a:solidFill>
                  <a:srgbClr val="C00000"/>
                </a:solidFill>
              </a:rPr>
              <a:t>0.075</a:t>
            </a:r>
            <a:endParaRPr lang="ru-RU" b="1" dirty="0">
              <a:solidFill>
                <a:srgbClr val="C00000"/>
              </a:solidFill>
            </a:endParaRPr>
          </a:p>
        </p:txBody>
      </p:sp>
      <p:sp>
        <p:nvSpPr>
          <p:cNvPr id="11" name="Прямоугольник 10"/>
          <p:cNvSpPr/>
          <p:nvPr/>
        </p:nvSpPr>
        <p:spPr>
          <a:xfrm>
            <a:off x="179512" y="6237312"/>
            <a:ext cx="4352282" cy="369332"/>
          </a:xfrm>
          <a:prstGeom prst="rect">
            <a:avLst/>
          </a:prstGeom>
        </p:spPr>
        <p:txBody>
          <a:bodyPr wrap="none">
            <a:spAutoFit/>
          </a:bodyPr>
          <a:lstStyle/>
          <a:p>
            <a:r>
              <a:rPr lang="ru-RU" b="1" dirty="0" smtClean="0"/>
              <a:t>Максимальное значение </a:t>
            </a:r>
            <a:r>
              <a:rPr lang="en-US" b="1" dirty="0" smtClean="0"/>
              <a:t>K_</a:t>
            </a:r>
            <a:r>
              <a:rPr lang="ru-RU" b="1" dirty="0" smtClean="0"/>
              <a:t>3</a:t>
            </a:r>
            <a:r>
              <a:rPr lang="en-US" b="1" dirty="0" smtClean="0"/>
              <a:t> </a:t>
            </a:r>
            <a:r>
              <a:rPr lang="ru-RU" b="1" dirty="0" smtClean="0"/>
              <a:t>равно </a:t>
            </a:r>
            <a:r>
              <a:rPr lang="ru-RU" b="1" dirty="0" smtClean="0">
                <a:solidFill>
                  <a:srgbClr val="C00000"/>
                </a:solidFill>
              </a:rPr>
              <a:t>0.11</a:t>
            </a:r>
            <a:endParaRPr lang="ru-RU" b="1"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3" cstate="print"/>
          <a:srcRect/>
          <a:stretch>
            <a:fillRect/>
          </a:stretch>
        </p:blipFill>
        <p:spPr bwMode="auto">
          <a:xfrm>
            <a:off x="4788024" y="836712"/>
            <a:ext cx="3810000" cy="3810000"/>
          </a:xfrm>
          <a:prstGeom prst="rect">
            <a:avLst/>
          </a:prstGeom>
          <a:noFill/>
          <a:ln w="9525">
            <a:noFill/>
            <a:miter lim="800000"/>
            <a:headEnd/>
            <a:tailEnd/>
          </a:ln>
        </p:spPr>
      </p:pic>
      <p:pic>
        <p:nvPicPr>
          <p:cNvPr id="53252" name="Picture 4"/>
          <p:cNvPicPr>
            <a:picLocks noChangeAspect="1" noChangeArrowheads="1"/>
          </p:cNvPicPr>
          <p:nvPr/>
        </p:nvPicPr>
        <p:blipFill>
          <a:blip r:embed="rId4" cstate="print"/>
          <a:srcRect/>
          <a:stretch>
            <a:fillRect/>
          </a:stretch>
        </p:blipFill>
        <p:spPr bwMode="auto">
          <a:xfrm>
            <a:off x="611560" y="764704"/>
            <a:ext cx="3810000" cy="3810000"/>
          </a:xfrm>
          <a:prstGeom prst="rect">
            <a:avLst/>
          </a:prstGeom>
          <a:noFill/>
          <a:ln w="9525">
            <a:noFill/>
            <a:miter lim="800000"/>
            <a:headEnd/>
            <a:tailEnd/>
          </a:ln>
        </p:spPr>
      </p:pic>
      <p:sp>
        <p:nvSpPr>
          <p:cNvPr id="5" name="TextBox 4"/>
          <p:cNvSpPr txBox="1"/>
          <p:nvPr/>
        </p:nvSpPr>
        <p:spPr>
          <a:xfrm>
            <a:off x="1547664" y="188640"/>
            <a:ext cx="4248472" cy="369332"/>
          </a:xfrm>
          <a:prstGeom prst="rect">
            <a:avLst/>
          </a:prstGeom>
          <a:noFill/>
        </p:spPr>
        <p:txBody>
          <a:bodyPr wrap="square" rtlCol="0">
            <a:spAutoFit/>
          </a:bodyPr>
          <a:lstStyle/>
          <a:p>
            <a:r>
              <a:rPr lang="ru-RU" b="1" dirty="0" smtClean="0"/>
              <a:t>Угол вектора напряжений с осью </a:t>
            </a:r>
            <a:r>
              <a:rPr lang="en-US" b="1" dirty="0" smtClean="0"/>
              <a:t>z</a:t>
            </a:r>
            <a:r>
              <a:rPr lang="ru-RU" b="1" dirty="0" smtClean="0"/>
              <a:t> равен </a:t>
            </a:r>
            <a:endParaRPr lang="ru-RU" b="1" dirty="0"/>
          </a:p>
        </p:txBody>
      </p:sp>
      <p:sp>
        <p:nvSpPr>
          <p:cNvPr id="532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3253" name="Object 5"/>
          <p:cNvGraphicFramePr>
            <a:graphicFrameLocks noChangeAspect="1"/>
          </p:cNvGraphicFramePr>
          <p:nvPr/>
        </p:nvGraphicFramePr>
        <p:xfrm>
          <a:off x="5878513" y="260350"/>
          <a:ext cx="642937" cy="263525"/>
        </p:xfrm>
        <a:graphic>
          <a:graphicData uri="http://schemas.openxmlformats.org/presentationml/2006/ole">
            <p:oleObj spid="_x0000_s53253" name="Equation" r:id="rId5" imgW="647640" imgH="266400" progId="Equation.DSMT4">
              <p:embed/>
            </p:oleObj>
          </a:graphicData>
        </a:graphic>
      </p:graphicFrame>
      <p:sp>
        <p:nvSpPr>
          <p:cNvPr id="7" name="Прямоугольник 6"/>
          <p:cNvSpPr/>
          <p:nvPr/>
        </p:nvSpPr>
        <p:spPr>
          <a:xfrm>
            <a:off x="5004048" y="4797152"/>
            <a:ext cx="3528392" cy="646331"/>
          </a:xfrm>
          <a:prstGeom prst="rect">
            <a:avLst/>
          </a:prstGeom>
        </p:spPr>
        <p:txBody>
          <a:bodyPr wrap="square">
            <a:spAutoFit/>
          </a:bodyPr>
          <a:lstStyle/>
          <a:p>
            <a:r>
              <a:rPr lang="ru-RU" b="1" dirty="0" smtClean="0"/>
              <a:t>Максимальное значение </a:t>
            </a:r>
            <a:r>
              <a:rPr lang="en-US" b="1" dirty="0" smtClean="0"/>
              <a:t>J </a:t>
            </a:r>
            <a:r>
              <a:rPr lang="ru-RU" b="1" dirty="0" smtClean="0"/>
              <a:t>равно </a:t>
            </a:r>
            <a:endParaRPr lang="en-US" b="1" dirty="0" smtClean="0"/>
          </a:p>
          <a:p>
            <a:pPr algn="ctr"/>
            <a:r>
              <a:rPr lang="ru-RU" b="1" dirty="0" smtClean="0">
                <a:solidFill>
                  <a:srgbClr val="C00000"/>
                </a:solidFill>
              </a:rPr>
              <a:t>0.0135</a:t>
            </a:r>
          </a:p>
        </p:txBody>
      </p:sp>
      <p:sp>
        <p:nvSpPr>
          <p:cNvPr id="8" name="Прямоугольник 7"/>
          <p:cNvSpPr/>
          <p:nvPr/>
        </p:nvSpPr>
        <p:spPr>
          <a:xfrm>
            <a:off x="251520" y="4437112"/>
            <a:ext cx="4190378" cy="369332"/>
          </a:xfrm>
          <a:prstGeom prst="rect">
            <a:avLst/>
          </a:prstGeom>
        </p:spPr>
        <p:txBody>
          <a:bodyPr wrap="none">
            <a:spAutoFit/>
          </a:bodyPr>
          <a:lstStyle/>
          <a:p>
            <a:r>
              <a:rPr lang="ru-RU" b="1" dirty="0" smtClean="0"/>
              <a:t>Максимальное раскрытие</a:t>
            </a:r>
            <a:r>
              <a:rPr lang="en-US" b="1" dirty="0" smtClean="0"/>
              <a:t> </a:t>
            </a:r>
            <a:r>
              <a:rPr lang="ru-RU" b="1" dirty="0" smtClean="0"/>
              <a:t>равно </a:t>
            </a:r>
            <a:r>
              <a:rPr lang="ru-RU" b="1" dirty="0" smtClean="0">
                <a:solidFill>
                  <a:srgbClr val="C00000"/>
                </a:solidFill>
              </a:rPr>
              <a:t>0.008</a:t>
            </a:r>
            <a:endParaRPr lang="ru-RU" b="1" dirty="0">
              <a:solidFill>
                <a:srgbClr val="C00000"/>
              </a:solidFill>
            </a:endParaRPr>
          </a:p>
        </p:txBody>
      </p:sp>
      <p:sp>
        <p:nvSpPr>
          <p:cNvPr id="9" name="Прямоугольник 8"/>
          <p:cNvSpPr/>
          <p:nvPr/>
        </p:nvSpPr>
        <p:spPr>
          <a:xfrm>
            <a:off x="179512" y="4941168"/>
            <a:ext cx="4586320" cy="369332"/>
          </a:xfrm>
          <a:prstGeom prst="rect">
            <a:avLst/>
          </a:prstGeom>
        </p:spPr>
        <p:txBody>
          <a:bodyPr wrap="none">
            <a:spAutoFit/>
          </a:bodyPr>
          <a:lstStyle/>
          <a:p>
            <a:r>
              <a:rPr lang="ru-RU" b="1" dirty="0" smtClean="0"/>
              <a:t>Максимальное значение </a:t>
            </a:r>
            <a:r>
              <a:rPr lang="en-US" b="1" dirty="0" smtClean="0"/>
              <a:t>K_1 </a:t>
            </a:r>
            <a:r>
              <a:rPr lang="ru-RU" b="1" dirty="0" smtClean="0"/>
              <a:t>равно </a:t>
            </a:r>
            <a:r>
              <a:rPr lang="ru-RU" b="1" dirty="0" smtClean="0">
                <a:solidFill>
                  <a:srgbClr val="C00000"/>
                </a:solidFill>
              </a:rPr>
              <a:t>0.00505</a:t>
            </a:r>
            <a:endParaRPr lang="ru-RU" b="1" dirty="0">
              <a:solidFill>
                <a:srgbClr val="C00000"/>
              </a:solidFill>
            </a:endParaRPr>
          </a:p>
        </p:txBody>
      </p:sp>
      <p:sp>
        <p:nvSpPr>
          <p:cNvPr id="10" name="Прямоугольник 9"/>
          <p:cNvSpPr/>
          <p:nvPr/>
        </p:nvSpPr>
        <p:spPr>
          <a:xfrm>
            <a:off x="179512" y="5517232"/>
            <a:ext cx="4352282" cy="369332"/>
          </a:xfrm>
          <a:prstGeom prst="rect">
            <a:avLst/>
          </a:prstGeom>
        </p:spPr>
        <p:txBody>
          <a:bodyPr wrap="none">
            <a:spAutoFit/>
          </a:bodyPr>
          <a:lstStyle/>
          <a:p>
            <a:r>
              <a:rPr lang="ru-RU" b="1" dirty="0" smtClean="0"/>
              <a:t>Максимальное значение </a:t>
            </a:r>
            <a:r>
              <a:rPr lang="en-US" b="1" dirty="0" smtClean="0"/>
              <a:t>K_</a:t>
            </a:r>
            <a:r>
              <a:rPr lang="ru-RU" b="1" dirty="0" smtClean="0"/>
              <a:t>2</a:t>
            </a:r>
            <a:r>
              <a:rPr lang="en-US" b="1" dirty="0" smtClean="0"/>
              <a:t> </a:t>
            </a:r>
            <a:r>
              <a:rPr lang="ru-RU" b="1" dirty="0" smtClean="0"/>
              <a:t>равно </a:t>
            </a:r>
            <a:r>
              <a:rPr lang="ru-RU" b="1" dirty="0" smtClean="0">
                <a:solidFill>
                  <a:srgbClr val="C00000"/>
                </a:solidFill>
              </a:rPr>
              <a:t>0.081</a:t>
            </a:r>
            <a:endParaRPr lang="ru-RU" b="1" dirty="0">
              <a:solidFill>
                <a:srgbClr val="C00000"/>
              </a:solidFill>
            </a:endParaRPr>
          </a:p>
        </p:txBody>
      </p:sp>
      <p:sp>
        <p:nvSpPr>
          <p:cNvPr id="12" name="Прямоугольник 11"/>
          <p:cNvSpPr/>
          <p:nvPr/>
        </p:nvSpPr>
        <p:spPr>
          <a:xfrm>
            <a:off x="179512" y="6093296"/>
            <a:ext cx="4469300" cy="369332"/>
          </a:xfrm>
          <a:prstGeom prst="rect">
            <a:avLst/>
          </a:prstGeom>
        </p:spPr>
        <p:txBody>
          <a:bodyPr wrap="none">
            <a:spAutoFit/>
          </a:bodyPr>
          <a:lstStyle/>
          <a:p>
            <a:r>
              <a:rPr lang="ru-RU" b="1" dirty="0" smtClean="0"/>
              <a:t>Максимальное значение </a:t>
            </a:r>
            <a:r>
              <a:rPr lang="en-US" b="1" dirty="0" smtClean="0"/>
              <a:t>K_</a:t>
            </a:r>
            <a:r>
              <a:rPr lang="ru-RU" b="1" dirty="0" smtClean="0"/>
              <a:t>3</a:t>
            </a:r>
            <a:r>
              <a:rPr lang="en-US" b="1" dirty="0" smtClean="0"/>
              <a:t> </a:t>
            </a:r>
            <a:r>
              <a:rPr lang="ru-RU" b="1" dirty="0" smtClean="0"/>
              <a:t>равно </a:t>
            </a:r>
            <a:r>
              <a:rPr lang="ru-RU" b="1" dirty="0" smtClean="0">
                <a:solidFill>
                  <a:srgbClr val="C00000"/>
                </a:solidFill>
              </a:rPr>
              <a:t>0.118</a:t>
            </a:r>
            <a:endParaRPr lang="ru-RU" b="1"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99592" y="836712"/>
          <a:ext cx="7632847" cy="1356735"/>
        </p:xfrm>
        <a:graphic>
          <a:graphicData uri="http://schemas.openxmlformats.org/drawingml/2006/table">
            <a:tbl>
              <a:tblPr/>
              <a:tblGrid>
                <a:gridCol w="1469745"/>
                <a:gridCol w="591992"/>
                <a:gridCol w="580528"/>
                <a:gridCol w="580528"/>
                <a:gridCol w="579711"/>
                <a:gridCol w="580528"/>
                <a:gridCol w="580528"/>
                <a:gridCol w="695980"/>
                <a:gridCol w="580528"/>
                <a:gridCol w="696799"/>
                <a:gridCol w="695980"/>
              </a:tblGrid>
              <a:tr h="235071">
                <a:tc>
                  <a:txBody>
                    <a:bodyPr/>
                    <a:lstStyle/>
                    <a:p>
                      <a:pPr algn="ctr">
                        <a:lnSpc>
                          <a:spcPct val="115000"/>
                        </a:lnSpc>
                        <a:spcAft>
                          <a:spcPts val="0"/>
                        </a:spcAft>
                      </a:pPr>
                      <a:r>
                        <a:rPr lang="ru-RU" sz="1100" dirty="0">
                          <a:latin typeface="Calibri"/>
                          <a:ea typeface="Calibri"/>
                          <a:cs typeface="Times New Roman"/>
                        </a:rPr>
                        <a:t>Угол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10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30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40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60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70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80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90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071">
                <a:tc>
                  <a:txBody>
                    <a:bodyPr/>
                    <a:lstStyle/>
                    <a:p>
                      <a:pPr algn="ctr">
                        <a:lnSpc>
                          <a:spcPct val="115000"/>
                        </a:lnSpc>
                        <a:spcAft>
                          <a:spcPts val="0"/>
                        </a:spcAft>
                      </a:pPr>
                      <a:r>
                        <a:rPr lang="en-US" sz="1600" dirty="0">
                          <a:latin typeface="Calibri"/>
                          <a:ea typeface="Calibri"/>
                          <a:cs typeface="Times New Roman"/>
                        </a:rPr>
                        <a:t>K</a:t>
                      </a:r>
                      <a:r>
                        <a:rPr lang="ru-RU" sz="1600" dirty="0">
                          <a:latin typeface="Calibri"/>
                          <a:ea typeface="Calibri"/>
                          <a:cs typeface="Times New Roman"/>
                        </a:rPr>
                        <a:t>_1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0.0</a:t>
                      </a:r>
                      <a:r>
                        <a:rPr lang="en-US" sz="1200" dirty="0" smtClean="0">
                          <a:latin typeface="Calibri"/>
                          <a:ea typeface="Calibri"/>
                          <a:cs typeface="Times New Roman"/>
                        </a:rPr>
                        <a:t>779</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0.0763</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0.0738</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0.0676</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0.0587</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0.0501</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0.0391</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0.0196</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0.0139</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071">
                <a:tc>
                  <a:txBody>
                    <a:bodyPr/>
                    <a:lstStyle/>
                    <a:p>
                      <a:pPr algn="ctr">
                        <a:lnSpc>
                          <a:spcPct val="115000"/>
                        </a:lnSpc>
                        <a:spcAft>
                          <a:spcPts val="0"/>
                        </a:spcAft>
                      </a:pPr>
                      <a:r>
                        <a:rPr lang="en-US" sz="1600" dirty="0">
                          <a:latin typeface="Calibri"/>
                          <a:ea typeface="Calibri"/>
                          <a:cs typeface="Times New Roman"/>
                        </a:rPr>
                        <a:t>K_2</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0.0144</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0.028</a:t>
                      </a:r>
                      <a:r>
                        <a:rPr lang="en-US" sz="1200" dirty="0">
                          <a:latin typeface="Calibri"/>
                          <a:ea typeface="Calibri"/>
                          <a:cs typeface="Times New Roman"/>
                        </a:rPr>
                        <a:t>4</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0.0414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0.053</a:t>
                      </a:r>
                      <a:r>
                        <a:rPr lang="en-US" sz="1200" dirty="0">
                          <a:latin typeface="Calibri"/>
                          <a:ea typeface="Calibri"/>
                          <a:cs typeface="Times New Roman"/>
                        </a:rPr>
                        <a:t>3</a:t>
                      </a:r>
                      <a:r>
                        <a:rPr lang="ru-RU" sz="1200"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0.0635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0.0718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0.077</a:t>
                      </a:r>
                      <a:r>
                        <a:rPr lang="en-US" sz="1200" dirty="0">
                          <a:latin typeface="Calibri"/>
                          <a:ea typeface="Calibri"/>
                          <a:cs typeface="Times New Roman"/>
                        </a:rPr>
                        <a:t>9</a:t>
                      </a:r>
                      <a:r>
                        <a:rPr lang="ru-RU" sz="1200"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0.0816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0.0829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071">
                <a:tc>
                  <a:txBody>
                    <a:bodyPr/>
                    <a:lstStyle/>
                    <a:p>
                      <a:pPr algn="ctr">
                        <a:lnSpc>
                          <a:spcPct val="115000"/>
                        </a:lnSpc>
                        <a:spcAft>
                          <a:spcPts val="0"/>
                        </a:spcAft>
                      </a:pPr>
                      <a:r>
                        <a:rPr lang="en-US" sz="1600" dirty="0">
                          <a:latin typeface="Calibri"/>
                          <a:ea typeface="Calibri"/>
                          <a:cs typeface="Times New Roman"/>
                        </a:rPr>
                        <a:t>K_3</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0.0209</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0.0603</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0.077</a:t>
                      </a:r>
                      <a:r>
                        <a:rPr lang="en-US" sz="1200" dirty="0">
                          <a:latin typeface="Calibri"/>
                          <a:ea typeface="Calibri"/>
                          <a:cs typeface="Times New Roman"/>
                        </a:rPr>
                        <a:t>5</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0.0923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0.104</a:t>
                      </a:r>
                      <a:r>
                        <a:rPr lang="en-US" sz="1200" dirty="0">
                          <a:latin typeface="Calibri"/>
                          <a:ea typeface="Calibri"/>
                          <a:cs typeface="Times New Roman"/>
                        </a:rPr>
                        <a:t>4</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0.113</a:t>
                      </a:r>
                      <a:r>
                        <a:rPr lang="en-US" sz="1200" dirty="0">
                          <a:latin typeface="Calibri"/>
                          <a:ea typeface="Calibri"/>
                          <a:cs typeface="Times New Roman"/>
                        </a:rPr>
                        <a:t>3</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0.1187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Calibri"/>
                          <a:ea typeface="Calibri"/>
                          <a:cs typeface="Times New Roman"/>
                        </a:rPr>
                        <a:t>0.1205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071">
                <a:tc>
                  <a:txBody>
                    <a:bodyPr/>
                    <a:lstStyle/>
                    <a:p>
                      <a:pPr algn="ctr">
                        <a:lnSpc>
                          <a:spcPct val="115000"/>
                        </a:lnSpc>
                        <a:spcAft>
                          <a:spcPts val="0"/>
                        </a:spcAft>
                      </a:pPr>
                      <a:r>
                        <a:rPr lang="en-US" sz="1600" dirty="0">
                          <a:latin typeface="Calibri"/>
                          <a:ea typeface="Calibri"/>
                          <a:cs typeface="Times New Roman"/>
                        </a:rPr>
                        <a:t>J</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0.0023</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0.0028</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0.0041</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0.006</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0.0084</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0.011</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0.0134</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0.0152</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0.0165</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Calibri"/>
                          <a:ea typeface="Calibri"/>
                          <a:cs typeface="Times New Roman"/>
                        </a:rPr>
                        <a:t>0.017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971600" y="404664"/>
            <a:ext cx="4752528" cy="369332"/>
          </a:xfrm>
          <a:prstGeom prst="rect">
            <a:avLst/>
          </a:prstGeom>
          <a:noFill/>
        </p:spPr>
        <p:txBody>
          <a:bodyPr wrap="square" rtlCol="0">
            <a:spAutoFit/>
          </a:bodyPr>
          <a:lstStyle/>
          <a:p>
            <a:pPr algn="ctr"/>
            <a:r>
              <a:rPr lang="ru-RU" b="1" dirty="0" smtClean="0"/>
              <a:t>Трещина в безграничном пространстве</a:t>
            </a:r>
            <a:endParaRPr lang="ru-RU" b="1" dirty="0"/>
          </a:p>
        </p:txBody>
      </p:sp>
      <p:graphicFrame>
        <p:nvGraphicFramePr>
          <p:cNvPr id="4" name="Таблица 3"/>
          <p:cNvGraphicFramePr>
            <a:graphicFrameLocks noGrp="1"/>
          </p:cNvGraphicFramePr>
          <p:nvPr/>
        </p:nvGraphicFramePr>
        <p:xfrm>
          <a:off x="899590" y="2779395"/>
          <a:ext cx="7632849" cy="1314450"/>
        </p:xfrm>
        <a:graphic>
          <a:graphicData uri="http://schemas.openxmlformats.org/drawingml/2006/table">
            <a:tbl>
              <a:tblPr/>
              <a:tblGrid>
                <a:gridCol w="1469745"/>
                <a:gridCol w="591992"/>
                <a:gridCol w="580529"/>
                <a:gridCol w="580529"/>
                <a:gridCol w="579710"/>
                <a:gridCol w="580529"/>
                <a:gridCol w="580529"/>
                <a:gridCol w="695979"/>
                <a:gridCol w="580529"/>
                <a:gridCol w="696799"/>
                <a:gridCol w="695979"/>
              </a:tblGrid>
              <a:tr h="0">
                <a:tc>
                  <a:txBody>
                    <a:bodyPr/>
                    <a:lstStyle/>
                    <a:p>
                      <a:pPr algn="ctr">
                        <a:lnSpc>
                          <a:spcPct val="115000"/>
                        </a:lnSpc>
                        <a:spcAft>
                          <a:spcPts val="0"/>
                        </a:spcAft>
                      </a:pPr>
                      <a:r>
                        <a:rPr lang="ru-RU" sz="1100" dirty="0">
                          <a:latin typeface="Calibri"/>
                          <a:ea typeface="Calibri"/>
                          <a:cs typeface="Times New Roman"/>
                        </a:rPr>
                        <a:t>Угол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10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20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30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40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60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70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80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Calibri"/>
                          <a:ea typeface="Calibri"/>
                          <a:cs typeface="Times New Roman"/>
                        </a:rPr>
                        <a:t>90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600" dirty="0">
                          <a:latin typeface="Calibri"/>
                          <a:ea typeface="Calibri"/>
                          <a:cs typeface="Times New Roman"/>
                        </a:rPr>
                        <a:t>K</a:t>
                      </a:r>
                      <a:r>
                        <a:rPr lang="ru-RU" sz="1600" dirty="0">
                          <a:latin typeface="Calibri"/>
                          <a:ea typeface="Calibri"/>
                          <a:cs typeface="Times New Roman"/>
                        </a:rPr>
                        <a:t>_1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0.078</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0.0769</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0.073</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0.067</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0.059</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0.0502</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0.0392</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0.0197</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smtClean="0">
                          <a:latin typeface="Calibri"/>
                          <a:ea typeface="Calibri"/>
                          <a:cs typeface="Times New Roman"/>
                        </a:rPr>
                        <a:t>0.0135</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600" dirty="0">
                          <a:latin typeface="Calibri"/>
                          <a:ea typeface="Calibri"/>
                          <a:cs typeface="Times New Roman"/>
                        </a:rPr>
                        <a:t>K_2</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0.00</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0.014</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0.028</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0.041</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0.053</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0.063</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0.072</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0.0778</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0.0816</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0.0828</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600" dirty="0">
                          <a:latin typeface="Calibri"/>
                          <a:ea typeface="Calibri"/>
                          <a:cs typeface="Times New Roman"/>
                        </a:rPr>
                        <a:t>K_3</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Calibri"/>
                          <a:ea typeface="Calibri"/>
                          <a:cs typeface="Times New Roman"/>
                        </a:rPr>
                        <a:t>0.0209</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0.041</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0.0602</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0.077</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0.092</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0.104</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0.113</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0.1187</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Calibri"/>
                          <a:ea typeface="Calibri"/>
                          <a:cs typeface="Times New Roman"/>
                        </a:rPr>
                        <a:t>0.121</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n-US" sz="1600" dirty="0">
                          <a:latin typeface="Calibri"/>
                          <a:ea typeface="Calibri"/>
                          <a:cs typeface="Times New Roman"/>
                        </a:rPr>
                        <a:t>J</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0.0048</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0.0051</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0.0058</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0.0072</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0.0089</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0.0105</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0.0123</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0.0135</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0.0144</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dirty="0">
                          <a:latin typeface="Calibri"/>
                          <a:ea typeface="Calibri"/>
                          <a:cs typeface="Times New Roman"/>
                        </a:rPr>
                        <a:t>0.0146</a:t>
                      </a:r>
                      <a:endParaRPr lang="ru-RU" sz="12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971600" y="2348880"/>
            <a:ext cx="4752528" cy="369332"/>
          </a:xfrm>
          <a:prstGeom prst="rect">
            <a:avLst/>
          </a:prstGeom>
          <a:noFill/>
        </p:spPr>
        <p:txBody>
          <a:bodyPr wrap="square" rtlCol="0">
            <a:spAutoFit/>
          </a:bodyPr>
          <a:lstStyle/>
          <a:p>
            <a:pPr algn="ctr"/>
            <a:r>
              <a:rPr lang="ru-RU" b="1" dirty="0" smtClean="0"/>
              <a:t>Трещина на границе жёсткой среды</a:t>
            </a:r>
            <a:endParaRPr lang="ru-RU" b="1" dirty="0"/>
          </a:p>
        </p:txBody>
      </p:sp>
      <p:pic>
        <p:nvPicPr>
          <p:cNvPr id="6" name="Рисунок 5"/>
          <p:cNvPicPr/>
          <p:nvPr/>
        </p:nvPicPr>
        <p:blipFill>
          <a:blip r:embed="rId2" cstate="print"/>
          <a:srcRect/>
          <a:stretch>
            <a:fillRect/>
          </a:stretch>
        </p:blipFill>
        <p:spPr bwMode="auto">
          <a:xfrm>
            <a:off x="2915816" y="4149080"/>
            <a:ext cx="3024336" cy="258586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784976" cy="1015663"/>
          </a:xfrm>
          <a:prstGeom prst="rect">
            <a:avLst/>
          </a:prstGeom>
          <a:noFill/>
        </p:spPr>
        <p:txBody>
          <a:bodyPr wrap="square" rtlCol="0">
            <a:spAutoFit/>
          </a:bodyPr>
          <a:lstStyle/>
          <a:p>
            <a:pPr algn="ctr"/>
            <a:r>
              <a:rPr lang="ru-RU" sz="2000" b="1" dirty="0" smtClean="0"/>
              <a:t>Зависимость </a:t>
            </a:r>
            <a:r>
              <a:rPr lang="en-US" sz="2000" b="1" dirty="0" smtClean="0"/>
              <a:t>J</a:t>
            </a:r>
            <a:r>
              <a:rPr lang="ru-RU" sz="2000" b="1" dirty="0" smtClean="0"/>
              <a:t> – интеграла  от угла наклона вектора напряжений к нормали</a:t>
            </a:r>
          </a:p>
          <a:p>
            <a:pPr algn="ctr"/>
            <a:r>
              <a:rPr lang="en-US" sz="2000" b="1" dirty="0" smtClean="0"/>
              <a:t>J0 – </a:t>
            </a:r>
            <a:r>
              <a:rPr lang="ru-RU" sz="2000" b="1" dirty="0" smtClean="0"/>
              <a:t>для трещины в безграничном пространстве</a:t>
            </a:r>
          </a:p>
          <a:p>
            <a:pPr algn="ctr"/>
            <a:r>
              <a:rPr lang="en-US" sz="2000" b="1" dirty="0" smtClean="0"/>
              <a:t>J-integral – </a:t>
            </a:r>
            <a:r>
              <a:rPr lang="ru-RU" sz="2000" b="1" dirty="0" smtClean="0"/>
              <a:t>для трещины на границе</a:t>
            </a:r>
            <a:endParaRPr lang="ru-RU" sz="2000" b="1" dirty="0"/>
          </a:p>
        </p:txBody>
      </p:sp>
      <p:pic>
        <p:nvPicPr>
          <p:cNvPr id="61442" name="Picture 2"/>
          <p:cNvPicPr>
            <a:picLocks noChangeAspect="1" noChangeArrowheads="1"/>
          </p:cNvPicPr>
          <p:nvPr/>
        </p:nvPicPr>
        <p:blipFill>
          <a:blip r:embed="rId2" cstate="print"/>
          <a:srcRect/>
          <a:stretch>
            <a:fillRect/>
          </a:stretch>
        </p:blipFill>
        <p:spPr bwMode="auto">
          <a:xfrm>
            <a:off x="1403648" y="1268760"/>
            <a:ext cx="6264696" cy="525658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2" cstate="print"/>
          <a:srcRect/>
          <a:stretch>
            <a:fillRect/>
          </a:stretch>
        </p:blipFill>
        <p:spPr bwMode="auto">
          <a:xfrm>
            <a:off x="323528" y="1340768"/>
            <a:ext cx="3810000" cy="3810000"/>
          </a:xfrm>
          <a:prstGeom prst="rect">
            <a:avLst/>
          </a:prstGeom>
          <a:noFill/>
          <a:ln w="9525">
            <a:noFill/>
            <a:miter lim="800000"/>
            <a:headEnd/>
            <a:tailEnd/>
          </a:ln>
        </p:spPr>
      </p:pic>
      <p:sp>
        <p:nvSpPr>
          <p:cNvPr id="4" name="TextBox 3"/>
          <p:cNvSpPr txBox="1"/>
          <p:nvPr/>
        </p:nvSpPr>
        <p:spPr>
          <a:xfrm>
            <a:off x="611560" y="692696"/>
            <a:ext cx="7782451" cy="646331"/>
          </a:xfrm>
          <a:prstGeom prst="rect">
            <a:avLst/>
          </a:prstGeom>
          <a:noFill/>
        </p:spPr>
        <p:txBody>
          <a:bodyPr wrap="none" rtlCol="0">
            <a:spAutoFit/>
          </a:bodyPr>
          <a:lstStyle/>
          <a:p>
            <a:r>
              <a:rPr lang="ru-RU" b="1" dirty="0" smtClean="0"/>
              <a:t>Плоскость трещины наклонена к плоскости границы под углом 30 градусов</a:t>
            </a:r>
          </a:p>
          <a:p>
            <a:pPr algn="ctr"/>
            <a:r>
              <a:rPr lang="ru-RU" b="1" dirty="0" smtClean="0"/>
              <a:t>Внутри трещины действует нормальное давление  Р=0.1</a:t>
            </a:r>
            <a:endParaRPr lang="ru-RU" b="1" dirty="0"/>
          </a:p>
        </p:txBody>
      </p:sp>
      <p:sp>
        <p:nvSpPr>
          <p:cNvPr id="5" name="TextBox 4"/>
          <p:cNvSpPr txBox="1"/>
          <p:nvPr/>
        </p:nvSpPr>
        <p:spPr>
          <a:xfrm>
            <a:off x="2843808" y="260648"/>
            <a:ext cx="2641621" cy="369332"/>
          </a:xfrm>
          <a:prstGeom prst="rect">
            <a:avLst/>
          </a:prstGeom>
          <a:noFill/>
        </p:spPr>
        <p:txBody>
          <a:bodyPr wrap="none" rtlCol="0">
            <a:spAutoFit/>
          </a:bodyPr>
          <a:lstStyle/>
          <a:p>
            <a:r>
              <a:rPr lang="ru-RU" b="1" dirty="0" smtClean="0">
                <a:solidFill>
                  <a:srgbClr val="C00000"/>
                </a:solidFill>
              </a:rPr>
              <a:t>Свободная поверхность.</a:t>
            </a:r>
            <a:endParaRPr lang="ru-RU" b="1" dirty="0">
              <a:solidFill>
                <a:srgbClr val="C00000"/>
              </a:solidFill>
            </a:endParaRPr>
          </a:p>
        </p:txBody>
      </p:sp>
      <p:pic>
        <p:nvPicPr>
          <p:cNvPr id="6" name="shape1052"/>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a:xfrm>
            <a:off x="3923928" y="1340768"/>
            <a:ext cx="4899660" cy="4206240"/>
          </a:xfrm>
          <a:prstGeom prst="rect">
            <a:avLst/>
          </a:prstGeom>
        </p:spPr>
      </p:pic>
      <p:sp>
        <p:nvSpPr>
          <p:cNvPr id="7" name="Прямоугольник 6"/>
          <p:cNvSpPr/>
          <p:nvPr/>
        </p:nvSpPr>
        <p:spPr>
          <a:xfrm>
            <a:off x="4788024" y="5589240"/>
            <a:ext cx="3528392" cy="646331"/>
          </a:xfrm>
          <a:prstGeom prst="rect">
            <a:avLst/>
          </a:prstGeom>
        </p:spPr>
        <p:txBody>
          <a:bodyPr wrap="square">
            <a:spAutoFit/>
          </a:bodyPr>
          <a:lstStyle/>
          <a:p>
            <a:r>
              <a:rPr lang="ru-RU" b="1" dirty="0" smtClean="0"/>
              <a:t>Максимальное значение </a:t>
            </a:r>
            <a:r>
              <a:rPr lang="en-US" b="1" dirty="0" smtClean="0"/>
              <a:t>J </a:t>
            </a:r>
            <a:r>
              <a:rPr lang="ru-RU" b="1" dirty="0" smtClean="0"/>
              <a:t>равно </a:t>
            </a:r>
            <a:endParaRPr lang="en-US" b="1" dirty="0" smtClean="0"/>
          </a:p>
          <a:p>
            <a:pPr algn="ctr"/>
            <a:r>
              <a:rPr lang="ru-RU" b="1" dirty="0" smtClean="0">
                <a:solidFill>
                  <a:srgbClr val="C00000"/>
                </a:solidFill>
              </a:rPr>
              <a:t>0.</a:t>
            </a:r>
            <a:r>
              <a:rPr lang="en-US" b="1" dirty="0" smtClean="0">
                <a:solidFill>
                  <a:srgbClr val="C00000"/>
                </a:solidFill>
              </a:rPr>
              <a:t>0045</a:t>
            </a:r>
            <a:endParaRPr lang="ru-RU" dirty="0"/>
          </a:p>
        </p:txBody>
      </p:sp>
      <p:sp>
        <p:nvSpPr>
          <p:cNvPr id="8" name="Прямоугольник 7"/>
          <p:cNvSpPr/>
          <p:nvPr/>
        </p:nvSpPr>
        <p:spPr>
          <a:xfrm>
            <a:off x="107504" y="5085184"/>
            <a:ext cx="3956339" cy="369332"/>
          </a:xfrm>
          <a:prstGeom prst="rect">
            <a:avLst/>
          </a:prstGeom>
        </p:spPr>
        <p:txBody>
          <a:bodyPr wrap="none">
            <a:spAutoFit/>
          </a:bodyPr>
          <a:lstStyle/>
          <a:p>
            <a:r>
              <a:rPr lang="ru-RU" b="1" dirty="0" smtClean="0"/>
              <a:t>Максимальное раскрытие</a:t>
            </a:r>
            <a:r>
              <a:rPr lang="en-US" b="1" dirty="0" smtClean="0"/>
              <a:t> </a:t>
            </a:r>
            <a:r>
              <a:rPr lang="ru-RU" b="1" dirty="0" smtClean="0"/>
              <a:t>равно </a:t>
            </a:r>
            <a:r>
              <a:rPr lang="ru-RU" b="1" dirty="0" smtClean="0">
                <a:solidFill>
                  <a:srgbClr val="C00000"/>
                </a:solidFill>
              </a:rPr>
              <a:t>0.</a:t>
            </a:r>
            <a:r>
              <a:rPr lang="en-US" b="1" dirty="0" smtClean="0">
                <a:solidFill>
                  <a:srgbClr val="C00000"/>
                </a:solidFill>
              </a:rPr>
              <a:t>22</a:t>
            </a:r>
            <a:endParaRPr lang="ru-RU" b="1" dirty="0">
              <a:solidFill>
                <a:srgbClr val="C00000"/>
              </a:solidFill>
            </a:endParaRPr>
          </a:p>
        </p:txBody>
      </p:sp>
      <p:sp>
        <p:nvSpPr>
          <p:cNvPr id="9" name="Прямоугольник 8"/>
          <p:cNvSpPr/>
          <p:nvPr/>
        </p:nvSpPr>
        <p:spPr>
          <a:xfrm>
            <a:off x="115525" y="5501008"/>
            <a:ext cx="4352282" cy="369332"/>
          </a:xfrm>
          <a:prstGeom prst="rect">
            <a:avLst/>
          </a:prstGeom>
        </p:spPr>
        <p:txBody>
          <a:bodyPr wrap="none">
            <a:spAutoFit/>
          </a:bodyPr>
          <a:lstStyle/>
          <a:p>
            <a:r>
              <a:rPr lang="ru-RU" b="1" dirty="0" smtClean="0"/>
              <a:t>Максимальное значение </a:t>
            </a:r>
            <a:r>
              <a:rPr lang="en-US" b="1" dirty="0" smtClean="0"/>
              <a:t>K_1 </a:t>
            </a:r>
            <a:r>
              <a:rPr lang="ru-RU" b="1" dirty="0" smtClean="0"/>
              <a:t>равно </a:t>
            </a:r>
            <a:r>
              <a:rPr lang="ru-RU" b="1" dirty="0" smtClean="0">
                <a:solidFill>
                  <a:srgbClr val="C00000"/>
                </a:solidFill>
              </a:rPr>
              <a:t>0.0</a:t>
            </a:r>
            <a:r>
              <a:rPr lang="en-US" b="1" dirty="0" smtClean="0">
                <a:solidFill>
                  <a:srgbClr val="C00000"/>
                </a:solidFill>
              </a:rPr>
              <a:t>78</a:t>
            </a:r>
            <a:endParaRPr lang="ru-RU" b="1" dirty="0">
              <a:solidFill>
                <a:srgbClr val="C00000"/>
              </a:solidFill>
            </a:endParaRPr>
          </a:p>
        </p:txBody>
      </p:sp>
      <p:sp>
        <p:nvSpPr>
          <p:cNvPr id="10" name="Прямоугольник 9"/>
          <p:cNvSpPr/>
          <p:nvPr/>
        </p:nvSpPr>
        <p:spPr>
          <a:xfrm>
            <a:off x="107504" y="5877272"/>
            <a:ext cx="4352282" cy="369332"/>
          </a:xfrm>
          <a:prstGeom prst="rect">
            <a:avLst/>
          </a:prstGeom>
        </p:spPr>
        <p:txBody>
          <a:bodyPr wrap="none">
            <a:spAutoFit/>
          </a:bodyPr>
          <a:lstStyle/>
          <a:p>
            <a:r>
              <a:rPr lang="ru-RU" b="1" dirty="0" smtClean="0"/>
              <a:t>Максимальное значение </a:t>
            </a:r>
            <a:r>
              <a:rPr lang="en-US" b="1" dirty="0" smtClean="0"/>
              <a:t>K_</a:t>
            </a:r>
            <a:r>
              <a:rPr lang="ru-RU" b="1" dirty="0" smtClean="0"/>
              <a:t>2</a:t>
            </a:r>
            <a:r>
              <a:rPr lang="en-US" b="1" dirty="0" smtClean="0"/>
              <a:t> </a:t>
            </a:r>
            <a:r>
              <a:rPr lang="ru-RU" b="1" dirty="0" smtClean="0"/>
              <a:t>равно </a:t>
            </a:r>
            <a:r>
              <a:rPr lang="ru-RU" b="1" dirty="0" smtClean="0">
                <a:solidFill>
                  <a:srgbClr val="C00000"/>
                </a:solidFill>
              </a:rPr>
              <a:t>0.0</a:t>
            </a:r>
            <a:r>
              <a:rPr lang="en-US" b="1" dirty="0" smtClean="0">
                <a:solidFill>
                  <a:srgbClr val="C00000"/>
                </a:solidFill>
              </a:rPr>
              <a:t>75</a:t>
            </a:r>
            <a:endParaRPr lang="ru-RU" b="1" dirty="0">
              <a:solidFill>
                <a:srgbClr val="C00000"/>
              </a:solidFill>
            </a:endParaRPr>
          </a:p>
        </p:txBody>
      </p:sp>
      <p:sp>
        <p:nvSpPr>
          <p:cNvPr id="11" name="Прямоугольник 10"/>
          <p:cNvSpPr/>
          <p:nvPr/>
        </p:nvSpPr>
        <p:spPr>
          <a:xfrm>
            <a:off x="107504" y="6237312"/>
            <a:ext cx="4469300" cy="369332"/>
          </a:xfrm>
          <a:prstGeom prst="rect">
            <a:avLst/>
          </a:prstGeom>
        </p:spPr>
        <p:txBody>
          <a:bodyPr wrap="none">
            <a:spAutoFit/>
          </a:bodyPr>
          <a:lstStyle/>
          <a:p>
            <a:r>
              <a:rPr lang="ru-RU" b="1" dirty="0" smtClean="0"/>
              <a:t>Максимальное значение </a:t>
            </a:r>
            <a:r>
              <a:rPr lang="en-US" b="1" dirty="0" smtClean="0"/>
              <a:t>K_</a:t>
            </a:r>
            <a:r>
              <a:rPr lang="ru-RU" b="1" dirty="0" smtClean="0"/>
              <a:t>3</a:t>
            </a:r>
            <a:r>
              <a:rPr lang="en-US" b="1" dirty="0" smtClean="0"/>
              <a:t> </a:t>
            </a:r>
            <a:r>
              <a:rPr lang="ru-RU" b="1" dirty="0" smtClean="0"/>
              <a:t>равно </a:t>
            </a:r>
            <a:r>
              <a:rPr lang="ru-RU" b="1" dirty="0" smtClean="0">
                <a:solidFill>
                  <a:srgbClr val="C00000"/>
                </a:solidFill>
              </a:rPr>
              <a:t>0.</a:t>
            </a:r>
            <a:r>
              <a:rPr lang="en-US" b="1" dirty="0" smtClean="0">
                <a:solidFill>
                  <a:srgbClr val="C00000"/>
                </a:solidFill>
              </a:rPr>
              <a:t>0</a:t>
            </a:r>
            <a:r>
              <a:rPr lang="ru-RU" b="1" dirty="0" smtClean="0">
                <a:solidFill>
                  <a:srgbClr val="C00000"/>
                </a:solidFill>
              </a:rPr>
              <a:t>11</a:t>
            </a:r>
            <a:endParaRPr lang="ru-RU" b="1"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2" cstate="print"/>
          <a:srcRect/>
          <a:stretch>
            <a:fillRect/>
          </a:stretch>
        </p:blipFill>
        <p:spPr bwMode="auto">
          <a:xfrm>
            <a:off x="755576" y="476672"/>
            <a:ext cx="3810000" cy="3810000"/>
          </a:xfrm>
          <a:prstGeom prst="rect">
            <a:avLst/>
          </a:prstGeom>
          <a:noFill/>
          <a:ln w="9525">
            <a:noFill/>
            <a:miter lim="800000"/>
            <a:headEnd/>
            <a:tailEnd/>
          </a:ln>
        </p:spPr>
      </p:pic>
      <p:sp>
        <p:nvSpPr>
          <p:cNvPr id="4" name="TextBox 3"/>
          <p:cNvSpPr txBox="1"/>
          <p:nvPr/>
        </p:nvSpPr>
        <p:spPr>
          <a:xfrm>
            <a:off x="251520" y="4653136"/>
            <a:ext cx="8568952" cy="1477328"/>
          </a:xfrm>
          <a:prstGeom prst="rect">
            <a:avLst/>
          </a:prstGeom>
          <a:noFill/>
        </p:spPr>
        <p:txBody>
          <a:bodyPr wrap="square" rtlCol="0">
            <a:spAutoFit/>
          </a:bodyPr>
          <a:lstStyle/>
          <a:p>
            <a:pPr algn="ctr"/>
            <a:r>
              <a:rPr lang="ru-RU" b="1" dirty="0" smtClean="0"/>
              <a:t>1. Часть трещины, ближайшая к свободной поверхности является наиболее раскрытой.</a:t>
            </a:r>
          </a:p>
          <a:p>
            <a:pPr algn="ctr"/>
            <a:r>
              <a:rPr lang="ru-RU" b="1" dirty="0" smtClean="0"/>
              <a:t>2. Максимальное значение коэффициента реализуется в точке фронта трещины, ближайшей к свободной поверхности. Эта точка соответствует  нулю угловой координаты.</a:t>
            </a:r>
            <a:endParaRPr lang="ru-RU" b="1" dirty="0"/>
          </a:p>
        </p:txBody>
      </p:sp>
      <p:pic>
        <p:nvPicPr>
          <p:cNvPr id="61444" name="Picture 4"/>
          <p:cNvPicPr>
            <a:picLocks noChangeAspect="1" noChangeArrowheads="1"/>
          </p:cNvPicPr>
          <p:nvPr/>
        </p:nvPicPr>
        <p:blipFill>
          <a:blip r:embed="rId3" cstate="print"/>
          <a:srcRect/>
          <a:stretch>
            <a:fillRect/>
          </a:stretch>
        </p:blipFill>
        <p:spPr bwMode="auto">
          <a:xfrm>
            <a:off x="4788024" y="476672"/>
            <a:ext cx="4176464" cy="374441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683568" y="332656"/>
            <a:ext cx="3600400" cy="3240360"/>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4860032" y="332656"/>
            <a:ext cx="3312368" cy="3096344"/>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srcRect/>
          <a:stretch>
            <a:fillRect/>
          </a:stretch>
        </p:blipFill>
        <p:spPr bwMode="auto">
          <a:xfrm>
            <a:off x="683568" y="3717032"/>
            <a:ext cx="3240360" cy="3017912"/>
          </a:xfrm>
          <a:prstGeom prst="rect">
            <a:avLst/>
          </a:prstGeom>
          <a:noFill/>
          <a:ln w="9525">
            <a:noFill/>
            <a:miter lim="800000"/>
            <a:headEnd/>
            <a:tailEnd/>
          </a:ln>
        </p:spPr>
      </p:pic>
      <p:pic>
        <p:nvPicPr>
          <p:cNvPr id="62469" name="Picture 5"/>
          <p:cNvPicPr>
            <a:picLocks noChangeAspect="1" noChangeArrowheads="1"/>
          </p:cNvPicPr>
          <p:nvPr/>
        </p:nvPicPr>
        <p:blipFill>
          <a:blip r:embed="rId5" cstate="print"/>
          <a:srcRect/>
          <a:stretch>
            <a:fillRect/>
          </a:stretch>
        </p:blipFill>
        <p:spPr bwMode="auto">
          <a:xfrm>
            <a:off x="4860032" y="3501008"/>
            <a:ext cx="3377952" cy="3096344"/>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907704" y="260648"/>
            <a:ext cx="5256584" cy="4320480"/>
          </a:xfrm>
          <a:prstGeom prst="rect">
            <a:avLst/>
          </a:prstGeom>
          <a:noFill/>
          <a:ln w="9525">
            <a:noFill/>
            <a:miter lim="800000"/>
            <a:headEnd/>
            <a:tailEnd/>
          </a:ln>
        </p:spPr>
      </p:pic>
      <p:sp>
        <p:nvSpPr>
          <p:cNvPr id="3" name="Прямоугольник 2"/>
          <p:cNvSpPr/>
          <p:nvPr/>
        </p:nvSpPr>
        <p:spPr>
          <a:xfrm>
            <a:off x="2195736" y="4869160"/>
            <a:ext cx="4572000" cy="1477328"/>
          </a:xfrm>
          <a:prstGeom prst="rect">
            <a:avLst/>
          </a:prstGeom>
        </p:spPr>
        <p:txBody>
          <a:bodyPr>
            <a:spAutoFit/>
          </a:bodyPr>
          <a:lstStyle/>
          <a:p>
            <a:r>
              <a:rPr lang="ru-RU" b="1" dirty="0" smtClean="0"/>
              <a:t>Максимальное значение </a:t>
            </a:r>
            <a:r>
              <a:rPr lang="en-US" b="1" dirty="0" smtClean="0"/>
              <a:t>J </a:t>
            </a:r>
            <a:r>
              <a:rPr lang="ru-RU" b="1" dirty="0" smtClean="0"/>
              <a:t>интеграла равно</a:t>
            </a:r>
          </a:p>
          <a:p>
            <a:pPr algn="ctr"/>
            <a:r>
              <a:rPr lang="ru-RU" b="1" dirty="0" smtClean="0"/>
              <a:t> </a:t>
            </a:r>
            <a:r>
              <a:rPr lang="ru-RU" b="1" dirty="0" smtClean="0">
                <a:solidFill>
                  <a:srgbClr val="C00000"/>
                </a:solidFill>
              </a:rPr>
              <a:t>0.0045</a:t>
            </a:r>
          </a:p>
          <a:p>
            <a:pPr algn="ctr"/>
            <a:r>
              <a:rPr lang="ru-RU" b="1" dirty="0" smtClean="0"/>
              <a:t>Это значение реализуется в точке фронта трещины, наиболее близкой к свободной поверхности</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Autofit/>
          </a:bodyPr>
          <a:lstStyle/>
          <a:p>
            <a:r>
              <a:rPr lang="ru-RU" sz="2000" b="1" dirty="0" smtClean="0"/>
              <a:t>Пассивная трещина около поверхности, к которой приложено растягивающее нормальное напряжение</a:t>
            </a:r>
            <a:r>
              <a:rPr lang="en-US" sz="2000" b="1" dirty="0" smtClean="0"/>
              <a:t>  0.1</a:t>
            </a:r>
            <a:r>
              <a:rPr lang="ru-RU" sz="2000" b="1" dirty="0" smtClean="0"/>
              <a:t>.</a:t>
            </a:r>
            <a:br>
              <a:rPr lang="ru-RU" sz="2000" b="1" dirty="0" smtClean="0"/>
            </a:br>
            <a:r>
              <a:rPr lang="ru-RU" sz="2000" b="1" dirty="0" smtClean="0"/>
              <a:t>Угол между плоскостями равен 30 градусов.</a:t>
            </a:r>
            <a:endParaRPr lang="ru-RU" sz="2400" b="1" dirty="0"/>
          </a:p>
        </p:txBody>
      </p:sp>
      <p:pic>
        <p:nvPicPr>
          <p:cNvPr id="64514" name="Picture 2"/>
          <p:cNvPicPr>
            <a:picLocks noChangeAspect="1" noChangeArrowheads="1"/>
          </p:cNvPicPr>
          <p:nvPr/>
        </p:nvPicPr>
        <p:blipFill>
          <a:blip r:embed="rId2" cstate="print"/>
          <a:srcRect/>
          <a:stretch>
            <a:fillRect/>
          </a:stretch>
        </p:blipFill>
        <p:spPr bwMode="auto">
          <a:xfrm>
            <a:off x="251520" y="1124744"/>
            <a:ext cx="2800350" cy="3378200"/>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cstate="print"/>
          <a:srcRect/>
          <a:stretch>
            <a:fillRect/>
          </a:stretch>
        </p:blipFill>
        <p:spPr bwMode="auto">
          <a:xfrm>
            <a:off x="6012160" y="1196752"/>
            <a:ext cx="3024336" cy="3096344"/>
          </a:xfrm>
          <a:prstGeom prst="rect">
            <a:avLst/>
          </a:prstGeom>
          <a:noFill/>
          <a:ln w="9525">
            <a:noFill/>
            <a:miter lim="800000"/>
            <a:headEnd/>
            <a:tailEnd/>
          </a:ln>
        </p:spPr>
      </p:pic>
      <p:pic>
        <p:nvPicPr>
          <p:cNvPr id="64516" name="Picture 4"/>
          <p:cNvPicPr>
            <a:picLocks noChangeAspect="1" noChangeArrowheads="1"/>
          </p:cNvPicPr>
          <p:nvPr/>
        </p:nvPicPr>
        <p:blipFill>
          <a:blip r:embed="rId4" cstate="print"/>
          <a:srcRect/>
          <a:stretch>
            <a:fillRect/>
          </a:stretch>
        </p:blipFill>
        <p:spPr bwMode="auto">
          <a:xfrm>
            <a:off x="2987824" y="3573016"/>
            <a:ext cx="3240360" cy="3024336"/>
          </a:xfrm>
          <a:prstGeom prst="rect">
            <a:avLst/>
          </a:prstGeom>
          <a:noFill/>
          <a:ln w="9525">
            <a:noFill/>
            <a:miter lim="800000"/>
            <a:headEnd/>
            <a:tailEnd/>
          </a:ln>
        </p:spPr>
      </p:pic>
      <p:sp>
        <p:nvSpPr>
          <p:cNvPr id="6" name="Прямоугольник 5"/>
          <p:cNvSpPr/>
          <p:nvPr/>
        </p:nvSpPr>
        <p:spPr>
          <a:xfrm>
            <a:off x="2699792" y="1628800"/>
            <a:ext cx="3456384" cy="646331"/>
          </a:xfrm>
          <a:prstGeom prst="rect">
            <a:avLst/>
          </a:prstGeom>
        </p:spPr>
        <p:txBody>
          <a:bodyPr wrap="square">
            <a:spAutoFit/>
          </a:bodyPr>
          <a:lstStyle/>
          <a:p>
            <a:r>
              <a:rPr lang="ru-RU" b="1" dirty="0" smtClean="0"/>
              <a:t>Максимальное значение </a:t>
            </a:r>
            <a:r>
              <a:rPr lang="en-US" b="1" dirty="0" smtClean="0"/>
              <a:t>J </a:t>
            </a:r>
            <a:r>
              <a:rPr lang="ru-RU" b="1" dirty="0" smtClean="0"/>
              <a:t>равно </a:t>
            </a:r>
            <a:endParaRPr lang="en-US" b="1" dirty="0" smtClean="0"/>
          </a:p>
          <a:p>
            <a:pPr algn="ctr"/>
            <a:r>
              <a:rPr lang="ru-RU" b="1" dirty="0" smtClean="0">
                <a:solidFill>
                  <a:srgbClr val="C00000"/>
                </a:solidFill>
              </a:rPr>
              <a:t>0.0</a:t>
            </a:r>
            <a:r>
              <a:rPr lang="en-US" b="1" dirty="0" smtClean="0">
                <a:solidFill>
                  <a:srgbClr val="C00000"/>
                </a:solidFill>
              </a:rPr>
              <a:t>009</a:t>
            </a:r>
            <a:r>
              <a:rPr lang="ru-RU" b="1" dirty="0" smtClean="0">
                <a:solidFill>
                  <a:srgbClr val="C00000"/>
                </a:solidFill>
              </a:rPr>
              <a:t>1</a:t>
            </a:r>
            <a:endParaRPr lang="ru-RU" dirty="0"/>
          </a:p>
        </p:txBody>
      </p:sp>
      <p:sp>
        <p:nvSpPr>
          <p:cNvPr id="7" name="Прямоугольник 6"/>
          <p:cNvSpPr/>
          <p:nvPr/>
        </p:nvSpPr>
        <p:spPr>
          <a:xfrm>
            <a:off x="2987824" y="2348880"/>
            <a:ext cx="2890343" cy="646331"/>
          </a:xfrm>
          <a:prstGeom prst="rect">
            <a:avLst/>
          </a:prstGeom>
        </p:spPr>
        <p:txBody>
          <a:bodyPr wrap="none">
            <a:spAutoFit/>
          </a:bodyPr>
          <a:lstStyle/>
          <a:p>
            <a:pPr algn="ctr"/>
            <a:r>
              <a:rPr lang="ru-RU" b="1" dirty="0" smtClean="0"/>
              <a:t>Максимальное раскрытие</a:t>
            </a:r>
            <a:r>
              <a:rPr lang="en-US" b="1" dirty="0" smtClean="0"/>
              <a:t> </a:t>
            </a:r>
          </a:p>
          <a:p>
            <a:pPr algn="ctr"/>
            <a:r>
              <a:rPr lang="ru-RU" b="1" dirty="0" smtClean="0"/>
              <a:t>равно </a:t>
            </a:r>
            <a:r>
              <a:rPr lang="en-US" b="1" dirty="0" smtClean="0"/>
              <a:t> </a:t>
            </a:r>
            <a:r>
              <a:rPr lang="ru-RU" b="1" dirty="0" smtClean="0">
                <a:solidFill>
                  <a:srgbClr val="C00000"/>
                </a:solidFill>
              </a:rPr>
              <a:t>0.0</a:t>
            </a:r>
            <a:r>
              <a:rPr lang="en-US" b="1" dirty="0" smtClean="0">
                <a:solidFill>
                  <a:srgbClr val="C00000"/>
                </a:solidFill>
              </a:rPr>
              <a:t>5</a:t>
            </a:r>
            <a:endParaRPr lang="ru-RU" b="1" dirty="0">
              <a:solidFill>
                <a:srgbClr val="C00000"/>
              </a:solidFill>
            </a:endParaRPr>
          </a:p>
        </p:txBody>
      </p:sp>
      <p:sp>
        <p:nvSpPr>
          <p:cNvPr id="8" name="TextBox 7"/>
          <p:cNvSpPr txBox="1"/>
          <p:nvPr/>
        </p:nvSpPr>
        <p:spPr>
          <a:xfrm>
            <a:off x="179512" y="5013176"/>
            <a:ext cx="2736304" cy="646331"/>
          </a:xfrm>
          <a:prstGeom prst="rect">
            <a:avLst/>
          </a:prstGeom>
          <a:noFill/>
        </p:spPr>
        <p:txBody>
          <a:bodyPr wrap="square" rtlCol="0">
            <a:spAutoFit/>
          </a:bodyPr>
          <a:lstStyle/>
          <a:p>
            <a:r>
              <a:rPr lang="ru-RU" b="1" dirty="0" smtClean="0"/>
              <a:t>Тыльный берег трещины почти не деформируется</a:t>
            </a:r>
            <a:endParaRPr lang="ru-RU" b="1" dirty="0"/>
          </a:p>
        </p:txBody>
      </p:sp>
      <p:sp>
        <p:nvSpPr>
          <p:cNvPr id="9" name="Прямоугольник 8"/>
          <p:cNvSpPr/>
          <p:nvPr/>
        </p:nvSpPr>
        <p:spPr>
          <a:xfrm>
            <a:off x="6156176" y="4365104"/>
            <a:ext cx="2757293" cy="646331"/>
          </a:xfrm>
          <a:prstGeom prst="rect">
            <a:avLst/>
          </a:prstGeom>
        </p:spPr>
        <p:txBody>
          <a:bodyPr wrap="none">
            <a:spAutoFit/>
          </a:bodyPr>
          <a:lstStyle/>
          <a:p>
            <a:r>
              <a:rPr lang="ru-RU" b="1" dirty="0" smtClean="0"/>
              <a:t>Максимальное значение </a:t>
            </a:r>
          </a:p>
          <a:p>
            <a:pPr algn="ctr"/>
            <a:r>
              <a:rPr lang="en-US" b="1" dirty="0" smtClean="0"/>
              <a:t>K_1 </a:t>
            </a:r>
            <a:r>
              <a:rPr lang="ru-RU" b="1" dirty="0" smtClean="0"/>
              <a:t>равно </a:t>
            </a:r>
            <a:r>
              <a:rPr lang="ru-RU" b="1" dirty="0" smtClean="0">
                <a:solidFill>
                  <a:srgbClr val="C00000"/>
                </a:solidFill>
              </a:rPr>
              <a:t>0.03</a:t>
            </a:r>
            <a:endParaRPr lang="ru-RU" b="1" dirty="0">
              <a:solidFill>
                <a:srgbClr val="C00000"/>
              </a:solidFill>
            </a:endParaRPr>
          </a:p>
        </p:txBody>
      </p:sp>
      <p:sp>
        <p:nvSpPr>
          <p:cNvPr id="10" name="Прямоугольник 9"/>
          <p:cNvSpPr/>
          <p:nvPr/>
        </p:nvSpPr>
        <p:spPr>
          <a:xfrm>
            <a:off x="6228184" y="5085184"/>
            <a:ext cx="2704395" cy="646331"/>
          </a:xfrm>
          <a:prstGeom prst="rect">
            <a:avLst/>
          </a:prstGeom>
        </p:spPr>
        <p:txBody>
          <a:bodyPr wrap="none">
            <a:spAutoFit/>
          </a:bodyPr>
          <a:lstStyle/>
          <a:p>
            <a:r>
              <a:rPr lang="ru-RU" b="1" dirty="0" smtClean="0"/>
              <a:t>Максимальное значение</a:t>
            </a:r>
          </a:p>
          <a:p>
            <a:pPr algn="ctr"/>
            <a:r>
              <a:rPr lang="ru-RU" b="1" dirty="0" smtClean="0"/>
              <a:t> </a:t>
            </a:r>
            <a:r>
              <a:rPr lang="en-US" b="1" dirty="0" smtClean="0"/>
              <a:t>K_</a:t>
            </a:r>
            <a:r>
              <a:rPr lang="ru-RU" b="1" dirty="0" smtClean="0"/>
              <a:t>2</a:t>
            </a:r>
            <a:r>
              <a:rPr lang="en-US" b="1" dirty="0" smtClean="0"/>
              <a:t> </a:t>
            </a:r>
            <a:r>
              <a:rPr lang="ru-RU" b="1" dirty="0" smtClean="0"/>
              <a:t>равно </a:t>
            </a:r>
            <a:r>
              <a:rPr lang="ru-RU" b="1" dirty="0" smtClean="0">
                <a:solidFill>
                  <a:srgbClr val="C00000"/>
                </a:solidFill>
              </a:rPr>
              <a:t>0.024</a:t>
            </a:r>
            <a:endParaRPr lang="ru-RU" b="1" dirty="0">
              <a:solidFill>
                <a:srgbClr val="C00000"/>
              </a:solidFill>
            </a:endParaRPr>
          </a:p>
        </p:txBody>
      </p:sp>
      <p:sp>
        <p:nvSpPr>
          <p:cNvPr id="11" name="Прямоугольник 10"/>
          <p:cNvSpPr/>
          <p:nvPr/>
        </p:nvSpPr>
        <p:spPr>
          <a:xfrm>
            <a:off x="6228184" y="5877272"/>
            <a:ext cx="2704395" cy="646331"/>
          </a:xfrm>
          <a:prstGeom prst="rect">
            <a:avLst/>
          </a:prstGeom>
        </p:spPr>
        <p:txBody>
          <a:bodyPr wrap="none">
            <a:spAutoFit/>
          </a:bodyPr>
          <a:lstStyle/>
          <a:p>
            <a:r>
              <a:rPr lang="ru-RU" b="1" dirty="0" smtClean="0"/>
              <a:t>Максимальное значение</a:t>
            </a:r>
          </a:p>
          <a:p>
            <a:pPr algn="ctr"/>
            <a:r>
              <a:rPr lang="ru-RU" b="1" dirty="0" smtClean="0"/>
              <a:t> </a:t>
            </a:r>
            <a:r>
              <a:rPr lang="en-US" b="1" dirty="0" smtClean="0"/>
              <a:t>K_</a:t>
            </a:r>
            <a:r>
              <a:rPr lang="ru-RU" b="1" dirty="0" smtClean="0"/>
              <a:t>3</a:t>
            </a:r>
            <a:r>
              <a:rPr lang="en-US" b="1" dirty="0" smtClean="0"/>
              <a:t> </a:t>
            </a:r>
            <a:r>
              <a:rPr lang="ru-RU" b="1" dirty="0" smtClean="0"/>
              <a:t>равно </a:t>
            </a:r>
            <a:r>
              <a:rPr lang="ru-RU" b="1" dirty="0" smtClean="0">
                <a:solidFill>
                  <a:srgbClr val="C00000"/>
                </a:solidFill>
              </a:rPr>
              <a:t>0.0215</a:t>
            </a:r>
            <a:endParaRPr lang="ru-RU" b="1" dirty="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4788024" y="3212976"/>
            <a:ext cx="3810000" cy="3521968"/>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179512" y="3212976"/>
            <a:ext cx="3810000" cy="3645024"/>
          </a:xfrm>
          <a:prstGeom prst="rect">
            <a:avLst/>
          </a:prstGeom>
          <a:noFill/>
          <a:ln w="9525">
            <a:noFill/>
            <a:miter lim="800000"/>
            <a:headEnd/>
            <a:tailEnd/>
          </a:ln>
        </p:spPr>
      </p:pic>
      <p:pic>
        <p:nvPicPr>
          <p:cNvPr id="65540" name="Picture 4"/>
          <p:cNvPicPr>
            <a:picLocks noChangeAspect="1" noChangeArrowheads="1"/>
          </p:cNvPicPr>
          <p:nvPr/>
        </p:nvPicPr>
        <p:blipFill>
          <a:blip r:embed="rId4" cstate="print"/>
          <a:srcRect/>
          <a:stretch>
            <a:fillRect/>
          </a:stretch>
        </p:blipFill>
        <p:spPr bwMode="auto">
          <a:xfrm>
            <a:off x="4860032" y="188640"/>
            <a:ext cx="3810000" cy="2952328"/>
          </a:xfrm>
          <a:prstGeom prst="rect">
            <a:avLst/>
          </a:prstGeom>
          <a:noFill/>
          <a:ln w="9525">
            <a:noFill/>
            <a:miter lim="800000"/>
            <a:headEnd/>
            <a:tailEnd/>
          </a:ln>
        </p:spPr>
      </p:pic>
      <p:pic>
        <p:nvPicPr>
          <p:cNvPr id="65541" name="Picture 5"/>
          <p:cNvPicPr>
            <a:picLocks noChangeAspect="1" noChangeArrowheads="1"/>
          </p:cNvPicPr>
          <p:nvPr/>
        </p:nvPicPr>
        <p:blipFill>
          <a:blip r:embed="rId5" cstate="print"/>
          <a:srcRect/>
          <a:stretch>
            <a:fillRect/>
          </a:stretch>
        </p:blipFill>
        <p:spPr bwMode="auto">
          <a:xfrm>
            <a:off x="179512" y="188640"/>
            <a:ext cx="3810000" cy="28083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3200" b="1" dirty="0" smtClean="0"/>
              <a:t>Динамика трещин</a:t>
            </a:r>
            <a:endParaRPr lang="ru-RU" sz="3200" b="1" dirty="0"/>
          </a:p>
        </p:txBody>
      </p:sp>
      <p:sp>
        <p:nvSpPr>
          <p:cNvPr id="3" name="Прямоугольник 2"/>
          <p:cNvSpPr/>
          <p:nvPr/>
        </p:nvSpPr>
        <p:spPr>
          <a:xfrm>
            <a:off x="179512" y="980729"/>
            <a:ext cx="8784976" cy="2923877"/>
          </a:xfrm>
          <a:prstGeom prst="rect">
            <a:avLst/>
          </a:prstGeom>
        </p:spPr>
        <p:txBody>
          <a:bodyPr wrap="square">
            <a:spAutoFit/>
          </a:bodyPr>
          <a:lstStyle/>
          <a:p>
            <a:r>
              <a:rPr lang="ru-RU" sz="2400" b="1" dirty="0" smtClean="0">
                <a:solidFill>
                  <a:srgbClr val="C00000"/>
                </a:solidFill>
                <a:latin typeface="Times New Roman" pitchFamily="18" charset="0"/>
                <a:cs typeface="Times New Roman" pitchFamily="18" charset="0"/>
              </a:rPr>
              <a:t>Костров Б.В.  </a:t>
            </a:r>
            <a:r>
              <a:rPr lang="ru-RU" sz="1600" dirty="0" smtClean="0">
                <a:latin typeface="Times New Roman" pitchFamily="18" charset="0"/>
                <a:cs typeface="Times New Roman" pitchFamily="18" charset="0"/>
              </a:rPr>
              <a:t>Осесимметричная задача о распространении трещины нормального разрыва. ПММ, 1964, т. 28. </a:t>
            </a:r>
            <a:r>
              <a:rPr lang="ru-RU" sz="1600" dirty="0" err="1" smtClean="0">
                <a:latin typeface="Times New Roman" pitchFamily="18" charset="0"/>
                <a:cs typeface="Times New Roman" pitchFamily="18" charset="0"/>
              </a:rPr>
              <a:t>Вып</a:t>
            </a:r>
            <a:r>
              <a:rPr lang="ru-RU" sz="1600" dirty="0" smtClean="0">
                <a:latin typeface="Times New Roman" pitchFamily="18" charset="0"/>
                <a:cs typeface="Times New Roman" pitchFamily="18" charset="0"/>
              </a:rPr>
              <a:t>. 4, с. 644-652. Распространение трещин с переменной скоростью.  ПММ, 1974, вып.3, с. 551-560.</a:t>
            </a:r>
          </a:p>
          <a:p>
            <a:r>
              <a:rPr lang="ru-RU" sz="2400" b="1" dirty="0" smtClean="0">
                <a:solidFill>
                  <a:srgbClr val="C00000"/>
                </a:solidFill>
                <a:latin typeface="Times New Roman" pitchFamily="18" charset="0"/>
                <a:cs typeface="Times New Roman" pitchFamily="18" charset="0"/>
              </a:rPr>
              <a:t>Костров Б.В., Никитин Л.В., </a:t>
            </a:r>
            <a:r>
              <a:rPr lang="ru-RU" sz="2400" b="1" dirty="0" err="1" smtClean="0">
                <a:solidFill>
                  <a:srgbClr val="C00000"/>
                </a:solidFill>
                <a:latin typeface="Times New Roman" pitchFamily="18" charset="0"/>
                <a:cs typeface="Times New Roman" pitchFamily="18" charset="0"/>
              </a:rPr>
              <a:t>Флитман</a:t>
            </a:r>
            <a:r>
              <a:rPr lang="ru-RU" sz="2400" b="1" dirty="0" smtClean="0">
                <a:solidFill>
                  <a:srgbClr val="C00000"/>
                </a:solidFill>
                <a:latin typeface="Times New Roman" pitchFamily="18" charset="0"/>
                <a:cs typeface="Times New Roman" pitchFamily="18" charset="0"/>
              </a:rPr>
              <a:t> Л.М.  </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Изв</a:t>
            </a:r>
            <a:r>
              <a:rPr lang="ru-RU" sz="1600" dirty="0" smtClean="0">
                <a:latin typeface="Times New Roman" pitchFamily="18" charset="0"/>
                <a:cs typeface="Times New Roman" pitchFamily="18" charset="0"/>
              </a:rPr>
              <a:t>. АН СССР,МТТ” 1969, № 3, с. 112-125.</a:t>
            </a:r>
          </a:p>
          <a:p>
            <a:r>
              <a:rPr lang="ru-RU" sz="2400" b="1" dirty="0" smtClean="0">
                <a:solidFill>
                  <a:srgbClr val="C00000"/>
                </a:solidFill>
                <a:latin typeface="Times New Roman" pitchFamily="18" charset="0"/>
                <a:cs typeface="Times New Roman" pitchFamily="18" charset="0"/>
              </a:rPr>
              <a:t>Галин Л.А. </a:t>
            </a:r>
            <a:r>
              <a:rPr lang="ru-RU" sz="1600" dirty="0" smtClean="0">
                <a:latin typeface="Times New Roman" pitchFamily="18" charset="0"/>
                <a:cs typeface="Times New Roman" pitchFamily="18" charset="0"/>
              </a:rPr>
              <a:t>Контактные задачи теории упругости. М.: Гостехтеоретиздат.1953. 264 с.</a:t>
            </a:r>
          </a:p>
          <a:p>
            <a:r>
              <a:rPr lang="ru-RU" sz="2400" b="1" dirty="0" smtClean="0">
                <a:solidFill>
                  <a:srgbClr val="C00000"/>
                </a:solidFill>
                <a:latin typeface="Times New Roman" pitchFamily="18" charset="0"/>
                <a:cs typeface="Times New Roman" pitchFamily="18" charset="0"/>
              </a:rPr>
              <a:t>Поручиков</a:t>
            </a:r>
            <a:r>
              <a:rPr lang="en-US" sz="2400" b="1" dirty="0" smtClean="0">
                <a:solidFill>
                  <a:srgbClr val="C00000"/>
                </a:solidFill>
                <a:latin typeface="Times New Roman" pitchFamily="18" charset="0"/>
                <a:cs typeface="Times New Roman" pitchFamily="18" charset="0"/>
              </a:rPr>
              <a:t> В.Б. </a:t>
            </a:r>
            <a:r>
              <a:rPr lang="ru-RU" sz="1600" dirty="0" smtClean="0">
                <a:latin typeface="Times New Roman" pitchFamily="18" charset="0"/>
                <a:cs typeface="Times New Roman" pitchFamily="18" charset="0"/>
              </a:rPr>
              <a:t>Методы</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динамической</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теории</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упругости</a:t>
            </a:r>
            <a:r>
              <a:rPr lang="en-US" sz="1600" dirty="0" smtClean="0">
                <a:latin typeface="Times New Roman" pitchFamily="18" charset="0"/>
                <a:cs typeface="Times New Roman" pitchFamily="18" charset="0"/>
              </a:rPr>
              <a:t>. – М.: </a:t>
            </a:r>
            <a:r>
              <a:rPr lang="ru-RU" sz="1600" dirty="0" smtClean="0">
                <a:latin typeface="Times New Roman" pitchFamily="18" charset="0"/>
                <a:cs typeface="Times New Roman" pitchFamily="18" charset="0"/>
              </a:rPr>
              <a:t>Наука</a:t>
            </a:r>
            <a:r>
              <a:rPr lang="en-US" sz="1600" dirty="0" smtClean="0">
                <a:latin typeface="Times New Roman" pitchFamily="18" charset="0"/>
                <a:cs typeface="Times New Roman" pitchFamily="18" charset="0"/>
              </a:rPr>
              <a:t>, 1986.  328 с.</a:t>
            </a:r>
            <a:endParaRPr lang="ru-RU" sz="1600" dirty="0" smtClean="0">
              <a:latin typeface="Times New Roman" pitchFamily="18" charset="0"/>
              <a:cs typeface="Times New Roman" pitchFamily="18" charset="0"/>
            </a:endParaRPr>
          </a:p>
          <a:p>
            <a:r>
              <a:rPr lang="ru-RU" sz="2400" b="1" dirty="0" smtClean="0">
                <a:solidFill>
                  <a:srgbClr val="C00000"/>
                </a:solidFill>
                <a:latin typeface="Times New Roman" pitchFamily="18" charset="0"/>
                <a:cs typeface="Times New Roman" pitchFamily="18" charset="0"/>
              </a:rPr>
              <a:t>Шер Е.Н. </a:t>
            </a:r>
            <a:r>
              <a:rPr lang="ru-RU" sz="1600" dirty="0" smtClean="0">
                <a:latin typeface="Times New Roman" pitchFamily="18" charset="0"/>
                <a:cs typeface="Times New Roman" pitchFamily="18" charset="0"/>
              </a:rPr>
              <a:t>Об энергетическом условии в носике нестационарной трещины.</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ПМТФ.1969.№ 3. с. 175-178</a:t>
            </a:r>
            <a:endParaRPr lang="ru-RU" sz="1600" dirty="0">
              <a:latin typeface="Times New Roman" pitchFamily="18" charset="0"/>
              <a:cs typeface="Times New Roman" pitchFamily="18" charset="0"/>
            </a:endParaRPr>
          </a:p>
        </p:txBody>
      </p:sp>
      <p:sp>
        <p:nvSpPr>
          <p:cNvPr id="4" name="TextBox 3"/>
          <p:cNvSpPr txBox="1"/>
          <p:nvPr/>
        </p:nvSpPr>
        <p:spPr>
          <a:xfrm>
            <a:off x="2627784" y="3933056"/>
            <a:ext cx="4392488" cy="523220"/>
          </a:xfrm>
          <a:prstGeom prst="rect">
            <a:avLst/>
          </a:prstGeom>
          <a:noFill/>
        </p:spPr>
        <p:txBody>
          <a:bodyPr wrap="square" rtlCol="0">
            <a:spAutoFit/>
          </a:bodyPr>
          <a:lstStyle/>
          <a:p>
            <a:r>
              <a:rPr lang="ru-RU" sz="2800" b="1" dirty="0" smtClean="0"/>
              <a:t>Пространственные задачи</a:t>
            </a:r>
            <a:endParaRPr lang="ru-RU" sz="2800" b="1" dirty="0"/>
          </a:p>
        </p:txBody>
      </p:sp>
      <p:sp>
        <p:nvSpPr>
          <p:cNvPr id="5" name="TextBox 4"/>
          <p:cNvSpPr txBox="1"/>
          <p:nvPr/>
        </p:nvSpPr>
        <p:spPr>
          <a:xfrm>
            <a:off x="107504" y="4365104"/>
            <a:ext cx="8928992" cy="1754326"/>
          </a:xfrm>
          <a:prstGeom prst="rect">
            <a:avLst/>
          </a:prstGeom>
          <a:noFill/>
        </p:spPr>
        <p:txBody>
          <a:bodyPr wrap="square" rtlCol="0">
            <a:spAutoFit/>
          </a:bodyPr>
          <a:lstStyle/>
          <a:p>
            <a:r>
              <a:rPr lang="ru-RU" sz="2400" b="1" dirty="0" smtClean="0">
                <a:solidFill>
                  <a:srgbClr val="C00000"/>
                </a:solidFill>
              </a:rPr>
              <a:t>Андрейкин А.Е. </a:t>
            </a:r>
            <a:r>
              <a:rPr lang="ru-RU" dirty="0" smtClean="0"/>
              <a:t>Пространственные задачи теории трещин. Киев: Наук. Думка. 1982.345 с.</a:t>
            </a:r>
          </a:p>
          <a:p>
            <a:r>
              <a:rPr lang="ru-RU" sz="2400" b="1" dirty="0" smtClean="0">
                <a:solidFill>
                  <a:srgbClr val="C00000"/>
                </a:solidFill>
              </a:rPr>
              <a:t>Гольдштейн Р.В., Осипенко Н.В. </a:t>
            </a:r>
            <a:r>
              <a:rPr lang="ru-RU" dirty="0" err="1" smtClean="0"/>
              <a:t>Изв</a:t>
            </a:r>
            <a:r>
              <a:rPr lang="ru-RU" dirty="0" smtClean="0"/>
              <a:t>. АН СССР, МТТ, 1987, № 5, с. 158-167 </a:t>
            </a:r>
          </a:p>
          <a:p>
            <a:r>
              <a:rPr lang="ru-RU" sz="2400" b="1" dirty="0" smtClean="0">
                <a:solidFill>
                  <a:srgbClr val="C00000"/>
                </a:solidFill>
              </a:rPr>
              <a:t>Кит Г.С.,  Хай М.В. </a:t>
            </a:r>
            <a:r>
              <a:rPr lang="ru-RU" dirty="0" smtClean="0"/>
              <a:t>Метод потенциалов в трёхмерных задачах </a:t>
            </a:r>
            <a:r>
              <a:rPr lang="ru-RU" dirty="0" err="1" smtClean="0"/>
              <a:t>термоупругости</a:t>
            </a:r>
            <a:r>
              <a:rPr lang="ru-RU" dirty="0" smtClean="0"/>
              <a:t> тел с трещинами</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2267744" y="476672"/>
            <a:ext cx="4608512" cy="432048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5436096" y="620688"/>
            <a:ext cx="3356099" cy="3528392"/>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cstate="print"/>
          <a:srcRect/>
          <a:stretch>
            <a:fillRect/>
          </a:stretch>
        </p:blipFill>
        <p:spPr bwMode="auto">
          <a:xfrm>
            <a:off x="251520" y="548680"/>
            <a:ext cx="3240360" cy="3240360"/>
          </a:xfrm>
          <a:prstGeom prst="rect">
            <a:avLst/>
          </a:prstGeom>
          <a:noFill/>
          <a:ln w="9525">
            <a:noFill/>
            <a:miter lim="800000"/>
            <a:headEnd/>
            <a:tailEnd/>
          </a:ln>
          <a:effectLst/>
        </p:spPr>
      </p:pic>
      <p:pic>
        <p:nvPicPr>
          <p:cNvPr id="67588" name="Picture 4"/>
          <p:cNvPicPr>
            <a:picLocks noChangeAspect="1" noChangeArrowheads="1"/>
          </p:cNvPicPr>
          <p:nvPr/>
        </p:nvPicPr>
        <p:blipFill>
          <a:blip r:embed="rId4" cstate="print"/>
          <a:srcRect/>
          <a:stretch>
            <a:fillRect/>
          </a:stretch>
        </p:blipFill>
        <p:spPr bwMode="auto">
          <a:xfrm>
            <a:off x="3131840" y="3861048"/>
            <a:ext cx="2664296" cy="2801888"/>
          </a:xfrm>
          <a:prstGeom prst="rect">
            <a:avLst/>
          </a:prstGeom>
          <a:noFill/>
          <a:ln w="9525">
            <a:noFill/>
            <a:miter lim="800000"/>
            <a:headEnd/>
            <a:tailEnd/>
          </a:ln>
        </p:spPr>
      </p:pic>
      <p:sp>
        <p:nvSpPr>
          <p:cNvPr id="5" name="TextBox 4"/>
          <p:cNvSpPr txBox="1"/>
          <p:nvPr/>
        </p:nvSpPr>
        <p:spPr>
          <a:xfrm>
            <a:off x="467544" y="116632"/>
            <a:ext cx="8352928" cy="369332"/>
          </a:xfrm>
          <a:prstGeom prst="rect">
            <a:avLst/>
          </a:prstGeom>
          <a:noFill/>
        </p:spPr>
        <p:txBody>
          <a:bodyPr wrap="square" rtlCol="0">
            <a:spAutoFit/>
          </a:bodyPr>
          <a:lstStyle/>
          <a:p>
            <a:r>
              <a:rPr lang="ru-RU" b="1" dirty="0" smtClean="0"/>
              <a:t>Пассивная трещина  около границы. На границе действует косая нагрузка  Т=0.1. </a:t>
            </a:r>
            <a:endParaRPr lang="ru-RU" b="1" dirty="0"/>
          </a:p>
        </p:txBody>
      </p:sp>
      <p:sp>
        <p:nvSpPr>
          <p:cNvPr id="6" name="Прямоугольник 5"/>
          <p:cNvSpPr/>
          <p:nvPr/>
        </p:nvSpPr>
        <p:spPr>
          <a:xfrm>
            <a:off x="3419872" y="1052736"/>
            <a:ext cx="1944216" cy="646331"/>
          </a:xfrm>
          <a:prstGeom prst="rect">
            <a:avLst/>
          </a:prstGeom>
        </p:spPr>
        <p:txBody>
          <a:bodyPr wrap="square">
            <a:spAutoFit/>
          </a:bodyPr>
          <a:lstStyle/>
          <a:p>
            <a:r>
              <a:rPr lang="ru-RU" b="1" dirty="0" smtClean="0"/>
              <a:t>Макс. Значение</a:t>
            </a:r>
          </a:p>
          <a:p>
            <a:r>
              <a:rPr lang="ru-RU" b="1" dirty="0" smtClean="0"/>
              <a:t> </a:t>
            </a:r>
            <a:r>
              <a:rPr lang="en-US" b="1" dirty="0" smtClean="0"/>
              <a:t>J </a:t>
            </a:r>
            <a:r>
              <a:rPr lang="ru-RU" b="1" dirty="0" smtClean="0"/>
              <a:t>равно  </a:t>
            </a:r>
            <a:r>
              <a:rPr lang="ru-RU" b="1" dirty="0" smtClean="0">
                <a:solidFill>
                  <a:srgbClr val="C00000"/>
                </a:solidFill>
              </a:rPr>
              <a:t>0.0008</a:t>
            </a:r>
            <a:endParaRPr lang="ru-RU" dirty="0"/>
          </a:p>
        </p:txBody>
      </p:sp>
      <p:sp>
        <p:nvSpPr>
          <p:cNvPr id="7" name="Прямоугольник 6"/>
          <p:cNvSpPr/>
          <p:nvPr/>
        </p:nvSpPr>
        <p:spPr>
          <a:xfrm>
            <a:off x="3419872" y="1844824"/>
            <a:ext cx="1890069" cy="646331"/>
          </a:xfrm>
          <a:prstGeom prst="rect">
            <a:avLst/>
          </a:prstGeom>
        </p:spPr>
        <p:txBody>
          <a:bodyPr wrap="none">
            <a:spAutoFit/>
          </a:bodyPr>
          <a:lstStyle/>
          <a:p>
            <a:r>
              <a:rPr lang="ru-RU" b="1" dirty="0" smtClean="0"/>
              <a:t>Макс. Раскрытие</a:t>
            </a:r>
          </a:p>
          <a:p>
            <a:pPr algn="ctr"/>
            <a:r>
              <a:rPr lang="en-US" b="1" dirty="0" smtClean="0"/>
              <a:t> </a:t>
            </a:r>
            <a:r>
              <a:rPr lang="ru-RU" b="1" dirty="0" smtClean="0"/>
              <a:t>равно </a:t>
            </a:r>
            <a:r>
              <a:rPr lang="ru-RU" b="1" dirty="0" smtClean="0">
                <a:solidFill>
                  <a:srgbClr val="C00000"/>
                </a:solidFill>
              </a:rPr>
              <a:t>0.013</a:t>
            </a:r>
            <a:endParaRPr lang="ru-RU" b="1" dirty="0">
              <a:solidFill>
                <a:srgbClr val="C00000"/>
              </a:solidFill>
            </a:endParaRPr>
          </a:p>
        </p:txBody>
      </p:sp>
      <p:sp>
        <p:nvSpPr>
          <p:cNvPr id="8" name="Прямоугольник 7"/>
          <p:cNvSpPr/>
          <p:nvPr/>
        </p:nvSpPr>
        <p:spPr>
          <a:xfrm>
            <a:off x="395536" y="3861048"/>
            <a:ext cx="2168992" cy="646331"/>
          </a:xfrm>
          <a:prstGeom prst="rect">
            <a:avLst/>
          </a:prstGeom>
        </p:spPr>
        <p:txBody>
          <a:bodyPr wrap="none">
            <a:spAutoFit/>
          </a:bodyPr>
          <a:lstStyle/>
          <a:p>
            <a:r>
              <a:rPr lang="ru-RU" b="1" dirty="0" smtClean="0"/>
              <a:t>Макс. значение </a:t>
            </a:r>
            <a:r>
              <a:rPr lang="en-US" b="1" dirty="0" smtClean="0"/>
              <a:t>K_1</a:t>
            </a:r>
            <a:endParaRPr lang="ru-RU" b="1" dirty="0" smtClean="0"/>
          </a:p>
          <a:p>
            <a:pPr algn="ctr"/>
            <a:r>
              <a:rPr lang="en-US" b="1" dirty="0" smtClean="0"/>
              <a:t> </a:t>
            </a:r>
            <a:r>
              <a:rPr lang="ru-RU" b="1" dirty="0" smtClean="0"/>
              <a:t>равно </a:t>
            </a:r>
            <a:r>
              <a:rPr lang="ru-RU" b="1" dirty="0" smtClean="0">
                <a:solidFill>
                  <a:srgbClr val="C00000"/>
                </a:solidFill>
              </a:rPr>
              <a:t>0.0051</a:t>
            </a:r>
            <a:endParaRPr lang="ru-RU" b="1" dirty="0">
              <a:solidFill>
                <a:srgbClr val="C00000"/>
              </a:solidFill>
            </a:endParaRPr>
          </a:p>
        </p:txBody>
      </p:sp>
      <p:sp>
        <p:nvSpPr>
          <p:cNvPr id="9" name="Прямоугольник 8"/>
          <p:cNvSpPr/>
          <p:nvPr/>
        </p:nvSpPr>
        <p:spPr>
          <a:xfrm>
            <a:off x="323528" y="4581128"/>
            <a:ext cx="2168992" cy="646331"/>
          </a:xfrm>
          <a:prstGeom prst="rect">
            <a:avLst/>
          </a:prstGeom>
        </p:spPr>
        <p:txBody>
          <a:bodyPr wrap="none">
            <a:spAutoFit/>
          </a:bodyPr>
          <a:lstStyle/>
          <a:p>
            <a:r>
              <a:rPr lang="ru-RU" b="1" dirty="0" smtClean="0"/>
              <a:t>Макс. значение </a:t>
            </a:r>
            <a:r>
              <a:rPr lang="en-US" b="1" dirty="0" smtClean="0"/>
              <a:t>K_</a:t>
            </a:r>
            <a:r>
              <a:rPr lang="ru-RU" b="1" dirty="0" smtClean="0"/>
              <a:t>2</a:t>
            </a:r>
          </a:p>
          <a:p>
            <a:pPr algn="ctr"/>
            <a:r>
              <a:rPr lang="en-US" b="1" dirty="0" smtClean="0"/>
              <a:t> </a:t>
            </a:r>
            <a:r>
              <a:rPr lang="ru-RU" b="1" dirty="0" smtClean="0"/>
              <a:t>равно </a:t>
            </a:r>
            <a:r>
              <a:rPr lang="ru-RU" b="1" dirty="0" smtClean="0">
                <a:solidFill>
                  <a:srgbClr val="C00000"/>
                </a:solidFill>
              </a:rPr>
              <a:t>0.04</a:t>
            </a:r>
            <a:endParaRPr lang="ru-RU" b="1" dirty="0">
              <a:solidFill>
                <a:srgbClr val="C00000"/>
              </a:solidFill>
            </a:endParaRPr>
          </a:p>
        </p:txBody>
      </p:sp>
      <p:sp>
        <p:nvSpPr>
          <p:cNvPr id="10" name="Прямоугольник 9"/>
          <p:cNvSpPr/>
          <p:nvPr/>
        </p:nvSpPr>
        <p:spPr>
          <a:xfrm>
            <a:off x="323528" y="5373216"/>
            <a:ext cx="2168992" cy="646331"/>
          </a:xfrm>
          <a:prstGeom prst="rect">
            <a:avLst/>
          </a:prstGeom>
        </p:spPr>
        <p:txBody>
          <a:bodyPr wrap="none">
            <a:spAutoFit/>
          </a:bodyPr>
          <a:lstStyle/>
          <a:p>
            <a:r>
              <a:rPr lang="ru-RU" b="1" dirty="0" smtClean="0"/>
              <a:t>Макс. значение </a:t>
            </a:r>
            <a:r>
              <a:rPr lang="en-US" b="1" dirty="0" smtClean="0"/>
              <a:t>K_</a:t>
            </a:r>
            <a:r>
              <a:rPr lang="ru-RU" b="1" dirty="0" smtClean="0"/>
              <a:t>3</a:t>
            </a:r>
          </a:p>
          <a:p>
            <a:pPr algn="ctr"/>
            <a:r>
              <a:rPr lang="en-US" b="1" dirty="0" smtClean="0"/>
              <a:t> </a:t>
            </a:r>
            <a:r>
              <a:rPr lang="ru-RU" b="1" dirty="0" smtClean="0"/>
              <a:t>равно </a:t>
            </a:r>
            <a:r>
              <a:rPr lang="ru-RU" b="1" dirty="0" smtClean="0">
                <a:solidFill>
                  <a:srgbClr val="C00000"/>
                </a:solidFill>
              </a:rPr>
              <a:t>0.</a:t>
            </a:r>
            <a:r>
              <a:rPr lang="en-US" b="1" dirty="0" smtClean="0">
                <a:solidFill>
                  <a:srgbClr val="C00000"/>
                </a:solidFill>
              </a:rPr>
              <a:t>028</a:t>
            </a:r>
            <a:endParaRPr lang="ru-RU" b="1" dirty="0">
              <a:solidFill>
                <a:srgbClr val="C00000"/>
              </a:solidFill>
            </a:endParaRPr>
          </a:p>
        </p:txBody>
      </p:sp>
      <p:sp>
        <p:nvSpPr>
          <p:cNvPr id="11" name="TextBox 10"/>
          <p:cNvSpPr txBox="1"/>
          <p:nvPr/>
        </p:nvSpPr>
        <p:spPr>
          <a:xfrm>
            <a:off x="6084168" y="4869160"/>
            <a:ext cx="2880320" cy="1200329"/>
          </a:xfrm>
          <a:prstGeom prst="rect">
            <a:avLst/>
          </a:prstGeom>
          <a:noFill/>
        </p:spPr>
        <p:txBody>
          <a:bodyPr wrap="square" rtlCol="0">
            <a:spAutoFit/>
          </a:bodyPr>
          <a:lstStyle/>
          <a:p>
            <a:pPr algn="ctr"/>
            <a:r>
              <a:rPr lang="ru-RU" b="1" dirty="0" smtClean="0"/>
              <a:t>Максимальное значение </a:t>
            </a:r>
            <a:r>
              <a:rPr lang="en-US" b="1" dirty="0" smtClean="0"/>
              <a:t>J</a:t>
            </a:r>
            <a:r>
              <a:rPr lang="ru-RU" b="1" dirty="0" smtClean="0"/>
              <a:t>- интеграла соответствует угловой координате  в 45 градусов от оси ОХ</a:t>
            </a:r>
            <a:endParaRPr lang="ru-RU"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51520" y="116632"/>
            <a:ext cx="3810000" cy="3810000"/>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a:stretch>
            <a:fillRect/>
          </a:stretch>
        </p:blipFill>
        <p:spPr bwMode="auto">
          <a:xfrm>
            <a:off x="4716016" y="116632"/>
            <a:ext cx="3810000" cy="3810000"/>
          </a:xfrm>
          <a:prstGeom prst="rect">
            <a:avLst/>
          </a:prstGeom>
          <a:noFill/>
          <a:ln w="9525">
            <a:noFill/>
            <a:miter lim="800000"/>
            <a:headEnd/>
            <a:tailEnd/>
          </a:ln>
        </p:spPr>
      </p:pic>
      <p:pic>
        <p:nvPicPr>
          <p:cNvPr id="68612" name="Picture 4"/>
          <p:cNvPicPr>
            <a:picLocks noChangeAspect="1" noChangeArrowheads="1"/>
          </p:cNvPicPr>
          <p:nvPr/>
        </p:nvPicPr>
        <p:blipFill>
          <a:blip r:embed="rId4" cstate="print"/>
          <a:srcRect/>
          <a:stretch>
            <a:fillRect/>
          </a:stretch>
        </p:blipFill>
        <p:spPr bwMode="auto">
          <a:xfrm>
            <a:off x="251520" y="3048000"/>
            <a:ext cx="3810000" cy="3693368"/>
          </a:xfrm>
          <a:prstGeom prst="rect">
            <a:avLst/>
          </a:prstGeom>
          <a:noFill/>
          <a:ln w="9525">
            <a:noFill/>
            <a:miter lim="800000"/>
            <a:headEnd/>
            <a:tailEnd/>
          </a:ln>
        </p:spPr>
      </p:pic>
      <p:pic>
        <p:nvPicPr>
          <p:cNvPr id="68613" name="Picture 5"/>
          <p:cNvPicPr>
            <a:picLocks noChangeAspect="1" noChangeArrowheads="1"/>
          </p:cNvPicPr>
          <p:nvPr/>
        </p:nvPicPr>
        <p:blipFill>
          <a:blip r:embed="rId5" cstate="print"/>
          <a:srcRect/>
          <a:stretch>
            <a:fillRect/>
          </a:stretch>
        </p:blipFill>
        <p:spPr bwMode="auto">
          <a:xfrm>
            <a:off x="4716016" y="3048000"/>
            <a:ext cx="3810000" cy="369336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04056"/>
          </a:xfrm>
        </p:spPr>
        <p:txBody>
          <a:bodyPr>
            <a:noAutofit/>
          </a:bodyPr>
          <a:lstStyle/>
          <a:p>
            <a:r>
              <a:rPr lang="ru-RU" sz="3600" b="1" dirty="0" smtClean="0"/>
              <a:t>Открытые трещины</a:t>
            </a:r>
            <a:endParaRPr lang="ru-RU" sz="3600" b="1" dirty="0"/>
          </a:p>
        </p:txBody>
      </p:sp>
      <p:sp>
        <p:nvSpPr>
          <p:cNvPr id="4" name="TextBox 3"/>
          <p:cNvSpPr txBox="1"/>
          <p:nvPr/>
        </p:nvSpPr>
        <p:spPr>
          <a:xfrm>
            <a:off x="251520" y="764704"/>
            <a:ext cx="8640961" cy="1323439"/>
          </a:xfrm>
          <a:prstGeom prst="rect">
            <a:avLst/>
          </a:prstGeom>
          <a:noFill/>
        </p:spPr>
        <p:txBody>
          <a:bodyPr wrap="square" rtlCol="0">
            <a:spAutoFit/>
          </a:bodyPr>
          <a:lstStyle/>
          <a:p>
            <a:pPr algn="ctr"/>
            <a:r>
              <a:rPr lang="ru-RU" sz="2000" b="1" dirty="0" smtClean="0"/>
              <a:t>Открытая трещина в виде полуокружности радиуса 0.5 со свободными берегами.</a:t>
            </a:r>
          </a:p>
          <a:p>
            <a:pPr algn="ctr"/>
            <a:r>
              <a:rPr lang="ru-RU" sz="2000" b="1" dirty="0" smtClean="0"/>
              <a:t>Граница  - плоскость под углом в 30 градусов находится под  действием нормальной растягивающей нагрузкой, равной 0.01 </a:t>
            </a:r>
            <a:endParaRPr lang="ru-RU" dirty="0"/>
          </a:p>
        </p:txBody>
      </p:sp>
      <p:pic>
        <p:nvPicPr>
          <p:cNvPr id="61442" name="Picture 2"/>
          <p:cNvPicPr>
            <a:picLocks noChangeAspect="1" noChangeArrowheads="1"/>
          </p:cNvPicPr>
          <p:nvPr/>
        </p:nvPicPr>
        <p:blipFill>
          <a:blip r:embed="rId2" cstate="print"/>
          <a:srcRect/>
          <a:stretch>
            <a:fillRect/>
          </a:stretch>
        </p:blipFill>
        <p:spPr bwMode="auto">
          <a:xfrm>
            <a:off x="251520" y="2348880"/>
            <a:ext cx="3098800" cy="2778125"/>
          </a:xfrm>
          <a:prstGeom prst="rect">
            <a:avLst/>
          </a:prstGeom>
          <a:noFill/>
          <a:ln w="9525">
            <a:noFill/>
            <a:miter lim="800000"/>
            <a:headEnd/>
            <a:tailEnd/>
          </a:ln>
          <a:effectLst/>
        </p:spPr>
      </p:pic>
      <p:pic>
        <p:nvPicPr>
          <p:cNvPr id="6" name="Рисунок 5"/>
          <p:cNvPicPr/>
          <p:nvPr/>
        </p:nvPicPr>
        <p:blipFill>
          <a:blip r:embed="rId3" cstate="print"/>
          <a:srcRect/>
          <a:stretch>
            <a:fillRect/>
          </a:stretch>
        </p:blipFill>
        <p:spPr bwMode="auto">
          <a:xfrm>
            <a:off x="4211960" y="2276872"/>
            <a:ext cx="3960440" cy="3384376"/>
          </a:xfrm>
          <a:prstGeom prst="rect">
            <a:avLst/>
          </a:prstGeom>
          <a:noFill/>
          <a:ln w="9525">
            <a:noFill/>
            <a:miter lim="800000"/>
            <a:headEnd/>
            <a:tailEnd/>
          </a:ln>
        </p:spPr>
      </p:pic>
      <p:sp>
        <p:nvSpPr>
          <p:cNvPr id="8" name="TextBox 7"/>
          <p:cNvSpPr txBox="1"/>
          <p:nvPr/>
        </p:nvSpPr>
        <p:spPr>
          <a:xfrm>
            <a:off x="5076056" y="4149080"/>
            <a:ext cx="263214" cy="307777"/>
          </a:xfrm>
          <a:prstGeom prst="rect">
            <a:avLst/>
          </a:prstGeom>
          <a:noFill/>
        </p:spPr>
        <p:txBody>
          <a:bodyPr wrap="none" rtlCol="0">
            <a:spAutoFit/>
          </a:bodyPr>
          <a:lstStyle/>
          <a:p>
            <a:r>
              <a:rPr lang="en-US" sz="1400" dirty="0" smtClean="0"/>
              <a:t>x</a:t>
            </a:r>
            <a:endParaRPr lang="ru-RU" sz="1400" dirty="0"/>
          </a:p>
        </p:txBody>
      </p:sp>
      <p:sp>
        <p:nvSpPr>
          <p:cNvPr id="9" name="TextBox 8"/>
          <p:cNvSpPr txBox="1"/>
          <p:nvPr/>
        </p:nvSpPr>
        <p:spPr>
          <a:xfrm>
            <a:off x="5652120" y="3068960"/>
            <a:ext cx="276038" cy="369332"/>
          </a:xfrm>
          <a:prstGeom prst="rect">
            <a:avLst/>
          </a:prstGeom>
          <a:noFill/>
        </p:spPr>
        <p:txBody>
          <a:bodyPr wrap="none" rtlCol="0">
            <a:spAutoFit/>
          </a:bodyPr>
          <a:lstStyle/>
          <a:p>
            <a:r>
              <a:rPr lang="en-US" dirty="0" smtClean="0"/>
              <a:t>z</a:t>
            </a:r>
            <a:endParaRPr lang="ru-RU" dirty="0"/>
          </a:p>
        </p:txBody>
      </p:sp>
      <p:sp>
        <p:nvSpPr>
          <p:cNvPr id="10" name="TextBox 9"/>
          <p:cNvSpPr txBox="1"/>
          <p:nvPr/>
        </p:nvSpPr>
        <p:spPr>
          <a:xfrm>
            <a:off x="6228184" y="4221088"/>
            <a:ext cx="288862" cy="369332"/>
          </a:xfrm>
          <a:prstGeom prst="rect">
            <a:avLst/>
          </a:prstGeom>
          <a:noFill/>
        </p:spPr>
        <p:txBody>
          <a:bodyPr wrap="square" rtlCol="0">
            <a:spAutoFit/>
          </a:bodyPr>
          <a:lstStyle/>
          <a:p>
            <a:r>
              <a:rPr lang="en-US" dirty="0" smtClean="0"/>
              <a:t>y</a:t>
            </a:r>
            <a:endParaRPr lang="ru-RU" dirty="0"/>
          </a:p>
        </p:txBody>
      </p:sp>
      <p:sp>
        <p:nvSpPr>
          <p:cNvPr id="11" name="TextBox 10"/>
          <p:cNvSpPr txBox="1"/>
          <p:nvPr/>
        </p:nvSpPr>
        <p:spPr>
          <a:xfrm>
            <a:off x="323528" y="5301208"/>
            <a:ext cx="2375458" cy="923330"/>
          </a:xfrm>
          <a:prstGeom prst="rect">
            <a:avLst/>
          </a:prstGeom>
          <a:noFill/>
        </p:spPr>
        <p:txBody>
          <a:bodyPr wrap="none" rtlCol="0">
            <a:spAutoFit/>
          </a:bodyPr>
          <a:lstStyle/>
          <a:p>
            <a:pPr algn="ctr"/>
            <a:r>
              <a:rPr lang="ru-RU" b="1" dirty="0" smtClean="0"/>
              <a:t>Нормальная нагрузка</a:t>
            </a:r>
          </a:p>
          <a:p>
            <a:pPr algn="ctr"/>
            <a:r>
              <a:rPr lang="ru-RU" b="1" dirty="0" smtClean="0"/>
              <a:t>приложена к плоской</a:t>
            </a:r>
          </a:p>
          <a:p>
            <a:pPr algn="ctr"/>
            <a:r>
              <a:rPr lang="ru-RU" b="1" dirty="0" smtClean="0"/>
              <a:t>поверхности тела</a:t>
            </a:r>
            <a:endParaRPr lang="ru-RU" b="1" dirty="0"/>
          </a:p>
        </p:txBody>
      </p:sp>
      <p:sp>
        <p:nvSpPr>
          <p:cNvPr id="12" name="TextBox 11"/>
          <p:cNvSpPr txBox="1"/>
          <p:nvPr/>
        </p:nvSpPr>
        <p:spPr>
          <a:xfrm>
            <a:off x="5436096" y="5733256"/>
            <a:ext cx="1845955" cy="646331"/>
          </a:xfrm>
          <a:prstGeom prst="rect">
            <a:avLst/>
          </a:prstGeom>
          <a:noFill/>
        </p:spPr>
        <p:txBody>
          <a:bodyPr wrap="none" rtlCol="0">
            <a:spAutoFit/>
          </a:bodyPr>
          <a:lstStyle/>
          <a:p>
            <a:r>
              <a:rPr lang="ru-RU" b="1" dirty="0" smtClean="0"/>
              <a:t>Берега трещины</a:t>
            </a:r>
            <a:endParaRPr lang="en-US" b="1" dirty="0" smtClean="0"/>
          </a:p>
          <a:p>
            <a:r>
              <a:rPr lang="ru-RU" b="1" dirty="0" smtClean="0"/>
              <a:t>Сечения </a:t>
            </a:r>
            <a:r>
              <a:rPr lang="en-US" b="1" dirty="0" smtClean="0"/>
              <a:t>x=const</a:t>
            </a:r>
            <a:endParaRPr lang="ru-RU"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323528" y="188640"/>
            <a:ext cx="3600400" cy="3528392"/>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4499992" y="188640"/>
            <a:ext cx="4320480" cy="3600400"/>
          </a:xfrm>
          <a:prstGeom prst="rect">
            <a:avLst/>
          </a:prstGeom>
          <a:noFill/>
          <a:ln w="9525">
            <a:noFill/>
            <a:miter lim="800000"/>
            <a:headEnd/>
            <a:tailEnd/>
          </a:ln>
        </p:spPr>
      </p:pic>
      <p:pic>
        <p:nvPicPr>
          <p:cNvPr id="4" name="Рисунок 3"/>
          <p:cNvPicPr/>
          <p:nvPr/>
        </p:nvPicPr>
        <p:blipFill>
          <a:blip r:embed="rId4" cstate="print"/>
          <a:srcRect/>
          <a:stretch>
            <a:fillRect/>
          </a:stretch>
        </p:blipFill>
        <p:spPr bwMode="auto">
          <a:xfrm>
            <a:off x="611560" y="3717032"/>
            <a:ext cx="3449960" cy="2945904"/>
          </a:xfrm>
          <a:prstGeom prst="rect">
            <a:avLst/>
          </a:prstGeom>
          <a:noFill/>
          <a:ln w="9525">
            <a:noFill/>
            <a:miter lim="800000"/>
            <a:headEnd/>
            <a:tailEnd/>
          </a:ln>
        </p:spPr>
      </p:pic>
      <p:pic>
        <p:nvPicPr>
          <p:cNvPr id="5" name="Рисунок 4"/>
          <p:cNvPicPr/>
          <p:nvPr/>
        </p:nvPicPr>
        <p:blipFill>
          <a:blip r:embed="rId5" cstate="print"/>
          <a:srcRect/>
          <a:stretch>
            <a:fillRect/>
          </a:stretch>
        </p:blipFill>
        <p:spPr bwMode="auto">
          <a:xfrm>
            <a:off x="5292080" y="3717032"/>
            <a:ext cx="3161928" cy="2945904"/>
          </a:xfrm>
          <a:prstGeom prst="rect">
            <a:avLst/>
          </a:prstGeom>
          <a:noFill/>
          <a:ln w="9525">
            <a:noFill/>
            <a:miter lim="800000"/>
            <a:headEnd/>
            <a:tailEnd/>
          </a:ln>
        </p:spPr>
      </p:pic>
      <p:sp>
        <p:nvSpPr>
          <p:cNvPr id="6" name="TextBox 5"/>
          <p:cNvSpPr txBox="1"/>
          <p:nvPr/>
        </p:nvSpPr>
        <p:spPr>
          <a:xfrm>
            <a:off x="1043608" y="2348880"/>
            <a:ext cx="2664296" cy="923330"/>
          </a:xfrm>
          <a:prstGeom prst="rect">
            <a:avLst/>
          </a:prstGeom>
          <a:noFill/>
        </p:spPr>
        <p:txBody>
          <a:bodyPr wrap="square" rtlCol="0">
            <a:spAutoFit/>
          </a:bodyPr>
          <a:lstStyle/>
          <a:p>
            <a:pPr algn="ctr"/>
            <a:r>
              <a:rPr lang="ru-RU" b="1" dirty="0" smtClean="0"/>
              <a:t>Раскрытие берегов в сечении трещины</a:t>
            </a:r>
          </a:p>
          <a:p>
            <a:pPr algn="ctr"/>
            <a:r>
              <a:rPr lang="ru-RU" b="1" dirty="0" smtClean="0"/>
              <a:t> </a:t>
            </a:r>
            <a:r>
              <a:rPr lang="en-US" b="1" dirty="0" smtClean="0"/>
              <a:t>y=0</a:t>
            </a:r>
            <a:endParaRPr lang="ru-RU"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323528" y="188640"/>
            <a:ext cx="3810000" cy="381000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4644008" y="332656"/>
            <a:ext cx="3810000" cy="3810000"/>
          </a:xfrm>
          <a:prstGeom prst="rect">
            <a:avLst/>
          </a:prstGeom>
          <a:noFill/>
          <a:ln w="9525">
            <a:noFill/>
            <a:miter lim="800000"/>
            <a:headEnd/>
            <a:tailEnd/>
          </a:ln>
        </p:spPr>
      </p:pic>
      <p:sp>
        <p:nvSpPr>
          <p:cNvPr id="4" name="TextBox 3"/>
          <p:cNvSpPr txBox="1"/>
          <p:nvPr/>
        </p:nvSpPr>
        <p:spPr>
          <a:xfrm>
            <a:off x="107504" y="4653136"/>
            <a:ext cx="8928992" cy="1631216"/>
          </a:xfrm>
          <a:prstGeom prst="rect">
            <a:avLst/>
          </a:prstGeom>
          <a:noFill/>
        </p:spPr>
        <p:txBody>
          <a:bodyPr wrap="square" rtlCol="0">
            <a:spAutoFit/>
          </a:bodyPr>
          <a:lstStyle/>
          <a:p>
            <a:pPr algn="ctr"/>
            <a:r>
              <a:rPr lang="ru-RU" sz="2000" b="1" dirty="0" smtClean="0"/>
              <a:t>Основной результат – максимальное значение всех коэффициентов интенсивности  напряжений и  </a:t>
            </a:r>
            <a:r>
              <a:rPr lang="en-US" sz="2000" b="1" dirty="0" smtClean="0"/>
              <a:t>J- </a:t>
            </a:r>
            <a:r>
              <a:rPr lang="ru-RU" sz="2000" b="1" dirty="0" smtClean="0"/>
              <a:t>интеграла Черепанова – </a:t>
            </a:r>
            <a:r>
              <a:rPr lang="ru-RU" sz="2000" b="1" dirty="0" err="1" smtClean="0"/>
              <a:t>Райса</a:t>
            </a:r>
            <a:r>
              <a:rPr lang="ru-RU" sz="2000" b="1" dirty="0" smtClean="0"/>
              <a:t> реализуется  на лицевой поверхности, а минимальное – в части, наиболее удалённой от поверхности тела. Из этого следует, что трещина начнёт расти в окрестности поверхности тела.</a:t>
            </a:r>
            <a:endParaRPr lang="ru-RU" sz="20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830997"/>
          </a:xfrm>
          <a:prstGeom prst="rect">
            <a:avLst/>
          </a:prstGeom>
          <a:noFill/>
        </p:spPr>
        <p:txBody>
          <a:bodyPr wrap="square" rtlCol="0">
            <a:spAutoFit/>
          </a:bodyPr>
          <a:lstStyle/>
          <a:p>
            <a:pPr algn="ctr"/>
            <a:r>
              <a:rPr lang="ru-RU" sz="2400" b="1" dirty="0" smtClean="0"/>
              <a:t>Открытая трещина в виде полуокружности (под давлением 0.1) под углом 30 градусов  к плоской свободной границе </a:t>
            </a:r>
            <a:endParaRPr lang="ru-RU" sz="2400" dirty="0"/>
          </a:p>
        </p:txBody>
      </p:sp>
      <p:pic>
        <p:nvPicPr>
          <p:cNvPr id="3" name="Рисунок 2"/>
          <p:cNvPicPr/>
          <p:nvPr/>
        </p:nvPicPr>
        <p:blipFill>
          <a:blip r:embed="rId2" cstate="print"/>
          <a:srcRect/>
          <a:stretch>
            <a:fillRect/>
          </a:stretch>
        </p:blipFill>
        <p:spPr bwMode="auto">
          <a:xfrm>
            <a:off x="4644008" y="1124744"/>
            <a:ext cx="3810000" cy="3810000"/>
          </a:xfrm>
          <a:prstGeom prst="rect">
            <a:avLst/>
          </a:prstGeom>
          <a:noFill/>
          <a:ln w="9525">
            <a:noFill/>
            <a:miter lim="800000"/>
            <a:headEnd/>
            <a:tailEnd/>
          </a:ln>
        </p:spPr>
      </p:pic>
      <p:pic>
        <p:nvPicPr>
          <p:cNvPr id="4" name="Рисунок 3"/>
          <p:cNvPicPr/>
          <p:nvPr/>
        </p:nvPicPr>
        <p:blipFill>
          <a:blip r:embed="rId3" cstate="print"/>
          <a:srcRect/>
          <a:stretch>
            <a:fillRect/>
          </a:stretch>
        </p:blipFill>
        <p:spPr bwMode="auto">
          <a:xfrm>
            <a:off x="251520" y="1268760"/>
            <a:ext cx="4248472" cy="3810000"/>
          </a:xfrm>
          <a:prstGeom prst="rect">
            <a:avLst/>
          </a:prstGeom>
          <a:noFill/>
          <a:ln w="9525">
            <a:noFill/>
            <a:miter lim="800000"/>
            <a:headEnd/>
            <a:tailEnd/>
          </a:ln>
        </p:spPr>
      </p:pic>
      <p:sp>
        <p:nvSpPr>
          <p:cNvPr id="5" name="TextBox 4"/>
          <p:cNvSpPr txBox="1"/>
          <p:nvPr/>
        </p:nvSpPr>
        <p:spPr>
          <a:xfrm>
            <a:off x="323528" y="5157192"/>
            <a:ext cx="4470583" cy="646331"/>
          </a:xfrm>
          <a:prstGeom prst="rect">
            <a:avLst/>
          </a:prstGeom>
          <a:noFill/>
        </p:spPr>
        <p:txBody>
          <a:bodyPr wrap="none" rtlCol="0">
            <a:spAutoFit/>
          </a:bodyPr>
          <a:lstStyle/>
          <a:p>
            <a:r>
              <a:rPr lang="ru-RU" b="1" dirty="0" smtClean="0"/>
              <a:t>Открытая трещина под давлением</a:t>
            </a:r>
          </a:p>
          <a:p>
            <a:r>
              <a:rPr lang="ru-RU" b="1" dirty="0" smtClean="0"/>
              <a:t>Плоская граница свободна от напряжений</a:t>
            </a:r>
            <a:endParaRPr lang="ru-RU" b="1" dirty="0"/>
          </a:p>
        </p:txBody>
      </p:sp>
      <p:sp>
        <p:nvSpPr>
          <p:cNvPr id="6" name="TextBox 5"/>
          <p:cNvSpPr txBox="1"/>
          <p:nvPr/>
        </p:nvSpPr>
        <p:spPr>
          <a:xfrm>
            <a:off x="5436097" y="5157192"/>
            <a:ext cx="3456384" cy="646331"/>
          </a:xfrm>
          <a:prstGeom prst="rect">
            <a:avLst/>
          </a:prstGeom>
          <a:noFill/>
        </p:spPr>
        <p:txBody>
          <a:bodyPr wrap="square" rtlCol="0">
            <a:spAutoFit/>
          </a:bodyPr>
          <a:lstStyle/>
          <a:p>
            <a:pPr algn="ctr"/>
            <a:r>
              <a:rPr lang="ru-RU" b="1" dirty="0" smtClean="0"/>
              <a:t>Сечения трещины </a:t>
            </a:r>
            <a:r>
              <a:rPr lang="en-US" b="1" dirty="0" smtClean="0"/>
              <a:t>x=const</a:t>
            </a:r>
            <a:r>
              <a:rPr lang="ru-RU" b="1" dirty="0" smtClean="0"/>
              <a:t> после деформации</a:t>
            </a:r>
            <a:endParaRPr lang="ru-RU"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971600" y="116632"/>
            <a:ext cx="2880320" cy="2880320"/>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4716016" y="116632"/>
            <a:ext cx="3810000" cy="3810000"/>
          </a:xfrm>
          <a:prstGeom prst="rect">
            <a:avLst/>
          </a:prstGeom>
          <a:noFill/>
          <a:ln w="9525">
            <a:noFill/>
            <a:miter lim="800000"/>
            <a:headEnd/>
            <a:tailEnd/>
          </a:ln>
        </p:spPr>
      </p:pic>
      <p:pic>
        <p:nvPicPr>
          <p:cNvPr id="4" name="Рисунок 3"/>
          <p:cNvPicPr/>
          <p:nvPr/>
        </p:nvPicPr>
        <p:blipFill>
          <a:blip r:embed="rId4" cstate="print"/>
          <a:srcRect/>
          <a:stretch>
            <a:fillRect/>
          </a:stretch>
        </p:blipFill>
        <p:spPr bwMode="auto">
          <a:xfrm>
            <a:off x="827584" y="3212976"/>
            <a:ext cx="2880320" cy="3089920"/>
          </a:xfrm>
          <a:prstGeom prst="rect">
            <a:avLst/>
          </a:prstGeom>
          <a:noFill/>
          <a:ln w="9525">
            <a:noFill/>
            <a:miter lim="800000"/>
            <a:headEnd/>
            <a:tailEnd/>
          </a:ln>
        </p:spPr>
      </p:pic>
      <p:pic>
        <p:nvPicPr>
          <p:cNvPr id="5" name="Рисунок 4"/>
          <p:cNvPicPr/>
          <p:nvPr/>
        </p:nvPicPr>
        <p:blipFill>
          <a:blip r:embed="rId5" cstate="print"/>
          <a:srcRect/>
          <a:stretch>
            <a:fillRect/>
          </a:stretch>
        </p:blipFill>
        <p:spPr bwMode="auto">
          <a:xfrm>
            <a:off x="4644008" y="2852936"/>
            <a:ext cx="3810000" cy="3810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6632"/>
            <a:ext cx="8280920" cy="5909310"/>
          </a:xfrm>
          <a:prstGeom prst="rect">
            <a:avLst/>
          </a:prstGeom>
          <a:noFill/>
        </p:spPr>
        <p:txBody>
          <a:bodyPr wrap="square" rtlCol="0">
            <a:spAutoFit/>
          </a:bodyPr>
          <a:lstStyle/>
          <a:p>
            <a:pPr algn="ctr"/>
            <a:r>
              <a:rPr lang="ru-RU" sz="2000" b="1" dirty="0" smtClean="0">
                <a:solidFill>
                  <a:srgbClr val="C00000"/>
                </a:solidFill>
              </a:rPr>
              <a:t>Можно указать полученные  физические результаты:</a:t>
            </a:r>
          </a:p>
          <a:p>
            <a:pPr marL="342900" indent="-342900">
              <a:buAutoNum type="arabicPeriod"/>
            </a:pPr>
            <a:endParaRPr lang="ru-RU" dirty="0" smtClean="0"/>
          </a:p>
          <a:p>
            <a:pPr marL="342900" indent="-342900"/>
            <a:r>
              <a:rPr lang="ru-RU" sz="2000" b="1" dirty="0" smtClean="0"/>
              <a:t>1.  Поле перемещений и напряжений для одинаковых трещин в пространстве и на границе раздела упругой и жёсткой среды практически идентичны.</a:t>
            </a:r>
          </a:p>
          <a:p>
            <a:pPr marL="457200" indent="-457200">
              <a:buAutoNum type="arabicPeriod" startAt="2"/>
            </a:pPr>
            <a:endParaRPr lang="ru-RU" sz="2000" b="1" dirty="0" smtClean="0"/>
          </a:p>
          <a:p>
            <a:pPr marL="457200" indent="-457200"/>
            <a:r>
              <a:rPr lang="ru-RU" sz="2000" b="1" dirty="0" smtClean="0"/>
              <a:t>2.  Близкая свободная поверхность усиливает неустойчивость трещины. </a:t>
            </a:r>
          </a:p>
          <a:p>
            <a:pPr marL="457200" indent="-457200">
              <a:buAutoNum type="arabicPeriod" startAt="2"/>
            </a:pPr>
            <a:endParaRPr lang="ru-RU" sz="2000" b="1" dirty="0" smtClean="0"/>
          </a:p>
          <a:p>
            <a:pPr marL="342900" indent="-342900"/>
            <a:r>
              <a:rPr lang="ru-RU" sz="2000" b="1" dirty="0" smtClean="0"/>
              <a:t>3.  При нормальной нагрузке трещины угловая координата фронта трещины, где реализуется максимум </a:t>
            </a:r>
            <a:r>
              <a:rPr lang="en-US" sz="2000" b="1" dirty="0" smtClean="0"/>
              <a:t>J-</a:t>
            </a:r>
            <a:r>
              <a:rPr lang="ru-RU" sz="2000" b="1" dirty="0" smtClean="0"/>
              <a:t> интеграла (то есть фактически это точка начала роста трещины), является ближайшей точкой к поверхности границы.</a:t>
            </a:r>
          </a:p>
          <a:p>
            <a:pPr marL="342900" indent="-342900"/>
            <a:endParaRPr lang="ru-RU" sz="2000" b="1" dirty="0" smtClean="0"/>
          </a:p>
          <a:p>
            <a:pPr marL="457200" indent="-457200">
              <a:buAutoNum type="arabicPeriod" startAt="4"/>
            </a:pPr>
            <a:r>
              <a:rPr lang="ru-RU" sz="2000" b="1" dirty="0" smtClean="0"/>
              <a:t>Взаимный угол наклона плоскости трещины и границы, а также косая нагрузка существенно меняют угловую координату на фронте трещины, где будет начинаться её рост.</a:t>
            </a:r>
          </a:p>
          <a:p>
            <a:pPr marL="457200" indent="-457200">
              <a:buAutoNum type="arabicPeriod" startAt="4"/>
            </a:pPr>
            <a:endParaRPr lang="ru-RU" sz="2000" b="1" dirty="0" smtClean="0"/>
          </a:p>
          <a:p>
            <a:pPr marL="457200" indent="-457200">
              <a:buAutoNum type="arabicPeriod" startAt="4"/>
            </a:pPr>
            <a:r>
              <a:rPr lang="ru-RU" sz="2000" b="1" dirty="0" smtClean="0"/>
              <a:t>Открытые трещины имеют тенденцию к росту на границе и не двигаются вглубь тела.</a:t>
            </a:r>
            <a:endParaRPr lang="ru-RU" sz="20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688551" cy="5016758"/>
          </a:xfrm>
          <a:prstGeom prst="rect">
            <a:avLst/>
          </a:prstGeom>
          <a:noFill/>
        </p:spPr>
        <p:txBody>
          <a:bodyPr wrap="square" rtlCol="0">
            <a:spAutoFit/>
          </a:bodyPr>
          <a:lstStyle/>
          <a:p>
            <a:pPr algn="ctr"/>
            <a:r>
              <a:rPr lang="en-US" sz="4000" b="1" dirty="0"/>
              <a:t> </a:t>
            </a:r>
            <a:r>
              <a:rPr lang="ru-RU" sz="4000" b="1" dirty="0" smtClean="0"/>
              <a:t>ИТОГИ:</a:t>
            </a:r>
          </a:p>
          <a:p>
            <a:pPr marL="742950" indent="-742950">
              <a:buAutoNum type="arabicPeriod"/>
            </a:pPr>
            <a:r>
              <a:rPr lang="ru-RU" sz="2800" b="1" dirty="0" smtClean="0"/>
              <a:t>Программа расчетов</a:t>
            </a:r>
            <a:r>
              <a:rPr lang="en-US" sz="2800" b="1" dirty="0" smtClean="0"/>
              <a:t> </a:t>
            </a:r>
            <a:r>
              <a:rPr lang="ru-RU" sz="2800" b="1" dirty="0" smtClean="0"/>
              <a:t>для системы трещин дополнена возможностью учёта границы.</a:t>
            </a:r>
          </a:p>
          <a:p>
            <a:pPr marL="742950" indent="-742950">
              <a:buAutoNum type="arabicPeriod"/>
            </a:pPr>
            <a:r>
              <a:rPr lang="ru-RU" sz="2800" b="1" dirty="0" smtClean="0"/>
              <a:t>Проведено качественное и количественное сравнение. Результаты удовлетворительны.</a:t>
            </a:r>
          </a:p>
          <a:p>
            <a:pPr marL="742950" indent="-742950">
              <a:buAutoNum type="arabicPeriod"/>
            </a:pPr>
            <a:r>
              <a:rPr lang="ru-RU" sz="2800" b="1" dirty="0" smtClean="0"/>
              <a:t>Исследована задача влияния плоской границы на трещину  в зависимости от их взаимного расположения и типа границы.</a:t>
            </a:r>
          </a:p>
          <a:p>
            <a:pPr marL="742950" indent="-742950">
              <a:buAutoNum type="arabicPeriod"/>
            </a:pPr>
            <a:r>
              <a:rPr lang="ru-RU" sz="2800" b="1" dirty="0" smtClean="0"/>
              <a:t>Программа дополнена возможностью расчёта  трещин, расположенных около границы раздела сред, а также открытых трещин.</a:t>
            </a:r>
          </a:p>
        </p:txBody>
      </p:sp>
      <p:sp>
        <p:nvSpPr>
          <p:cNvPr id="3" name="Прямоугольник 2"/>
          <p:cNvSpPr/>
          <p:nvPr/>
        </p:nvSpPr>
        <p:spPr>
          <a:xfrm>
            <a:off x="539552" y="5733256"/>
            <a:ext cx="8136904" cy="707886"/>
          </a:xfrm>
          <a:prstGeom prst="rect">
            <a:avLst/>
          </a:prstGeom>
        </p:spPr>
        <p:txBody>
          <a:bodyPr wrap="square">
            <a:spAutoFit/>
          </a:bodyPr>
          <a:lstStyle/>
          <a:p>
            <a:pPr algn="ctr"/>
            <a:r>
              <a:rPr lang="ru-RU" sz="4000" b="1" dirty="0" smtClean="0">
                <a:solidFill>
                  <a:srgbClr val="C00000"/>
                </a:solidFill>
              </a:rPr>
              <a:t>СПАСИБО  ЗА  ВНИМАНИЕ !</a:t>
            </a:r>
            <a:endParaRPr lang="ru-RU"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395536" y="260648"/>
            <a:ext cx="83529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Моделирование нелинейного поведения материала задачей в линейной постановке. </a:t>
            </a:r>
          </a:p>
          <a:p>
            <a:pPr marL="0" marR="0" lvl="0" indent="457200" algn="ctr" defTabSz="914400" rtl="0" eaLnBrk="1" fontAlgn="base" latinLnBrk="0" hangingPunct="1">
              <a:lnSpc>
                <a:spcPct val="100000"/>
              </a:lnSpc>
              <a:spcBef>
                <a:spcPct val="0"/>
              </a:spcBef>
              <a:spcAft>
                <a:spcPct val="0"/>
              </a:spcAft>
              <a:buClrTx/>
              <a:buSzTx/>
              <a:buFontTx/>
              <a:buNone/>
              <a:tabLst/>
            </a:pPr>
            <a:r>
              <a:rPr lang="ru-RU" sz="3200" b="1" dirty="0" smtClean="0">
                <a:solidFill>
                  <a:srgbClr val="C00000"/>
                </a:solidFill>
                <a:latin typeface="Times New Roman" pitchFamily="18" charset="0"/>
                <a:ea typeface="Times New Roman" pitchFamily="18" charset="0"/>
                <a:cs typeface="Times New Roman" pitchFamily="18" charset="0"/>
              </a:rPr>
              <a:t>М</a:t>
            </a:r>
            <a:r>
              <a:rPr kumimoji="0" lang="ru-RU"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одель Леонова – Панасюка – </a:t>
            </a:r>
            <a:r>
              <a:rPr kumimoji="0" lang="ru-RU" sz="32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Дагдейла</a:t>
            </a:r>
            <a:r>
              <a:rPr kumimoji="0" lang="ru-RU"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ru-RU" sz="32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167939" name="Rectangle 3"/>
          <p:cNvSpPr>
            <a:spLocks noChangeArrowheads="1"/>
          </p:cNvSpPr>
          <p:nvPr/>
        </p:nvSpPr>
        <p:spPr bwMode="auto">
          <a:xfrm>
            <a:off x="107504" y="2306488"/>
            <a:ext cx="878497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Леонов М.Я., Панасюк В.В. </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мельчайших трещин в твердом теле // </a:t>
            </a:r>
            <a:r>
              <a:rPr kumimoji="0" lang="ru-RU" sz="20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Прикл</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Механика. – 1959. – Т.5. - № 4. –С.391 – 401.</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Леонов М.Я. </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Элементы теории хрупкого разрушения. // ПМТФ. 1961. </a:t>
            </a:r>
            <a:r>
              <a:rPr kumimoji="0" lang="en-US"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a:t>
            </a:r>
            <a:r>
              <a:rPr kumimoji="0" lang="en-US"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.85-92.</a:t>
            </a:r>
            <a:endPar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ru-RU" sz="2800" b="1" dirty="0" smtClean="0">
                <a:solidFill>
                  <a:srgbClr val="C00000"/>
                </a:solidFill>
                <a:latin typeface="Times New Roman" pitchFamily="18" charset="0"/>
                <a:ea typeface="Times New Roman" pitchFamily="18" charset="0"/>
                <a:cs typeface="Times New Roman" pitchFamily="18" charset="0"/>
              </a:rPr>
              <a:t>Панасюк В.В. </a:t>
            </a:r>
            <a:r>
              <a:rPr lang="ru-RU" sz="2000" dirty="0" smtClean="0">
                <a:latin typeface="Times New Roman" pitchFamily="18" charset="0"/>
                <a:ea typeface="Times New Roman" pitchFamily="18" charset="0"/>
                <a:cs typeface="Times New Roman" pitchFamily="18" charset="0"/>
              </a:rPr>
              <a:t>Предельное равновесие хрупких тел с трещинами.  – Киев: </a:t>
            </a:r>
            <a:r>
              <a:rPr lang="ru-RU" sz="2000" dirty="0" err="1" smtClean="0">
                <a:latin typeface="Times New Roman" pitchFamily="18" charset="0"/>
                <a:ea typeface="Times New Roman" pitchFamily="18" charset="0"/>
                <a:cs typeface="Times New Roman" pitchFamily="18" charset="0"/>
              </a:rPr>
              <a:t>Наукова</a:t>
            </a:r>
            <a:r>
              <a:rPr lang="ru-RU" sz="2000" dirty="0" smtClean="0">
                <a:latin typeface="Times New Roman" pitchFamily="18" charset="0"/>
                <a:ea typeface="Times New Roman" pitchFamily="18" charset="0"/>
                <a:cs typeface="Times New Roman" pitchFamily="18" charset="0"/>
              </a:rPr>
              <a:t> думка, 1968. 246 с.</a:t>
            </a:r>
            <a:endParaRPr lang="ru-RU"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Dugdale</a:t>
            </a:r>
            <a:r>
              <a:rPr kumimoji="0" lang="en-US"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D</a:t>
            </a: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en-US"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S</a:t>
            </a: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Yielding of  steel sheets containing slits // J. Mech. </a:t>
            </a:r>
            <a:r>
              <a:rPr kumimoji="0" lang="en-US" sz="200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Phis</a:t>
            </a:r>
            <a:r>
              <a:rPr kumimoji="0" lang="en-US"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Solids. – 1960. V</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 </a:t>
            </a:r>
            <a:r>
              <a:rPr kumimoji="0" lang="en-US"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100 – 104.</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5877250" cy="523220"/>
          </a:xfrm>
          <a:prstGeom prst="rect">
            <a:avLst/>
          </a:prstGeom>
          <a:noFill/>
        </p:spPr>
        <p:txBody>
          <a:bodyPr wrap="none" rtlCol="0">
            <a:spAutoFit/>
          </a:bodyPr>
          <a:lstStyle/>
          <a:p>
            <a:r>
              <a:rPr lang="ru-RU" sz="2800" b="1" dirty="0" smtClean="0">
                <a:latin typeface="Times New Roman" pitchFamily="18" charset="0"/>
                <a:cs typeface="Times New Roman" pitchFamily="18" charset="0"/>
              </a:rPr>
              <a:t>Нелинейная механика разрушения</a:t>
            </a:r>
            <a:endParaRPr lang="ru-RU" sz="2800" b="1" dirty="0">
              <a:latin typeface="Times New Roman" pitchFamily="18" charset="0"/>
              <a:cs typeface="Times New Roman" pitchFamily="18" charset="0"/>
            </a:endParaRPr>
          </a:p>
        </p:txBody>
      </p:sp>
      <p:sp>
        <p:nvSpPr>
          <p:cNvPr id="174081" name="Rectangle 1"/>
          <p:cNvSpPr>
            <a:spLocks noChangeArrowheads="1"/>
          </p:cNvSpPr>
          <p:nvPr/>
        </p:nvSpPr>
        <p:spPr bwMode="auto">
          <a:xfrm>
            <a:off x="107504" y="1011590"/>
            <a:ext cx="892899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Черных К.Ф.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Введение в физически и геометрически нелинейную теорию трещин. – М.: Наука,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Физматлит</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1996.-288 с.</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79512" y="2780928"/>
            <a:ext cx="8640960" cy="830997"/>
          </a:xfrm>
          <a:prstGeom prst="rect">
            <a:avLst/>
          </a:prstGeom>
        </p:spPr>
        <p:txBody>
          <a:bodyPr wrap="square">
            <a:spAutoFit/>
          </a:bodyPr>
          <a:lstStyle/>
          <a:p>
            <a:r>
              <a:rPr lang="ru-RU" sz="2400" b="1" dirty="0" err="1" smtClean="0">
                <a:solidFill>
                  <a:srgbClr val="C00000"/>
                </a:solidFill>
                <a:latin typeface="Times New Roman" pitchFamily="18" charset="0"/>
                <a:cs typeface="Times New Roman" pitchFamily="18" charset="0"/>
              </a:rPr>
              <a:t>Плювинаж</a:t>
            </a:r>
            <a:r>
              <a:rPr lang="ru-RU" sz="2400" b="1" dirty="0" smtClean="0">
                <a:solidFill>
                  <a:srgbClr val="C00000"/>
                </a:solidFill>
                <a:latin typeface="Times New Roman" pitchFamily="18" charset="0"/>
                <a:cs typeface="Times New Roman" pitchFamily="18" charset="0"/>
              </a:rPr>
              <a:t> Г.П. </a:t>
            </a:r>
            <a:r>
              <a:rPr lang="ru-RU" sz="2400" dirty="0" smtClean="0">
                <a:latin typeface="Times New Roman" pitchFamily="18" charset="0"/>
                <a:cs typeface="Times New Roman" pitchFamily="18" charset="0"/>
              </a:rPr>
              <a:t>Механика упругопластического разрушения.  – М.: Пер. С франц. - : Мир, 1993. – 450 с.</a:t>
            </a:r>
          </a:p>
        </p:txBody>
      </p:sp>
      <p:sp>
        <p:nvSpPr>
          <p:cNvPr id="5" name="Прямоугольник 4"/>
          <p:cNvSpPr/>
          <p:nvPr/>
        </p:nvSpPr>
        <p:spPr>
          <a:xfrm>
            <a:off x="251520" y="1916832"/>
            <a:ext cx="8712968" cy="830997"/>
          </a:xfrm>
          <a:prstGeom prst="rect">
            <a:avLst/>
          </a:prstGeom>
        </p:spPr>
        <p:txBody>
          <a:bodyPr wrap="square">
            <a:spAutoFit/>
          </a:bodyPr>
          <a:lstStyle/>
          <a:p>
            <a:pPr lvl="0"/>
            <a:r>
              <a:rPr lang="ru-RU" sz="2400" b="1" dirty="0" err="1" smtClean="0">
                <a:solidFill>
                  <a:srgbClr val="C00000"/>
                </a:solidFill>
                <a:latin typeface="Times New Roman" pitchFamily="18" charset="0"/>
                <a:cs typeface="Times New Roman" pitchFamily="18" charset="0"/>
              </a:rPr>
              <a:t>Партон</a:t>
            </a:r>
            <a:r>
              <a:rPr lang="ru-RU" sz="2400" b="1" dirty="0" smtClean="0">
                <a:solidFill>
                  <a:srgbClr val="C00000"/>
                </a:solidFill>
                <a:latin typeface="Times New Roman" pitchFamily="18" charset="0"/>
                <a:cs typeface="Times New Roman" pitchFamily="18" charset="0"/>
              </a:rPr>
              <a:t> В.З., Морозов Е.М. </a:t>
            </a:r>
            <a:r>
              <a:rPr lang="ru-RU" sz="2400" dirty="0" smtClean="0">
                <a:solidFill>
                  <a:prstClr val="black"/>
                </a:solidFill>
                <a:latin typeface="Times New Roman" pitchFamily="18" charset="0"/>
                <a:cs typeface="Times New Roman" pitchFamily="18" charset="0"/>
              </a:rPr>
              <a:t>Механика упругопластического разрушения.  – М.: Наука, 1985, 502 с.</a:t>
            </a:r>
            <a:endParaRPr lang="ru-RU" sz="2400" dirty="0">
              <a:solidFill>
                <a:prstClr val="black"/>
              </a:solidFill>
              <a:latin typeface="Times New Roman" pitchFamily="18" charset="0"/>
              <a:cs typeface="Times New Roman" pitchFamily="18" charset="0"/>
            </a:endParaRPr>
          </a:p>
        </p:txBody>
      </p:sp>
      <p:sp>
        <p:nvSpPr>
          <p:cNvPr id="6" name="Прямоугольник 5"/>
          <p:cNvSpPr/>
          <p:nvPr/>
        </p:nvSpPr>
        <p:spPr>
          <a:xfrm>
            <a:off x="107504" y="3645024"/>
            <a:ext cx="8856984" cy="1200329"/>
          </a:xfrm>
          <a:prstGeom prst="rect">
            <a:avLst/>
          </a:prstGeom>
        </p:spPr>
        <p:txBody>
          <a:bodyPr wrap="square">
            <a:spAutoFit/>
          </a:bodyPr>
          <a:lstStyle/>
          <a:p>
            <a:r>
              <a:rPr lang="ru-RU" sz="2400" b="1" dirty="0" smtClean="0">
                <a:solidFill>
                  <a:srgbClr val="C00000"/>
                </a:solidFill>
                <a:latin typeface="Times New Roman" pitchFamily="18" charset="0"/>
                <a:cs typeface="Times New Roman" pitchFamily="18" charset="0"/>
              </a:rPr>
              <a:t>Астафьев В.И.,  </a:t>
            </a:r>
            <a:r>
              <a:rPr lang="ru-RU" sz="2400" b="1" dirty="0" err="1" smtClean="0">
                <a:solidFill>
                  <a:srgbClr val="C00000"/>
                </a:solidFill>
                <a:latin typeface="Times New Roman" pitchFamily="18" charset="0"/>
                <a:cs typeface="Times New Roman" pitchFamily="18" charset="0"/>
              </a:rPr>
              <a:t>Радаев</a:t>
            </a:r>
            <a:r>
              <a:rPr lang="ru-RU" sz="2400" b="1" dirty="0" smtClean="0">
                <a:solidFill>
                  <a:srgbClr val="C00000"/>
                </a:solidFill>
                <a:latin typeface="Times New Roman" pitchFamily="18" charset="0"/>
                <a:cs typeface="Times New Roman" pitchFamily="18" charset="0"/>
              </a:rPr>
              <a:t> Ю.Н., Степанова Л.В. </a:t>
            </a:r>
            <a:r>
              <a:rPr lang="ru-RU" sz="2400" dirty="0" smtClean="0">
                <a:latin typeface="Times New Roman" pitchFamily="18" charset="0"/>
                <a:cs typeface="Times New Roman" pitchFamily="18" charset="0"/>
              </a:rPr>
              <a:t>Нелинейная механика разрушения Учебное пособие. Самара: Изд.Самарского ун-та, 2001. 562 с.</a:t>
            </a:r>
            <a:endParaRPr lang="ru-RU" sz="2400" dirty="0">
              <a:latin typeface="Times New Roman" pitchFamily="18" charset="0"/>
              <a:cs typeface="Times New Roman" pitchFamily="18" charset="0"/>
            </a:endParaRPr>
          </a:p>
        </p:txBody>
      </p:sp>
      <p:sp>
        <p:nvSpPr>
          <p:cNvPr id="174082" name="Rectangle 2"/>
          <p:cNvSpPr>
            <a:spLocks noChangeArrowheads="1"/>
          </p:cNvSpPr>
          <p:nvPr/>
        </p:nvSpPr>
        <p:spPr bwMode="auto">
          <a:xfrm>
            <a:off x="107504" y="4941168"/>
            <a:ext cx="885698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Atkinson C., </a:t>
            </a:r>
            <a:r>
              <a:rPr kumimoji="0" lang="en-US" sz="2400"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Eshelby</a:t>
            </a:r>
            <a:r>
              <a:rPr kumimoji="0" lang="en-US"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J.D.</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flow of energy into the tip of moving crack.//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Int.J</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Fracture Mechanics, 1968.V. 4.N. 1.P. 3-18.</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Echelby</a:t>
            </a:r>
            <a:r>
              <a:rPr kumimoji="0" lang="en-US" sz="2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J.D.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force on an elastic singularity. // Philos. Trans.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Roi</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Soc., 1951.V.A244.P. 87-111.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t>Литература по численным методам</a:t>
            </a:r>
            <a:endParaRPr lang="ru-RU" b="1" dirty="0"/>
          </a:p>
        </p:txBody>
      </p:sp>
      <p:sp>
        <p:nvSpPr>
          <p:cNvPr id="3" name="Прямоугольник 2"/>
          <p:cNvSpPr/>
          <p:nvPr/>
        </p:nvSpPr>
        <p:spPr>
          <a:xfrm>
            <a:off x="467544" y="980728"/>
            <a:ext cx="8280920" cy="5632311"/>
          </a:xfrm>
          <a:prstGeom prst="rect">
            <a:avLst/>
          </a:prstGeom>
        </p:spPr>
        <p:txBody>
          <a:bodyPr wrap="square">
            <a:spAutoFit/>
          </a:bodyPr>
          <a:lstStyle/>
          <a:p>
            <a:r>
              <a:rPr lang="ru-RU" sz="2000" b="1" dirty="0" smtClean="0">
                <a:solidFill>
                  <a:srgbClr val="C00000"/>
                </a:solidFill>
                <a:latin typeface="Times New Roman" pitchFamily="18" charset="0"/>
                <a:cs typeface="Times New Roman" pitchFamily="18" charset="0"/>
              </a:rPr>
              <a:t>Кит Г.С., Хай М.В. </a:t>
            </a:r>
            <a:r>
              <a:rPr lang="ru-RU" sz="2000" dirty="0" smtClean="0">
                <a:latin typeface="Times New Roman" pitchFamily="18" charset="0"/>
                <a:cs typeface="Times New Roman" pitchFamily="18" charset="0"/>
              </a:rPr>
              <a:t>Метод потенциалов в трехмерных задачах </a:t>
            </a:r>
            <a:r>
              <a:rPr lang="ru-RU" sz="2000" dirty="0" err="1" smtClean="0">
                <a:latin typeface="Times New Roman" pitchFamily="18" charset="0"/>
                <a:cs typeface="Times New Roman" pitchFamily="18" charset="0"/>
              </a:rPr>
              <a:t>термоупругости</a:t>
            </a:r>
            <a:r>
              <a:rPr lang="ru-RU" sz="2000" dirty="0" smtClean="0">
                <a:latin typeface="Times New Roman" pitchFamily="18" charset="0"/>
                <a:cs typeface="Times New Roman" pitchFamily="18" charset="0"/>
              </a:rPr>
              <a:t> тел с трещинами. –  Киев: Наук. думка, 1989. – 288 с.</a:t>
            </a:r>
          </a:p>
          <a:p>
            <a:endParaRPr lang="ru-RU" sz="2000" dirty="0" smtClean="0">
              <a:latin typeface="Times New Roman" pitchFamily="18" charset="0"/>
              <a:cs typeface="Times New Roman" pitchFamily="18" charset="0"/>
            </a:endParaRPr>
          </a:p>
          <a:p>
            <a:r>
              <a:rPr lang="ru-RU" sz="2000" b="1" dirty="0" err="1" smtClean="0">
                <a:solidFill>
                  <a:srgbClr val="C00000"/>
                </a:solidFill>
                <a:latin typeface="Times New Roman" pitchFamily="18" charset="0"/>
                <a:cs typeface="Times New Roman" pitchFamily="18" charset="0"/>
              </a:rPr>
              <a:t>Купрадзе</a:t>
            </a:r>
            <a:r>
              <a:rPr lang="ru-RU" sz="2000" b="1" dirty="0" smtClean="0">
                <a:solidFill>
                  <a:srgbClr val="C00000"/>
                </a:solidFill>
                <a:latin typeface="Times New Roman" pitchFamily="18" charset="0"/>
                <a:cs typeface="Times New Roman" pitchFamily="18" charset="0"/>
              </a:rPr>
              <a:t> В.Д. </a:t>
            </a:r>
            <a:r>
              <a:rPr lang="ru-RU" sz="2000" dirty="0" smtClean="0">
                <a:latin typeface="Times New Roman" pitchFamily="18" charset="0"/>
                <a:cs typeface="Times New Roman" pitchFamily="18" charset="0"/>
              </a:rPr>
              <a:t>Методы потенциала в теории упругости. – М.: </a:t>
            </a:r>
            <a:r>
              <a:rPr lang="ru-RU" sz="2000" dirty="0" err="1" smtClean="0">
                <a:latin typeface="Times New Roman" pitchFamily="18" charset="0"/>
                <a:cs typeface="Times New Roman" pitchFamily="18" charset="0"/>
              </a:rPr>
              <a:t>Физматгиз</a:t>
            </a:r>
            <a:r>
              <a:rPr lang="ru-RU" sz="2000" dirty="0" smtClean="0">
                <a:latin typeface="Times New Roman" pitchFamily="18" charset="0"/>
                <a:cs typeface="Times New Roman" pitchFamily="18" charset="0"/>
              </a:rPr>
              <a:t>. 1963. 472 с.</a:t>
            </a:r>
          </a:p>
          <a:p>
            <a:pPr lvl="0" eaLnBrk="0" fontAlgn="base" hangingPunct="0">
              <a:spcBef>
                <a:spcPct val="0"/>
              </a:spcBef>
              <a:spcAft>
                <a:spcPct val="0"/>
              </a:spcAft>
              <a:tabLst>
                <a:tab pos="412750" algn="l"/>
              </a:tabLst>
            </a:pPr>
            <a:endParaRPr lang="ru-RU" sz="2000" dirty="0" smtClean="0">
              <a:latin typeface="Times New Roman" pitchFamily="18" charset="0"/>
              <a:ea typeface="Century Schoolbook" pitchFamily="18" charset="0"/>
              <a:cs typeface="Times New Roman" pitchFamily="18" charset="0"/>
            </a:endParaRPr>
          </a:p>
          <a:p>
            <a:pPr lvl="0" eaLnBrk="0" fontAlgn="base" hangingPunct="0">
              <a:spcBef>
                <a:spcPct val="0"/>
              </a:spcBef>
              <a:spcAft>
                <a:spcPct val="0"/>
              </a:spcAft>
              <a:tabLst>
                <a:tab pos="412750" algn="l"/>
              </a:tabLst>
            </a:pPr>
            <a:r>
              <a:rPr lang="ru-RU" sz="2000" b="1" dirty="0" smtClean="0">
                <a:solidFill>
                  <a:srgbClr val="C00000"/>
                </a:solidFill>
                <a:latin typeface="Times New Roman" pitchFamily="18" charset="0"/>
                <a:ea typeface="Century Schoolbook" pitchFamily="18" charset="0"/>
                <a:cs typeface="Times New Roman" pitchFamily="18" charset="0"/>
              </a:rPr>
              <a:t>С. </a:t>
            </a:r>
            <a:r>
              <a:rPr lang="ru-RU" sz="2000" b="1" dirty="0" err="1" smtClean="0">
                <a:solidFill>
                  <a:srgbClr val="C00000"/>
                </a:solidFill>
                <a:latin typeface="Times New Roman" pitchFamily="18" charset="0"/>
                <a:ea typeface="Century Schoolbook" pitchFamily="18" charset="0"/>
                <a:cs typeface="Times New Roman" pitchFamily="18" charset="0"/>
              </a:rPr>
              <a:t>Крауч</a:t>
            </a:r>
            <a:r>
              <a:rPr lang="ru-RU" sz="2000" b="1" dirty="0" smtClean="0">
                <a:solidFill>
                  <a:srgbClr val="C00000"/>
                </a:solidFill>
                <a:latin typeface="Times New Roman" pitchFamily="18" charset="0"/>
                <a:ea typeface="Century Schoolbook" pitchFamily="18" charset="0"/>
                <a:cs typeface="Times New Roman" pitchFamily="18" charset="0"/>
              </a:rPr>
              <a:t>, А. </a:t>
            </a:r>
            <a:r>
              <a:rPr lang="ru-RU" sz="2000" b="1" dirty="0" err="1" smtClean="0">
                <a:solidFill>
                  <a:srgbClr val="C00000"/>
                </a:solidFill>
                <a:latin typeface="Times New Roman" pitchFamily="18" charset="0"/>
                <a:ea typeface="Century Schoolbook" pitchFamily="18" charset="0"/>
                <a:cs typeface="Times New Roman" pitchFamily="18" charset="0"/>
              </a:rPr>
              <a:t>Старфилд</a:t>
            </a:r>
            <a:r>
              <a:rPr lang="ru-RU" sz="2000" b="1" dirty="0" smtClean="0">
                <a:solidFill>
                  <a:srgbClr val="C00000"/>
                </a:solidFill>
                <a:latin typeface="Times New Roman" pitchFamily="18" charset="0"/>
                <a:ea typeface="Century Schoolbook" pitchFamily="18" charset="0"/>
                <a:cs typeface="Times New Roman" pitchFamily="18" charset="0"/>
              </a:rPr>
              <a:t>. </a:t>
            </a:r>
            <a:r>
              <a:rPr lang="ru-RU" sz="2000" dirty="0" smtClean="0">
                <a:latin typeface="Times New Roman" pitchFamily="18" charset="0"/>
                <a:ea typeface="Century Schoolbook" pitchFamily="18" charset="0"/>
                <a:cs typeface="Times New Roman" pitchFamily="18" charset="0"/>
              </a:rPr>
              <a:t>Методы граничных элементов в механике твердого тела. М.: Мир, 1987. - 328 е.</a:t>
            </a:r>
            <a:endParaRPr lang="en-US" sz="2000" dirty="0" smtClean="0">
              <a:latin typeface="Times New Roman" pitchFamily="18" charset="0"/>
              <a:ea typeface="Century Schoolbook" pitchFamily="18" charset="0"/>
              <a:cs typeface="Times New Roman" pitchFamily="18" charset="0"/>
            </a:endParaRPr>
          </a:p>
          <a:p>
            <a:pPr lvl="0" eaLnBrk="0" fontAlgn="base" hangingPunct="0">
              <a:spcBef>
                <a:spcPct val="0"/>
              </a:spcBef>
              <a:spcAft>
                <a:spcPct val="0"/>
              </a:spcAft>
              <a:tabLst>
                <a:tab pos="412750" algn="l"/>
              </a:tabLst>
            </a:pPr>
            <a:endParaRPr lang="ru-RU" sz="2000" dirty="0" smtClean="0">
              <a:latin typeface="Times New Roman" pitchFamily="18" charset="0"/>
              <a:cs typeface="Times New Roman" pitchFamily="18" charset="0"/>
            </a:endParaRPr>
          </a:p>
          <a:p>
            <a:pPr lvl="0" eaLnBrk="0" fontAlgn="base" hangingPunct="0">
              <a:spcBef>
                <a:spcPct val="0"/>
              </a:spcBef>
              <a:spcAft>
                <a:spcPct val="0"/>
              </a:spcAft>
              <a:tabLst>
                <a:tab pos="412750" algn="l"/>
              </a:tabLst>
            </a:pPr>
            <a:r>
              <a:rPr lang="ru-RU" sz="2000" b="1" dirty="0" smtClean="0">
                <a:solidFill>
                  <a:srgbClr val="C00000"/>
                </a:solidFill>
                <a:latin typeface="Times New Roman" pitchFamily="18" charset="0"/>
                <a:cs typeface="Times New Roman" pitchFamily="18" charset="0"/>
              </a:rPr>
              <a:t>К. </a:t>
            </a:r>
            <a:r>
              <a:rPr lang="ru-RU" sz="2000" b="1" dirty="0" err="1" smtClean="0">
                <a:solidFill>
                  <a:srgbClr val="C00000"/>
                </a:solidFill>
                <a:latin typeface="Times New Roman" pitchFamily="18" charset="0"/>
                <a:cs typeface="Times New Roman" pitchFamily="18" charset="0"/>
              </a:rPr>
              <a:t>Бреббия</a:t>
            </a:r>
            <a:r>
              <a:rPr lang="ru-RU" sz="2000" b="1" dirty="0" smtClean="0">
                <a:solidFill>
                  <a:srgbClr val="C00000"/>
                </a:solidFill>
                <a:latin typeface="Times New Roman" pitchFamily="18" charset="0"/>
                <a:cs typeface="Times New Roman" pitchFamily="18" charset="0"/>
              </a:rPr>
              <a:t>, Ж. </a:t>
            </a:r>
            <a:r>
              <a:rPr lang="ru-RU" sz="2000" b="1" dirty="0" err="1" smtClean="0">
                <a:solidFill>
                  <a:srgbClr val="C00000"/>
                </a:solidFill>
                <a:latin typeface="Times New Roman" pitchFamily="18" charset="0"/>
                <a:cs typeface="Times New Roman" pitchFamily="18" charset="0"/>
              </a:rPr>
              <a:t>Теллес</a:t>
            </a:r>
            <a:r>
              <a:rPr lang="ru-RU" sz="2000" b="1" dirty="0" smtClean="0">
                <a:solidFill>
                  <a:srgbClr val="C00000"/>
                </a:solidFill>
                <a:latin typeface="Times New Roman" pitchFamily="18" charset="0"/>
                <a:cs typeface="Times New Roman" pitchFamily="18" charset="0"/>
              </a:rPr>
              <a:t>, Л. </a:t>
            </a:r>
            <a:r>
              <a:rPr lang="ru-RU" sz="2000" b="1" dirty="0" err="1" smtClean="0">
                <a:solidFill>
                  <a:srgbClr val="C00000"/>
                </a:solidFill>
                <a:latin typeface="Times New Roman" pitchFamily="18" charset="0"/>
                <a:cs typeface="Times New Roman" pitchFamily="18" charset="0"/>
              </a:rPr>
              <a:t>Вроубел</a:t>
            </a:r>
            <a:r>
              <a:rPr lang="ru-RU" sz="2000" b="1" dirty="0" smtClean="0">
                <a:solidFill>
                  <a:srgbClr val="C00000"/>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Методы граничных элементов. 1987 </a:t>
            </a:r>
          </a:p>
          <a:p>
            <a:pPr lvl="0" algn="just" eaLnBrk="0" fontAlgn="base" hangingPunct="0">
              <a:spcBef>
                <a:spcPct val="0"/>
              </a:spcBef>
              <a:spcAft>
                <a:spcPct val="0"/>
              </a:spcAft>
              <a:tabLst>
                <a:tab pos="412750" algn="l"/>
              </a:tabLst>
            </a:pPr>
            <a:r>
              <a:rPr lang="ru-RU" sz="2000" dirty="0" smtClean="0">
                <a:latin typeface="Times New Roman" pitchFamily="18" charset="0"/>
                <a:ea typeface="Century Schoolbook" pitchFamily="18" charset="0"/>
                <a:cs typeface="Times New Roman" pitchFamily="18" charset="0"/>
              </a:rPr>
              <a:t>М.А. Алексидзе. Решение граничных задач методом разложения но </a:t>
            </a:r>
            <a:r>
              <a:rPr lang="ru-RU" sz="2000" dirty="0" err="1" smtClean="0">
                <a:latin typeface="Times New Roman" pitchFamily="18" charset="0"/>
                <a:ea typeface="Century Schoolbook" pitchFamily="18" charset="0"/>
                <a:cs typeface="Times New Roman" pitchFamily="18" charset="0"/>
              </a:rPr>
              <a:t>неортогональным</a:t>
            </a:r>
            <a:r>
              <a:rPr lang="ru-RU" sz="2000" dirty="0" smtClean="0">
                <a:latin typeface="Times New Roman" pitchFamily="18" charset="0"/>
                <a:ea typeface="Century Schoolbook" pitchFamily="18" charset="0"/>
                <a:cs typeface="Times New Roman" pitchFamily="18" charset="0"/>
              </a:rPr>
              <a:t> функциям. М.: Изд. «Наука». 1978.</a:t>
            </a:r>
          </a:p>
          <a:p>
            <a:endParaRPr lang="ru-RU" sz="2000" dirty="0" smtClean="0">
              <a:latin typeface="Times New Roman" pitchFamily="18" charset="0"/>
              <a:cs typeface="Times New Roman" pitchFamily="18" charset="0"/>
            </a:endParaRPr>
          </a:p>
          <a:p>
            <a:r>
              <a:rPr lang="ru-RU" sz="2000" b="1" dirty="0" err="1" smtClean="0">
                <a:solidFill>
                  <a:srgbClr val="C00000"/>
                </a:solidFill>
                <a:latin typeface="Times New Roman" pitchFamily="18" charset="0"/>
                <a:cs typeface="Times New Roman" pitchFamily="18" charset="0"/>
              </a:rPr>
              <a:t>Никишков</a:t>
            </a:r>
            <a:r>
              <a:rPr lang="ru-RU" sz="2000" b="1" dirty="0" smtClean="0">
                <a:solidFill>
                  <a:srgbClr val="C00000"/>
                </a:solidFill>
                <a:latin typeface="Times New Roman" pitchFamily="18" charset="0"/>
                <a:cs typeface="Times New Roman" pitchFamily="18" charset="0"/>
              </a:rPr>
              <a:t> Г.П., Морозов Е.М. </a:t>
            </a:r>
            <a:r>
              <a:rPr lang="ru-RU" sz="2000" dirty="0" smtClean="0">
                <a:latin typeface="Times New Roman" pitchFamily="18" charset="0"/>
                <a:cs typeface="Times New Roman" pitchFamily="18" charset="0"/>
              </a:rPr>
              <a:t>Метод </a:t>
            </a:r>
            <a:r>
              <a:rPr lang="ru-RU" sz="2000" dirty="0" smtClean="0">
                <a:latin typeface="Times New Roman" pitchFamily="18" charset="0"/>
                <a:cs typeface="Times New Roman" pitchFamily="18" charset="0"/>
              </a:rPr>
              <a:t> конечных </a:t>
            </a:r>
            <a:r>
              <a:rPr lang="ru-RU" sz="2000" dirty="0" smtClean="0">
                <a:latin typeface="Times New Roman" pitchFamily="18" charset="0"/>
                <a:cs typeface="Times New Roman" pitchFamily="18" charset="0"/>
              </a:rPr>
              <a:t>элементов в механике разрушения. М.: Наука, 1980. – 256 с.</a:t>
            </a:r>
          </a:p>
          <a:p>
            <a:endParaRPr lang="ru-RU" sz="2000" dirty="0" smtClean="0">
              <a:latin typeface="Times New Roman" pitchFamily="18" charset="0"/>
              <a:cs typeface="Times New Roman" pitchFamily="18" charset="0"/>
            </a:endParaRPr>
          </a:p>
          <a:p>
            <a:r>
              <a:rPr lang="ru-RU" sz="2000" b="1" dirty="0" err="1" smtClean="0">
                <a:solidFill>
                  <a:srgbClr val="C00000"/>
                </a:solidFill>
                <a:latin typeface="Times New Roman" pitchFamily="18" charset="0"/>
                <a:cs typeface="Times New Roman" pitchFamily="18" charset="0"/>
              </a:rPr>
              <a:t>Сиратори</a:t>
            </a:r>
            <a:r>
              <a:rPr lang="ru-RU" sz="2000" b="1" dirty="0" smtClean="0">
                <a:solidFill>
                  <a:srgbClr val="C00000"/>
                </a:solidFill>
                <a:latin typeface="Times New Roman" pitchFamily="18" charset="0"/>
                <a:cs typeface="Times New Roman" pitchFamily="18" charset="0"/>
              </a:rPr>
              <a:t> М., </a:t>
            </a:r>
            <a:r>
              <a:rPr lang="ru-RU" sz="2000" b="1" dirty="0" err="1" smtClean="0">
                <a:solidFill>
                  <a:srgbClr val="C00000"/>
                </a:solidFill>
                <a:latin typeface="Times New Roman" pitchFamily="18" charset="0"/>
                <a:cs typeface="Times New Roman" pitchFamily="18" charset="0"/>
              </a:rPr>
              <a:t>Миёси</a:t>
            </a:r>
            <a:r>
              <a:rPr lang="ru-RU" sz="2000" b="1" dirty="0" smtClean="0">
                <a:solidFill>
                  <a:srgbClr val="C00000"/>
                </a:solidFill>
                <a:latin typeface="Times New Roman" pitchFamily="18" charset="0"/>
                <a:cs typeface="Times New Roman" pitchFamily="18" charset="0"/>
              </a:rPr>
              <a:t> Т., </a:t>
            </a:r>
            <a:r>
              <a:rPr lang="ru-RU" sz="2000" b="1" dirty="0" err="1" smtClean="0">
                <a:solidFill>
                  <a:srgbClr val="C00000"/>
                </a:solidFill>
                <a:latin typeface="Times New Roman" pitchFamily="18" charset="0"/>
                <a:cs typeface="Times New Roman" pitchFamily="18" charset="0"/>
              </a:rPr>
              <a:t>Мицусита</a:t>
            </a:r>
            <a:r>
              <a:rPr lang="ru-RU" sz="2000" b="1" dirty="0" smtClean="0">
                <a:solidFill>
                  <a:srgbClr val="C00000"/>
                </a:solidFill>
                <a:latin typeface="Times New Roman" pitchFamily="18" charset="0"/>
                <a:cs typeface="Times New Roman" pitchFamily="18" charset="0"/>
              </a:rPr>
              <a:t> Х. </a:t>
            </a:r>
            <a:r>
              <a:rPr lang="ru-RU" sz="2000" dirty="0" smtClean="0">
                <a:latin typeface="Times New Roman" pitchFamily="18" charset="0"/>
                <a:cs typeface="Times New Roman" pitchFamily="18" charset="0"/>
              </a:rPr>
              <a:t>Вычислительная механика разрушения: Пер. С </a:t>
            </a:r>
            <a:r>
              <a:rPr lang="ru-RU" sz="2000" dirty="0" err="1" smtClean="0">
                <a:latin typeface="Times New Roman" pitchFamily="18" charset="0"/>
                <a:cs typeface="Times New Roman" pitchFamily="18" charset="0"/>
              </a:rPr>
              <a:t>японск</a:t>
            </a:r>
            <a:r>
              <a:rPr lang="ru-RU" sz="2000" dirty="0" smtClean="0">
                <a:latin typeface="Times New Roman" pitchFamily="18" charset="0"/>
                <a:cs typeface="Times New Roman" pitchFamily="18" charset="0"/>
              </a:rPr>
              <a:t>. – М.: Мир, 1986. – 334 с.</a:t>
            </a:r>
            <a:endParaRPr lang="ru-RU"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16632"/>
            <a:ext cx="7187739" cy="1077218"/>
          </a:xfrm>
          <a:prstGeom prst="rect">
            <a:avLst/>
          </a:prstGeom>
          <a:noFill/>
        </p:spPr>
        <p:txBody>
          <a:bodyPr wrap="square" rtlCol="0">
            <a:spAutoFit/>
          </a:bodyPr>
          <a:lstStyle/>
          <a:p>
            <a:r>
              <a:rPr lang="ru-RU" sz="3600" b="1" dirty="0" smtClean="0"/>
              <a:t>Основные типы </a:t>
            </a:r>
            <a:r>
              <a:rPr lang="ru-RU" sz="3600" b="1" dirty="0" smtClean="0"/>
              <a:t>нагрузки трещин</a:t>
            </a:r>
            <a:endParaRPr lang="en-US" sz="3600" b="1" dirty="0" smtClean="0"/>
          </a:p>
          <a:p>
            <a:r>
              <a:rPr lang="ru-RU" sz="2800" b="1" dirty="0" smtClean="0"/>
              <a:t>Коэффициенты интенсивности напряжений</a:t>
            </a:r>
            <a:endParaRPr lang="ru-RU" sz="2800" b="1" dirty="0"/>
          </a:p>
        </p:txBody>
      </p:sp>
      <p:pic>
        <p:nvPicPr>
          <p:cNvPr id="22529" name="Picture 1"/>
          <p:cNvPicPr>
            <a:picLocks noChangeAspect="1" noChangeArrowheads="1"/>
          </p:cNvPicPr>
          <p:nvPr/>
        </p:nvPicPr>
        <p:blipFill>
          <a:blip r:embed="rId3" cstate="print"/>
          <a:srcRect/>
          <a:stretch>
            <a:fillRect/>
          </a:stretch>
        </p:blipFill>
        <p:spPr bwMode="auto">
          <a:xfrm>
            <a:off x="1331640" y="1340768"/>
            <a:ext cx="6480720" cy="2376264"/>
          </a:xfrm>
          <a:prstGeom prst="rect">
            <a:avLst/>
          </a:prstGeom>
          <a:noFill/>
          <a:ln w="9525">
            <a:noFill/>
            <a:miter lim="800000"/>
            <a:headEnd/>
            <a:tailEnd/>
          </a:ln>
          <a:effectLst/>
        </p:spPr>
      </p:pic>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530" name="Object 2"/>
          <p:cNvGraphicFramePr>
            <a:graphicFrameLocks noChangeAspect="1"/>
          </p:cNvGraphicFramePr>
          <p:nvPr/>
        </p:nvGraphicFramePr>
        <p:xfrm>
          <a:off x="1487488" y="3933825"/>
          <a:ext cx="5449887" cy="790575"/>
        </p:xfrm>
        <a:graphic>
          <a:graphicData uri="http://schemas.openxmlformats.org/presentationml/2006/ole">
            <p:oleObj spid="_x0000_s22530" name="Equation" r:id="rId4" imgW="3022560" imgH="380880" progId="Equation.DSMT4">
              <p:embed/>
            </p:oleObj>
          </a:graphicData>
        </a:graphic>
      </p:graphicFrame>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532" name="Object 4"/>
          <p:cNvGraphicFramePr>
            <a:graphicFrameLocks noChangeAspect="1"/>
          </p:cNvGraphicFramePr>
          <p:nvPr/>
        </p:nvGraphicFramePr>
        <p:xfrm>
          <a:off x="1525588" y="4941888"/>
          <a:ext cx="5446712" cy="719137"/>
        </p:xfrm>
        <a:graphic>
          <a:graphicData uri="http://schemas.openxmlformats.org/presentationml/2006/ole">
            <p:oleObj spid="_x0000_s22532" name="Equation" r:id="rId5" imgW="3060360" imgH="380880" progId="Equation.DSMT4">
              <p:embed/>
            </p:oleObj>
          </a:graphicData>
        </a:graphic>
      </p:graphicFrame>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534" name="Object 6"/>
          <p:cNvGraphicFramePr>
            <a:graphicFrameLocks noChangeAspect="1"/>
          </p:cNvGraphicFramePr>
          <p:nvPr/>
        </p:nvGraphicFramePr>
        <p:xfrm>
          <a:off x="1492250" y="5864225"/>
          <a:ext cx="5600030" cy="746125"/>
        </p:xfrm>
        <a:graphic>
          <a:graphicData uri="http://schemas.openxmlformats.org/presentationml/2006/ole">
            <p:oleObj spid="_x0000_s22534" name="Equation" r:id="rId6" imgW="3098520" imgH="393480" progId="Equation.DSMT4">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0" y="157907"/>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2385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Согласно предложению Ирвина, интенсивность высвобождения энергии может быть представлена следующим образом</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414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4146" name="Object 2"/>
          <p:cNvGraphicFramePr>
            <a:graphicFrameLocks noChangeAspect="1"/>
          </p:cNvGraphicFramePr>
          <p:nvPr/>
        </p:nvGraphicFramePr>
        <p:xfrm>
          <a:off x="87313" y="1731963"/>
          <a:ext cx="8896350" cy="1481137"/>
        </p:xfrm>
        <a:graphic>
          <a:graphicData uri="http://schemas.openxmlformats.org/presentationml/2006/ole">
            <p:oleObj spid="_x0000_s5122" name="Equation" r:id="rId3" imgW="3111480" imgH="545760" progId="Equation.DSMT4">
              <p:embed/>
            </p:oleObj>
          </a:graphicData>
        </a:graphic>
      </p:graphicFrame>
      <p:sp>
        <p:nvSpPr>
          <p:cNvPr id="134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41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4150" name="Object 6"/>
          <p:cNvGraphicFramePr>
            <a:graphicFrameLocks noChangeAspect="1"/>
          </p:cNvGraphicFramePr>
          <p:nvPr/>
        </p:nvGraphicFramePr>
        <p:xfrm>
          <a:off x="188913" y="3835400"/>
          <a:ext cx="8696325" cy="1492250"/>
        </p:xfrm>
        <a:graphic>
          <a:graphicData uri="http://schemas.openxmlformats.org/presentationml/2006/ole">
            <p:oleObj spid="_x0000_s5123" name="Equation" r:id="rId4" imgW="2336760" imgH="482400" progId="Equation.DSMT4">
              <p:embed/>
            </p:oleObj>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2304</Words>
  <Application>Microsoft Office PowerPoint</Application>
  <PresentationFormat>Экран (4:3)</PresentationFormat>
  <Paragraphs>337</Paragraphs>
  <Slides>49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49</vt:i4>
      </vt:variant>
    </vt:vector>
  </HeadingPairs>
  <TitlesOfParts>
    <vt:vector size="52" baseType="lpstr">
      <vt:lpstr>Тема Office</vt:lpstr>
      <vt:lpstr>Equation</vt:lpstr>
      <vt:lpstr>MathType 6.0 Equation</vt:lpstr>
      <vt:lpstr>V Международная конференция «Триггерные эффекты в геосистемах»  Взаимное влияние трёхмерных трещин в упругом теле</vt:lpstr>
      <vt:lpstr>История вопроса</vt:lpstr>
      <vt:lpstr>Основоположники</vt:lpstr>
      <vt:lpstr>Динамика трещин</vt:lpstr>
      <vt:lpstr>Слайд 5</vt:lpstr>
      <vt:lpstr>Слайд 6</vt:lpstr>
      <vt:lpstr>Литература по численным методам</vt:lpstr>
      <vt:lpstr>Слайд 8</vt:lpstr>
      <vt:lpstr>Слайд 9</vt:lpstr>
      <vt:lpstr>Слайд 10</vt:lpstr>
      <vt:lpstr>Слайд 11</vt:lpstr>
      <vt:lpstr>Напряжения для первого решения</vt:lpstr>
      <vt:lpstr>Слайд 13</vt:lpstr>
      <vt:lpstr>Слайд 14</vt:lpstr>
      <vt:lpstr>Слайд 15</vt:lpstr>
      <vt:lpstr>Слайд 16</vt:lpstr>
      <vt:lpstr>Слайд 17</vt:lpstr>
      <vt:lpstr>К постановке задач</vt:lpstr>
      <vt:lpstr>Слайд 19</vt:lpstr>
      <vt:lpstr>Слайд 20</vt:lpstr>
      <vt:lpstr>Слайд 21</vt:lpstr>
      <vt:lpstr>Слайд 22</vt:lpstr>
      <vt:lpstr>Слайд 23</vt:lpstr>
      <vt:lpstr>Слайд 24</vt:lpstr>
      <vt:lpstr>Результаты сравнения с [Мураками] эллиптической трещины с разным отношением полуосей, под внутренним давлением приведены </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Пассивная трещина около поверхности, к которой приложено растягивающее нормальное напряжение  0.1. Угол между плоскостями равен 30 градусов.</vt:lpstr>
      <vt:lpstr>Слайд 39</vt:lpstr>
      <vt:lpstr>Слайд 40</vt:lpstr>
      <vt:lpstr>Слайд 41</vt:lpstr>
      <vt:lpstr>Слайд 42</vt:lpstr>
      <vt:lpstr>Открытые трещины</vt:lpstr>
      <vt:lpstr>Слайд 44</vt:lpstr>
      <vt:lpstr>Слайд 45</vt:lpstr>
      <vt:lpstr>Слайд 46</vt:lpstr>
      <vt:lpstr>Слайд 47</vt:lpstr>
      <vt:lpstr>Слайд 48</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ЭЛЛИПТИЧЕСКИХ ТРЕЩИН С ГРАНИЦЕЙ УПРУГОГО ТЕЛА</dc:title>
  <dc:creator>Прльзователь</dc:creator>
  <cp:lastModifiedBy>Прльзователь</cp:lastModifiedBy>
  <cp:revision>146</cp:revision>
  <dcterms:created xsi:type="dcterms:W3CDTF">2019-03-14T14:18:18Z</dcterms:created>
  <dcterms:modified xsi:type="dcterms:W3CDTF">2019-06-06T18:48:25Z</dcterms:modified>
</cp:coreProperties>
</file>