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65" r:id="rId5"/>
    <p:sldId id="262" r:id="rId6"/>
    <p:sldId id="259" r:id="rId7"/>
    <p:sldId id="261" r:id="rId8"/>
    <p:sldId id="272" r:id="rId9"/>
    <p:sldId id="290" r:id="rId10"/>
    <p:sldId id="292" r:id="rId11"/>
    <p:sldId id="293" r:id="rId12"/>
    <p:sldId id="294" r:id="rId13"/>
    <p:sldId id="295" r:id="rId14"/>
    <p:sldId id="296" r:id="rId15"/>
    <p:sldId id="289" r:id="rId16"/>
    <p:sldId id="269" r:id="rId17"/>
    <p:sldId id="268" r:id="rId18"/>
    <p:sldId id="29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776D81"/>
    <a:srgbClr val="E20CB4"/>
    <a:srgbClr val="008080"/>
    <a:srgbClr val="00CC66"/>
    <a:srgbClr val="009900"/>
    <a:srgbClr val="118D17"/>
    <a:srgbClr val="2F995A"/>
    <a:srgbClr val="2E8A72"/>
    <a:srgbClr val="69658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4660"/>
  </p:normalViewPr>
  <p:slideViewPr>
    <p:cSldViewPr>
      <p:cViewPr>
        <p:scale>
          <a:sx n="90" d="100"/>
          <a:sy n="90" d="100"/>
        </p:scale>
        <p:origin x="-9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A57-220F-4244-B28E-1282A7CDB99A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977-D4DB-46F0-9A29-00298E5DE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A57-220F-4244-B28E-1282A7CDB99A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977-D4DB-46F0-9A29-00298E5DE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A57-220F-4244-B28E-1282A7CDB99A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977-D4DB-46F0-9A29-00298E5DE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3528" y="1034430"/>
            <a:ext cx="8200408" cy="509173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Название 9"/>
          <p:cNvSpPr>
            <a:spLocks noGrp="1"/>
          </p:cNvSpPr>
          <p:nvPr>
            <p:ph type="title"/>
          </p:nvPr>
        </p:nvSpPr>
        <p:spPr>
          <a:xfrm>
            <a:off x="640502" y="144034"/>
            <a:ext cx="8183434" cy="445198"/>
          </a:xfrm>
          <a:prstGeom prst="rect">
            <a:avLst/>
          </a:prstGeom>
        </p:spPr>
        <p:txBody>
          <a:bodyPr vert="horz" anchor="ctr"/>
          <a:lstStyle>
            <a:lvl1pPr>
              <a:defRPr sz="1400" baseline="0">
                <a:solidFill>
                  <a:srgbClr val="0D48B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0"/>
          </p:nvPr>
        </p:nvSpPr>
        <p:spPr>
          <a:xfrm>
            <a:off x="640502" y="569272"/>
            <a:ext cx="8183434" cy="301375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solidFill>
                  <a:srgbClr val="0D48BC"/>
                </a:solidFill>
              </a:defRPr>
            </a:lvl1pPr>
            <a:lvl2pPr marL="457200" indent="0">
              <a:buNone/>
              <a:defRPr sz="2400">
                <a:solidFill>
                  <a:srgbClr val="0D48BC"/>
                </a:solidFill>
              </a:defRPr>
            </a:lvl2pPr>
            <a:lvl3pPr marL="914400" indent="0">
              <a:buNone/>
              <a:defRPr sz="2400">
                <a:solidFill>
                  <a:srgbClr val="0D48BC"/>
                </a:solidFill>
              </a:defRPr>
            </a:lvl3pPr>
            <a:lvl4pPr marL="1371600" indent="0">
              <a:buNone/>
              <a:defRPr sz="2400">
                <a:solidFill>
                  <a:srgbClr val="0D48BC"/>
                </a:solidFill>
              </a:defRPr>
            </a:lvl4pPr>
            <a:lvl5pPr marL="1828800" indent="0">
              <a:buNone/>
              <a:defRPr sz="2400">
                <a:solidFill>
                  <a:srgbClr val="0D48B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1"/>
          </p:nvPr>
        </p:nvSpPr>
        <p:spPr>
          <a:xfrm>
            <a:off x="3495555" y="6317067"/>
            <a:ext cx="2344028" cy="3983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D48BC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A57-220F-4244-B28E-1282A7CDB99A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977-D4DB-46F0-9A29-00298E5DE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A57-220F-4244-B28E-1282A7CDB99A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977-D4DB-46F0-9A29-00298E5DE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A57-220F-4244-B28E-1282A7CDB99A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977-D4DB-46F0-9A29-00298E5DE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A57-220F-4244-B28E-1282A7CDB99A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977-D4DB-46F0-9A29-00298E5DE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A57-220F-4244-B28E-1282A7CDB99A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977-D4DB-46F0-9A29-00298E5DE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A57-220F-4244-B28E-1282A7CDB99A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977-D4DB-46F0-9A29-00298E5DE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A57-220F-4244-B28E-1282A7CDB99A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977-D4DB-46F0-9A29-00298E5DE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EA57-220F-4244-B28E-1282A7CDB99A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3977-D4DB-46F0-9A29-00298E5DE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EA57-220F-4244-B28E-1282A7CDB99A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3977-D4DB-46F0-9A29-00298E5DE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дизайн слай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538" t="14393" r="25588"/>
          <a:stretch>
            <a:fillRect/>
          </a:stretch>
        </p:blipFill>
        <p:spPr bwMode="auto">
          <a:xfrm>
            <a:off x="2699792" y="5085184"/>
            <a:ext cx="648072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1470025"/>
          </a:xfrm>
        </p:spPr>
        <p:txBody>
          <a:bodyPr>
            <a:noAutofit/>
          </a:bodyPr>
          <a:lstStyle/>
          <a:p>
            <a:pPr indent="342265">
              <a:lnSpc>
                <a:spcPct val="115000"/>
              </a:lnSpc>
              <a:spcAft>
                <a:spcPts val="0"/>
              </a:spcAft>
            </a:pPr>
            <a:r>
              <a:rPr lang="ru-RU" sz="2200" b="1" dirty="0" smtClean="0">
                <a:latin typeface="Times New Roman"/>
                <a:ea typeface="Calibri"/>
                <a:cs typeface="Times New Roman"/>
              </a:rPr>
              <a:t>ИЗМЕНЕНИЕ СЕЙСМИЧНОСТИ МАССИВА ГОРНЫХ ПОРОД ПРИ ВЕДЕНИИ ГОРНЫХ РАБОТ ВБЛИЗИ СААМСКОГО РАЗЛОМА НА КИРОВСКОМ РУДНИКЕ  КФ АО АПАТИТ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r>
              <a:rPr lang="ru-RU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9592" y="3573016"/>
            <a:ext cx="6400800" cy="6096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А.А. Козырев, С.А. Жукова, О.Г. Журавлева 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120" y="432619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Горный институт  </a:t>
            </a:r>
            <a:r>
              <a:rPr lang="ru-RU" sz="1600" b="1" i="1" u="none" strike="noStrike" dirty="0" smtClean="0">
                <a:latin typeface="Rubik-Light"/>
              </a:rPr>
              <a:t>Кольский научный центр </a:t>
            </a:r>
          </a:p>
          <a:p>
            <a:pPr algn="ctr"/>
            <a:r>
              <a:rPr lang="ru-RU" sz="1600" b="1" i="1" u="none" strike="noStrike" dirty="0" smtClean="0">
                <a:latin typeface="Rubik-Light"/>
              </a:rPr>
              <a:t>Российской академии наук</a:t>
            </a:r>
          </a:p>
          <a:p>
            <a:pPr algn="ctr"/>
            <a:r>
              <a:rPr lang="ru-RU" sz="1600" b="1" i="1" dirty="0" smtClean="0">
                <a:latin typeface="Rubik-Light"/>
                <a:cs typeface="Arial" pitchFamily="34" charset="0"/>
              </a:rPr>
              <a:t>г.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Апатиты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7" descr="Embl_eng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20688"/>
            <a:ext cx="990600" cy="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9632" y="-27384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3399"/>
                </a:solidFill>
              </a:rPr>
              <a:t>Пятая Международная конференция</a:t>
            </a:r>
          </a:p>
          <a:p>
            <a:r>
              <a:rPr lang="ru-RU" sz="2000" b="1" i="1" dirty="0" smtClean="0">
                <a:solidFill>
                  <a:srgbClr val="003399"/>
                </a:solidFill>
              </a:rPr>
              <a:t>"Триггерные эффекты в геосистемах"      </a:t>
            </a:r>
            <a:br>
              <a:rPr lang="ru-RU" sz="2000" b="1" i="1" dirty="0" smtClean="0">
                <a:solidFill>
                  <a:srgbClr val="003399"/>
                </a:solidFill>
              </a:rPr>
            </a:br>
            <a:endParaRPr lang="ru-RU" sz="2000" b="1" i="1" dirty="0" smtClean="0">
              <a:solidFill>
                <a:srgbClr val="0033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47656" y="-27384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srgbClr val="003399"/>
                </a:solidFill>
              </a:rPr>
              <a:t>4-7 Июня 2019 /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82" y="3438000"/>
            <a:ext cx="7368418" cy="3420000"/>
          </a:xfrm>
          <a:prstGeom prst="rect">
            <a:avLst/>
          </a:prstGeom>
        </p:spPr>
      </p:pic>
      <p:pic>
        <p:nvPicPr>
          <p:cNvPr id="8" name="Рисунок 7" descr="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9000"/>
            <a:ext cx="7390597" cy="34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9784" y="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20CB4"/>
                </a:solidFill>
              </a:rPr>
              <a:t>2014 год</a:t>
            </a:r>
            <a:endParaRPr lang="ru-RU" sz="2800" b="1" dirty="0">
              <a:solidFill>
                <a:srgbClr val="E20CB4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37680" y="6381328"/>
            <a:ext cx="130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отм.+183 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01985" y="2843644"/>
            <a:ext cx="130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отм.+236 м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284984"/>
            <a:ext cx="1835696" cy="3573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Динамика сейсмичности в зависимости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 темпов добычных, проходческих работ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приближении их к Саамскому разлому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82" y="3429000"/>
            <a:ext cx="7368418" cy="3420000"/>
          </a:xfrm>
          <a:prstGeom prst="rect">
            <a:avLst/>
          </a:prstGeom>
        </p:spPr>
      </p:pic>
      <p:pic>
        <p:nvPicPr>
          <p:cNvPr id="9" name="Рисунок 8" descr="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9000"/>
            <a:ext cx="7390597" cy="34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9784" y="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2015 год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37680" y="6381328"/>
            <a:ext cx="130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отм.+183 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01985" y="2843644"/>
            <a:ext cx="130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отм.+236 м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3284984"/>
            <a:ext cx="1835696" cy="3573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Динамика сейсмичности в зависимости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 темпов добычных, проходческих работ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приближении их к Саамскому разлому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6942" y="4338000"/>
            <a:ext cx="5527058" cy="2520000"/>
          </a:xfrm>
          <a:prstGeom prst="rect">
            <a:avLst/>
          </a:prstGeom>
        </p:spPr>
      </p:pic>
      <p:pic>
        <p:nvPicPr>
          <p:cNvPr id="11" name="Рисунок 10" descr="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132856"/>
            <a:ext cx="5429361" cy="2520000"/>
          </a:xfrm>
          <a:prstGeom prst="rect">
            <a:avLst/>
          </a:prstGeom>
        </p:spPr>
      </p:pic>
      <p:pic>
        <p:nvPicPr>
          <p:cNvPr id="8" name="Рисунок 7" descr="1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8912"/>
            <a:ext cx="5445703" cy="25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9784" y="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2016 год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42801" y="4149080"/>
            <a:ext cx="130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отм.+183 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2060848"/>
            <a:ext cx="130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отм.+236 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04393" y="6381328"/>
            <a:ext cx="1139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гор.+90 м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3284984"/>
            <a:ext cx="1835696" cy="3573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Динамика сейсмичности в зависимости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 темпов добычных, проходческих работ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приближении их к Саамскому разлому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7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8000" y="4338000"/>
            <a:ext cx="5526000" cy="2520000"/>
          </a:xfrm>
          <a:prstGeom prst="rect">
            <a:avLst/>
          </a:prstGeom>
        </p:spPr>
      </p:pic>
      <p:pic>
        <p:nvPicPr>
          <p:cNvPr id="18" name="Рисунок 17" descr="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133136"/>
            <a:ext cx="5429357" cy="2520000"/>
          </a:xfrm>
          <a:prstGeom prst="rect">
            <a:avLst/>
          </a:prstGeom>
        </p:spPr>
      </p:pic>
      <p:pic>
        <p:nvPicPr>
          <p:cNvPr id="12" name="Рисунок 11" descr="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445706" cy="25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9784" y="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9966"/>
                </a:solidFill>
              </a:rPr>
              <a:t>2017 год</a:t>
            </a:r>
            <a:endParaRPr lang="ru-RU" sz="2800" b="1" dirty="0">
              <a:solidFill>
                <a:srgbClr val="3399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42801" y="4149080"/>
            <a:ext cx="130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отм.+183 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2060848"/>
            <a:ext cx="130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отм.+236 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04393" y="6381328"/>
            <a:ext cx="1139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гор.+90 м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3284984"/>
            <a:ext cx="1835696" cy="3573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Динамика сейсмичности в зависимости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 темпов добычных, проходческих работ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приближении их к Саамскому разлому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18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2650" y="4338000"/>
            <a:ext cx="5526000" cy="2520000"/>
          </a:xfrm>
          <a:prstGeom prst="rect">
            <a:avLst/>
          </a:prstGeom>
        </p:spPr>
      </p:pic>
      <p:pic>
        <p:nvPicPr>
          <p:cNvPr id="17" name="Рисунок 16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133136"/>
            <a:ext cx="5429357" cy="2520000"/>
          </a:xfrm>
          <a:prstGeom prst="rect">
            <a:avLst/>
          </a:prstGeom>
        </p:spPr>
      </p:pic>
      <p:pic>
        <p:nvPicPr>
          <p:cNvPr id="12" name="Рисунок 11" descr="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445706" cy="25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9784" y="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2018 год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42801" y="4149080"/>
            <a:ext cx="130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отм.+183 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67944" y="2060848"/>
            <a:ext cx="130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отм.+236 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004393" y="6381328"/>
            <a:ext cx="1139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гор.+90 м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3284984"/>
            <a:ext cx="1835696" cy="3573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Динамика сейсмичности в зависимости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 темпов добычных, проходческих работ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приближении их к Саамскому разлому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дизайн слайда2.jpg"/>
          <p:cNvPicPr>
            <a:picLocks noChangeAspect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>
          <a:xfrm>
            <a:off x="0" y="-27384"/>
            <a:ext cx="9144000" cy="5040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Анализ темпов работ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рис.4а.jpg"/>
          <p:cNvPicPr>
            <a:picLocks noChangeAspect="1"/>
          </p:cNvPicPr>
          <p:nvPr/>
        </p:nvPicPr>
        <p:blipFill>
          <a:blip r:embed="rId3" cstate="print"/>
          <a:srcRect l="2751"/>
          <a:stretch>
            <a:fillRect/>
          </a:stretch>
        </p:blipFill>
        <p:spPr>
          <a:xfrm>
            <a:off x="1681329" y="728904"/>
            <a:ext cx="7427175" cy="1836000"/>
          </a:xfrm>
          <a:prstGeom prst="rect">
            <a:avLst/>
          </a:prstGeom>
        </p:spPr>
      </p:pic>
      <p:pic>
        <p:nvPicPr>
          <p:cNvPr id="12" name="Рисунок 11" descr="рис.4б.jpg"/>
          <p:cNvPicPr>
            <a:picLocks noChangeAspect="1"/>
          </p:cNvPicPr>
          <p:nvPr/>
        </p:nvPicPr>
        <p:blipFill>
          <a:blip r:embed="rId4" cstate="print"/>
          <a:srcRect l="2751"/>
          <a:stretch>
            <a:fillRect/>
          </a:stretch>
        </p:blipFill>
        <p:spPr>
          <a:xfrm>
            <a:off x="1681329" y="2853136"/>
            <a:ext cx="7384101" cy="1800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1329" y="5013376"/>
            <a:ext cx="739717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508104" y="3953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добычные работы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08104" y="46533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проходческие работы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40466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отм.+236м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499992" y="465313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отм.+183м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56490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отм.+183м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1268760"/>
            <a:ext cx="16916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/>
              <a:t> высокое поле тектонических напряжений в месте ведения горных работ</a:t>
            </a:r>
          </a:p>
          <a:p>
            <a:r>
              <a:rPr lang="ru-RU" sz="16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концентрация напряжений в зоне влияния опорного давления от границы обрушения отм.+262м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 влияние консоли вышележащих покрывающих пород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Анализ темпов работ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дизайн слайда2.jpg"/>
          <p:cNvPicPr>
            <a:picLocks noChangeAspect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>
          <a:xfrm rot="16200000">
            <a:off x="-3191171" y="3154660"/>
            <a:ext cx="6957392" cy="648072"/>
          </a:xfrm>
          <a:prstGeom prst="rect">
            <a:avLst/>
          </a:prstGeom>
        </p:spPr>
      </p:pic>
      <p:pic>
        <p:nvPicPr>
          <p:cNvPr id="1026" name="Picture 2" descr="D:\Жукова\для статей\публикации\2019\Триггерные эффекты\рисунки\Продольный разрез ИТОГ.png"/>
          <p:cNvPicPr>
            <a:picLocks noChangeAspect="1" noChangeArrowheads="1"/>
          </p:cNvPicPr>
          <p:nvPr/>
        </p:nvPicPr>
        <p:blipFill>
          <a:blip r:embed="rId3" cstate="print"/>
          <a:srcRect l="864"/>
          <a:stretch>
            <a:fillRect/>
          </a:stretch>
        </p:blipFill>
        <p:spPr bwMode="auto">
          <a:xfrm>
            <a:off x="611560" y="1412776"/>
            <a:ext cx="8620088" cy="252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980728"/>
            <a:ext cx="8748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Фактическая отбойка и проходка выработок на конец 2018г. 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797152"/>
            <a:ext cx="86044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      К концу 2018г. на Кукисвумчоррском крыле проходческие работы подошли к Саамскому разлому на </a:t>
            </a:r>
            <a:r>
              <a:rPr lang="ru-RU" sz="1600" dirty="0" err="1" smtClean="0"/>
              <a:t>отм</a:t>
            </a:r>
            <a:r>
              <a:rPr lang="ru-RU" sz="1600" dirty="0" smtClean="0"/>
              <a:t>. +183м; на гор. +90м – расстояние до разлома составило </a:t>
            </a:r>
            <a:r>
              <a:rPr lang="ru-RU" sz="1600" dirty="0" err="1" smtClean="0"/>
              <a:t>ок</a:t>
            </a:r>
            <a:r>
              <a:rPr lang="ru-RU" sz="1600" dirty="0" smtClean="0"/>
              <a:t>. 380м по сравнению с выработками на гор. +172м. </a:t>
            </a:r>
          </a:p>
          <a:p>
            <a:pPr algn="just"/>
            <a:r>
              <a:rPr lang="ru-RU" sz="1600" dirty="0" smtClean="0"/>
              <a:t>     На Юкспорском крыле проходка выработок вблизи Саамского разлома на гор. +172м проводилась, начиная с 2013г., при этом в 2016-2018г.г. количество пройденных выработок значительно возросло, что отразилось на росте сейсмоактивности.</a:t>
            </a:r>
          </a:p>
          <a:p>
            <a:pPr algn="just"/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386104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Разрез по магистрали +450м Кукисвумчоррского крыла (слева) и по магистрали -100м - Юкспорского крыла (справа) с продольным геологическим разрезом в районе Саамского разлома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изайн слайд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1152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Выводы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687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При приближении добычных и проходческих работ к Саамскому разлому  и  их интенсификации происходят: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5496" y="2276872"/>
            <a:ext cx="360040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5496" y="3151601"/>
            <a:ext cx="360040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2060848"/>
            <a:ext cx="8208912" cy="720080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07304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ea typeface="Times New Roman"/>
              </a:rPr>
              <a:t>изменения напряженно-деформированного состояния массива </a:t>
            </a:r>
          </a:p>
          <a:p>
            <a:pPr>
              <a:buNone/>
            </a:pPr>
            <a:r>
              <a:rPr lang="ru-RU" sz="2000" dirty="0" smtClean="0">
                <a:ea typeface="Times New Roman"/>
              </a:rPr>
              <a:t>и сейсмического режима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079593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увеличение числа сейсмических событий и их энергии</a:t>
            </a:r>
            <a:endParaRPr lang="ru-RU" sz="2000" b="1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3079593"/>
            <a:ext cx="8208912" cy="432048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5496" y="3861048"/>
            <a:ext cx="360040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5496" y="4797152"/>
            <a:ext cx="360040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3789040"/>
            <a:ext cx="8208912" cy="432048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378904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/>
              <a:t>активизация сейсмичности на нижних горизонтах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459332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активизация сейсмичности на участке со стороны Кукисвумчоррского месторождения, в лежачем боку рудной залежи</a:t>
            </a:r>
            <a:endParaRPr lang="ru-RU" sz="20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7544" y="4510860"/>
            <a:ext cx="8208912" cy="790348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551723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Таким образом, дальнейшее продвижение очистных работ и проходка выработок вкрест простирания тела разлома, может привести к усложнению геодинамической ситуации и требует дальнейшего мониторинга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accent1">
                    <a:lumMod val="75000"/>
                  </a:schemeClr>
                </a:solidFill>
              </a:rPr>
              <a:t>Благодарю за внимание!</a:t>
            </a:r>
            <a:endParaRPr lang="ru-RU" sz="5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D:\Жукова\Апатит-документы\Рисунки, карты, фото\Фото\Саам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3" y="4176464"/>
            <a:ext cx="9308092" cy="2708920"/>
          </a:xfrm>
          <a:prstGeom prst="rect">
            <a:avLst/>
          </a:prstGeom>
          <a:noFill/>
        </p:spPr>
      </p:pic>
      <p:pic>
        <p:nvPicPr>
          <p:cNvPr id="5" name="Рисунок 4" descr="дизайн слайд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дизайн слайда2.jpg"/>
          <p:cNvPicPr>
            <a:picLocks noChangeAspect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>
          <a:xfrm rot="16200000">
            <a:off x="-3141475" y="3104964"/>
            <a:ext cx="6858000" cy="648072"/>
          </a:xfrm>
          <a:prstGeom prst="rect">
            <a:avLst/>
          </a:prstGeom>
        </p:spPr>
      </p:pic>
      <p:pic>
        <p:nvPicPr>
          <p:cNvPr id="7" name="Рисунок 6" descr="Продольный разрез 2018-Кировский рудник.jpg"/>
          <p:cNvPicPr>
            <a:picLocks noChangeAspect="1"/>
          </p:cNvPicPr>
          <p:nvPr/>
        </p:nvPicPr>
        <p:blipFill>
          <a:blip r:embed="rId3" cstate="print"/>
          <a:srcRect r="32824"/>
          <a:stretch>
            <a:fillRect/>
          </a:stretch>
        </p:blipFill>
        <p:spPr>
          <a:xfrm>
            <a:off x="545935" y="2132856"/>
            <a:ext cx="4746145" cy="4216633"/>
          </a:xfrm>
          <a:prstGeom prst="rect">
            <a:avLst/>
          </a:prstGeom>
        </p:spPr>
      </p:pic>
      <p:pic>
        <p:nvPicPr>
          <p:cNvPr id="9" name="Рисунок 8" descr="рис.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001" y="1412774"/>
            <a:ext cx="2404357" cy="4248474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699792" y="2780928"/>
            <a:ext cx="4032448" cy="129614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6381328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Продольный разрез эксплуатируемых  месторождений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373745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 1929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294536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 1933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5576" y="692696"/>
            <a:ext cx="824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Саамский разлом простирается вкрест рудного тела Кукисвумчоррского месторождения, прослеживается до 30км по глубине заложения, протяженностью ≈ 10км и отнесен к сбросо-сдвигу.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2893105"/>
            <a:ext cx="6655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с 1954</a:t>
            </a:r>
            <a:endParaRPr lang="ru-RU" sz="1400" b="1" dirty="0"/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8532440" cy="79208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Объект исследования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1895" y="4549289"/>
            <a:ext cx="21304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Текст 4"/>
          <p:cNvSpPr>
            <a:spLocks noGrp="1"/>
          </p:cNvSpPr>
          <p:nvPr>
            <p:ph type="body" sz="quarter" idx="11"/>
          </p:nvPr>
        </p:nvSpPr>
        <p:spPr>
          <a:xfrm>
            <a:off x="3975100" y="5373216"/>
            <a:ext cx="5168900" cy="1323975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1 – Разломы 3-4 рангов, выявленные по геоморфологическим признакам;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2 - Разломы 3-4 рангов внутри блока, фиксируемые в рельефе;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3 - Разломы 3-4 ранга, подтвержденные в горных выработках;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4 – Разломы 5-6 рангов внутри блоков, по документации горных выработок;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5 – Граница обрушения покрывающих пород на поверхности;</a:t>
            </a:r>
          </a:p>
          <a:p>
            <a:pPr algn="just">
              <a:defRPr/>
            </a:pPr>
            <a:r>
              <a:rPr lang="ru-RU" sz="1200" dirty="0" smtClean="0">
                <a:solidFill>
                  <a:schemeClr val="tx1"/>
                </a:solidFill>
                <a:cs typeface="Times New Roman" pitchFamily="18" charset="0"/>
              </a:rPr>
              <a:t>6 – Контуры дна Саамского карьера.</a:t>
            </a:r>
          </a:p>
        </p:txBody>
      </p:sp>
      <p:pic>
        <p:nvPicPr>
          <p:cNvPr id="7172" name="Объект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75100" y="1124744"/>
            <a:ext cx="5168900" cy="4205288"/>
          </a:xfrm>
          <a:ln>
            <a:solidFill>
              <a:schemeClr val="tx1"/>
            </a:solidFill>
          </a:ln>
        </p:spPr>
      </p:pic>
      <p:pic>
        <p:nvPicPr>
          <p:cNvPr id="5" name="Рисунок 4" descr="дизайн слайда2.jpg"/>
          <p:cNvPicPr>
            <a:picLocks noChangeAspect="1"/>
          </p:cNvPicPr>
          <p:nvPr/>
        </p:nvPicPr>
        <p:blipFill>
          <a:blip r:embed="rId3" cstate="print"/>
          <a:srcRect t="25000"/>
          <a:stretch>
            <a:fillRect/>
          </a:stretch>
        </p:blipFill>
        <p:spPr>
          <a:xfrm rot="16200000">
            <a:off x="-3141475" y="3104964"/>
            <a:ext cx="6858000" cy="64807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116632"/>
            <a:ext cx="853244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3200" b="1" dirty="0" smtClean="0">
                <a:latin typeface="+mj-lt"/>
                <a:cs typeface="Segoe UI" pitchFamily="34" charset="0"/>
              </a:rPr>
              <a:t>Тектоническое строение шахтного поля Кировского рудника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340768"/>
            <a:ext cx="34563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Шахтное поле Кировского рудника разбито на блоки, образуемые:</a:t>
            </a: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разломом второго ранга -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Кукисвумчоррским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Ворткеуайвским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), </a:t>
            </a:r>
          </a:p>
          <a:p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разломами третьего ранга -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Саамским</a:t>
            </a:r>
          </a:p>
          <a:p>
            <a:pPr algn="ctr"/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Юкспоррским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Гакманским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</a:p>
          <a:p>
            <a:pPr algn="just"/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Фотки\семья\2012\саамочка\20062012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877272"/>
            <a:ext cx="7308304" cy="98072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Саамский разлом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в карьерном пространстве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051720" y="4365104"/>
            <a:ext cx="3312368" cy="158417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051720" y="3429000"/>
            <a:ext cx="2664296" cy="252028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611560" y="4581128"/>
            <a:ext cx="8640960" cy="2276872"/>
            <a:chOff x="-198438" y="1947863"/>
            <a:chExt cx="10277476" cy="3028988"/>
          </a:xfrm>
        </p:grpSpPr>
        <p:pic>
          <p:nvPicPr>
            <p:cNvPr id="13" name="Picture 4" descr="kir_MINE2"/>
            <p:cNvPicPr>
              <a:picLocks noChangeAspect="1" noChangeArrowheads="1"/>
            </p:cNvPicPr>
            <p:nvPr/>
          </p:nvPicPr>
          <p:blipFill>
            <a:blip r:embed="rId2" cstate="print"/>
            <a:srcRect b="9658"/>
            <a:stretch>
              <a:fillRect/>
            </a:stretch>
          </p:blipFill>
          <p:spPr bwMode="auto">
            <a:xfrm>
              <a:off x="-198438" y="1947863"/>
              <a:ext cx="4419602" cy="302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8" descr="20180921_171005.jpg"/>
            <p:cNvPicPr>
              <a:picLocks noChangeAspect="1"/>
            </p:cNvPicPr>
            <p:nvPr/>
          </p:nvPicPr>
          <p:blipFill>
            <a:blip r:embed="rId3" cstate="print"/>
            <a:srcRect b="9672"/>
            <a:stretch>
              <a:fillRect/>
            </a:stretch>
          </p:blipFill>
          <p:spPr bwMode="auto">
            <a:xfrm>
              <a:off x="4221164" y="1952626"/>
              <a:ext cx="5857874" cy="3024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Содержимое 3" descr="юкс 2001-2018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b="11101"/>
          <a:stretch>
            <a:fillRect/>
          </a:stretch>
        </p:blipFill>
        <p:spPr>
          <a:xfrm>
            <a:off x="685722" y="-27384"/>
            <a:ext cx="8494790" cy="2304256"/>
          </a:xfrm>
        </p:spPr>
      </p:pic>
      <p:sp>
        <p:nvSpPr>
          <p:cNvPr id="7" name="Объект 2"/>
          <p:cNvSpPr txBox="1">
            <a:spLocks/>
          </p:cNvSpPr>
          <p:nvPr/>
        </p:nvSpPr>
        <p:spPr bwMode="auto">
          <a:xfrm>
            <a:off x="7092280" y="-27384"/>
            <a:ext cx="20526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2018 год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683568" y="0"/>
            <a:ext cx="25844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2001 год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2060848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1"/>
                </a:solidFill>
              </a:rPr>
              <a:t>Аккуратов М.В.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2060848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1"/>
                </a:solidFill>
              </a:rPr>
              <a:t>Плотников А.Ю.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6623774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</a:rPr>
              <a:t>Аккуратов М.В.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5496" y="2420888"/>
            <a:ext cx="360040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5496" y="2924944"/>
            <a:ext cx="360040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35496" y="3429000"/>
            <a:ext cx="360040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5496" y="4077072"/>
            <a:ext cx="360040" cy="288032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2348880"/>
            <a:ext cx="8496944" cy="432048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234888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>
                <a:cs typeface="Arial" panose="020B0604020202020204" pitchFamily="34" charset="0"/>
              </a:rPr>
              <a:t>изменение рельефа поверхности, нарушение связей тектонических элементов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7544" y="3356992"/>
            <a:ext cx="8496944" cy="432048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9551" y="3356992"/>
            <a:ext cx="8352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увеличение скорости деформирования массива на порядок в отдельных блоках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39552" y="2852936"/>
            <a:ext cx="7093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повышение тектонической активизации района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7544" y="2852936"/>
            <a:ext cx="8496944" cy="432048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7544" y="3861048"/>
            <a:ext cx="8496944" cy="648072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39552" y="38610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изменение геодинамического режима геологической среды → рост числа мощных сейсмических событий → активизация Саамского разлома 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188640"/>
            <a:ext cx="403828" cy="227687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200" b="1" dirty="0" smtClean="0"/>
              <a:t>Юкспор</a:t>
            </a:r>
            <a:endParaRPr lang="ru-RU" sz="1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7504" y="4365104"/>
            <a:ext cx="385555" cy="2808312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1100" b="1" dirty="0" err="1" smtClean="0"/>
              <a:t>Кукисвумчорр</a:t>
            </a:r>
            <a:endParaRPr lang="ru-RU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2232248"/>
            <a:ext cx="9127759" cy="4653136"/>
            <a:chOff x="0" y="2232248"/>
            <a:chExt cx="9127759" cy="4653136"/>
          </a:xfrm>
        </p:grpSpPr>
        <p:pic>
          <p:nvPicPr>
            <p:cNvPr id="1026" name="Picture 2" descr="D:\Жукова\SOFT\NetConfig\сп без названия 2018\карта.jpeg"/>
            <p:cNvPicPr>
              <a:picLocks noChangeAspect="1" noChangeArrowheads="1"/>
            </p:cNvPicPr>
            <p:nvPr/>
          </p:nvPicPr>
          <p:blipFill>
            <a:blip r:embed="rId2" cstate="print"/>
            <a:srcRect t="585"/>
            <a:stretch>
              <a:fillRect/>
            </a:stretch>
          </p:blipFill>
          <p:spPr bwMode="auto">
            <a:xfrm>
              <a:off x="0" y="2232248"/>
              <a:ext cx="9127759" cy="4653136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1115616" y="2276872"/>
              <a:ext cx="7056784" cy="460851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</a:endParaRPr>
            </a:p>
          </p:txBody>
        </p:sp>
      </p:grpSp>
      <p:pic>
        <p:nvPicPr>
          <p:cNvPr id="5" name="Рисунок 4" descr="дизайн слайд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9144000" cy="1152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92211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 Сейсмическая сеть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52736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50" dirty="0" smtClean="0"/>
              <a:t>С 1987г. осуществляется непрерывный сейсмический мониторинг с помощью АСКСМ, которая способна регистрировать геодинамические явления с энергией от 100Дж, и точностью несколько метров. В 2007г. после реконструкции АСКСМ сейсмоактивный Саамский разлом вошел в зону уверенной регистрации.</a:t>
            </a:r>
            <a:endParaRPr lang="ru-RU" sz="185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292494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Саамский разлом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Прямая со стрелкой 8"/>
          <p:cNvCxnSpPr>
            <a:stCxn id="7" idx="2"/>
          </p:cNvCxnSpPr>
          <p:nvPr/>
        </p:nvCxnSpPr>
        <p:spPr>
          <a:xfrm>
            <a:off x="4391980" y="3386609"/>
            <a:ext cx="396044" cy="834479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изайн слайда2.jpg"/>
          <p:cNvPicPr>
            <a:picLocks noChangeAspect="1"/>
          </p:cNvPicPr>
          <p:nvPr/>
        </p:nvPicPr>
        <p:blipFill>
          <a:blip r:embed="rId2" cstate="print"/>
          <a:srcRect t="25000"/>
          <a:stretch>
            <a:fillRect/>
          </a:stretch>
        </p:blipFill>
        <p:spPr>
          <a:xfrm rot="16200000">
            <a:off x="-3141475" y="3104964"/>
            <a:ext cx="6858000" cy="6480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8532440" cy="79208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Сейсмический режим исследуемого района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D:\Жукова\для статей\публикации\2019\Триггерные эффекты\рисунки\фоновая сейсмичность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5013048" cy="2520000"/>
          </a:xfrm>
          <a:prstGeom prst="rect">
            <a:avLst/>
          </a:prstGeom>
          <a:noFill/>
        </p:spPr>
      </p:pic>
      <p:pic>
        <p:nvPicPr>
          <p:cNvPr id="3075" name="Picture 3" descr="D:\Жукова\для статей\публикации\2019\Триггерные эффекты\рисунки\рис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957" y="4113376"/>
            <a:ext cx="7859483" cy="2700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652120" y="764704"/>
            <a:ext cx="349188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На сейсмическую активность разлома оказывают влияние: 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расстояние до проводимых работ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глубина проводимых работ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/>
              <a:t>приближение к нижнему уровню карьерной выемки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4056" y="3284984"/>
            <a:ext cx="8604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Характерные всплески на графиках выпадают на годы, когда были зарегистрированы подземные толчки в районе Саамского разлома, которые ощущались на территории промплощадки Кировского рудника. 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65042" y="4113056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Распределение сейсмических событий по энергетическим классам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380831"/>
            <a:ext cx="39147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 descr="дизайн слайда2.jpg"/>
          <p:cNvPicPr>
            <a:picLocks noChangeAspect="1"/>
          </p:cNvPicPr>
          <p:nvPr/>
        </p:nvPicPr>
        <p:blipFill>
          <a:blip r:embed="rId3" cstate="print"/>
          <a:srcRect t="25000"/>
          <a:stretch>
            <a:fillRect/>
          </a:stretch>
        </p:blipFill>
        <p:spPr>
          <a:xfrm rot="16200000">
            <a:off x="-3141475" y="3104964"/>
            <a:ext cx="6858000" cy="64807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27584" y="44624"/>
            <a:ext cx="8316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Изменение сейсмической активности на разных высотных отметках шахтного поля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351983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50052" y="1187460"/>
            <a:ext cx="3605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количество сейсмических событий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2707" y="3283307"/>
            <a:ext cx="351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суммарная сейсмическая энергия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20480" y="3283307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средняя выделившаяся сейсмическая энергия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99992" y="1320150"/>
            <a:ext cx="460851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300" b="1" u="sng" dirty="0" err="1" smtClean="0">
                <a:solidFill>
                  <a:schemeClr val="accent1">
                    <a:lumMod val="75000"/>
                  </a:schemeClr>
                </a:solidFill>
              </a:rPr>
              <a:t>отм</a:t>
            </a:r>
            <a:r>
              <a:rPr lang="ru-RU" sz="1300" b="1" u="sng" dirty="0" smtClean="0">
                <a:solidFill>
                  <a:schemeClr val="accent1">
                    <a:lumMod val="75000"/>
                  </a:schemeClr>
                </a:solidFill>
              </a:rPr>
              <a:t>. +236м </a:t>
            </a:r>
            <a:r>
              <a:rPr lang="ru-RU" sz="1300" dirty="0" smtClean="0"/>
              <a:t>до 2018г. число </a:t>
            </a:r>
            <a:r>
              <a:rPr lang="ru-RU" sz="1300" dirty="0" err="1" smtClean="0"/>
              <a:t>сейсмособытий</a:t>
            </a:r>
            <a:r>
              <a:rPr lang="ru-RU" sz="1300" dirty="0" smtClean="0"/>
              <a:t> не превышало 100, в 2018г. ≈ на 40% превышено максимальное ежегодное число событий за 10 лет. </a:t>
            </a:r>
          </a:p>
          <a:p>
            <a:pPr>
              <a:buFont typeface="Wingdings" pitchFamily="2" charset="2"/>
              <a:buChar char="Ø"/>
            </a:pPr>
            <a:r>
              <a:rPr lang="ru-RU" sz="1300" b="1" u="sng" dirty="0" smtClean="0">
                <a:solidFill>
                  <a:schemeClr val="accent1">
                    <a:lumMod val="75000"/>
                  </a:schemeClr>
                </a:solidFill>
              </a:rPr>
              <a:t>гор.+172м </a:t>
            </a:r>
            <a:r>
              <a:rPr lang="ru-RU" sz="1300" dirty="0" smtClean="0"/>
              <a:t>в 2017 и 2018г.г. превышено число событий в 2 раза по сравнению с другими годами.</a:t>
            </a:r>
          </a:p>
          <a:p>
            <a:pPr>
              <a:buFont typeface="Wingdings" pitchFamily="2" charset="2"/>
              <a:buChar char="Ø"/>
            </a:pPr>
            <a:r>
              <a:rPr lang="ru-RU" sz="1300" b="1" u="sng" dirty="0" smtClean="0">
                <a:solidFill>
                  <a:schemeClr val="accent1">
                    <a:lumMod val="75000"/>
                  </a:schemeClr>
                </a:solidFill>
              </a:rPr>
              <a:t>гор.+90м </a:t>
            </a:r>
            <a:r>
              <a:rPr lang="ru-RU" sz="1300" dirty="0" smtClean="0"/>
              <a:t>число событий с 2008-2014г.г. не превышало 100 (в среднем 64 </a:t>
            </a:r>
            <a:r>
              <a:rPr lang="ru-RU" sz="1300" dirty="0" err="1" smtClean="0"/>
              <a:t>сейсмособытия</a:t>
            </a:r>
            <a:r>
              <a:rPr lang="ru-RU" sz="1300" dirty="0" smtClean="0"/>
              <a:t>)., в 2015г. – 160, в 2017-2018г.г. экстремальное увеличение сейсмической активности: 342 и 377 событий в год соответственно.</a:t>
            </a:r>
            <a:endParaRPr lang="ru-RU" sz="13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5792777"/>
            <a:ext cx="882047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300" b="1" u="sng" dirty="0" err="1" smtClean="0">
                <a:solidFill>
                  <a:schemeClr val="accent1">
                    <a:lumMod val="75000"/>
                  </a:schemeClr>
                </a:solidFill>
              </a:rPr>
              <a:t>отм</a:t>
            </a:r>
            <a:r>
              <a:rPr lang="ru-RU" sz="1300" b="1" u="sng" dirty="0" smtClean="0">
                <a:solidFill>
                  <a:schemeClr val="accent1">
                    <a:lumMod val="75000"/>
                  </a:schemeClr>
                </a:solidFill>
              </a:rPr>
              <a:t>. +236м </a:t>
            </a:r>
            <a:r>
              <a:rPr lang="ru-RU" sz="1300" dirty="0" smtClean="0"/>
              <a:t>рост суммарной и средней энергии - в 2015, 2016 и 2018г.г.. Средняя энергия в 2018г. меньше, чем в 2015 и 2016г.г., т.к. увеличилось число событий К=3-5.</a:t>
            </a:r>
          </a:p>
          <a:p>
            <a:pPr>
              <a:buFont typeface="Wingdings" pitchFamily="2" charset="2"/>
              <a:buChar char="Ø"/>
            </a:pPr>
            <a:r>
              <a:rPr lang="ru-RU" sz="1300" b="1" u="sng" dirty="0" smtClean="0">
                <a:solidFill>
                  <a:schemeClr val="accent1">
                    <a:lumMod val="75000"/>
                  </a:schemeClr>
                </a:solidFill>
              </a:rPr>
              <a:t>гор.+172м </a:t>
            </a:r>
            <a:r>
              <a:rPr lang="ru-RU" sz="1300" dirty="0" smtClean="0"/>
              <a:t>рост суммарной и средней энергии - с 2016г., т.к. увеличилось число событий как с низкой, так и с высокой энергией. </a:t>
            </a:r>
          </a:p>
          <a:p>
            <a:pPr>
              <a:buFont typeface="Wingdings" pitchFamily="2" charset="2"/>
              <a:buChar char="Ø"/>
            </a:pPr>
            <a:r>
              <a:rPr lang="ru-RU" sz="1300" b="1" u="sng" dirty="0" smtClean="0">
                <a:solidFill>
                  <a:schemeClr val="accent1">
                    <a:lumMod val="75000"/>
                  </a:schemeClr>
                </a:solidFill>
              </a:rPr>
              <a:t>гор.+90м </a:t>
            </a:r>
            <a:r>
              <a:rPr lang="ru-RU" sz="1300" dirty="0" smtClean="0"/>
              <a:t>максимальные значения энергетических показателей также наблюдаются в 2017-2018г.г. </a:t>
            </a:r>
            <a:endParaRPr lang="ru-RU" sz="13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73016"/>
            <a:ext cx="354878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1444" y="3573016"/>
            <a:ext cx="354898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5587" y="3438000"/>
            <a:ext cx="7368413" cy="342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Рисунок 8" descr="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390602" cy="34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99784" y="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2013 год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37680" y="6381328"/>
            <a:ext cx="130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отм.+183 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01985" y="2843644"/>
            <a:ext cx="1306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отм.+236 м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3284984"/>
            <a:ext cx="1835696" cy="3573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Динамика сейсмичности в зависимости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от темпов добычных, проходческих работ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приближении их к Саамскому разлому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2355</TotalTime>
  <Words>950</Words>
  <Application>Microsoft Office PowerPoint</Application>
  <PresentationFormat>Экран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ИЗМЕНЕНИЕ СЕЙСМИЧНОСТИ МАССИВА ГОРНЫХ ПОРОД ПРИ ВЕДЕНИИ ГОРНЫХ РАБОТ ВБЛИЗИ СААМСКОГО РАЗЛОМА НА КИРОВСКОМ РУДНИКЕ  КФ АО АПАТИТ  </vt:lpstr>
      <vt:lpstr>Объект исследования</vt:lpstr>
      <vt:lpstr>Слайд 3</vt:lpstr>
      <vt:lpstr>Саамский разлом  в карьерном пространстве</vt:lpstr>
      <vt:lpstr>Слайд 5</vt:lpstr>
      <vt:lpstr>  Сейсмическая сеть</vt:lpstr>
      <vt:lpstr>Сейсмический режим исследуемого района</vt:lpstr>
      <vt:lpstr>  </vt:lpstr>
      <vt:lpstr>  </vt:lpstr>
      <vt:lpstr>  </vt:lpstr>
      <vt:lpstr>  </vt:lpstr>
      <vt:lpstr>  </vt:lpstr>
      <vt:lpstr>  </vt:lpstr>
      <vt:lpstr>  </vt:lpstr>
      <vt:lpstr>  Анализ темпов работ</vt:lpstr>
      <vt:lpstr>  Анализ темпов работ</vt:lpstr>
      <vt:lpstr>  Выводы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185</cp:revision>
  <dcterms:created xsi:type="dcterms:W3CDTF">2019-04-17T08:22:44Z</dcterms:created>
  <dcterms:modified xsi:type="dcterms:W3CDTF">2019-05-22T06:50:00Z</dcterms:modified>
</cp:coreProperties>
</file>