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1" r:id="rId2"/>
    <p:sldId id="319" r:id="rId3"/>
    <p:sldId id="331" r:id="rId4"/>
    <p:sldId id="332" r:id="rId5"/>
    <p:sldId id="326" r:id="rId6"/>
    <p:sldId id="344" r:id="rId7"/>
    <p:sldId id="338" r:id="rId8"/>
    <p:sldId id="340" r:id="rId9"/>
    <p:sldId id="341" r:id="rId10"/>
    <p:sldId id="342" r:id="rId11"/>
    <p:sldId id="343" r:id="rId12"/>
  </p:sldIdLst>
  <p:sldSz cx="9144000" cy="6858000" type="screen4x3"/>
  <p:notesSz cx="6797675" cy="9928225"/>
  <p:custDataLst>
    <p:tags r:id="rId1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99"/>
    <a:srgbClr val="33B4F0"/>
    <a:srgbClr val="3396FF"/>
    <a:srgbClr val="3366FF"/>
    <a:srgbClr val="0070FF"/>
    <a:srgbClr val="005CE6"/>
    <a:srgbClr val="FF0000"/>
    <a:srgbClr val="55FF00"/>
    <a:srgbClr val="E69800"/>
    <a:srgbClr val="103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38" autoAdjust="0"/>
    <p:restoredTop sz="94669" autoAdjust="0"/>
  </p:normalViewPr>
  <p:slideViewPr>
    <p:cSldViewPr showGuides="1">
      <p:cViewPr>
        <p:scale>
          <a:sx n="66" d="100"/>
          <a:sy n="66" d="100"/>
        </p:scale>
        <p:origin x="-3228" y="-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ru-RU"/>
              <a:t>ститт</a:t>
            </a: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7B143FE-2166-4E67-BA0D-DFED7070F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2635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1363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ru-RU"/>
              <a:t>ститт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2FA8121-A260-46BA-B863-4934C60B9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4784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502B0A-660F-4E0A-A1CA-1CF7C4487BA1}" type="slidenum">
              <a:rPr lang="ru-RU" altLang="ru-RU" smtClean="0"/>
              <a:pPr eaLnBrk="1" hangingPunct="1"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130426"/>
            <a:ext cx="8280400" cy="1470025"/>
          </a:xfrm>
          <a:noFill/>
        </p:spPr>
        <p:txBody>
          <a:bodyPr tIns="4572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  <a:effectLst/>
              </a:defRPr>
            </a:lvl1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96941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D75AA-2233-4B03-8F1A-176D1C703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652120" y="6229349"/>
            <a:ext cx="3168030" cy="47625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ИДГ РАН «Триггерные эффекты в геосистемах»</a:t>
            </a:r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6E41E-71A9-47A6-8531-DACF50076F9B}" type="datetime1">
              <a:rPr lang="ru-RU" smtClean="0"/>
              <a:t>05.06.2019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2994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EDECA"/>
            </a:gs>
            <a:gs pos="50000">
              <a:schemeClr val="bg1"/>
            </a:gs>
            <a:gs pos="100000">
              <a:srgbClr val="DEDEC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GC_logo_660000_BlackTran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5" y="4840288"/>
            <a:ext cx="2166937" cy="194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63940" y="6229349"/>
            <a:ext cx="2016125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37535FE2-7600-4D59-B1D5-A95F3866D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0509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7200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74789"/>
            <a:ext cx="82296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24550" y="6229349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/>
              <a:t>ИДГ РАН «Триггерные эффекты в геосистемах»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23850" y="6237288"/>
            <a:ext cx="84963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229349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0A3A311-5A87-4632-88F6-E284A11C20DA}" type="datetime1">
              <a:rPr lang="ru-RU" smtClean="0"/>
              <a:t>05.06.2019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628" r:id="rId2"/>
  </p:sldLayoutIdLst>
  <p:transition/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0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Заголовок 3"/>
          <p:cNvSpPr>
            <a:spLocks noGrp="1"/>
          </p:cNvSpPr>
          <p:nvPr>
            <p:ph type="ctrTitle"/>
          </p:nvPr>
        </p:nvSpPr>
        <p:spPr>
          <a:xfrm>
            <a:off x="9846" y="2420888"/>
            <a:ext cx="9134153" cy="20162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/>
              <a:t/>
            </a:r>
            <a:br>
              <a:rPr lang="ru-RU" sz="1800" dirty="0"/>
            </a:br>
            <a:r>
              <a:rPr lang="ru-RU" sz="3300" dirty="0"/>
              <a:t>АЛГОРИТМ С ЕДИНСТВЕННЫМ КЛАССОМ ОБУЧЕНИЯ В РАСПОЗНАВАНИИ СЕЙСМООПАСНЫХ ЗОН</a:t>
            </a:r>
            <a:endParaRPr lang="ru-RU" alt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90109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b="1" i="1" u="sng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к.ф.-м.н. Б.А. </a:t>
            </a:r>
            <a:r>
              <a:rPr lang="ru-RU" sz="2000" b="1" i="1" u="sng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Дзебоев</a:t>
            </a:r>
            <a:r>
              <a:rPr lang="ru-RU" sz="2000" b="1" i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, академик РАН А.Д. Гвишиани, А.А. </a:t>
            </a:r>
            <a:r>
              <a:rPr lang="ru-RU" sz="2000" b="1" i="1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Королькова</a:t>
            </a:r>
            <a:endParaRPr lang="ru-RU" sz="2000" b="1" i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5333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b.dzeboev@gcras.ru</a:t>
            </a:r>
            <a:endParaRPr lang="ru-RU" sz="2000" b="1" i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1383387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743387" y="360000"/>
            <a:ext cx="7400612" cy="144016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kern="0" dirty="0">
                <a:solidFill>
                  <a:srgbClr val="39318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Международная конференция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kern="0" dirty="0">
                <a:solidFill>
                  <a:srgbClr val="39318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«Триггерные эффекты в </a:t>
            </a:r>
            <a:r>
              <a:rPr lang="ru-RU" sz="2000" b="1" kern="0" dirty="0" err="1">
                <a:solidFill>
                  <a:srgbClr val="39318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геосистемах</a:t>
            </a:r>
            <a:r>
              <a:rPr lang="ru-RU" sz="2000" b="1" kern="0" dirty="0">
                <a:solidFill>
                  <a:srgbClr val="39318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kern="0" dirty="0">
                <a:solidFill>
                  <a:srgbClr val="39318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динамики геосфер Российской академии наук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kern="0" dirty="0">
                <a:solidFill>
                  <a:srgbClr val="39318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4–7  июня 2019г.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200" b="1" kern="0" dirty="0">
              <a:solidFill>
                <a:srgbClr val="393185"/>
              </a:solidFill>
              <a:effectLst/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049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Совместный результат распознавания алгоритмами «Барьер-3» и «Кора-3» как нечеткое множество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D75AA-2233-4B03-8F1A-176D1C703CD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ИДГ РАН</a:t>
            </a:r>
          </a:p>
          <a:p>
            <a:pPr>
              <a:defRPr/>
            </a:pPr>
            <a:r>
              <a:rPr lang="ru-RU" dirty="0"/>
              <a:t>«Триггерные эффекты в </a:t>
            </a:r>
            <a:r>
              <a:rPr lang="ru-RU" dirty="0" err="1"/>
              <a:t>геосистемах</a:t>
            </a:r>
            <a:r>
              <a:rPr lang="ru-RU" dirty="0"/>
              <a:t>»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5A69D799-38DA-4236-8693-6C52CF5335E9}" type="datetime1">
              <a:rPr lang="ru-RU" smtClean="0"/>
              <a:t>05.06.2019</a:t>
            </a:fld>
            <a:endParaRPr lang="ru-RU"/>
          </a:p>
        </p:txBody>
      </p:sp>
      <p:pic>
        <p:nvPicPr>
          <p:cNvPr id="5122" name="Picture 2" descr="G:\Рисунки для Главы 2\2.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5144"/>
            <a:ext cx="666364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xmlns="" id="{4E8E8EFD-466B-4869-A008-C20615010D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085175"/>
              </p:ext>
            </p:extLst>
          </p:nvPr>
        </p:nvGraphicFramePr>
        <p:xfrm>
          <a:off x="899592" y="4696338"/>
          <a:ext cx="6846432" cy="1468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Equation" r:id="rId4" imgW="3314520" imgH="711000" progId="Equation.DSMT4">
                  <p:embed/>
                </p:oleObj>
              </mc:Choice>
              <mc:Fallback>
                <p:oleObj name="Equation" r:id="rId4" imgW="331452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9592" y="4696338"/>
                        <a:ext cx="6846432" cy="1468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xmlns="" id="{36CCA2E7-5B08-4B8A-BF23-47879DA605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268175"/>
              </p:ext>
            </p:extLst>
          </p:nvPr>
        </p:nvGraphicFramePr>
        <p:xfrm>
          <a:off x="7278167" y="2276872"/>
          <a:ext cx="1291165" cy="720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Equation" r:id="rId6" imgW="469800" imgH="253800" progId="Equation.DSMT4">
                  <p:embed/>
                </p:oleObj>
              </mc:Choice>
              <mc:Fallback>
                <p:oleObj name="Equation" r:id="rId6" imgW="46980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8167" y="2276872"/>
                        <a:ext cx="1291165" cy="7200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xmlns="" id="{050E5AE8-FA3A-494F-BF81-D63525A852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393651"/>
              </p:ext>
            </p:extLst>
          </p:nvPr>
        </p:nvGraphicFramePr>
        <p:xfrm>
          <a:off x="6900368" y="3270514"/>
          <a:ext cx="2136128" cy="662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Equation" r:id="rId8" imgW="876240" imgH="253800" progId="Equation.DSMT4">
                  <p:embed/>
                </p:oleObj>
              </mc:Choice>
              <mc:Fallback>
                <p:oleObj name="Equation" r:id="rId8" imgW="87624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0368" y="3270514"/>
                        <a:ext cx="2136128" cy="6625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9504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Выводы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D75AA-2233-4B03-8F1A-176D1C703CD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ИДГ РАН</a:t>
            </a:r>
          </a:p>
          <a:p>
            <a:pPr>
              <a:defRPr/>
            </a:pPr>
            <a:r>
              <a:rPr lang="ru-RU" dirty="0"/>
              <a:t>«Триггерные эффекты в геосистемах»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A1A24BC9-E239-48A8-AB98-D182E8E59B87}" type="datetime1">
              <a:rPr lang="ru-RU" smtClean="0"/>
              <a:t>05.06.2019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7504" y="1052736"/>
            <a:ext cx="88569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33399"/>
                </a:solidFill>
              </a:rPr>
              <a:t>Алгоритм «Барьер-3» хорошо зарекомендовали себя при распознавании мест возможного возникновения землетрясений с одним классом обучения на Кавказе (</a:t>
            </a:r>
            <a:r>
              <a:rPr lang="ru-RU" sz="1400" b="1" i="1" dirty="0">
                <a:solidFill>
                  <a:srgbClr val="333399"/>
                </a:solidFill>
              </a:rPr>
              <a:t>М</a:t>
            </a:r>
            <a:r>
              <a:rPr lang="ru-RU" sz="1400" b="1" dirty="0">
                <a:solidFill>
                  <a:srgbClr val="333399"/>
                </a:solidFill>
              </a:rPr>
              <a:t> ≥ 6.0) и в регионе Алтай-Саяны-Прибайкалье (</a:t>
            </a:r>
            <a:r>
              <a:rPr lang="ru-RU" sz="1400" b="1" i="1" dirty="0">
                <a:solidFill>
                  <a:srgbClr val="333399"/>
                </a:solidFill>
              </a:rPr>
              <a:t>М</a:t>
            </a:r>
            <a:r>
              <a:rPr lang="ru-RU" sz="1400" b="1" dirty="0">
                <a:solidFill>
                  <a:srgbClr val="333399"/>
                </a:solidFill>
              </a:rPr>
              <a:t> ≥ 6.0). Этот факт укрепляет предположения о том, что распознавание мест возможного возникновения сильных землетрясений по единственному чистому классу обучения путем его расширения адекватно постановке проблемы EPA. Таким образом, в классической методике EPA возможно варьирование блока распознавания образов: «Кора-3» ↔ «Барьер-3». При хорошей согласованности обоих вариантов мы можем говорить о большой достоверности результата.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33399"/>
                </a:solidFill>
              </a:rPr>
              <a:t>Независимое распознавание алгоритмами «Барьер-3» и «Кора-3» делают их контрольными экспериментами друг для друга. Это значительно повышает оценку достоверности обоих результатов.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33399"/>
                </a:solidFill>
              </a:rPr>
              <a:t>Одним из возможных вариантов интерпретации интегрального результата распознавания алгоритмами «Барьер-3» и «Кора-3» может быть его рассмотрение в качестве нечеткого множества объектов распознавания в окрестности которых возможно возникновение сильных землетрясения.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33399"/>
                </a:solidFill>
              </a:rPr>
              <a:t>В приложении к проблеме обеспечения </a:t>
            </a:r>
            <a:r>
              <a:rPr lang="ru-RU" sz="1400" b="1" dirty="0" err="1">
                <a:solidFill>
                  <a:srgbClr val="333399"/>
                </a:solidFill>
              </a:rPr>
              <a:t>геоэкологической</a:t>
            </a:r>
            <a:r>
              <a:rPr lang="ru-RU" sz="1400" b="1" dirty="0">
                <a:solidFill>
                  <a:srgbClr val="333399"/>
                </a:solidFill>
              </a:rPr>
              <a:t> безопасности захоронения высокоактивных радиоактивных отходов в пределах Нижне-Канского массива можно сделать вывод о том, что зоны возможного возникновения землетрясений с </a:t>
            </a:r>
            <a:r>
              <a:rPr lang="ru-RU" sz="1400" b="1" i="1" dirty="0">
                <a:solidFill>
                  <a:srgbClr val="333399"/>
                </a:solidFill>
              </a:rPr>
              <a:t>М</a:t>
            </a:r>
            <a:r>
              <a:rPr lang="ru-RU" sz="1400" b="1" dirty="0">
                <a:solidFill>
                  <a:srgbClr val="333399"/>
                </a:solidFill>
              </a:rPr>
              <a:t> ≥ 6.0 в регионе Алтай-Саяны-Прибайкалье, распознанные алгоритмами «Барьер-3» и «Кора-3», находятся на достаточно большом расстоянии от ПГЗРО и не могут оказать существенного влияния на устойчивость и безопасность объекта.</a:t>
            </a:r>
            <a:endParaRPr lang="ru-RU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89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Метод EPA (</a:t>
            </a:r>
            <a:r>
              <a:rPr lang="en-US" sz="2400" dirty="0"/>
              <a:t>Earthquake</a:t>
            </a:r>
            <a:r>
              <a:rPr lang="ru-RU" sz="2400" dirty="0"/>
              <a:t>-</a:t>
            </a:r>
            <a:r>
              <a:rPr lang="en-US" sz="2400" dirty="0"/>
              <a:t>Prone Areas recognition</a:t>
            </a:r>
            <a:r>
              <a:rPr lang="ru-RU" sz="2400" dirty="0"/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D75AA-2233-4B03-8F1A-176D1C703CD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ИДГ РАН</a:t>
            </a:r>
          </a:p>
          <a:p>
            <a:pPr>
              <a:defRPr/>
            </a:pPr>
            <a:r>
              <a:rPr lang="ru-RU" dirty="0"/>
              <a:t>«Триггерные эффекты в </a:t>
            </a:r>
            <a:r>
              <a:rPr lang="ru-RU" dirty="0" err="1"/>
              <a:t>геосистемах</a:t>
            </a:r>
            <a:r>
              <a:rPr lang="ru-RU" dirty="0"/>
              <a:t>»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F605389-5B2B-40F3-B10B-691536A9B04D}" type="datetime1">
              <a:rPr lang="ru-RU" smtClean="0"/>
              <a:t>05.06.2019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50668" y="1204664"/>
                <a:ext cx="4248472" cy="2592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𝑤</m:t>
                      </m:r>
                      <m:r>
                        <a:rPr lang="en-US" i="1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i="1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en-US" i="1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−объекты распознавания</m:t>
                      </m:r>
                    </m:oMath>
                  </m:oMathPara>
                </a14:m>
                <a:endParaRPr lang="ru-RU" b="0" i="1" dirty="0">
                  <a:solidFill>
                    <a:schemeClr val="accent2"/>
                  </a:solidFill>
                  <a:latin typeface="+mn-lt"/>
                </a:endParaRPr>
              </a:p>
              <a:p>
                <a:pPr algn="ctr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𝑊</m:t>
                      </m:r>
                      <m:r>
                        <a:rPr lang="en-US" b="0" i="1" baseline="-25000" smtClean="0">
                          <a:solidFill>
                            <a:schemeClr val="accent2"/>
                          </a:solidFill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⊂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 ‒объекты обучения</m:t>
                      </m:r>
                    </m:oMath>
                  </m:oMathPara>
                </a14:m>
                <a:endParaRPr lang="ru-RU" dirty="0">
                  <a:solidFill>
                    <a:schemeClr val="accent2"/>
                  </a:solidFill>
                  <a:latin typeface="+mn-lt"/>
                </a:endParaRPr>
              </a:p>
              <a:p>
                <a:pPr algn="ctr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𝑊</m:t>
                      </m:r>
                      <m:r>
                        <a:rPr lang="en-US" b="0" i="1" baseline="-25000" smtClean="0">
                          <a:solidFill>
                            <a:schemeClr val="accent2"/>
                          </a:solidFill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b="0" i="1" baseline="-25000" smtClean="0">
                          <a:solidFill>
                            <a:schemeClr val="accent2"/>
                          </a:solidFill>
                          <a:latin typeface="Cambria Math"/>
                        </a:rPr>
                        <m:t>0</m:t>
                      </m:r>
                      <m:nary>
                        <m:naryPr>
                          <m:chr m:val="∐"/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𝐻</m:t>
                          </m:r>
                          <m:r>
                            <a:rPr lang="en-US" b="0" i="1" baseline="-2500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nary>
                    </m:oMath>
                  </m:oMathPara>
                </a14:m>
                <a:endParaRPr lang="ru-RU" b="0" dirty="0">
                  <a:ea typeface="Cambria Math"/>
                </a:endParaRPr>
              </a:p>
              <a:p>
                <a:pPr algn="ctr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b="0" i="0" baseline="-25000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en-US" b="0" i="0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 − </m:t>
                    </m:r>
                    <m:r>
                      <a:rPr lang="ru-RU" b="0" i="0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объекты в</m:t>
                    </m:r>
                    <m:r>
                      <a:rPr lang="ru-RU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близ</m:t>
                    </m:r>
                  </m:oMath>
                </a14:m>
                <a:r>
                  <a:rPr lang="ru-RU" dirty="0">
                    <a:solidFill>
                      <a:schemeClr val="accent2"/>
                    </a:solidFill>
                    <a:latin typeface="Cambria Math"/>
                    <a:ea typeface="Cambria Math"/>
                  </a:rPr>
                  <a:t>и</a:t>
                </a: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которых известны эпицентры</m:t>
                      </m:r>
                    </m:oMath>
                  </m:oMathPara>
                </a14:m>
                <a:endParaRPr lang="ru-RU" dirty="0">
                  <a:solidFill>
                    <a:schemeClr val="accent2"/>
                  </a:solidFill>
                  <a:latin typeface="Cambria Math"/>
                  <a:ea typeface="Cambria Math"/>
                </a:endParaRPr>
              </a:p>
              <a:p>
                <a:pPr algn="ctr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землетрясений с</m:t>
                      </m:r>
                      <m:r>
                        <a:rPr lang="ru-RU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𝑀</m:t>
                      </m:r>
                      <m:r>
                        <a:rPr lang="ru-RU" i="1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i="1">
                          <a:solidFill>
                            <a:schemeClr val="accent2"/>
                          </a:solidFill>
                          <a:latin typeface="Cambria Math"/>
                        </a:rPr>
                        <m:t>𝑀</m:t>
                      </m:r>
                      <m:r>
                        <a:rPr lang="ru-RU" i="1" baseline="-2500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ru-RU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668" y="1204664"/>
                <a:ext cx="4248472" cy="259276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0" y="5229200"/>
                <a:ext cx="4248472" cy="1175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𝐵</m:t>
                      </m:r>
                      <m:nary>
                        <m:naryPr>
                          <m:chr m:val="∐"/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</m:nary>
                    </m:oMath>
                  </m:oMathPara>
                </a14:m>
                <a:endParaRPr lang="ru-RU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229200"/>
                <a:ext cx="4248472" cy="11754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/>
          <p:cNvCxnSpPr/>
          <p:nvPr/>
        </p:nvCxnSpPr>
        <p:spPr>
          <a:xfrm>
            <a:off x="6300192" y="3861048"/>
            <a:ext cx="0" cy="1800200"/>
          </a:xfrm>
          <a:prstGeom prst="straightConnector1">
            <a:avLst/>
          </a:prstGeom>
          <a:ln w="254000" cmpd="sng">
            <a:solidFill>
              <a:srgbClr val="2BF5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27700" y="3895888"/>
                <a:ext cx="230425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0" smtClean="0">
                          <a:solidFill>
                            <a:srgbClr val="2BF53E"/>
                          </a:solidFill>
                          <a:latin typeface="Cambria Math"/>
                        </a:rPr>
                        <m:t>Процесс</m:t>
                      </m:r>
                    </m:oMath>
                  </m:oMathPara>
                </a14:m>
                <a:endParaRPr lang="en-US" sz="2400" i="0" dirty="0">
                  <a:solidFill>
                    <a:srgbClr val="2BF53E"/>
                  </a:solidFill>
                  <a:latin typeface="+mn-lt"/>
                </a:endParaRPr>
              </a:p>
              <a:p>
                <a:pPr algn="ctr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0" smtClean="0">
                          <a:solidFill>
                            <a:srgbClr val="2BF53E"/>
                          </a:solidFill>
                          <a:latin typeface="Cambria Math"/>
                        </a:rPr>
                        <m:t>распознавания</m:t>
                      </m:r>
                    </m:oMath>
                  </m:oMathPara>
                </a14:m>
                <a:endParaRPr lang="en-US" sz="2400" i="0" dirty="0">
                  <a:solidFill>
                    <a:srgbClr val="2BF53E"/>
                  </a:solidFill>
                  <a:latin typeface="+mn-lt"/>
                </a:endParaRPr>
              </a:p>
              <a:p>
                <a:pPr algn="ctr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2BF53E"/>
                          </a:solidFill>
                          <a:latin typeface="Cambria Math"/>
                        </a:rPr>
                        <m:t>EPA</m:t>
                      </m:r>
                    </m:oMath>
                  </m:oMathPara>
                </a14:m>
                <a:endParaRPr lang="ru-RU" sz="2400" dirty="0">
                  <a:solidFill>
                    <a:srgbClr val="2BF53E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700" y="3895888"/>
                <a:ext cx="2304256" cy="14773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 descr="C:\Users\boris\Desktop\Untitled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080000"/>
            <a:ext cx="4736242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118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Метод EPA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D75AA-2233-4B03-8F1A-176D1C703CD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ИДГ РАН</a:t>
            </a:r>
          </a:p>
          <a:p>
            <a:pPr>
              <a:defRPr/>
            </a:pPr>
            <a:r>
              <a:rPr lang="ru-RU" dirty="0"/>
              <a:t>«Триггерные эффекты в </a:t>
            </a:r>
            <a:r>
              <a:rPr lang="ru-RU" dirty="0" err="1"/>
              <a:t>геосистемах</a:t>
            </a:r>
            <a:r>
              <a:rPr lang="ru-RU" dirty="0"/>
              <a:t>»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F8B63694-E4AF-46C7-A02B-256FCB427340}" type="datetime1">
              <a:rPr lang="ru-RU" smtClean="0"/>
              <a:t>05.06.2019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7504" y="980728"/>
            <a:ext cx="88569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solidFill>
                  <a:srgbClr val="333399"/>
                </a:solidFill>
              </a:rPr>
              <a:t>ОБЪЕКТЫ РАСПОЗНАВАНИЯ:</a:t>
            </a:r>
          </a:p>
          <a:p>
            <a:pPr marL="714375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rgbClr val="333399"/>
                </a:solidFill>
              </a:rPr>
              <a:t>морфоструктурные узлы</a:t>
            </a:r>
          </a:p>
          <a:p>
            <a:pPr marL="714375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rgbClr val="333399"/>
                </a:solidFill>
              </a:rPr>
              <a:t>пересечения осей морфоструктурных </a:t>
            </a:r>
            <a:r>
              <a:rPr lang="ru-RU" sz="1700" b="1" dirty="0" err="1">
                <a:solidFill>
                  <a:srgbClr val="333399"/>
                </a:solidFill>
              </a:rPr>
              <a:t>линеаментов</a:t>
            </a:r>
            <a:endParaRPr lang="ru-RU" sz="1700" b="1" dirty="0">
              <a:solidFill>
                <a:srgbClr val="333399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1700" b="1" dirty="0">
              <a:solidFill>
                <a:srgbClr val="333399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solidFill>
                  <a:srgbClr val="333399"/>
                </a:solidFill>
              </a:rPr>
              <a:t>АЛГОРИТМЫ БЛОКА РАСПОЗНАВАНИЯ:</a:t>
            </a:r>
          </a:p>
          <a:p>
            <a:pPr marL="714375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rgbClr val="333399"/>
                </a:solidFill>
              </a:rPr>
              <a:t>Кора-3</a:t>
            </a:r>
          </a:p>
          <a:p>
            <a:pPr marL="714375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rgbClr val="333399"/>
                </a:solidFill>
              </a:rPr>
              <a:t>Правило Хемминга</a:t>
            </a:r>
          </a:p>
          <a:p>
            <a:pPr marL="714375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rgbClr val="333399"/>
                </a:solidFill>
              </a:rPr>
              <a:t>Подклассы</a:t>
            </a:r>
          </a:p>
          <a:p>
            <a:pPr marL="714375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rgbClr val="333399"/>
                </a:solidFill>
              </a:rPr>
              <a:t>Правило Байеса</a:t>
            </a:r>
          </a:p>
          <a:p>
            <a:pPr marL="714375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rgbClr val="333399"/>
                </a:solidFill>
              </a:rPr>
              <a:t>различные версии алгоритма «Кора-3»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1700" b="1" dirty="0">
              <a:solidFill>
                <a:srgbClr val="333399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solidFill>
                  <a:srgbClr val="333399"/>
                </a:solidFill>
              </a:rPr>
              <a:t>ХАРАКТЕРИСТИКИ ОБЪЕКТОВ РАСПОЗНАВАНИЯ:</a:t>
            </a:r>
          </a:p>
          <a:p>
            <a:pPr marL="714375" indent="-35242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6700" algn="l"/>
                <a:tab pos="447675" algn="l"/>
                <a:tab pos="542925" algn="l"/>
              </a:tabLst>
            </a:pPr>
            <a:r>
              <a:rPr lang="ru-RU" sz="1700" b="1" dirty="0">
                <a:solidFill>
                  <a:srgbClr val="333399"/>
                </a:solidFill>
              </a:rPr>
              <a:t>Характеристики, описывающие контрастность и интенсивность тектонических движений – параметры, связанные с высотами рельефа, сочетаниями типов рельефа, площадью рыхлых толщ.</a:t>
            </a:r>
          </a:p>
          <a:p>
            <a:pPr marL="714375" indent="-35242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6700" algn="l"/>
                <a:tab pos="447675" algn="l"/>
                <a:tab pos="542925" algn="l"/>
              </a:tabLst>
            </a:pPr>
            <a:r>
              <a:rPr lang="ru-RU" sz="1700" b="1" dirty="0">
                <a:solidFill>
                  <a:srgbClr val="333399"/>
                </a:solidFill>
              </a:rPr>
              <a:t>Характеристики, описывающие степень тектонической раздробленности – параметры, описывающие </a:t>
            </a:r>
            <a:r>
              <a:rPr lang="ru-RU" sz="1700" b="1" dirty="0" err="1">
                <a:solidFill>
                  <a:srgbClr val="333399"/>
                </a:solidFill>
              </a:rPr>
              <a:t>линеаментную</a:t>
            </a:r>
            <a:r>
              <a:rPr lang="ru-RU" sz="1700" b="1" dirty="0">
                <a:solidFill>
                  <a:srgbClr val="333399"/>
                </a:solidFill>
              </a:rPr>
              <a:t> структуру в окрестности объектов.</a:t>
            </a:r>
          </a:p>
          <a:p>
            <a:pPr marL="714375" indent="-35242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6700" algn="l"/>
                <a:tab pos="447675" algn="l"/>
                <a:tab pos="542925" algn="l"/>
              </a:tabLst>
            </a:pPr>
            <a:r>
              <a:rPr lang="ru-RU" sz="1700" b="1" dirty="0">
                <a:solidFill>
                  <a:srgbClr val="333399"/>
                </a:solidFill>
              </a:rPr>
              <a:t>Характеристики, описывающие глубинную неоднородность – гравитационные и геомагнитные параметры.</a:t>
            </a:r>
          </a:p>
        </p:txBody>
      </p:sp>
    </p:spTree>
    <p:extLst>
      <p:ext uri="{BB962C8B-B14F-4D97-AF65-F5344CB8AC3E}">
        <p14:creationId xmlns:p14="http://schemas.microsoft.com/office/powerpoint/2010/main" val="1643704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Схема морфоструктурного районирования региона Алтай-Саяны-Прибайкалье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D75AA-2233-4B03-8F1A-176D1C703CD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ИДГ РАН</a:t>
            </a:r>
          </a:p>
          <a:p>
            <a:pPr>
              <a:defRPr/>
            </a:pPr>
            <a:r>
              <a:rPr lang="ru-RU" dirty="0"/>
              <a:t>«Триггерные эффекты в </a:t>
            </a:r>
            <a:r>
              <a:rPr lang="ru-RU" dirty="0" err="1"/>
              <a:t>геосистемах</a:t>
            </a:r>
            <a:r>
              <a:rPr lang="ru-RU" dirty="0"/>
              <a:t>»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51284250-FCEF-43A9-9778-3AC0D56DEABF}" type="datetime1">
              <a:rPr lang="ru-RU" smtClean="0"/>
              <a:t>05.06.2019</a:t>
            </a:fld>
            <a:endParaRPr lang="ru-RU"/>
          </a:p>
        </p:txBody>
      </p:sp>
      <p:pic>
        <p:nvPicPr>
          <p:cNvPr id="1026" name="Picture 2" descr="G:\Рисунки для Главы 2\Обрезанные\2.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3008"/>
            <a:ext cx="9144000" cy="29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504" y="4103201"/>
            <a:ext cx="90364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600" b="1" dirty="0">
                <a:solidFill>
                  <a:srgbClr val="333399"/>
                </a:solidFill>
              </a:rPr>
              <a:t>97 пересечений осей морфоструктурных </a:t>
            </a:r>
            <a:r>
              <a:rPr lang="ru-RU" sz="1600" b="1" dirty="0" err="1">
                <a:solidFill>
                  <a:srgbClr val="333399"/>
                </a:solidFill>
              </a:rPr>
              <a:t>линеаменов</a:t>
            </a:r>
            <a:r>
              <a:rPr lang="ru-RU" sz="1600" b="1" dirty="0">
                <a:solidFill>
                  <a:srgbClr val="333399"/>
                </a:solidFill>
              </a:rPr>
              <a:t> трех рангов.</a:t>
            </a:r>
          </a:p>
          <a:p>
            <a:pPr marL="180975" indent="-180975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600" b="1" dirty="0">
                <a:solidFill>
                  <a:srgbClr val="333399"/>
                </a:solidFill>
              </a:rPr>
              <a:t>Красные круги  – эпицентры </a:t>
            </a:r>
            <a:r>
              <a:rPr lang="ru-RU" sz="1600" b="1" dirty="0" err="1">
                <a:solidFill>
                  <a:srgbClr val="333399"/>
                </a:solidFill>
              </a:rPr>
              <a:t>коровых</a:t>
            </a:r>
            <a:r>
              <a:rPr lang="ru-RU" sz="1600" b="1" dirty="0">
                <a:solidFill>
                  <a:srgbClr val="333399"/>
                </a:solidFill>
              </a:rPr>
              <a:t> землетрясений с </a:t>
            </a:r>
            <a:r>
              <a:rPr lang="ru-RU" sz="1600" b="1" i="1" dirty="0">
                <a:solidFill>
                  <a:srgbClr val="333399"/>
                </a:solidFill>
              </a:rPr>
              <a:t>М</a:t>
            </a:r>
            <a:r>
              <a:rPr lang="ru-RU" sz="1600" b="1" dirty="0">
                <a:solidFill>
                  <a:srgbClr val="333399"/>
                </a:solidFill>
              </a:rPr>
              <a:t> ≥ 6.0 (1905 – 2012 гг.).</a:t>
            </a:r>
          </a:p>
          <a:p>
            <a:pPr marL="180975" indent="-180975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600" b="1" dirty="0">
                <a:solidFill>
                  <a:srgbClr val="333399"/>
                </a:solidFill>
              </a:rPr>
              <a:t>Сиреневые точки – обучающая выборка (пересечения </a:t>
            </a:r>
            <a:r>
              <a:rPr lang="ru-RU" sz="1600" b="1" dirty="0" err="1">
                <a:solidFill>
                  <a:srgbClr val="333399"/>
                </a:solidFill>
              </a:rPr>
              <a:t>линеаментов</a:t>
            </a:r>
            <a:r>
              <a:rPr lang="ru-RU" sz="1600" b="1" dirty="0">
                <a:solidFill>
                  <a:srgbClr val="333399"/>
                </a:solidFill>
              </a:rPr>
              <a:t>) </a:t>
            </a:r>
            <a:r>
              <a:rPr lang="ru-RU" sz="1600" b="1" dirty="0" err="1">
                <a:solidFill>
                  <a:srgbClr val="333399"/>
                </a:solidFill>
              </a:rPr>
              <a:t>высокосейсмичного</a:t>
            </a:r>
            <a:r>
              <a:rPr lang="ru-RU" sz="1600" b="1" dirty="0">
                <a:solidFill>
                  <a:srgbClr val="333399"/>
                </a:solidFill>
              </a:rPr>
              <a:t> класса алгоритма «Кора-3».</a:t>
            </a:r>
          </a:p>
          <a:p>
            <a:pPr marL="180975" indent="-180975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600" b="1" dirty="0">
                <a:solidFill>
                  <a:srgbClr val="333399"/>
                </a:solidFill>
              </a:rPr>
              <a:t>Зеленые точки – обучающая выборка </a:t>
            </a:r>
            <a:r>
              <a:rPr lang="ru-RU" sz="1600" b="1" dirty="0" err="1">
                <a:solidFill>
                  <a:srgbClr val="333399"/>
                </a:solidFill>
              </a:rPr>
              <a:t>низкосейсмичного</a:t>
            </a:r>
            <a:r>
              <a:rPr lang="ru-RU" sz="1600" b="1" dirty="0">
                <a:solidFill>
                  <a:srgbClr val="333399"/>
                </a:solidFill>
              </a:rPr>
              <a:t> класса алгоритма «Кора-3».</a:t>
            </a:r>
          </a:p>
          <a:p>
            <a:pPr marL="180975" indent="-180975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600" b="1" dirty="0">
                <a:solidFill>
                  <a:srgbClr val="333399"/>
                </a:solidFill>
              </a:rPr>
              <a:t>Черные точки – объекты распознавания, не вошедшие в обучающие выборки алгоритма «Кора-3» (материал экзамена).</a:t>
            </a:r>
          </a:p>
        </p:txBody>
      </p:sp>
    </p:spTree>
    <p:extLst>
      <p:ext uri="{BB962C8B-B14F-4D97-AF65-F5344CB8AC3E}">
        <p14:creationId xmlns:p14="http://schemas.microsoft.com/office/powerpoint/2010/main" val="4233122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Алгоритм «Барьер» («Барьер»-3)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D75AA-2233-4B03-8F1A-176D1C703CD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ИДГ РАН</a:t>
            </a:r>
          </a:p>
          <a:p>
            <a:pPr>
              <a:defRPr/>
            </a:pPr>
            <a:r>
              <a:rPr lang="ru-RU" dirty="0"/>
              <a:t>«Триггерные эффекты в </a:t>
            </a:r>
            <a:r>
              <a:rPr lang="ru-RU" dirty="0" err="1"/>
              <a:t>геосистемах</a:t>
            </a:r>
            <a:r>
              <a:rPr lang="ru-RU" dirty="0"/>
              <a:t>»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57D0BB1-DB7D-43A6-BDFC-7040ADBAC37F}" type="datetime1">
              <a:rPr lang="ru-RU" smtClean="0"/>
              <a:t>05.06.2019</a:t>
            </a:fld>
            <a:endParaRPr lang="ru-RU"/>
          </a:p>
        </p:txBody>
      </p:sp>
      <p:pic>
        <p:nvPicPr>
          <p:cNvPr id="3074" name="Picture 2" descr="C:\Users\boris\Desktop\Дзебоев_Лекция_2017\Барьер_Постер\2_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05064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oris\Desktop\Дзебоев_Лекция_2017\Барьер_Постер\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52736"/>
            <a:ext cx="2376264" cy="33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boris\Desktop\Дзебоев_Лекция_2017\Барьер_Постер\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0" t="7994" r="5722" b="13954"/>
          <a:stretch/>
        </p:blipFill>
        <p:spPr bwMode="auto">
          <a:xfrm>
            <a:off x="323528" y="1125304"/>
            <a:ext cx="5223051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660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Характеристики объектов распознавания</a:t>
            </a:r>
            <a:br>
              <a:rPr lang="ru-RU" sz="2400" dirty="0"/>
            </a:br>
            <a:r>
              <a:rPr lang="ru-RU" sz="2400" dirty="0"/>
              <a:t>в регионе Алтай-Саяны-Прибайкалье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D75AA-2233-4B03-8F1A-176D1C703CD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ИДГ РАН</a:t>
            </a:r>
          </a:p>
          <a:p>
            <a:pPr>
              <a:defRPr/>
            </a:pPr>
            <a:r>
              <a:rPr lang="ru-RU" dirty="0"/>
              <a:t>«Триггерные эффекты в </a:t>
            </a:r>
            <a:r>
              <a:rPr lang="ru-RU" dirty="0" err="1"/>
              <a:t>геосистемах</a:t>
            </a:r>
            <a:r>
              <a:rPr lang="ru-RU" dirty="0"/>
              <a:t>»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F8B63694-E4AF-46C7-A02B-256FCB427340}" type="datetime1">
              <a:rPr lang="ru-RU" smtClean="0"/>
              <a:t>05.06.2019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975106"/>
              </p:ext>
            </p:extLst>
          </p:nvPr>
        </p:nvGraphicFramePr>
        <p:xfrm>
          <a:off x="107504" y="1306409"/>
          <a:ext cx="8856984" cy="47148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30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39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5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rgbClr val="333399"/>
                          </a:solidFill>
                          <a:effectLst/>
                        </a:rPr>
                        <a:t>Максимальная высота</a:t>
                      </a:r>
                      <a:endParaRPr lang="ru-RU" sz="1400" b="0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 err="1">
                          <a:solidFill>
                            <a:srgbClr val="333399"/>
                          </a:solidFill>
                          <a:effectLst/>
                        </a:rPr>
                        <a:t>Hmax</a:t>
                      </a:r>
                      <a:endParaRPr lang="ru-RU" sz="1400" b="0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333399"/>
                          </a:solidFill>
                          <a:effectLst/>
                        </a:rPr>
                        <a:t>Минимальная высота</a:t>
                      </a:r>
                      <a:endParaRPr lang="ru-RU" sz="1400" b="1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solidFill>
                            <a:srgbClr val="333399"/>
                          </a:solidFill>
                          <a:effectLst/>
                        </a:rPr>
                        <a:t>Hmin</a:t>
                      </a:r>
                      <a:endParaRPr lang="ru-RU" sz="1400" b="1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rgbClr val="333399"/>
                          </a:solidFill>
                          <a:effectLst/>
                        </a:rPr>
                        <a:t>Размах высот</a:t>
                      </a:r>
                      <a:endParaRPr lang="ru-RU" sz="1400" b="0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 err="1">
                          <a:solidFill>
                            <a:srgbClr val="333399"/>
                          </a:solidFill>
                          <a:effectLst/>
                        </a:rPr>
                        <a:t>dH</a:t>
                      </a:r>
                      <a:r>
                        <a:rPr lang="ru-RU" sz="1400" b="0" i="1" dirty="0">
                          <a:solidFill>
                            <a:srgbClr val="333399"/>
                          </a:solidFill>
                          <a:effectLst/>
                        </a:rPr>
                        <a:t>=</a:t>
                      </a:r>
                      <a:r>
                        <a:rPr lang="ru-RU" sz="1400" b="0" i="1" dirty="0" err="1">
                          <a:solidFill>
                            <a:srgbClr val="333399"/>
                          </a:solidFill>
                          <a:effectLst/>
                        </a:rPr>
                        <a:t>Hmax-Hmin</a:t>
                      </a:r>
                      <a:endParaRPr lang="ru-RU" sz="1400" b="0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14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333399"/>
                          </a:solidFill>
                          <a:effectLst/>
                        </a:rPr>
                        <a:t>Расстояние между точками, в которых вычислены </a:t>
                      </a:r>
                      <a:r>
                        <a:rPr lang="ru-RU" sz="1400" b="0" i="0" dirty="0" err="1">
                          <a:solidFill>
                            <a:srgbClr val="333399"/>
                          </a:solidFill>
                          <a:effectLst/>
                        </a:rPr>
                        <a:t>Hmax</a:t>
                      </a:r>
                      <a:r>
                        <a:rPr lang="ru-RU" sz="1400" b="0" i="0" dirty="0">
                          <a:solidFill>
                            <a:srgbClr val="333399"/>
                          </a:solidFill>
                          <a:effectLst/>
                        </a:rPr>
                        <a:t> и </a:t>
                      </a:r>
                      <a:r>
                        <a:rPr lang="ru-RU" sz="1400" b="0" i="0" dirty="0" err="1">
                          <a:solidFill>
                            <a:srgbClr val="333399"/>
                          </a:solidFill>
                          <a:effectLst/>
                        </a:rPr>
                        <a:t>Hmin</a:t>
                      </a:r>
                      <a:endParaRPr lang="ru-RU" sz="1400" b="0" i="0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>
                          <a:solidFill>
                            <a:srgbClr val="333399"/>
                          </a:solidFill>
                          <a:effectLst/>
                        </a:rPr>
                        <a:t>l</a:t>
                      </a:r>
                      <a:endParaRPr lang="ru-RU" sz="1400" b="0" i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rgbClr val="333399"/>
                          </a:solidFill>
                          <a:effectLst/>
                        </a:rPr>
                        <a:t>Градиент высот</a:t>
                      </a:r>
                      <a:endParaRPr lang="ru-RU" sz="1400" b="0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 err="1">
                          <a:solidFill>
                            <a:srgbClr val="333399"/>
                          </a:solidFill>
                          <a:effectLst/>
                        </a:rPr>
                        <a:t>dH</a:t>
                      </a:r>
                      <a:r>
                        <a:rPr lang="ru-RU" sz="1400" b="0" i="1" dirty="0">
                          <a:solidFill>
                            <a:srgbClr val="333399"/>
                          </a:solidFill>
                          <a:effectLst/>
                        </a:rPr>
                        <a:t>/l</a:t>
                      </a:r>
                      <a:endParaRPr lang="ru-RU" sz="1400" b="0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333399"/>
                          </a:solidFill>
                          <a:effectLst/>
                        </a:rPr>
                        <a:t>Сочетание типов рельефа</a:t>
                      </a:r>
                      <a:endParaRPr lang="ru-RU" sz="1400" b="1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solidFill>
                            <a:srgbClr val="333399"/>
                          </a:solidFill>
                          <a:effectLst/>
                        </a:rPr>
                        <a:t>Top</a:t>
                      </a:r>
                      <a:endParaRPr lang="ru-RU" sz="1400" b="1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333399"/>
                          </a:solidFill>
                          <a:effectLst/>
                        </a:rPr>
                        <a:t>Площадь четвертичных пород</a:t>
                      </a:r>
                      <a:endParaRPr lang="ru-RU" sz="1400" b="0" i="0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>
                          <a:solidFill>
                            <a:srgbClr val="333399"/>
                          </a:solidFill>
                          <a:effectLst/>
                        </a:rPr>
                        <a:t>Q</a:t>
                      </a:r>
                      <a:endParaRPr lang="ru-RU" sz="1400" b="0" i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333399"/>
                          </a:solidFill>
                          <a:effectLst/>
                        </a:rPr>
                        <a:t>Высший ранг </a:t>
                      </a:r>
                      <a:r>
                        <a:rPr lang="ru-RU" sz="1400" b="0" i="0" dirty="0" err="1">
                          <a:solidFill>
                            <a:srgbClr val="333399"/>
                          </a:solidFill>
                          <a:effectLst/>
                        </a:rPr>
                        <a:t>линеамента</a:t>
                      </a:r>
                      <a:endParaRPr lang="ru-RU" sz="1400" b="0" i="0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>
                          <a:solidFill>
                            <a:srgbClr val="333399"/>
                          </a:solidFill>
                          <a:effectLst/>
                        </a:rPr>
                        <a:t>HR</a:t>
                      </a:r>
                      <a:endParaRPr lang="ru-RU" sz="1400" b="0" i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333399"/>
                          </a:solidFill>
                          <a:effectLst/>
                        </a:rPr>
                        <a:t>Число </a:t>
                      </a:r>
                      <a:r>
                        <a:rPr lang="ru-RU" sz="1400" b="0" i="0" dirty="0" err="1">
                          <a:solidFill>
                            <a:srgbClr val="333399"/>
                          </a:solidFill>
                          <a:effectLst/>
                        </a:rPr>
                        <a:t>линеаментов</a:t>
                      </a:r>
                      <a:r>
                        <a:rPr lang="ru-RU" sz="1400" b="0" i="0" dirty="0">
                          <a:solidFill>
                            <a:srgbClr val="333399"/>
                          </a:solidFill>
                          <a:effectLst/>
                        </a:rPr>
                        <a:t> в пересечении</a:t>
                      </a:r>
                      <a:endParaRPr lang="ru-RU" sz="1400" b="0" i="0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>
                          <a:solidFill>
                            <a:srgbClr val="333399"/>
                          </a:solidFill>
                          <a:effectLst/>
                        </a:rPr>
                        <a:t>NL</a:t>
                      </a:r>
                      <a:endParaRPr lang="ru-RU" sz="1400" b="0" i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333399"/>
                          </a:solidFill>
                          <a:effectLst/>
                        </a:rPr>
                        <a:t>Расстояние до ближайшего пересечения</a:t>
                      </a:r>
                      <a:endParaRPr lang="ru-RU" sz="1400" b="0" i="0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err="1">
                          <a:solidFill>
                            <a:srgbClr val="333399"/>
                          </a:solidFill>
                          <a:effectLst/>
                        </a:rPr>
                        <a:t>Rint</a:t>
                      </a:r>
                      <a:endParaRPr lang="ru-RU" sz="1400" b="0" i="0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333399"/>
                          </a:solidFill>
                          <a:effectLst/>
                        </a:rPr>
                        <a:t>Число </a:t>
                      </a:r>
                      <a:r>
                        <a:rPr lang="ru-RU" sz="1400" b="0" i="0" dirty="0" err="1">
                          <a:solidFill>
                            <a:srgbClr val="333399"/>
                          </a:solidFill>
                          <a:effectLst/>
                        </a:rPr>
                        <a:t>линеаментов</a:t>
                      </a:r>
                      <a:r>
                        <a:rPr lang="ru-RU" sz="1400" b="0" i="0" dirty="0">
                          <a:solidFill>
                            <a:srgbClr val="333399"/>
                          </a:solidFill>
                          <a:effectLst/>
                        </a:rPr>
                        <a:t> в окрестности пересечения</a:t>
                      </a:r>
                      <a:endParaRPr lang="ru-RU" sz="1400" b="0" i="0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333399"/>
                          </a:solidFill>
                          <a:effectLst/>
                        </a:rPr>
                        <a:t>NLC</a:t>
                      </a:r>
                      <a:endParaRPr lang="ru-RU" sz="1400" b="0" i="0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333399"/>
                          </a:solidFill>
                          <a:effectLst/>
                        </a:rPr>
                        <a:t>Расстояние до ближайшего </a:t>
                      </a:r>
                      <a:r>
                        <a:rPr lang="ru-RU" sz="1400" b="0" i="0" dirty="0" err="1">
                          <a:solidFill>
                            <a:srgbClr val="333399"/>
                          </a:solidFill>
                          <a:effectLst/>
                        </a:rPr>
                        <a:t>линеамента</a:t>
                      </a:r>
                      <a:r>
                        <a:rPr lang="ru-RU" sz="1400" b="0" i="0" dirty="0">
                          <a:solidFill>
                            <a:srgbClr val="333399"/>
                          </a:solidFill>
                          <a:effectLst/>
                        </a:rPr>
                        <a:t> </a:t>
                      </a:r>
                      <a:r>
                        <a:rPr lang="en-US" sz="1400" b="0" i="0" dirty="0">
                          <a:solidFill>
                            <a:srgbClr val="333399"/>
                          </a:solidFill>
                          <a:effectLst/>
                        </a:rPr>
                        <a:t>I</a:t>
                      </a:r>
                      <a:r>
                        <a:rPr lang="ru-RU" sz="1400" b="0" i="0" dirty="0">
                          <a:solidFill>
                            <a:srgbClr val="333399"/>
                          </a:solidFill>
                          <a:effectLst/>
                        </a:rPr>
                        <a:t> ранга</a:t>
                      </a:r>
                      <a:endParaRPr lang="ru-RU" sz="1400" b="0" i="0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333399"/>
                          </a:solidFill>
                          <a:effectLst/>
                        </a:rPr>
                        <a:t>R1</a:t>
                      </a:r>
                      <a:endParaRPr lang="ru-RU" sz="1400" b="0" i="0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333399"/>
                          </a:solidFill>
                          <a:effectLst/>
                        </a:rPr>
                        <a:t>Расстояние до ближайшего </a:t>
                      </a:r>
                      <a:r>
                        <a:rPr lang="ru-RU" sz="1400" b="1" i="0" dirty="0" err="1">
                          <a:solidFill>
                            <a:srgbClr val="333399"/>
                          </a:solidFill>
                          <a:effectLst/>
                        </a:rPr>
                        <a:t>линеамента</a:t>
                      </a:r>
                      <a:r>
                        <a:rPr lang="ru-RU" sz="1400" b="1" i="0" dirty="0">
                          <a:solidFill>
                            <a:srgbClr val="333399"/>
                          </a:solidFill>
                          <a:effectLst/>
                        </a:rPr>
                        <a:t> </a:t>
                      </a:r>
                      <a:r>
                        <a:rPr lang="en-US" sz="1400" b="1" i="0" dirty="0">
                          <a:solidFill>
                            <a:srgbClr val="333399"/>
                          </a:solidFill>
                          <a:effectLst/>
                        </a:rPr>
                        <a:t>II</a:t>
                      </a:r>
                      <a:r>
                        <a:rPr lang="ru-RU" sz="1400" b="1" i="0" dirty="0">
                          <a:solidFill>
                            <a:srgbClr val="333399"/>
                          </a:solidFill>
                          <a:effectLst/>
                        </a:rPr>
                        <a:t> ранга</a:t>
                      </a:r>
                      <a:endParaRPr lang="ru-RU" sz="1400" b="1" i="0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333399"/>
                          </a:solidFill>
                          <a:effectLst/>
                        </a:rPr>
                        <a:t>R2</a:t>
                      </a:r>
                      <a:endParaRPr lang="ru-RU" sz="1400" b="1" i="0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333399"/>
                          </a:solidFill>
                          <a:effectLst/>
                        </a:rPr>
                        <a:t>Максимальное значение аномалии Буге</a:t>
                      </a:r>
                      <a:endParaRPr lang="ru-RU" sz="1400" b="1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solidFill>
                            <a:srgbClr val="333399"/>
                          </a:solidFill>
                          <a:effectLst/>
                        </a:rPr>
                        <a:t>Bmax</a:t>
                      </a:r>
                      <a:endParaRPr lang="ru-RU" sz="1400" b="1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333399"/>
                          </a:solidFill>
                          <a:effectLst/>
                        </a:rPr>
                        <a:t>Минимальное значение аномалии Буге</a:t>
                      </a:r>
                      <a:endParaRPr lang="ru-RU" sz="1400" b="1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solidFill>
                            <a:srgbClr val="333399"/>
                          </a:solidFill>
                          <a:effectLst/>
                        </a:rPr>
                        <a:t>Bmin</a:t>
                      </a:r>
                      <a:endParaRPr lang="ru-RU" sz="1400" b="1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333399"/>
                          </a:solidFill>
                          <a:effectLst/>
                        </a:rPr>
                        <a:t>Размах значений аномалий Буге</a:t>
                      </a:r>
                      <a:endParaRPr lang="ru-RU" sz="1400" b="1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solidFill>
                            <a:srgbClr val="333399"/>
                          </a:solidFill>
                          <a:effectLst/>
                        </a:rPr>
                        <a:t>dB</a:t>
                      </a:r>
                      <a:r>
                        <a:rPr lang="ru-RU" sz="1400" b="1" i="1" dirty="0">
                          <a:solidFill>
                            <a:srgbClr val="333399"/>
                          </a:solidFill>
                          <a:effectLst/>
                        </a:rPr>
                        <a:t>=</a:t>
                      </a:r>
                      <a:r>
                        <a:rPr lang="ru-RU" sz="1400" b="1" i="1" dirty="0" err="1">
                          <a:solidFill>
                            <a:srgbClr val="333399"/>
                          </a:solidFill>
                          <a:effectLst/>
                        </a:rPr>
                        <a:t>Bmax-Bmin</a:t>
                      </a:r>
                      <a:endParaRPr lang="ru-RU" sz="1400" b="1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333399"/>
                          </a:solidFill>
                          <a:effectLst/>
                        </a:rPr>
                        <a:t>Максимальное значение магнитной аномалии</a:t>
                      </a:r>
                      <a:endParaRPr lang="ru-RU" sz="1400" b="1" i="0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solidFill>
                            <a:srgbClr val="333399"/>
                          </a:solidFill>
                          <a:effectLst/>
                        </a:rPr>
                        <a:t>MOmax</a:t>
                      </a:r>
                      <a:endParaRPr lang="ru-RU" sz="1400" b="1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rgbClr val="333399"/>
                          </a:solidFill>
                          <a:effectLst/>
                        </a:rPr>
                        <a:t>Минимальное значение магнитной аномалии</a:t>
                      </a:r>
                      <a:endParaRPr lang="ru-RU" sz="1400" b="0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 err="1">
                          <a:solidFill>
                            <a:srgbClr val="333399"/>
                          </a:solidFill>
                          <a:effectLst/>
                        </a:rPr>
                        <a:t>MOmin</a:t>
                      </a:r>
                      <a:endParaRPr lang="ru-RU" sz="1400" b="0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333399"/>
                          </a:solidFill>
                          <a:effectLst/>
                        </a:rPr>
                        <a:t>Размах значений магнитных аномалий</a:t>
                      </a:r>
                      <a:endParaRPr lang="ru-RU" sz="1400" b="0" i="0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err="1">
                          <a:solidFill>
                            <a:srgbClr val="333399"/>
                          </a:solidFill>
                          <a:effectLst/>
                        </a:rPr>
                        <a:t>MOdif</a:t>
                      </a:r>
                      <a:r>
                        <a:rPr lang="ru-RU" sz="1400" b="0" i="0" dirty="0">
                          <a:solidFill>
                            <a:srgbClr val="333399"/>
                          </a:solidFill>
                          <a:effectLst/>
                        </a:rPr>
                        <a:t>=</a:t>
                      </a:r>
                      <a:r>
                        <a:rPr lang="ru-RU" sz="1400" b="0" i="0" dirty="0" err="1">
                          <a:solidFill>
                            <a:srgbClr val="333399"/>
                          </a:solidFill>
                          <a:effectLst/>
                        </a:rPr>
                        <a:t>MOmax-MOmin</a:t>
                      </a:r>
                      <a:endParaRPr lang="ru-RU" sz="1400" b="0" i="0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567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Алтай-Саяны-Прибайкалье. Результаты распознавания алгоритмами «Барьер-3» и «Кора-3»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D75AA-2233-4B03-8F1A-176D1C703CD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ИДГ РАН</a:t>
            </a:r>
          </a:p>
          <a:p>
            <a:pPr>
              <a:defRPr/>
            </a:pPr>
            <a:r>
              <a:rPr lang="ru-RU" dirty="0"/>
              <a:t>«Триггерные эффекты в </a:t>
            </a:r>
            <a:r>
              <a:rPr lang="ru-RU" dirty="0" err="1"/>
              <a:t>геосистемах</a:t>
            </a:r>
            <a:r>
              <a:rPr lang="ru-RU" dirty="0"/>
              <a:t>»</a:t>
            </a:r>
          </a:p>
        </p:txBody>
      </p:sp>
      <p:pic>
        <p:nvPicPr>
          <p:cNvPr id="3074" name="Picture 2" descr="G:\Рисунки для Главы 2\Обрезанные\2.6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29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17C15DC-55D9-4FB0-945F-F20673D17B0D}" type="datetime1">
              <a:rPr lang="ru-RU" smtClean="0"/>
              <a:t>05.06.2019</a:t>
            </a:fld>
            <a:endParaRPr lang="ru-RU"/>
          </a:p>
        </p:txBody>
      </p:sp>
      <p:pic>
        <p:nvPicPr>
          <p:cNvPr id="3075" name="Picture 3" descr="G:\Рисунки для Главы 2\2.4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37112"/>
            <a:ext cx="268634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Рисунки для Главы 2\2.4б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37112"/>
            <a:ext cx="268634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30152" y="4221088"/>
            <a:ext cx="36138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600" b="1" dirty="0">
                <a:solidFill>
                  <a:srgbClr val="333399"/>
                </a:solidFill>
              </a:rPr>
              <a:t>«Барьер-3» – пустые эллипсы с темными границами.</a:t>
            </a:r>
          </a:p>
          <a:p>
            <a:pPr marL="180975" indent="-18097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600" b="1" dirty="0">
                <a:solidFill>
                  <a:srgbClr val="333399"/>
                </a:solidFill>
              </a:rPr>
              <a:t>«Кора-3» – белые эллипсы.</a:t>
            </a:r>
          </a:p>
          <a:p>
            <a:pPr marL="180975" indent="-18097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600" b="1" dirty="0">
                <a:solidFill>
                  <a:srgbClr val="333399"/>
                </a:solidFill>
              </a:rPr>
              <a:t>«Барьер-3» и «Кора-3» – белые эллипсы с темными границами.</a:t>
            </a:r>
          </a:p>
          <a:p>
            <a:pPr marL="180975" indent="-18097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600" b="1" dirty="0">
                <a:solidFill>
                  <a:srgbClr val="333399"/>
                </a:solidFill>
              </a:rPr>
              <a:t>Красные круги  – эпицентры землетрясений с </a:t>
            </a:r>
            <a:r>
              <a:rPr lang="ru-RU" sz="1600" b="1" i="1" dirty="0">
                <a:solidFill>
                  <a:srgbClr val="333399"/>
                </a:solidFill>
              </a:rPr>
              <a:t>М</a:t>
            </a:r>
            <a:r>
              <a:rPr lang="ru-RU" sz="1600" b="1" dirty="0">
                <a:solidFill>
                  <a:srgbClr val="333399"/>
                </a:solidFill>
              </a:rPr>
              <a:t> ≥ 6.0 </a:t>
            </a:r>
          </a:p>
        </p:txBody>
      </p:sp>
      <p:sp>
        <p:nvSpPr>
          <p:cNvPr id="7" name="5-конечная звезда 6"/>
          <p:cNvSpPr>
            <a:spLocks noChangeAspect="1"/>
          </p:cNvSpPr>
          <p:nvPr/>
        </p:nvSpPr>
        <p:spPr>
          <a:xfrm>
            <a:off x="3491880" y="1700808"/>
            <a:ext cx="180000" cy="180000"/>
          </a:xfrm>
          <a:prstGeom prst="star5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71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Характеристики объектов распознавания</a:t>
            </a:r>
            <a:br>
              <a:rPr lang="ru-RU" sz="2400" dirty="0"/>
            </a:br>
            <a:r>
              <a:rPr lang="ru-RU" sz="2400" dirty="0"/>
              <a:t>на Кавказе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D75AA-2233-4B03-8F1A-176D1C703CD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ИДГ РАН</a:t>
            </a:r>
          </a:p>
          <a:p>
            <a:pPr>
              <a:defRPr/>
            </a:pPr>
            <a:r>
              <a:rPr lang="ru-RU" dirty="0"/>
              <a:t>«Триггерные эффекты в </a:t>
            </a:r>
            <a:r>
              <a:rPr lang="ru-RU" dirty="0" err="1"/>
              <a:t>геосистемах</a:t>
            </a:r>
            <a:r>
              <a:rPr lang="ru-RU" dirty="0"/>
              <a:t>»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A4612A48-378A-4D7A-8CBB-94F7DE0ACD07}" type="datetime1">
              <a:rPr lang="ru-RU" smtClean="0"/>
              <a:t>05.06.2019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081355"/>
              </p:ext>
            </p:extLst>
          </p:nvPr>
        </p:nvGraphicFramePr>
        <p:xfrm>
          <a:off x="107504" y="1306409"/>
          <a:ext cx="8856984" cy="47148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30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39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5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333399"/>
                          </a:solidFill>
                          <a:effectLst/>
                        </a:rPr>
                        <a:t>Максимальная высота</a:t>
                      </a:r>
                      <a:endParaRPr lang="ru-RU" sz="1400" b="1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solidFill>
                            <a:srgbClr val="333399"/>
                          </a:solidFill>
                          <a:effectLst/>
                        </a:rPr>
                        <a:t>Hmax</a:t>
                      </a:r>
                      <a:endParaRPr lang="ru-RU" sz="1400" b="1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333399"/>
                          </a:solidFill>
                          <a:effectLst/>
                        </a:rPr>
                        <a:t>Минимальная высота</a:t>
                      </a:r>
                      <a:endParaRPr lang="ru-RU" sz="1400" b="1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solidFill>
                            <a:srgbClr val="333399"/>
                          </a:solidFill>
                          <a:effectLst/>
                        </a:rPr>
                        <a:t>Hmin</a:t>
                      </a:r>
                      <a:endParaRPr lang="ru-RU" sz="1400" b="1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333399"/>
                          </a:solidFill>
                          <a:effectLst/>
                        </a:rPr>
                        <a:t>Размах высот</a:t>
                      </a:r>
                      <a:endParaRPr lang="ru-RU" sz="1400" b="1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solidFill>
                            <a:srgbClr val="333399"/>
                          </a:solidFill>
                          <a:effectLst/>
                        </a:rPr>
                        <a:t>dH</a:t>
                      </a:r>
                      <a:r>
                        <a:rPr lang="ru-RU" sz="1400" b="1" i="1" dirty="0">
                          <a:solidFill>
                            <a:srgbClr val="333399"/>
                          </a:solidFill>
                          <a:effectLst/>
                        </a:rPr>
                        <a:t>=</a:t>
                      </a:r>
                      <a:r>
                        <a:rPr lang="ru-RU" sz="1400" b="1" i="1" dirty="0" err="1">
                          <a:solidFill>
                            <a:srgbClr val="333399"/>
                          </a:solidFill>
                          <a:effectLst/>
                        </a:rPr>
                        <a:t>Hmax-Hmin</a:t>
                      </a:r>
                      <a:endParaRPr lang="ru-RU" sz="1400" b="1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14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333399"/>
                          </a:solidFill>
                          <a:effectLst/>
                        </a:rPr>
                        <a:t>Расстояние между точками, в которых вычислены </a:t>
                      </a:r>
                      <a:r>
                        <a:rPr lang="ru-RU" sz="1400" b="0" i="0" dirty="0" err="1">
                          <a:solidFill>
                            <a:srgbClr val="333399"/>
                          </a:solidFill>
                          <a:effectLst/>
                        </a:rPr>
                        <a:t>Hmax</a:t>
                      </a:r>
                      <a:r>
                        <a:rPr lang="ru-RU" sz="1400" b="0" i="0" dirty="0">
                          <a:solidFill>
                            <a:srgbClr val="333399"/>
                          </a:solidFill>
                          <a:effectLst/>
                        </a:rPr>
                        <a:t> и </a:t>
                      </a:r>
                      <a:r>
                        <a:rPr lang="ru-RU" sz="1400" b="0" i="0" dirty="0" err="1">
                          <a:solidFill>
                            <a:srgbClr val="333399"/>
                          </a:solidFill>
                          <a:effectLst/>
                        </a:rPr>
                        <a:t>Hmin</a:t>
                      </a:r>
                      <a:endParaRPr lang="ru-RU" sz="1400" b="0" i="0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333399"/>
                          </a:solidFill>
                          <a:effectLst/>
                        </a:rPr>
                        <a:t>l</a:t>
                      </a:r>
                      <a:endParaRPr lang="ru-RU" sz="1400" b="0" i="0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333399"/>
                          </a:solidFill>
                          <a:effectLst/>
                        </a:rPr>
                        <a:t>Градиент высот</a:t>
                      </a:r>
                      <a:endParaRPr lang="ru-RU" sz="1400" b="0" i="0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err="1">
                          <a:solidFill>
                            <a:srgbClr val="333399"/>
                          </a:solidFill>
                          <a:effectLst/>
                        </a:rPr>
                        <a:t>dH</a:t>
                      </a:r>
                      <a:r>
                        <a:rPr lang="ru-RU" sz="1400" b="0" i="0" dirty="0">
                          <a:solidFill>
                            <a:srgbClr val="333399"/>
                          </a:solidFill>
                          <a:effectLst/>
                        </a:rPr>
                        <a:t>/l</a:t>
                      </a:r>
                      <a:endParaRPr lang="ru-RU" sz="1400" b="0" i="0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333399"/>
                          </a:solidFill>
                          <a:effectLst/>
                        </a:rPr>
                        <a:t>Сочетание типов рельефа</a:t>
                      </a:r>
                      <a:endParaRPr lang="ru-RU" sz="1400" b="1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solidFill>
                            <a:srgbClr val="333399"/>
                          </a:solidFill>
                          <a:effectLst/>
                        </a:rPr>
                        <a:t>Top</a:t>
                      </a:r>
                      <a:endParaRPr lang="ru-RU" sz="1400" b="1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333399"/>
                          </a:solidFill>
                          <a:effectLst/>
                        </a:rPr>
                        <a:t>Площадь четвертичных пород</a:t>
                      </a:r>
                      <a:endParaRPr lang="ru-RU" sz="1400" b="1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333399"/>
                          </a:solidFill>
                          <a:effectLst/>
                        </a:rPr>
                        <a:t>Q</a:t>
                      </a:r>
                      <a:endParaRPr lang="ru-RU" sz="1400" b="1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333399"/>
                          </a:solidFill>
                          <a:effectLst/>
                        </a:rPr>
                        <a:t>Высший ранг </a:t>
                      </a:r>
                      <a:r>
                        <a:rPr lang="ru-RU" sz="1400" b="1" i="0" dirty="0" err="1">
                          <a:solidFill>
                            <a:srgbClr val="333399"/>
                          </a:solidFill>
                          <a:effectLst/>
                        </a:rPr>
                        <a:t>линеамента</a:t>
                      </a:r>
                      <a:endParaRPr lang="ru-RU" sz="1400" b="1" i="0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333399"/>
                          </a:solidFill>
                          <a:effectLst/>
                        </a:rPr>
                        <a:t>HR</a:t>
                      </a:r>
                      <a:endParaRPr lang="ru-RU" sz="1400" b="1" i="0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rgbClr val="333399"/>
                          </a:solidFill>
                          <a:effectLst/>
                        </a:rPr>
                        <a:t>Число </a:t>
                      </a:r>
                      <a:r>
                        <a:rPr lang="ru-RU" sz="1400" b="0" i="1" dirty="0" err="1">
                          <a:solidFill>
                            <a:srgbClr val="333399"/>
                          </a:solidFill>
                          <a:effectLst/>
                        </a:rPr>
                        <a:t>линеаментов</a:t>
                      </a:r>
                      <a:r>
                        <a:rPr lang="ru-RU" sz="1400" b="0" i="1" dirty="0">
                          <a:solidFill>
                            <a:srgbClr val="333399"/>
                          </a:solidFill>
                          <a:effectLst/>
                        </a:rPr>
                        <a:t> в пересечении</a:t>
                      </a:r>
                      <a:endParaRPr lang="ru-RU" sz="1400" b="0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rgbClr val="333399"/>
                          </a:solidFill>
                          <a:effectLst/>
                        </a:rPr>
                        <a:t>NL</a:t>
                      </a:r>
                      <a:endParaRPr lang="ru-RU" sz="1400" b="0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333399"/>
                          </a:solidFill>
                          <a:effectLst/>
                        </a:rPr>
                        <a:t>Расстояние до ближайшего пересечения</a:t>
                      </a:r>
                      <a:endParaRPr lang="ru-RU" sz="1400" b="1" i="0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err="1">
                          <a:solidFill>
                            <a:srgbClr val="333399"/>
                          </a:solidFill>
                          <a:effectLst/>
                        </a:rPr>
                        <a:t>Rint</a:t>
                      </a:r>
                      <a:endParaRPr lang="ru-RU" sz="1400" b="1" i="0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333399"/>
                          </a:solidFill>
                          <a:effectLst/>
                        </a:rPr>
                        <a:t>Число </a:t>
                      </a:r>
                      <a:r>
                        <a:rPr lang="ru-RU" sz="1400" b="1" i="1" dirty="0" err="1">
                          <a:solidFill>
                            <a:srgbClr val="333399"/>
                          </a:solidFill>
                          <a:effectLst/>
                        </a:rPr>
                        <a:t>линеаментов</a:t>
                      </a:r>
                      <a:r>
                        <a:rPr lang="ru-RU" sz="1400" b="1" i="1" dirty="0">
                          <a:solidFill>
                            <a:srgbClr val="333399"/>
                          </a:solidFill>
                          <a:effectLst/>
                        </a:rPr>
                        <a:t> в окрестности пересечения</a:t>
                      </a:r>
                      <a:endParaRPr lang="ru-RU" sz="1400" b="1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333399"/>
                          </a:solidFill>
                          <a:effectLst/>
                        </a:rPr>
                        <a:t>NLC</a:t>
                      </a:r>
                      <a:endParaRPr lang="ru-RU" sz="1400" b="1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333399"/>
                          </a:solidFill>
                          <a:effectLst/>
                        </a:rPr>
                        <a:t>Расстояние до ближайшего </a:t>
                      </a:r>
                      <a:r>
                        <a:rPr lang="ru-RU" sz="1400" b="1" i="0" dirty="0" err="1">
                          <a:solidFill>
                            <a:srgbClr val="333399"/>
                          </a:solidFill>
                          <a:effectLst/>
                        </a:rPr>
                        <a:t>линеамента</a:t>
                      </a:r>
                      <a:r>
                        <a:rPr lang="ru-RU" sz="1400" b="1" i="0" dirty="0">
                          <a:solidFill>
                            <a:srgbClr val="333399"/>
                          </a:solidFill>
                          <a:effectLst/>
                        </a:rPr>
                        <a:t> </a:t>
                      </a:r>
                      <a:r>
                        <a:rPr lang="en-US" sz="1400" b="1" i="0" dirty="0">
                          <a:solidFill>
                            <a:srgbClr val="333399"/>
                          </a:solidFill>
                          <a:effectLst/>
                        </a:rPr>
                        <a:t>I</a:t>
                      </a:r>
                      <a:r>
                        <a:rPr lang="ru-RU" sz="1400" b="1" i="0" dirty="0">
                          <a:solidFill>
                            <a:srgbClr val="333399"/>
                          </a:solidFill>
                          <a:effectLst/>
                        </a:rPr>
                        <a:t> ранга</a:t>
                      </a:r>
                      <a:endParaRPr lang="ru-RU" sz="1400" b="1" i="0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333399"/>
                          </a:solidFill>
                          <a:effectLst/>
                        </a:rPr>
                        <a:t>R1</a:t>
                      </a:r>
                      <a:endParaRPr lang="ru-RU" sz="1400" b="1" i="0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333399"/>
                          </a:solidFill>
                          <a:effectLst/>
                        </a:rPr>
                        <a:t>Расстояние до ближайшего </a:t>
                      </a:r>
                      <a:r>
                        <a:rPr lang="ru-RU" sz="1400" b="1" i="1" dirty="0" err="1">
                          <a:solidFill>
                            <a:srgbClr val="333399"/>
                          </a:solidFill>
                          <a:effectLst/>
                        </a:rPr>
                        <a:t>линеамента</a:t>
                      </a:r>
                      <a:r>
                        <a:rPr lang="ru-RU" sz="1400" b="1" i="1" dirty="0">
                          <a:solidFill>
                            <a:srgbClr val="333399"/>
                          </a:solidFill>
                          <a:effectLst/>
                        </a:rPr>
                        <a:t> </a:t>
                      </a:r>
                      <a:r>
                        <a:rPr lang="en-US" sz="1400" b="1" i="1" dirty="0">
                          <a:solidFill>
                            <a:srgbClr val="333399"/>
                          </a:solidFill>
                          <a:effectLst/>
                        </a:rPr>
                        <a:t>II</a:t>
                      </a:r>
                      <a:r>
                        <a:rPr lang="ru-RU" sz="1400" b="1" i="1" dirty="0">
                          <a:solidFill>
                            <a:srgbClr val="333399"/>
                          </a:solidFill>
                          <a:effectLst/>
                        </a:rPr>
                        <a:t> ранга</a:t>
                      </a:r>
                      <a:endParaRPr lang="ru-RU" sz="1400" b="1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333399"/>
                          </a:solidFill>
                          <a:effectLst/>
                        </a:rPr>
                        <a:t>R2</a:t>
                      </a:r>
                      <a:endParaRPr lang="ru-RU" sz="1400" b="1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rgbClr val="333399"/>
                          </a:solidFill>
                          <a:effectLst/>
                        </a:rPr>
                        <a:t>Максимальное значение аномалии Буге</a:t>
                      </a:r>
                      <a:endParaRPr lang="ru-RU" sz="1400" b="0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 err="1">
                          <a:solidFill>
                            <a:srgbClr val="333399"/>
                          </a:solidFill>
                          <a:effectLst/>
                        </a:rPr>
                        <a:t>Bmax</a:t>
                      </a:r>
                      <a:endParaRPr lang="ru-RU" sz="1400" b="0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rgbClr val="333399"/>
                          </a:solidFill>
                          <a:effectLst/>
                        </a:rPr>
                        <a:t>Минимальное значение аномалии Буге</a:t>
                      </a:r>
                      <a:endParaRPr lang="ru-RU" sz="1400" b="0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 err="1">
                          <a:solidFill>
                            <a:srgbClr val="333399"/>
                          </a:solidFill>
                          <a:effectLst/>
                        </a:rPr>
                        <a:t>Bmin</a:t>
                      </a:r>
                      <a:endParaRPr lang="ru-RU" sz="1400" b="0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333399"/>
                          </a:solidFill>
                          <a:effectLst/>
                        </a:rPr>
                        <a:t>Размах значений аномалий Буге</a:t>
                      </a:r>
                      <a:endParaRPr lang="ru-RU" sz="1400" b="1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solidFill>
                            <a:srgbClr val="333399"/>
                          </a:solidFill>
                          <a:effectLst/>
                        </a:rPr>
                        <a:t>dB</a:t>
                      </a:r>
                      <a:r>
                        <a:rPr lang="ru-RU" sz="1400" b="1" i="1" dirty="0">
                          <a:solidFill>
                            <a:srgbClr val="333399"/>
                          </a:solidFill>
                          <a:effectLst/>
                        </a:rPr>
                        <a:t>=</a:t>
                      </a:r>
                      <a:r>
                        <a:rPr lang="ru-RU" sz="1400" b="1" i="1" dirty="0" err="1">
                          <a:solidFill>
                            <a:srgbClr val="333399"/>
                          </a:solidFill>
                          <a:effectLst/>
                        </a:rPr>
                        <a:t>Bmax-Bmin</a:t>
                      </a:r>
                      <a:endParaRPr lang="ru-RU" sz="1400" b="1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rgbClr val="333399"/>
                          </a:solidFill>
                          <a:effectLst/>
                        </a:rPr>
                        <a:t>Максимальное значение магнитной аномалии</a:t>
                      </a:r>
                      <a:endParaRPr lang="ru-RU" sz="1400" b="0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 err="1">
                          <a:solidFill>
                            <a:srgbClr val="333399"/>
                          </a:solidFill>
                          <a:effectLst/>
                        </a:rPr>
                        <a:t>MOmax</a:t>
                      </a:r>
                      <a:endParaRPr lang="ru-RU" sz="1400" b="0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rgbClr val="333399"/>
                          </a:solidFill>
                          <a:effectLst/>
                        </a:rPr>
                        <a:t>Минимальное значение магнитной аномалии</a:t>
                      </a:r>
                      <a:endParaRPr lang="ru-RU" sz="1400" b="0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 err="1">
                          <a:solidFill>
                            <a:srgbClr val="333399"/>
                          </a:solidFill>
                          <a:effectLst/>
                        </a:rPr>
                        <a:t>MOmin</a:t>
                      </a:r>
                      <a:endParaRPr lang="ru-RU" sz="1400" b="0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rgbClr val="333399"/>
                          </a:solidFill>
                          <a:effectLst/>
                        </a:rPr>
                        <a:t>Размах значений магнитных аномалий</a:t>
                      </a:r>
                      <a:endParaRPr lang="ru-RU" sz="1400" b="0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 err="1">
                          <a:solidFill>
                            <a:srgbClr val="333399"/>
                          </a:solidFill>
                          <a:effectLst/>
                        </a:rPr>
                        <a:t>MOdif</a:t>
                      </a:r>
                      <a:r>
                        <a:rPr lang="ru-RU" sz="1400" b="0" i="1" dirty="0">
                          <a:solidFill>
                            <a:srgbClr val="333399"/>
                          </a:solidFill>
                          <a:effectLst/>
                        </a:rPr>
                        <a:t>=</a:t>
                      </a:r>
                      <a:r>
                        <a:rPr lang="ru-RU" sz="1400" b="0" i="1" dirty="0" err="1">
                          <a:solidFill>
                            <a:srgbClr val="333399"/>
                          </a:solidFill>
                          <a:effectLst/>
                        </a:rPr>
                        <a:t>MOmax-MOmin</a:t>
                      </a:r>
                      <a:endParaRPr lang="ru-RU" sz="1400" b="0" i="1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0517" marR="5051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62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Кавказ. Результаты распознавания алгоритмами</a:t>
            </a:r>
            <a:br>
              <a:rPr lang="ru-RU" sz="2400" dirty="0"/>
            </a:br>
            <a:r>
              <a:rPr lang="ru-RU" sz="2400" dirty="0"/>
              <a:t>«Барьер-3» и «Кора-3»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D75AA-2233-4B03-8F1A-176D1C703CD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ИДГ РАН</a:t>
            </a:r>
          </a:p>
          <a:p>
            <a:pPr>
              <a:defRPr/>
            </a:pPr>
            <a:r>
              <a:rPr lang="ru-RU" dirty="0"/>
              <a:t>«Триггерные эффекты в </a:t>
            </a:r>
            <a:r>
              <a:rPr lang="ru-RU" dirty="0" err="1"/>
              <a:t>геосистемах</a:t>
            </a:r>
            <a:r>
              <a:rPr lang="ru-RU" dirty="0"/>
              <a:t>»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C545B9C-9966-4CDB-866C-5F193570846E}" type="datetime1">
              <a:rPr lang="ru-RU" smtClean="0"/>
              <a:t>05.06.2019</a:t>
            </a:fld>
            <a:endParaRPr lang="ru-RU"/>
          </a:p>
        </p:txBody>
      </p:sp>
      <p:pic>
        <p:nvPicPr>
          <p:cNvPr id="4098" name="Picture 2" descr="G:\Рисунки для Главы 2\Обрезанные\2.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1" y="1168820"/>
            <a:ext cx="6576901" cy="33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Рисунки для Главы 2\2.11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7" y="1260000"/>
            <a:ext cx="2345082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Рисунки для Главы 2\2.11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2780928"/>
            <a:ext cx="2345082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8990FF8-7BD0-4AB9-A112-C0C710811843}"/>
              </a:ext>
            </a:extLst>
          </p:cNvPr>
          <p:cNvSpPr txBox="1"/>
          <p:nvPr/>
        </p:nvSpPr>
        <p:spPr>
          <a:xfrm>
            <a:off x="107504" y="4564866"/>
            <a:ext cx="90364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400" b="1" dirty="0">
                <a:solidFill>
                  <a:srgbClr val="333399"/>
                </a:solidFill>
              </a:rPr>
              <a:t>237 пересечений осей морфоструктурных </a:t>
            </a:r>
            <a:r>
              <a:rPr lang="ru-RU" sz="1400" b="1" dirty="0" err="1">
                <a:solidFill>
                  <a:srgbClr val="333399"/>
                </a:solidFill>
              </a:rPr>
              <a:t>линеаменов</a:t>
            </a:r>
            <a:r>
              <a:rPr lang="ru-RU" sz="1400" b="1" dirty="0">
                <a:solidFill>
                  <a:srgbClr val="333399"/>
                </a:solidFill>
              </a:rPr>
              <a:t> трех рангов.</a:t>
            </a:r>
          </a:p>
          <a:p>
            <a:pPr marL="180975" indent="-18097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400" b="1" dirty="0">
                <a:solidFill>
                  <a:srgbClr val="333399"/>
                </a:solidFill>
              </a:rPr>
              <a:t>«Барьер-3» – пустые эллипсы с темными границами.</a:t>
            </a:r>
          </a:p>
          <a:p>
            <a:pPr marL="180975" indent="-18097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400" b="1" dirty="0">
                <a:solidFill>
                  <a:srgbClr val="333399"/>
                </a:solidFill>
              </a:rPr>
              <a:t>«Кора-3» – белые эллипсы.</a:t>
            </a:r>
          </a:p>
          <a:p>
            <a:pPr marL="180975" indent="-18097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400" b="1" dirty="0">
                <a:solidFill>
                  <a:srgbClr val="333399"/>
                </a:solidFill>
              </a:rPr>
              <a:t>«Барьер-3» и «Кора-3» – белые эллипсы с темными границами.</a:t>
            </a:r>
          </a:p>
          <a:p>
            <a:pPr marL="180975" indent="-18097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400" b="1" dirty="0">
                <a:solidFill>
                  <a:srgbClr val="333399"/>
                </a:solidFill>
              </a:rPr>
              <a:t>Красные круги – эпицентры землетрясений с </a:t>
            </a:r>
            <a:r>
              <a:rPr lang="ru-RU" sz="1400" b="1" i="1" dirty="0">
                <a:solidFill>
                  <a:srgbClr val="333399"/>
                </a:solidFill>
              </a:rPr>
              <a:t>М</a:t>
            </a:r>
            <a:r>
              <a:rPr lang="ru-RU" sz="1400" b="1" dirty="0">
                <a:solidFill>
                  <a:srgbClr val="333399"/>
                </a:solidFill>
              </a:rPr>
              <a:t> ≥ 6.0 за период 1900–1992 гг.</a:t>
            </a:r>
          </a:p>
          <a:p>
            <a:pPr marL="180975" indent="-18097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400" b="1" dirty="0">
                <a:solidFill>
                  <a:srgbClr val="333399"/>
                </a:solidFill>
              </a:rPr>
              <a:t>Коричневые круги – эпицентры землетрясений с </a:t>
            </a:r>
            <a:r>
              <a:rPr lang="ru-RU" sz="1400" b="1" i="1" dirty="0">
                <a:solidFill>
                  <a:srgbClr val="333399"/>
                </a:solidFill>
              </a:rPr>
              <a:t>М</a:t>
            </a:r>
            <a:r>
              <a:rPr lang="ru-RU" sz="1400" b="1" dirty="0">
                <a:solidFill>
                  <a:srgbClr val="333399"/>
                </a:solidFill>
              </a:rPr>
              <a:t> ≥ 6.0, произошедших до 1900 г.</a:t>
            </a:r>
          </a:p>
          <a:p>
            <a:pPr marL="180975" indent="-18097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400" b="1" dirty="0">
                <a:solidFill>
                  <a:srgbClr val="333399"/>
                </a:solidFill>
              </a:rPr>
              <a:t>Зеленые круги – эпицентры землетрясений с </a:t>
            </a:r>
            <a:r>
              <a:rPr lang="ru-RU" sz="1400" b="1" i="1" dirty="0">
                <a:solidFill>
                  <a:srgbClr val="333399"/>
                </a:solidFill>
              </a:rPr>
              <a:t>М</a:t>
            </a:r>
            <a:r>
              <a:rPr lang="ru-RU" sz="1400" b="1" dirty="0">
                <a:solidFill>
                  <a:srgbClr val="333399"/>
                </a:solidFill>
              </a:rPr>
              <a:t> ≥ 6.0, произошедших начиная с 2013 г.</a:t>
            </a:r>
            <a:endParaRPr lang="ru-RU" sz="16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8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Раздел III. Окружающая среда и здоровье населения в условиях изменяющегося климата&amp;#x0D;&amp;#x0A;Создание интеллектуальной медици&quot;/&gt;&lt;property id=&quot;20307&quot; value=&quot;256&quot;/&gt;&lt;/object&gt;&lt;object type=&quot;3&quot; unique_id=&quot;10005&quot;&gt;&lt;property id=&quot;20148&quot; value=&quot;5&quot;/&gt;&lt;property id=&quot;20300&quot; value=&quot;Slide 2 - &amp;quot;Цели проекта&amp;quot;&quot;/&gt;&lt;property id=&quot;20307&quot; value=&quot;453&quot;/&gt;&lt;/object&gt;&lt;object type=&quot;3&quot; unique_id=&quot;10009&quot;&gt;&lt;property id=&quot;20148&quot; value=&quot;5&quot;/&gt;&lt;property id=&quot;20300&quot; value=&quot;Slide 4 - &amp;quot;Тематические информационные слои&amp;quot;&quot;/&gt;&lt;property id=&quot;20307&quot; value=&quot;371&quot;/&gt;&lt;/object&gt;&lt;object type=&quot;3&quot; unique_id=&quot;10895&quot;&gt;&lt;property id=&quot;20148&quot; value=&quot;5&quot;/&gt;&lt;property id=&quot;20300&quot; value=&quot;Slide 3 - &amp;quot;Содержание МГИС&amp;quot;&quot;/&gt;&lt;property id=&quot;20307&quot; value=&quot;467&quot;/&gt;&lt;/object&gt;&lt;object type=&quot;3&quot; unique_id=&quot;10992&quot;&gt;&lt;property id=&quot;20148&quot; value=&quot;5&quot;/&gt;&lt;property id=&quot;20300&quot; value=&quot;Slide 5 - &amp;quot;Климатические изменения на территории России&amp;quot;&quot;/&gt;&lt;property id=&quot;20307&quot; value=&quot;468&quot;/&gt;&lt;/object&gt;&lt;object type=&quot;3&quot; unique_id=&quot;10993&quot;&gt;&lt;property id=&quot;20148&quot; value=&quot;5&quot;/&gt;&lt;property id=&quot;20300&quot; value=&quot;Slide 6 - &amp;quot;Климатические изменения на территории России&amp;quot;&quot;/&gt;&lt;property id=&quot;20307&quot; value=&quot;469&quot;/&gt;&lt;/object&gt;&lt;object type=&quot;3&quot; unique_id=&quot;10994&quot;&gt;&lt;property id=&quot;20148&quot; value=&quot;5&quot;/&gt;&lt;property id=&quot;20300&quot; value=&quot;Slide 7 - &amp;quot;Сезонные аномалии температуры&amp;quot;&quot;/&gt;&lt;property id=&quot;20307&quot; value=&quot;470&quot;/&gt;&lt;/object&gt;&lt;object type=&quot;3&quot; unique_id=&quot;10995&quot;&gt;&lt;property id=&quot;20148&quot; value=&quot;5&quot;/&gt;&lt;property id=&quot;20300&quot; value=&quot;Slide 8 - &amp;quot;Демографическая структура населения&amp;quot;&quot;/&gt;&lt;property id=&quot;20307&quot; value=&quot;471&quot;/&gt;&lt;/object&gt;&lt;object type=&quot;3&quot; unique_id=&quot;10996&quot;&gt;&lt;property id=&quot;20148&quot; value=&quot;5&quot;/&gt;&lt;property id=&quot;20300&quot; value=&quot;Slide 9 - &amp;quot;Естественный рост населения России&amp;quot;&quot;/&gt;&lt;property id=&quot;20307&quot; value=&quot;472&quot;/&gt;&lt;/object&gt;&lt;object type=&quot;3&quot; unique_id=&quot;10997&quot;&gt;&lt;property id=&quot;20148&quot; value=&quot;5&quot;/&gt;&lt;property id=&quot;20300&quot; value=&quot;Slide 10 - &amp;quot;Естественный рост населения различных стран&amp;quot;&quot;/&gt;&lt;property id=&quot;20307&quot; value=&quot;473&quot;/&gt;&lt;/object&gt;&lt;object type=&quot;3&quot; unique_id=&quot;10998&quot;&gt;&lt;property id=&quot;20148&quot; value=&quot;5&quot;/&gt;&lt;property id=&quot;20300&quot; value=&quot;Slide 11 - &amp;quot;Население в возрасте старше трудоспособного (%)&amp;quot;&quot;/&gt;&lt;property id=&quot;20307&quot; value=&quot;474&quot;/&gt;&lt;/object&gt;&lt;object type=&quot;3&quot; unique_id=&quot;10999&quot;&gt;&lt;property id=&quot;20148&quot; value=&quot;5&quot;/&gt;&lt;property id=&quot;20300&quot; value=&quot;Slide 12 - &amp;quot;Смертность населения в России&amp;quot;&quot;/&gt;&lt;property id=&quot;20307&quot; value=&quot;475&quot;/&gt;&lt;/object&gt;&lt;object type=&quot;3&quot; unique_id=&quot;11000&quot;&gt;&lt;property id=&quot;20148&quot; value=&quot;5&quot;/&gt;&lt;property id=&quot;20300&quot; value=&quot;Slide 14 - &amp;quot;Общий коэффициент смертности&amp;quot;&quot;/&gt;&lt;property id=&quot;20307&quot; value=&quot;476&quot;/&gt;&lt;/object&gt;&lt;object type=&quot;3&quot; unique_id=&quot;11001&quot;&gt;&lt;property id=&quot;20148&quot; value=&quot;5&quot;/&gt;&lt;property id=&quot;20300&quot; value=&quot;Slide 17 - &amp;quot;Младенческая смертность&amp;quot;&quot;/&gt;&lt;property id=&quot;20307&quot; value=&quot;477&quot;/&gt;&lt;/object&gt;&lt;object type=&quot;3&quot; unique_id=&quot;11002&quot;&gt;&lt;property id=&quot;20148&quot; value=&quot;5&quot;/&gt;&lt;property id=&quot;20300&quot; value=&quot;Slide 13 - &amp;quot;Изменение климата и смертность&amp;quot;&quot;/&gt;&lt;property id=&quot;20307&quot; value=&quot;478&quot;/&gt;&lt;/object&gt;&lt;object type=&quot;3&quot; unique_id=&quot;11003&quot;&gt;&lt;property id=&quot;20148&quot; value=&quot;5&quot;/&gt;&lt;property id=&quot;20300&quot; value=&quot;Slide 18 - &amp;quot;Болезни системы кровообращения&amp;quot;&quot;/&gt;&lt;property id=&quot;20307&quot; value=&quot;479&quot;/&gt;&lt;/object&gt;&lt;object type=&quot;3&quot; unique_id=&quot;11004&quot;&gt;&lt;property id=&quot;20148&quot; value=&quot;5&quot;/&gt;&lt;property id=&quot;20300&quot; value=&quot;Slide 19 - &amp;quot;Злокачественные новообразованиями&amp;quot;&quot;/&gt;&lt;property id=&quot;20307&quot; value=&quot;480&quot;/&gt;&lt;/object&gt;&lt;object type=&quot;3&quot; unique_id=&quot;11005&quot;&gt;&lt;property id=&quot;20148&quot; value=&quot;5&quot;/&gt;&lt;property id=&quot;20300&quot; value=&quot;Slide 20 - &amp;quot;Хронический алкоголизм&amp;quot;&quot;/&gt;&lt;property id=&quot;20307&quot; value=&quot;481&quot;/&gt;&lt;/object&gt;&lt;object type=&quot;3&quot; unique_id=&quot;11006&quot;&gt;&lt;property id=&quot;20148&quot; value=&quot;5&quot;/&gt;&lt;property id=&quot;20300&quot; value=&quot;Slide 15 - &amp;quot;Смертность от БСК и ВП ЦФО&amp;quot;&quot;/&gt;&lt;property id=&quot;20307&quot; value=&quot;483&quot;/&gt;&lt;/object&gt;&lt;object type=&quot;3&quot; unique_id=&quot;11007&quot;&gt;&lt;property id=&quot;20148&quot; value=&quot;5&quot;/&gt;&lt;property id=&quot;20300&quot; value=&quot;Slide 16 - &amp;quot;Смертность от БСК и ВП. Сибирь&amp;quot;&quot;/&gt;&lt;property id=&quot;20307&quot; value=&quot;482&quot;/&gt;&lt;/object&gt;&lt;object type=&quot;3&quot; unique_id=&quot;11164&quot;&gt;&lt;property id=&quot;20148&quot; value=&quot;5&quot;/&gt;&lt;property id=&quot;20300&quot; value=&quot;Slide 21 - &amp;quot;Выводы&amp;quot;&quot;/&gt;&lt;property id=&quot;20307&quot; value=&quot;48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Шаблон_ГЦ РАН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Шаблон_ГЦ РАН</Template>
  <TotalTime>4982</TotalTime>
  <Words>926</Words>
  <Application>Microsoft Office PowerPoint</Application>
  <PresentationFormat>Экран (4:3)</PresentationFormat>
  <Paragraphs>179</Paragraphs>
  <Slides>11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Шаблон_ГЦ РАН</vt:lpstr>
      <vt:lpstr>Equation</vt:lpstr>
      <vt:lpstr> АЛГОРИТМ С ЕДИНСТВЕННЫМ КЛАССОМ ОБУЧЕНИЯ В РАСПОЗНАВАНИИ СЕЙСМООПАСНЫХ ЗОН</vt:lpstr>
      <vt:lpstr>Метод EPA (Earthquake-Prone Areas recognition)</vt:lpstr>
      <vt:lpstr>Метод EPA</vt:lpstr>
      <vt:lpstr>Схема морфоструктурного районирования региона Алтай-Саяны-Прибайкалье</vt:lpstr>
      <vt:lpstr>Алгоритм «Барьер» («Барьер»-3)</vt:lpstr>
      <vt:lpstr>Характеристики объектов распознавания в регионе Алтай-Саяны-Прибайкалье</vt:lpstr>
      <vt:lpstr>Алтай-Саяны-Прибайкалье. Результаты распознавания алгоритмами «Барьер-3» и «Кора-3»</vt:lpstr>
      <vt:lpstr>Характеристики объектов распознавания на Кавказе</vt:lpstr>
      <vt:lpstr>Кавказ. Результаты распознавания алгоритмами «Барьер-3» и «Кора-3»</vt:lpstr>
      <vt:lpstr>Совместный результат распознавания алгоритмами «Барьер-3» и «Кора-3» как нечеткое множество</vt:lpstr>
      <vt:lpstr>Выводы</vt:lpstr>
    </vt:vector>
  </TitlesOfParts>
  <Company>GC RAS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Michael Dobrovolsky</dc:creator>
  <cp:lastModifiedBy>Борис Дзебоев</cp:lastModifiedBy>
  <cp:revision>374</cp:revision>
  <cp:lastPrinted>2016-07-12T12:44:39Z</cp:lastPrinted>
  <dcterms:created xsi:type="dcterms:W3CDTF">2013-01-28T07:54:05Z</dcterms:created>
  <dcterms:modified xsi:type="dcterms:W3CDTF">2019-06-05T17:54:43Z</dcterms:modified>
</cp:coreProperties>
</file>