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8"/>
  </p:notesMasterIdLst>
  <p:sldIdLst>
    <p:sldId id="258" r:id="rId3"/>
    <p:sldId id="263" r:id="rId4"/>
    <p:sldId id="259" r:id="rId5"/>
    <p:sldId id="261" r:id="rId6"/>
    <p:sldId id="390" r:id="rId7"/>
    <p:sldId id="391" r:id="rId8"/>
    <p:sldId id="267" r:id="rId9"/>
    <p:sldId id="271" r:id="rId10"/>
    <p:sldId id="270" r:id="rId11"/>
    <p:sldId id="273" r:id="rId12"/>
    <p:sldId id="278" r:id="rId13"/>
    <p:sldId id="279" r:id="rId14"/>
    <p:sldId id="334" r:id="rId15"/>
    <p:sldId id="311" r:id="rId16"/>
    <p:sldId id="282" r:id="rId17"/>
    <p:sldId id="283" r:id="rId18"/>
    <p:sldId id="285" r:id="rId19"/>
    <p:sldId id="284" r:id="rId20"/>
    <p:sldId id="286" r:id="rId21"/>
    <p:sldId id="289" r:id="rId22"/>
    <p:sldId id="290" r:id="rId23"/>
    <p:sldId id="291" r:id="rId24"/>
    <p:sldId id="292" r:id="rId25"/>
    <p:sldId id="299" r:id="rId26"/>
    <p:sldId id="300" r:id="rId27"/>
    <p:sldId id="295" r:id="rId28"/>
    <p:sldId id="296" r:id="rId29"/>
    <p:sldId id="297" r:id="rId30"/>
    <p:sldId id="303" r:id="rId31"/>
    <p:sldId id="298" r:id="rId32"/>
    <p:sldId id="304" r:id="rId33"/>
    <p:sldId id="301" r:id="rId34"/>
    <p:sldId id="306" r:id="rId35"/>
    <p:sldId id="365" r:id="rId36"/>
    <p:sldId id="366" r:id="rId37"/>
    <p:sldId id="358" r:id="rId38"/>
    <p:sldId id="363" r:id="rId39"/>
    <p:sldId id="364" r:id="rId40"/>
    <p:sldId id="359" r:id="rId41"/>
    <p:sldId id="360" r:id="rId42"/>
    <p:sldId id="361" r:id="rId43"/>
    <p:sldId id="362" r:id="rId44"/>
    <p:sldId id="375" r:id="rId45"/>
    <p:sldId id="376" r:id="rId46"/>
    <p:sldId id="377" r:id="rId47"/>
    <p:sldId id="378" r:id="rId48"/>
    <p:sldId id="379" r:id="rId49"/>
    <p:sldId id="380" r:id="rId50"/>
    <p:sldId id="381" r:id="rId51"/>
    <p:sldId id="443" r:id="rId52"/>
    <p:sldId id="382" r:id="rId53"/>
    <p:sldId id="385" r:id="rId54"/>
    <p:sldId id="440" r:id="rId55"/>
    <p:sldId id="441" r:id="rId56"/>
    <p:sldId id="388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01" y="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1" Type="http://schemas.openxmlformats.org/officeDocument/2006/relationships/tableStyles" Target="tableStyles.xml"/><Relationship Id="rId60" Type="http://schemas.openxmlformats.org/officeDocument/2006/relationships/viewProps" Target="viewProps.xml"/><Relationship Id="rId6" Type="http://schemas.openxmlformats.org/officeDocument/2006/relationships/slide" Target="slides/slide4.xml"/><Relationship Id="rId59" Type="http://schemas.openxmlformats.org/officeDocument/2006/relationships/presProps" Target="presProps.xml"/><Relationship Id="rId58" Type="http://schemas.openxmlformats.org/officeDocument/2006/relationships/notesMaster" Target="notesMasters/notesMaster1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EDACF-C7C6-4DD2-9347-AA55BC14A98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CA8A-B974-4F68-8003-7EDC1DFB644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EDACF-C7C6-4DD2-9347-AA55BC14A98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CA8A-B974-4F68-8003-7EDC1DFB644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EDACF-C7C6-4DD2-9347-AA55BC14A98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CA8A-B974-4F68-8003-7EDC1DFB644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EDACF-C7C6-4DD2-9347-AA55BC14A98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CA8A-B974-4F68-8003-7EDC1DFB644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EDACF-C7C6-4DD2-9347-AA55BC14A98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CA8A-B974-4F68-8003-7EDC1DFB644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EDACF-C7C6-4DD2-9347-AA55BC14A98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CA8A-B974-4F68-8003-7EDC1DFB644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EDACF-C7C6-4DD2-9347-AA55BC14A98F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CA8A-B974-4F68-8003-7EDC1DFB644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EDACF-C7C6-4DD2-9347-AA55BC14A98F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CA8A-B974-4F68-8003-7EDC1DFB644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EDACF-C7C6-4DD2-9347-AA55BC14A98F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CA8A-B974-4F68-8003-7EDC1DFB644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EDACF-C7C6-4DD2-9347-AA55BC14A98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CA8A-B974-4F68-8003-7EDC1DFB644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EDACF-C7C6-4DD2-9347-AA55BC14A98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CA8A-B974-4F68-8003-7EDC1DFB644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EDACF-C7C6-4DD2-9347-AA55BC14A98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BCA8A-B974-4F68-8003-7EDC1DFB644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7585" y="1122680"/>
            <a:ext cx="9670415" cy="2240280"/>
          </a:xfrm>
        </p:spPr>
        <p:txBody>
          <a:bodyPr>
            <a:normAutofit fontScale="90000"/>
          </a:bodyPr>
          <a:p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МОДЕЛИРОВАНИЕ ТРИГГЕРНЫХ ЭФФЕКТОВ В ГЕОЛОГИЧЕСКОЙ СРЕДЕ: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СПУСКОВОЙ КРЮЧОК </a:t>
            </a:r>
            <a:b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ИЛИ </a:t>
            </a:r>
            <a:b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ОТРАЖЕНИЕ ПЛАНЕТАРНОЙ ДЕГАЗАЦИИ</a:t>
            </a:r>
            <a:endParaRPr lang="ru-RU" altLang="en-US"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355"/>
            <a:ext cx="9144000" cy="2832735"/>
          </a:xfrm>
        </p:spPr>
        <p:txBody>
          <a:bodyPr>
            <a:normAutofit lnSpcReduction="20000"/>
          </a:bodyPr>
          <a:p>
            <a:endParaRPr lang="ru-RU" altLang="en-US"/>
          </a:p>
          <a:p>
            <a:pPr algn="ctr"/>
            <a:r>
              <a:rPr lang="ru-RU" altLang="en-US" sz="4000" b="1">
                <a:latin typeface="Times New Roman" panose="02020603050405020304" charset="0"/>
                <a:cs typeface="Times New Roman" panose="02020603050405020304" charset="0"/>
              </a:rPr>
              <a:t>И.Л. Гуфельд (ИФЗ РАН)</a:t>
            </a:r>
            <a:endParaRPr lang="ru-RU" altLang="en-US" sz="40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4000" b="1">
                <a:latin typeface="Times New Roman" panose="02020603050405020304" charset="0"/>
                <a:cs typeface="Times New Roman" panose="02020603050405020304" charset="0"/>
              </a:rPr>
              <a:t>О.Н. Новоселов (МВТУ)</a:t>
            </a:r>
            <a:endParaRPr lang="ru-RU" altLang="en-US" sz="40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ru-RU" altLang="en-US" sz="4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4000" b="1">
                <a:latin typeface="Times New Roman" panose="02020603050405020304" charset="0"/>
                <a:cs typeface="Times New Roman" panose="02020603050405020304" charset="0"/>
              </a:rPr>
              <a:t>МОСКВА- ИДГ- 2019-июнь</a:t>
            </a:r>
            <a:endParaRPr lang="ru-RU" altLang="en-US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010" y="324485"/>
            <a:ext cx="10967720" cy="6098540"/>
          </a:xfrm>
        </p:spPr>
        <p:txBody>
          <a:bodyPr>
            <a:normAutofit fontScale="90000"/>
          </a:bodyPr>
          <a:p>
            <a:pPr algn="l"/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ЧТО ПРОИСХОДИТ В СРЕДЕ?</a:t>
            </a:r>
            <a:br>
              <a:rPr lang="ru-RU" altLang="en-US" sz="32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Сейсмический акт</a:t>
            </a: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- большинство сильнейших событий происходит по уже существующим  границам блоков и плит. И это не разрыв или трещина, а быстрая подвижка блоков и отдельностей относительно друг друга.</a:t>
            </a:r>
            <a:b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Непрерывные вариации параметров среды.</a:t>
            </a: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Среда находится в перманентном неустойчивом состоянии. наблюдаются быстрые (от часов..) разномасштабные и несинхронные вариации параметров полей в условиях квазипостоянных градиентов литостатического давления и температуры. Они отражают слабые вариации объемно-напряженного состояния (ОНС) среды. </a:t>
            </a:r>
            <a:b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Водородная дегазация.</a:t>
            </a: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 Не изменяя уровень напряженноого состояния среды, водородная дегазация может оказывать сильное влияние на контактные свойства граничных структур ( аморфизация, текстурирование и другие), движение блоков относительно друг друга,  к</a:t>
            </a:r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онтролирует слабые вариации ОНС среды. </a:t>
            </a:r>
            <a:b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Реидное течение блоковой среды. Отражение неустойчивости среды. </a:t>
            </a:r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Современные движения блоков  контролируются фазовыми переходами гранит ↔ базальт - модель ГИНа РАН.</a:t>
            </a:r>
            <a:endParaRPr lang="ru-RU" altLang="en-US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61355"/>
          </a:xfrm>
        </p:spPr>
        <p:txBody>
          <a:bodyPr>
            <a:normAutofit fontScale="90000"/>
          </a:bodyPr>
          <a:p>
            <a:b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Т</a:t>
            </a:r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АК НА КАКИЕ ПРОЦЕССЫ МОЖНО ВЛИЯТЬ ДЕЙСТВИЕМ СЛАБЫХ ЕСТЕСТВЕННЫХ И ТЕХНОГЕННЫХ ПОЛЕЙ В РАМКАХ МЕХАНИЧЕСКИХ МОДЕЛЕЙ ПОДГОТОВКИ СЕЙСМИЧЕСКИХ АКТОВ?</a:t>
            </a:r>
            <a:b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Естественные поля</a:t>
            </a:r>
            <a:r>
              <a:rPr lang="ru-RU" altLang="en-US" sz="3200">
                <a:latin typeface="Times New Roman" panose="02020603050405020304" charset="0"/>
                <a:cs typeface="Times New Roman" panose="02020603050405020304" charset="0"/>
              </a:rPr>
              <a:t>: Магнитные поля магнитных бурь, упругие волны сильных землетрясений.</a:t>
            </a:r>
            <a:br>
              <a:rPr lang="ru-RU" altLang="en-US" sz="32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Техногенные поля</a:t>
            </a:r>
            <a:r>
              <a:rPr lang="ru-RU" altLang="en-US" sz="3200">
                <a:latin typeface="Times New Roman" panose="02020603050405020304" charset="0"/>
                <a:cs typeface="Times New Roman" panose="02020603050405020304" charset="0"/>
              </a:rPr>
              <a:t>: МГД генератор, ЭРГУ, -  подземные ядерные взрывы (ПЯВ) </a:t>
            </a:r>
            <a:r>
              <a:rPr lang="ru-RU" alt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локльные источники.</a:t>
            </a:r>
            <a:br>
              <a:rPr lang="ru-RU" alt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Ни на какие крупномасштабные процессы они влиять не могут, это очевидно. ОДнако..... </a:t>
            </a:r>
            <a:br>
              <a:rPr lang="ru-RU" alt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Все наблюдения указывают на то, что ПРИРОДА не хочет проявления сильных катаклизмов. Но они происходят,  и это нам еадо понять и контролировать. ОДнако..</a:t>
            </a: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ru-RU" altLang="en-US" sz="32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19445"/>
          </a:xfrm>
        </p:spPr>
        <p:txBody>
          <a:bodyPr>
            <a:normAutofit/>
          </a:bodyPr>
          <a:p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А СТАТИСТИКА НЕ ДАЕТ ОТВЕТА НА ГЛАВНЫЙ ВОПРОС. ЧТО ПРОИСХОДИТ?</a:t>
            </a:r>
            <a:b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ru-RU" alt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3765"/>
          </a:xfrm>
        </p:spPr>
        <p:txBody>
          <a:bodyPr>
            <a:normAutofit fontScale="90000"/>
          </a:bodyPr>
          <a:p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ПЕРИОДЫ И КОЛИЧЕСТВО  РАЗНЫХ ВОЗДЕЙСТВИЙ</a:t>
            </a: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В ОДНИ И ТЕ ЖЕ ПЕРИОДЫ ВРЕМЕНИ</a:t>
            </a: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ПЯВ (Семипалатинск - Средняя Азия): 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1963 - 1988 годы, 242 акта воздействий.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Глубокофокусные события, ПГ зона.</a:t>
            </a:r>
            <a:b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1961 - 1985 бури, 188 актов воздействий, включая афтершоки</a:t>
            </a:r>
            <a:b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Магнитные бури (Средняя Азия)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1975 - 1996 годы, 96 актов воздействий 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Магнитные бури (Кавказ)</a:t>
            </a:r>
            <a:b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1963 - 1990 годы, 135 актов воздействий.</a:t>
            </a:r>
            <a:b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МГД- генератор (ГАРМ)  - 1975 - 1978 годы, 34 акта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МГД генератор (Бишкек) - 1983 - 1990 годы, 113 актов</a:t>
            </a:r>
            <a:b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ЭРГУ (Бишкек) - 2000 - 2005 годы, 53 акта воздействий</a:t>
            </a:r>
            <a:endParaRPr lang="ru-RU" alt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3735" cy="5899150"/>
          </a:xfrm>
        </p:spPr>
        <p:txBody>
          <a:bodyPr>
            <a:normAutofit fontScale="90000"/>
          </a:bodyPr>
          <a:p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Первый вопрос</a:t>
            </a: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, как оценивать пересекающиеся интервалы времени различных способов воздействий?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Второй вопрос</a:t>
            </a: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. Когерентное суммирование растянуто на длительном периоде. И в такой длительный период времени со средой ничего не происходило?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Есть ли основания на один кумулятивный график наносить проявление сейсмических актов, не контролируя их положение в пространстве?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Думая об этом, представим результаты  моделирования, которое представляется триггерным.</a:t>
            </a:r>
            <a:endParaRPr lang="ru-RU" alt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50180"/>
          </a:xfrm>
        </p:spPr>
        <p:txBody>
          <a:bodyPr/>
          <a:p>
            <a:pPr algn="ctr"/>
            <a:r>
              <a:rPr lang="ru-RU" altLang="en-US"/>
              <a:t> </a:t>
            </a:r>
            <a:r>
              <a:rPr lang="ru-RU" altLang="en-US" sz="4000" b="1">
                <a:latin typeface="Times New Roman" panose="02020603050405020304" charset="0"/>
                <a:cs typeface="Times New Roman" panose="02020603050405020304" charset="0"/>
              </a:rPr>
              <a:t>УПРУГИЕ ВОЛНЫ </a:t>
            </a:r>
            <a:br>
              <a:rPr lang="ru-RU" altLang="en-US" sz="4000" b="1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40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4000" b="1">
                <a:latin typeface="Times New Roman" panose="02020603050405020304" charset="0"/>
                <a:cs typeface="Times New Roman" panose="02020603050405020304" charset="0"/>
              </a:rPr>
              <a:t>ГЛУБОКОФОКУСНЫХ ЗЕМЛЕТРЯСЕНИЙ </a:t>
            </a:r>
            <a:br>
              <a:rPr lang="ru-RU" altLang="en-US" sz="40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4000" b="1">
                <a:latin typeface="Times New Roman" panose="02020603050405020304" charset="0"/>
                <a:cs typeface="Times New Roman" panose="02020603050405020304" charset="0"/>
              </a:rPr>
              <a:t>И </a:t>
            </a:r>
            <a:br>
              <a:rPr lang="ru-RU" altLang="en-US" sz="40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4000" b="1">
                <a:latin typeface="Times New Roman" panose="02020603050405020304" charset="0"/>
                <a:cs typeface="Times New Roman" panose="02020603050405020304" charset="0"/>
              </a:rPr>
              <a:t>ПОДЗЕМНЫХ ЯДЕРНЫХ ВЗРЫВОВ</a:t>
            </a:r>
            <a:endParaRPr lang="ru-RU" altLang="en-US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2260" y="356235"/>
            <a:ext cx="11051540" cy="1901190"/>
          </a:xfrm>
        </p:spPr>
        <p:txBody>
          <a:bodyPr>
            <a:normAutofit fontScale="90000"/>
          </a:bodyPr>
          <a:p>
            <a: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НИКОЛАЕВ А.В., ВЕРЕЩАГИНА Г.М.,  ГЛУБОКОФОКУСНЫЕ СОБЫТИЯ</a:t>
            </a:r>
            <a:r>
              <a:rPr lang="ru-RU" altLang="en-US" sz="2000" b="1">
                <a:latin typeface="Times New Roman" panose="02020603050405020304" charset="0"/>
                <a:cs typeface="Times New Roman" panose="02020603050405020304" charset="0"/>
              </a:rPr>
              <a:t>, Памиро-Гиндукушская зона, заштрихована.  Большая зона 50 х 15 градусов. Анализ по пятидневкам после ПЯВ, кумулятивные карты событий. а - 1ая пятидневка, б - 2ая пятидневка. </a:t>
            </a:r>
            <a:r>
              <a:rPr lang="ru-RU" altLang="en-US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Максимумы - вторая. шестая и девятая пятидневки.  </a:t>
            </a:r>
            <a:r>
              <a:rPr lang="ru-RU" altLang="en-US" sz="2000" b="1">
                <a:latin typeface="Times New Roman" panose="02020603050405020304" charset="0"/>
                <a:cs typeface="Times New Roman" panose="02020603050405020304" charset="0"/>
              </a:rPr>
              <a:t>Гипотеза увеличенич сейсмичности в интервале 6 - 10 дней по отношению к интервалу 0-5 дней после событий принммается с вероятностью 0.9990 для всего района.</a:t>
            </a:r>
            <a:endParaRPr lang="ru-RU" altLang="en-US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Замещающее содержимое 4" descr="Николаев Верещ зем на зем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06700" y="2564130"/>
            <a:ext cx="6577965" cy="39331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81395"/>
          </a:xfrm>
        </p:spPr>
        <p:txBody>
          <a:bodyPr>
            <a:normAutofit fontScale="90000"/>
          </a:bodyPr>
          <a:p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Подчеркнем выводы авторов. Это 1991 год.</a:t>
            </a:r>
            <a:b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Во-первых, наблюдается статистически эффект запаздывания.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Во-вторых, не ясна природа *эффекта* на больших расстояниях.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В третьих,  удаленные сильные события оказывают влияние на *активизацию слабой сейсмичности* на больших расстояниях.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Очевидно, что это влияние может происходить за счет распространения упругих волн и их влияния на среду. Но расстояния тысячи километров? Так, что происходит?</a:t>
            </a:r>
            <a:endParaRPr lang="ru-RU" altLang="en-US" sz="32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40105" y="457200"/>
            <a:ext cx="4274185" cy="2001520"/>
          </a:xfrm>
        </p:spPr>
        <p:txBody>
          <a:bodyPr>
            <a:noAutofit/>
          </a:bodyPr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Николаев АВ, Верещагина ГМ. Влияние ПЯВ на сейсмичность Памиро-Гиндукушской зоны.</a:t>
            </a:r>
            <a:endParaRPr lang="ru-RU" alt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Замещающая рамка рисунка 9" descr="Николаев ПЯВ рис.1 Дв.тех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5575300" y="987425"/>
            <a:ext cx="5830570" cy="5274310"/>
          </a:xfrm>
          <a:prstGeom prst="rect">
            <a:avLst/>
          </a:prstGeom>
        </p:spPr>
      </p:pic>
      <p:sp>
        <p:nvSpPr>
          <p:cNvPr id="9" name="Замещающий текст 8"/>
          <p:cNvSpPr>
            <a:spLocks noGrp="1"/>
          </p:cNvSpPr>
          <p:nvPr>
            <p:ph type="body" sz="half" idx="2"/>
          </p:nvPr>
        </p:nvSpPr>
        <p:spPr>
          <a:xfrm>
            <a:off x="558800" y="2540635"/>
            <a:ext cx="4818380" cy="3328670"/>
          </a:xfrm>
        </p:spPr>
        <p:txBody>
          <a:bodyPr/>
          <a:p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 Частота землетрясений в зависимости от времени, сутки.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а) М от 3.4 до 4.0. </a:t>
            </a:r>
            <a:r>
              <a:rPr lang="ru-RU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 &lt; 150 км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 М от 3.4 до 4.0. Н &gt;150 км</a:t>
            </a:r>
            <a:endParaRPr lang="ru-RU" alt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) М от 3.9 до 5.0. </a:t>
            </a:r>
            <a:r>
              <a:rPr lang="ru-RU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 </a:t>
            </a:r>
            <a:r>
              <a:rPr lang="ru-RU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&lt; 150 км</a:t>
            </a:r>
            <a:endParaRPr lang="ru-RU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ru-RU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d) </a:t>
            </a:r>
            <a:r>
              <a:rPr lang="ru-RU" altLang="ru-RU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 </a:t>
            </a:r>
            <a: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 3.9 до 5.0. Н  &gt;150 км</a:t>
            </a:r>
            <a:endParaRPr lang="ru-RU" alt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lang="ru-RU" alt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1400"/>
          </a:xfrm>
        </p:spPr>
        <p:txBody>
          <a:bodyPr>
            <a:normAutofit/>
          </a:bodyPr>
          <a:p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ЭТО ТОЖЕ 1991 год. </a:t>
            </a:r>
            <a:b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Удивительна активизация сейсмичности в первую пятидневку во всем диапазоне глубин, что в принципе не может укладываться в рамки механических моделей подготовки очагов, тем более, что сам сейсмический акт в таком широком диапазоне глубин не может быть одинаковым, т.е. трещиной или сдвигом.</a:t>
            </a:r>
            <a:b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И опять задержка активизации, что против триггерного действия источника.</a:t>
            </a:r>
            <a:endParaRPr lang="ru-RU" altLang="en-US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3735" y="365125"/>
            <a:ext cx="11010265" cy="5935345"/>
          </a:xfrm>
        </p:spPr>
        <p:txBody>
          <a:bodyPr>
            <a:normAutofit/>
          </a:bodyPr>
          <a:p>
            <a:pPr algn="ctr"/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Моделирование на геологической среде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Идеи снятия напряжений в земной коре, накопление которых приводит к землетрясениям, рассматривали  еще в работах </a:t>
            </a:r>
            <a:r>
              <a:rPr lang="ru-RU" altLang="en-US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60 - 70 годов, </a:t>
            </a:r>
            <a:r>
              <a:rPr lang="ru-RU" altLang="en-US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контролирующих сейсмичность при заполнении водохранили. Там была отмечена роль вибраций - микросейсм в инициировании деформирования среды.</a:t>
            </a:r>
            <a:br>
              <a:rPr lang="ru-RU" altLang="en-US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000" b="1">
                <a:latin typeface="Times New Roman" panose="02020603050405020304" charset="0"/>
                <a:cs typeface="Times New Roman" panose="02020603050405020304" charset="0"/>
              </a:rPr>
              <a:t>Идеи регулирования сейсмического режима с использованием упругих волн - вибраций (это также триггерное воздействие  на образец или среду) уже серьезно рассматривались с начала 70 - годов. Полагали, что на это были основания в лабораторных экспериментах и полевых наблюдениях деформации земной поверхности.</a:t>
            </a:r>
            <a:br>
              <a:rPr lang="ru-RU" altLang="en-US" sz="2000" b="1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20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В более широком плане идеи</a:t>
            </a:r>
            <a:r>
              <a:rPr lang="ru-RU" altLang="en-US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об использовании внешних триггерных эффектов в литосфере для предотвращении сильных землетрясений начали обсуждаться где-то в 1983 - 1985 годах. По-видимому, эти идеи появились после того, как было замечено, что в период ПЯВ в окрестностях полигонов Невада и Семипалатинск сильнейшие землетрясения не наблюдались -  Н.Т. Тарасов.</a:t>
            </a:r>
            <a:br>
              <a:rPr lang="ru-RU" altLang="en-US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ru-RU" altLang="en-US" sz="2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40105" y="377190"/>
            <a:ext cx="3931920" cy="2580005"/>
          </a:xfrm>
        </p:spPr>
        <p:txBody>
          <a:bodyPr>
            <a:normAutofit/>
          </a:bodyPr>
          <a:p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Николаев А.В., Верещагина Г.М.</a:t>
            </a:r>
            <a:b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Пространственное изменение сейсмичности после ПЯВ</a:t>
            </a:r>
            <a:endParaRPr lang="ru-RU" alt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Замещающее содержимое 6" descr="Никалаев Верещ ПЯВ на землетр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183505" y="655320"/>
            <a:ext cx="6172200" cy="5455920"/>
          </a:xfrm>
          <a:prstGeom prst="rect">
            <a:avLst/>
          </a:prstGeom>
        </p:spPr>
      </p:pic>
      <p:sp>
        <p:nvSpPr>
          <p:cNvPr id="6" name="Замещающий текст 5"/>
          <p:cNvSpPr>
            <a:spLocks noGrp="1"/>
          </p:cNvSpPr>
          <p:nvPr>
            <p:ph type="body" sz="half" idx="2"/>
          </p:nvPr>
        </p:nvSpPr>
        <p:spPr>
          <a:xfrm>
            <a:off x="840105" y="3178810"/>
            <a:ext cx="3931920" cy="3295650"/>
          </a:xfrm>
        </p:spPr>
        <p:txBody>
          <a:bodyPr>
            <a:noAutofit/>
          </a:bodyPr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а) 1-ая десятидневка</a:t>
            </a:r>
            <a:endParaRPr lang="ru-RU" altLang="en-US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б) 2-ая десятидневк</a:t>
            </a:r>
            <a:r>
              <a:rPr lang="ru-RU" altLang="en-US" sz="2800">
                <a:latin typeface="Times New Roman" panose="02020603050405020304" charset="0"/>
                <a:cs typeface="Times New Roman" panose="02020603050405020304" charset="0"/>
              </a:rPr>
              <a:t>а</a:t>
            </a:r>
            <a:endParaRPr lang="ru-RU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Отмечено, 1991 г., что стимуляция процесса связана с сейсмическими волнами</a:t>
            </a:r>
            <a:endParaRPr lang="ru-RU" alt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37835"/>
          </a:xfrm>
        </p:spPr>
        <p:txBody>
          <a:bodyPr>
            <a:normAutofit fontScale="90000"/>
          </a:bodyPr>
          <a:p>
            <a:r>
              <a:rPr lang="ru-RU" altLang="en-US"/>
              <a:t>Это 1991 год</a:t>
            </a:r>
            <a:br>
              <a:rPr lang="ru-RU" altLang="en-US"/>
            </a:b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Активизация сейсмичности на очень большой территории.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Наблюдается определенное, но небольшое запаздыванеи активизации сейсмичности после ПЯВ.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Почти одновременная активизация сейсмичности в широком диапазоне глубин.</a:t>
            </a:r>
            <a:b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Это рельные картинки. </a:t>
            </a:r>
            <a:b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ЧТО ПРОИСХОДИТ</a:t>
            </a:r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задуматься надо было бы?</a:t>
            </a:r>
            <a:endParaRPr lang="ru-RU" altLang="en-US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7195"/>
          </a:xfrm>
        </p:spPr>
        <p:txBody>
          <a:bodyPr>
            <a:normAutofit fontScale="90000"/>
          </a:bodyPr>
          <a:p>
            <a:r>
              <a:rPr lang="ru-RU" altLang="en-US" sz="3200">
                <a:latin typeface="Arial" panose="020B0604020202020204" pitchFamily="34" charset="0"/>
                <a:cs typeface="Arial" panose="020B0604020202020204" pitchFamily="34" charset="0"/>
              </a:rPr>
              <a:t>Тарасов Н.Т., Тарасова Н.В. </a:t>
            </a:r>
            <a:r>
              <a:rPr lang="ru-RU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Влияние ПЯВ на сейсмичность всего Гармского р-на</a:t>
            </a:r>
            <a:r>
              <a:rPr lang="ru-RU" altLang="en-US" sz="3200">
                <a:latin typeface="Arial" panose="020B0604020202020204" pitchFamily="34" charset="0"/>
                <a:cs typeface="Arial" panose="020B0604020202020204" pitchFamily="34" charset="0"/>
              </a:rPr>
              <a:t>- а - д) К≥10, е) К </a:t>
            </a:r>
            <a:r>
              <a:rPr lang="ru-RU" altLang="en-US" sz="3200">
                <a:latin typeface="Times New Roman" panose="02020603050405020304" charset="0"/>
                <a:cs typeface="Times New Roman" panose="02020603050405020304" charset="0"/>
              </a:rPr>
              <a:t>&lt; 5. Для глубин : б) 0 - 4 км, в) 4 - 18 км, г) 18 - 29 км, д) 29 - 50  км.</a:t>
            </a:r>
            <a:br>
              <a:rPr lang="ru-RU" altLang="en-US" sz="32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200">
                <a:latin typeface="Times New Roman" panose="02020603050405020304" charset="0"/>
                <a:cs typeface="Times New Roman" panose="02020603050405020304" charset="0"/>
              </a:rPr>
              <a:t>штриховая линия - довертельный интервал в 3σ</a:t>
            </a:r>
            <a:endParaRPr lang="ru-RU" alt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Замещающее содержимое 4" descr="ТАРАСОВ ПЯВ рис.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24430" y="2216150"/>
            <a:ext cx="6899910" cy="396113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06440"/>
          </a:xfrm>
        </p:spPr>
        <p:txBody>
          <a:bodyPr>
            <a:normAutofit fontScale="90000"/>
          </a:bodyPr>
          <a:p>
            <a:br>
              <a:rPr lang="ru-RU" altLang="en-US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Тарасовы Н.Т. и Н.В. 1995 г.</a:t>
            </a:r>
            <a:b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Итоги воздействия ПЯВ на среду.</a:t>
            </a:r>
            <a:b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Активизация сейсмичности почти одновременно по глубине.</a:t>
            </a:r>
            <a:b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-Задержка активизации.</a:t>
            </a:r>
            <a:b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И как же прявляется триггерное воздействие?</a:t>
            </a:r>
            <a:b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Что-то здесь не так, </a:t>
            </a:r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к тому же активизация идет с разным запаздыванием по глубине!</a:t>
            </a:r>
            <a:b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ru-RU" altLang="en-US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980" y="365125"/>
            <a:ext cx="10751820" cy="6042660"/>
          </a:xfrm>
        </p:spPr>
        <p:txBody>
          <a:bodyPr>
            <a:normAutofit fontScale="90000"/>
          </a:bodyPr>
          <a:p>
            <a: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ЕСТЕСТВЕНЕН ВОПРОС, КАКАЯ ЭНЕРГИЯ НЕОБХОДИМА ДЛЯ РЕАЛИЗАЦИИ ВОЗДЕЙСТВИЙ НА ОБЪЕКТЫ?</a:t>
            </a:r>
            <a:b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 В физике принято в качестве критерия сиы воздействий рассчитывать соотношение энергии, вводимый в объект, с энергией тепловых флуктуаций </a:t>
            </a:r>
            <a:r>
              <a:rPr lang="en-US" altLang="en-US" sz="32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kT ~ 4. 10</a:t>
            </a:r>
            <a:r>
              <a:rPr lang="en-US" altLang="en-US" sz="32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-21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Дж.</a:t>
            </a: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Здесь </a:t>
            </a:r>
            <a:r>
              <a:rPr lang="en-US" alt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 </a:t>
            </a: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 постоянная Больцмана, Т - температура.</a:t>
            </a:r>
            <a:br>
              <a:rPr lang="ru-RU" alt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Если мы хотим менить что-то в объекте, то энергия , вводимая в среду, должна быть порядка или выще энергии тепловых флуктуаций, т.е. ∆</a:t>
            </a:r>
            <a:r>
              <a:rPr lang="en-US" altLang="ru-RU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 ~  kT.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Исходим из того, что разрушающие тепловые флуктуации охватывают объмы в несколько атомов, т.е. ∆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 ~ 10</a:t>
            </a:r>
            <a:r>
              <a:rPr lang="en-US" altLang="en-US" sz="32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-21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см</a:t>
            </a:r>
            <a:r>
              <a:rPr lang="ru-RU" altLang="en-US" sz="32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    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- (Куксенко, 1983).  </a:t>
            </a: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Это объем элементарной кристаллический решетки, поэтому можно рассчитать эффективность действие на среду различных физических полей. Заметим, что здесь термические флуктуации по Журкову приводят к разрушению - трещине.</a:t>
            </a:r>
            <a:endParaRPr lang="ru-RU" altLang="en-US" sz="32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68000" cy="5477510"/>
          </a:xfrm>
        </p:spPr>
        <p:txBody>
          <a:bodyPr>
            <a:normAutofit fontScale="90000"/>
          </a:bodyPr>
          <a:p>
            <a:pPr algn="ctr"/>
            <a:br>
              <a:rPr lang="ru-RU" altLang="en-US" sz="4000" b="1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4000" b="1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4000" b="1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4000" b="1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40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Приведем оценки действующей энергии упругих волн на среду от ПЯВ.</a:t>
            </a:r>
            <a:b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Удельный поток энергии всех (!) ПЯВ на расстоянии 1000 км от зоны взрывов оценивается величиной 10</a:t>
            </a:r>
            <a:r>
              <a:rPr lang="ru-RU" altLang="en-US" sz="3200" b="1" baseline="30000">
                <a:latin typeface="Times New Roman" panose="02020603050405020304" charset="0"/>
                <a:cs typeface="Times New Roman" panose="02020603050405020304" charset="0"/>
              </a:rPr>
              <a:t>-5 </a:t>
            </a: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 Дж/м</a:t>
            </a:r>
            <a:r>
              <a:rPr lang="ru-RU" altLang="en-US" sz="3200" b="1" baseline="30000">
                <a:latin typeface="Times New Roman" panose="02020603050405020304" charset="0"/>
                <a:cs typeface="Times New Roman" panose="02020603050405020304" charset="0"/>
              </a:rPr>
              <a:t> 3  </a:t>
            </a: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 .</a:t>
            </a:r>
            <a:b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Энергия взрывов 5.0 - 6.2 </a:t>
            </a:r>
            <a:r>
              <a:rPr lang="en-US" altLang="ru-RU" sz="3200" b="1">
                <a:latin typeface="Times New Roman" panose="02020603050405020304" charset="0"/>
                <a:cs typeface="Times New Roman" panose="02020603050405020304" charset="0"/>
              </a:rPr>
              <a:t>Mb (</a:t>
            </a:r>
            <a:r>
              <a:rPr lang="ru-RU" altLang="ru-RU" sz="3200" b="1">
                <a:latin typeface="Times New Roman" panose="02020603050405020304" charset="0"/>
                <a:cs typeface="Times New Roman" panose="02020603050405020304" charset="0"/>
              </a:rPr>
              <a:t>Кедровы, 2002).</a:t>
            </a:r>
            <a:br>
              <a:rPr lang="ru-RU" altLang="ru-RU" sz="3200" b="1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ru-RU" sz="32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∆</a:t>
            </a:r>
            <a:r>
              <a:rPr lang="en-US" altLang="ru-RU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 ~ </a:t>
            </a:r>
            <a:r>
              <a:rPr lang="ru-RU" altLang="en-US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10</a:t>
            </a:r>
            <a:r>
              <a:rPr lang="ru-RU" altLang="en-US" sz="48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-  38   </a:t>
            </a:r>
            <a:r>
              <a:rPr lang="ru-RU" altLang="en-US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Дж  &lt;&lt;   </a:t>
            </a:r>
            <a:r>
              <a:rPr lang="en-US" altLang="en-US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kT  ,</a:t>
            </a:r>
            <a:r>
              <a:rPr lang="ru-RU" altLang="en-US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т.е.</a:t>
            </a:r>
            <a:br>
              <a:rPr lang="ru-RU" altLang="en-US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сами по себе упругие волны ПЯВ не могут вызвать реакцию среды как триггеры на больших расстояниях.</a:t>
            </a: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32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32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</a:t>
            </a:r>
            <a:br>
              <a:rPr lang="ru-RU" altLang="en-US" sz="32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ru-RU" altLang="en-US" sz="32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21705"/>
          </a:xfrm>
        </p:spPr>
        <p:txBody>
          <a:bodyPr>
            <a:normAutofit fontScale="90000"/>
          </a:bodyPr>
          <a:p>
            <a:br>
              <a:rPr lang="ru-RU" alt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Что запускает процесс слабой сейсмичности  на огромном пространстве! И еще с длительным запаздыванием. </a:t>
            </a: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ПОЛАГАЕМ</a:t>
            </a:r>
            <a: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что это уже протекающий процесс, контролирующий неустойчивость среды, который носит масштабы более чем региональные и охватывает одновременно большие глубины.</a:t>
            </a:r>
            <a:b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А это водородная дегазация, которая может влиять на свойства контактных слоев и структур, контролируя в определенных пределах фоновые перемещения блоков.</a:t>
            </a: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Могут ли внешние воздействия также влиять на восходящие потоки легких газов?</a:t>
            </a:r>
            <a:br>
              <a:rPr lang="ru-RU" alt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ru-RU" alt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640" y="284480"/>
            <a:ext cx="11059160" cy="6181725"/>
          </a:xfrm>
        </p:spPr>
        <p:txBody>
          <a:bodyPr>
            <a:noAutofit/>
          </a:bodyPr>
          <a:p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Выполнено много работ, указывающих на влияние водородной дегазации на среду.</a:t>
            </a: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Обратим внимание на особенности возбуждения  НЕПРЕРЫВНОГО сейсмического шумового поля (СШП) и его высокочастотной составляющей (ВСШ). В сейсмическом шуме (периоды от 0.001 </a:t>
            </a:r>
            <a:r>
              <a:rPr lang="ru-RU" altLang="en-US" sz="3200" b="1" baseline="30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до десятков секунд) проявляются различные частоты внешних воздействий - штормовых микросейсм, лунно-солнечных приливов, а также солнечно-суточная составляющая. </a:t>
            </a:r>
            <a:b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Активизация источников СШП коррелирует с действием внешних фоновых полей, и самое главное, внешнее воздействие усиливает отклик СШП, но не ослабляет его, поэтому внешнее воздействие можно назвать триггерным. </a:t>
            </a:r>
            <a:endParaRPr lang="ru-RU" altLang="en-US" sz="32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1400"/>
          </a:xfrm>
        </p:spPr>
        <p:txBody>
          <a:bodyPr>
            <a:noAutofit/>
          </a:bodyPr>
          <a:p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ПРИРОДА СЕЙСМИЧЕСКОГО ШУМА. 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Штормовые микросейсмы и лунно-солнечные приливы не могут вызывать и поддерживать непрерывный уровень СШП, поэтому среда должна обладать собственным запасом внутренней энергии, который обеспечивает непрерывное и разнопериодное сейсмическое шумовое излучение [Рыкунов, Cмирнов, 1985]. 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Очевидно, что речь не может идти о стационарной упругой энергии литостатического нагружения. </a:t>
            </a:r>
            <a:b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Наиболее вероятно, что источники излучения СШП связаны с декомпрессионными процессами  всплывающих газовых пузырей во флюиде [Гуфельд и колл., 2008], что подтверждается опытом.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СШП, также как и вариации ОНС, фактически управляются восходящими потоками легких газов, протекающими в широком диапазоне температур, включая нормальные.  </a:t>
            </a:r>
            <a:b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ru-RU" alt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10275"/>
          </a:xfrm>
        </p:spPr>
        <p:txBody>
          <a:bodyPr>
            <a:normAutofit fontScale="90000"/>
          </a:bodyPr>
          <a:p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В свою очередь, восходящие потоки легких газов могут управляться слабыми упругими волнами микросейсм или слабых и отдаленных сейсмических событий во взаимодействии с лунно-солнечными приливами. 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 геологических условиях конкуренцию термическим флуктуациям составляют процессы взаимодействия восходящих потоков легких газов с твердой фазой, не изменяя степень напряженного состояния, т.е. предельную энергонасыщенность среды, а влияя на параметры структуру граничных слоев, контролирующих взаимное быстрое или медленнное движение блоков и отдельностей.</a:t>
            </a: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Это фактически безбарьерный процесс.</a:t>
            </a:r>
            <a:endParaRPr lang="ru-RU" altLang="en-US" sz="4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83300"/>
          </a:xfrm>
        </p:spPr>
        <p:txBody>
          <a:bodyPr>
            <a:normAutofit fontScale="90000"/>
          </a:bodyPr>
          <a:p>
            <a:pPr algn="ctr"/>
            <a:br>
              <a:rPr lang="ru-RU" altLang="en-US"/>
            </a:br>
            <a:br>
              <a:rPr lang="ru-RU" altLang="en-US"/>
            </a:br>
            <a:br>
              <a:rPr lang="ru-RU" altLang="en-US"/>
            </a:br>
            <a:br>
              <a:rPr lang="ru-RU" altLang="en-US"/>
            </a:b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Триггерные эффекты и триггерные процессы</a:t>
            </a:r>
            <a:br>
              <a:rPr lang="ru-RU" altLang="en-US"/>
            </a:br>
            <a:r>
              <a:rPr lang="ru-RU" altLang="en-US"/>
              <a:t>1.  </a:t>
            </a: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В самом общем понимании триггерные эффекты сводятся к реакции объекта на слабое внешнее воздействие (триггерная стимуляция), существованию триггерной зоны внутри объекта, имеющий самый низкий порог реакции. К этим определениям необходимо добавить классическое определение из радиотехники, где триггерная система может длительная время находится в одном из устойчивых состояний и переводиться в другое состояние при слабом внешнем воздействии. 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/>
            </a:br>
            <a:br>
              <a:rPr lang="ru-RU" altLang="en-US"/>
            </a:br>
            <a:endParaRPr lang="ru-RU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135" y="358775"/>
            <a:ext cx="11078845" cy="6141085"/>
          </a:xfrm>
        </p:spPr>
        <p:txBody>
          <a:bodyPr>
            <a:normAutofit/>
          </a:bodyPr>
          <a:p>
            <a:pPr>
              <a:lnSpc>
                <a:spcPct val="60000"/>
              </a:lnSpc>
            </a:pPr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ДЕЙСТВИЕ ПЯВ И ГЛУБОКОФОКУСНЫХ ЗЕМ-НИЙ  НЕЛЬЗЯ</a:t>
            </a:r>
            <a:b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ОТНОСИТЬ К ТРИГГЕРНЫМ,</a:t>
            </a:r>
            <a:b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ОНИ НЕ ЯВЛЯЮТСЯ И НЕ МОГУТ БЫТЬ ИСТОЧНИКАМИ ПРЯМОГО </a:t>
            </a:r>
            <a:b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ДЕЙСТВИЯ. </a:t>
            </a:r>
            <a:b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ОДНАКО НЕЛЬЗЯ ИСКЛЮЧАТЬ ВЗАИМНОГО ВЛИЯНИЯ УПРУГИХ </a:t>
            </a:r>
            <a:b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ВОЛН ЗЕМЛЕТРЯСНИЙ  НА ДРУГИЕ ЗОНЫ, Т.Е. ДРУГ НА ДРУГА, </a:t>
            </a:r>
            <a:b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РАСШИРЯЯ ОБЛАСТЬ ВОЗБУЖДЕНИЯ - ИДЕЯ А.В. НИКОЛАЕВА.</a:t>
            </a:r>
            <a:b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ЭТО, В НАШЕЙ ТЕРМИНОЛОГИИ, ЭСТАФЕТНЫЙ МЕХАНИЗМ </a:t>
            </a:r>
            <a:b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ПЕРЕДАЧИ ЭНЕРГИИ,</a:t>
            </a:r>
            <a:b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ru-RU" altLang="en-US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0335"/>
          </a:xfrm>
        </p:spPr>
        <p:txBody>
          <a:bodyPr/>
          <a:p>
            <a:r>
              <a:rPr lang="ru-RU" altLang="en-US"/>
              <a:t>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В РАМКАХ ПРЕДЛАГАЕМОЙ МОДЕЛИ МОГУТ БЫТЬ ОБЪЯСНЕНЫ ЗАДЕРЖКА РЕАКЦИИ СРЕДЫ  И РАЗНАЯ ЧУВСТВИТЕЛЬНОСТЬ СРЕДЫ, КОНТРОЛИРУЕМАЯ ПРОЦЕССАМИ ДЕГАЗАЦИИ</a:t>
            </a:r>
            <a:endParaRPr lang="ru-RU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735" y="365125"/>
            <a:ext cx="10748010" cy="6070600"/>
          </a:xfrm>
        </p:spPr>
        <p:txBody>
          <a:bodyPr>
            <a:normAutofit fontScale="90000"/>
          </a:bodyPr>
          <a:p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О ВЛИЯНИИ МАГНИТНЫХ ПОЛЕЙ НА СЕЙСМИЧЕСКИЙ ПРОЦЕСС.</a:t>
            </a:r>
            <a:b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b="1"/>
              <a:t> </a:t>
            </a: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Сравним электромагнитную энергию, вводимую в среду, с энергией тепловых флуктуаций.</a:t>
            </a:r>
            <a:b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Магнитные бури: 10</a:t>
            </a:r>
            <a:r>
              <a:rPr lang="ru-RU" altLang="en-US" sz="3200" b="1" baseline="30000">
                <a:latin typeface="Times New Roman" panose="02020603050405020304" charset="0"/>
                <a:cs typeface="Times New Roman" panose="02020603050405020304" charset="0"/>
              </a:rPr>
              <a:t>-3</a:t>
            </a: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 Дж/сутки м</a:t>
            </a:r>
            <a:r>
              <a:rPr lang="ru-RU" altLang="en-US" sz="3200" b="1" baseline="30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ru-RU" altLang="en-US" sz="3200" b="1">
                <a:latin typeface="Times New Roman" panose="02020603050405020304" charset="0"/>
                <a:cs typeface="Times New Roman" panose="02020603050405020304" charset="0"/>
              </a:rPr>
              <a:t> , 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∆</a:t>
            </a:r>
            <a:r>
              <a:rPr lang="en-US" altLang="ru-RU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 ~ 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10</a:t>
            </a:r>
            <a:r>
              <a:rPr lang="ru-RU" altLang="en-US" sz="32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-30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Дж.</a:t>
            </a: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МГД генератор (Гарм), 10</a:t>
            </a:r>
            <a:r>
              <a:rPr lang="ru-RU" altLang="en-US" sz="3200" b="1" baseline="30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7</a:t>
            </a:r>
            <a: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Дж, 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∆</a:t>
            </a:r>
            <a:r>
              <a:rPr lang="en-US" altLang="ru-RU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 ~ 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10</a:t>
            </a:r>
            <a:r>
              <a:rPr lang="ru-RU" altLang="en-US" sz="32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-28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Дж.</a:t>
            </a: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МГД генератор (Бишкек), 3 10</a:t>
            </a:r>
            <a:r>
              <a:rPr lang="ru-RU" altLang="en-US" sz="3200" b="1" baseline="30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7</a:t>
            </a:r>
            <a: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Дж, 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∆</a:t>
            </a:r>
            <a:r>
              <a:rPr lang="en-US" altLang="ru-RU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 ~ 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10</a:t>
            </a:r>
            <a:r>
              <a:rPr lang="ru-RU" altLang="en-US" sz="32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-27 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Дж.</a:t>
            </a: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ЭРГУ (Бишкек), 10</a:t>
            </a:r>
            <a:r>
              <a:rPr lang="ru-RU" altLang="en-US" sz="3200" b="1" baseline="30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8 </a:t>
            </a:r>
            <a: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- 10</a:t>
            </a:r>
            <a:r>
              <a:rPr lang="ru-RU" altLang="en-US" sz="3200" b="1" baseline="30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9  </a:t>
            </a:r>
            <a: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Дж, 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∆</a:t>
            </a:r>
            <a:r>
              <a:rPr lang="en-US" altLang="ru-RU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 ~ 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10</a:t>
            </a:r>
            <a:r>
              <a:rPr lang="ru-RU" altLang="en-US" sz="32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-26 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- 10</a:t>
            </a:r>
            <a:r>
              <a:rPr lang="ru-RU" altLang="en-US" sz="32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-25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Дж.</a:t>
            </a: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Приведенные значения</a:t>
            </a:r>
            <a: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∆</a:t>
            </a:r>
            <a:r>
              <a:rPr lang="en-US" altLang="ru-RU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 </a:t>
            </a:r>
            <a: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относятся непосредственно к зонам диполей МГД и ЭРГУ и имеют место для всего региона при действии магнитных бурь. Они существенно меньше энергии тепловых флуктуаций 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∆</a:t>
            </a:r>
            <a:r>
              <a:rPr lang="en-US" altLang="ru-RU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 ~ 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10</a:t>
            </a:r>
            <a:r>
              <a:rPr lang="ru-RU" altLang="en-US" sz="32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-21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Дж.</a:t>
            </a: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ru-RU" alt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62955"/>
          </a:xfrm>
        </p:spPr>
        <p:txBody>
          <a:bodyPr>
            <a:normAutofit/>
          </a:bodyPr>
          <a:p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ВСЕ рассматривали прямое преобразование электромагнитной энергии в механическую, не рассматривая модели преобразования.</a:t>
            </a: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ОДНАКО реальное соотношение преобразования ЭМ энергии в механическую десять в минус десять (по порядку величины).</a:t>
            </a:r>
            <a:b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ru-RU" altLang="en-US" sz="32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155" y="365125"/>
            <a:ext cx="11177905" cy="5706745"/>
          </a:xfrm>
        </p:spPr>
        <p:txBody>
          <a:bodyPr>
            <a:normAutofit fontScale="90000"/>
          </a:bodyPr>
          <a:p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Тарасовы  пишут:энергия, отдаваемая МГД генератором или ЭРГУ в питающий диполь, при каждом импульсе от 10</a:t>
            </a:r>
            <a:r>
              <a:rPr lang="ru-RU" altLang="en-US" sz="32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7  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до 10 </a:t>
            </a:r>
            <a:r>
              <a:rPr lang="ru-RU" altLang="en-US" sz="32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9 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Дж, а выделенная сейсмическая энергия 10</a:t>
            </a:r>
            <a:r>
              <a:rPr lang="ru-RU" altLang="en-US" sz="32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12  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Дж. , т.е. э-м импульсы инициировали выделение энергии, накопленной средой в ходе деформации. А без воздействия ЭИ могло реализоваться событие с энергией М = 5.4, но не серией слабых событий. </a:t>
            </a:r>
            <a: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Такая постановка не верна в принципе.</a:t>
            </a:r>
            <a:b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Соболев с коллегами считают энергию, выделившуюся блоке размерами 100х100 км</a:t>
            </a:r>
            <a:r>
              <a:rPr lang="ru-RU" altLang="en-US" sz="32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  мощностью 50 км, по величине индукционного тока величиной до 10 </a:t>
            </a:r>
            <a:r>
              <a:rPr lang="ru-RU" altLang="en-US" sz="32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11 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Дж. - ПРЯМОЕ ПРЕОБРАЗОВАНИЕ Э-М ЭНЕРГИИ В МЕХАНИЧЕСКУЮ.</a:t>
            </a: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Это сравнимо по порядку величины с выделяющейся сейсмической энергией. </a:t>
            </a:r>
            <a: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Это тоже не верно в принципе.</a:t>
            </a:r>
            <a:b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b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ru-RU" altLang="en-US"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5005" cy="5993765"/>
          </a:xfrm>
        </p:spPr>
        <p:txBody>
          <a:bodyPr>
            <a:normAutofit fontScale="90000"/>
          </a:bodyPr>
          <a:p>
            <a:br>
              <a:rPr lang="ru-RU" alt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Необходимо расчитывать плотность энергии, исходя из плотности возбуждаемого  в среде тока.</a:t>
            </a:r>
            <a:br>
              <a:rPr lang="ru-RU" alt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Для МБ плотность тока около 10 </a:t>
            </a:r>
            <a:r>
              <a:rPr lang="ru-RU" altLang="en-US" sz="40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-6 </a:t>
            </a:r>
            <a: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А/м</a:t>
            </a:r>
            <a:r>
              <a:rPr lang="ru-RU" alt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altLang="en-US" sz="4000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  </a:t>
            </a:r>
            <a:r>
              <a:rPr lang="ru-RU" alt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, </a:t>
            </a:r>
            <a:br>
              <a:rPr lang="ru-RU" alt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Д</a:t>
            </a:r>
            <a: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ля МГД и ЭРГУ  в зонах диполя- 10</a:t>
            </a:r>
            <a:r>
              <a:rPr lang="ru-RU" altLang="en-US" sz="40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-3   </a:t>
            </a:r>
            <a: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А/м</a:t>
            </a:r>
            <a:r>
              <a:rPr lang="ru-RU" altLang="en-US" sz="40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 </a:t>
            </a:r>
            <a: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br>
              <a:rPr lang="ru-RU" alt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Такие плотности тока не могут оказать влияние на параметры среды, тем более на физико-механические параметры.</a:t>
            </a:r>
            <a:br>
              <a:rPr lang="ru-RU" alt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Поэтому следует искать другие причины, которые могли бы контролировать изменение сейсмического процесса. Например, МБ сопровождаются изменениями атмосферного давления. </a:t>
            </a:r>
            <a:b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ru-RU" altLang="en-US" sz="4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9480"/>
          </a:xfrm>
        </p:spPr>
        <p:txBody>
          <a:bodyPr>
            <a:normAutofit fontScale="90000"/>
          </a:bodyPr>
          <a:p>
            <a:r>
              <a:rPr lang="ru-RU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Необходимо  помнить</a:t>
            </a: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Когерентное суммирование растянуто для длительного периода времени. И в такой длительный период времени со средой может много чего  происходить? Есть ли основания на один кумулятивный график наносить проявление сейсмических актов во времени, не контролируя их положение в пространстве? При действии МБ это, по-видимому, можно делать с очень большими оговорками, а при действии МГД генератора положение событий в пространстве необходимо  учитывать в графиках.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 эти вопросы ответов не было. Поток землетрясений меняется непрерывно, в том числе в пределах каждого года.</a:t>
            </a:r>
            <a:b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ru-RU" altLang="en-US"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96925" y="284480"/>
            <a:ext cx="10354310" cy="1325880"/>
          </a:xfrm>
        </p:spPr>
        <p:txBody>
          <a:bodyPr>
            <a:normAutofit fontScale="90000"/>
          </a:bodyPr>
          <a:p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Закржевская Н.А. Поток землетрясений в Кавказском регионе. Сильные вариации потока до и после 1980 г.</a:t>
            </a:r>
            <a:endParaRPr lang="ru-RU" altLang="en-US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Замещающее содержимое 4" descr="Закржевская кавказ общий поток зем.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102610" y="2027555"/>
            <a:ext cx="5622290" cy="445198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З</a:t>
            </a: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акржевская Н.А. Поток землетрясений по Тянь-Шаньскому региону. непрерывные изменения режима.</a:t>
            </a:r>
            <a:endParaRPr lang="ru-RU" altLang="en-US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Замещающее содержимое 3" descr="Закржевская тянь-шань общ поток зем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424555" y="2188210"/>
            <a:ext cx="5321935" cy="427101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46165"/>
          </a:xfrm>
        </p:spPr>
        <p:txBody>
          <a:bodyPr>
            <a:normAutofit fontScale="90000"/>
          </a:bodyPr>
          <a:p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ПРИВЕДЕМ НАБЛЮДАЕМЫЕ РЕЗУЛЬТАТЫ ДЕЙСТВИЯ МБ НА СРЕДУ  ПО ДИССЕРТАЦИИ Н.А. Закржевской, выполненной для регионов Кавказа и Средней Азии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Показано, 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1. После магнитных бурь в одних районах количество землетрясений  увеличивается (положительный эффект - ПЭ), а в других - уменьшается (отрицательный эффект- ОЭ).</a:t>
            </a:r>
            <a:b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2. Максимум эффкта приходится на время от 2 до 7 суток после МБ.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3. В отдельных районах наблюдалась смена положительного эффекта на отрицательный и наоборот.</a:t>
            </a:r>
            <a:b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4. В Кавказском регионе наблюдалась  смена ПЭ в период 1963 - 1979 гг. на ОЭ для периода 1980 - 1991гг. - Здесь как быть с когерентным суммированием?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5. В районах Тянь-Шаня наблюдался только положительный эффект.  Но число землетрясений со временем непрерывно увеличивалось</a:t>
            </a:r>
            <a:b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ru-RU" altLang="en-US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0065" y="339725"/>
            <a:ext cx="10730865" cy="5981065"/>
          </a:xfrm>
        </p:spPr>
        <p:txBody>
          <a:bodyPr>
            <a:normAutofit fontScale="90000"/>
          </a:bodyPr>
          <a:p>
            <a:pPr algn="ctr"/>
            <a:br>
              <a:rPr lang="ru-RU" altLang="en-US"/>
            </a:br>
            <a:br>
              <a:rPr lang="ru-RU" altLang="en-US"/>
            </a:br>
            <a:br>
              <a:rPr lang="ru-RU" altLang="en-US"/>
            </a:br>
            <a:r>
              <a:rPr lang="ru-RU" altLang="en-US" sz="4000" b="1">
                <a:latin typeface="Times New Roman" panose="02020603050405020304" charset="0"/>
                <a:cs typeface="Times New Roman" panose="02020603050405020304" charset="0"/>
              </a:rPr>
              <a:t>Возможные триггерные эффекты и триггерные процессы в литосфере</a:t>
            </a:r>
            <a:br>
              <a:rPr lang="ru-RU" altLang="en-US" sz="40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4000" b="1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 Особенностью же большинства природных или живых объектов является отсутствие у них устойчивых состояний, большинство из них перманентно неустойчивы.</a:t>
            </a:r>
            <a:r>
              <a:rPr lang="ru-RU" alt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К таким системам относится геологическая среда. </a:t>
            </a:r>
            <a:b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4000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/>
            </a:br>
            <a:endParaRPr lang="ru-RU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6900" cy="1325880"/>
          </a:xfrm>
        </p:spPr>
        <p:txBody>
          <a:bodyPr>
            <a:normAutofit fontScale="90000"/>
          </a:bodyPr>
          <a:p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Пятнистость сейсмичности. Кавказ. 1963 - 1979 гг</a:t>
            </a:r>
            <a:r>
              <a:rPr lang="ru-RU" altLang="en-US"/>
              <a:t>. </a:t>
            </a: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а - 7 &lt; К  &lt; 8,  б - К ≥ 8. пунктир - разломы.</a:t>
            </a:r>
            <a:endParaRPr lang="ru-RU" altLang="en-US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Замещающее содержимое 4" descr="Закржевская кавказ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44345" y="2107565"/>
            <a:ext cx="8321040" cy="431165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99745"/>
            <a:ext cx="10515600" cy="1084580"/>
          </a:xfrm>
        </p:spPr>
        <p:txBody>
          <a:bodyPr>
            <a:normAutofit fontScale="90000"/>
          </a:bodyPr>
          <a:p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Кавказ. Пятнистость сейсмичности. 1980-1990 гг.  К &gt; 8. пунктир-основные разломы.</a:t>
            </a:r>
            <a:endParaRPr lang="ru-RU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Замещающее содержимое 3" descr="Закржевская кавказ 1980-1990 гг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71420" y="1825625"/>
            <a:ext cx="768985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Средняя Азия. Карта районов положительного и отрицательного влияния МБ. 1975 - 1996 гг.</a:t>
            </a:r>
            <a:endParaRPr lang="ru-RU" altLang="en-US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Замещающее содержимое 4" descr="Закржевская Ср. Азия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43225" y="1825625"/>
            <a:ext cx="630428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310" y="365125"/>
            <a:ext cx="10905490" cy="5987415"/>
          </a:xfrm>
        </p:spPr>
        <p:txBody>
          <a:bodyPr>
            <a:normAutofit fontScale="90000"/>
          </a:bodyPr>
          <a:p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--  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Все наблюдательные данные и статистические выкладки показывают, что триггерного эффекта действия МБ нет.</a:t>
            </a:r>
            <a:b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---Индивидуального действия каждого акта - МБ     обнаружено не было. 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---Смена знака реакции среды во времени. 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---Замедленная реакция среды.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Модели действия отсутствуют, МБ в изменениях сейсмического режима участия не принимает.</a:t>
            </a:r>
            <a:b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Наблюдается естественная сейсмическая жизнь среды, обусловленная вертикальными процессами переноса энергии.</a:t>
            </a:r>
            <a:b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b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ru-RU" altLang="en-US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82945"/>
          </a:xfrm>
        </p:spPr>
        <p:txBody>
          <a:bodyPr>
            <a:normAutofit fontScale="90000"/>
          </a:bodyPr>
          <a:p>
            <a: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ДЕЙСТВИЕ ИМПУЛЬСОВ МГД ГЕНЕРАТОРА И ЭРГУ</a:t>
            </a:r>
            <a:b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Выше мы говорили уже о ложных посылках по прямому преобразованию электромагнитной энергии в механическую.</a:t>
            </a:r>
            <a:br>
              <a:rPr lang="ru-RU" alt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Но есть еще проблемы в постановке этих работ.</a:t>
            </a:r>
            <a:b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Во-первых, система на Тянь- Шане предназначалась для проведения электромагнитных зондирований литосферы.</a:t>
            </a:r>
            <a:br>
              <a:rPr lang="ru-RU" alt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Во-вторых. Электромагнитная мощность вводилась в локальный диполь, масштабы которого (первые километры)  не сопоставимы с размерами предполагаемой зоны влияния (сотни километров).</a:t>
            </a:r>
            <a:b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В- третьих. Электромагнитная энергия вводилась в самый поверхностный и не нагруженный литостатичесим давлением слой, физико-механические свойства которого не могли влиять на процессы, где подготавливаются сейсмические акты, как по глубине, так и по латерали.</a:t>
            </a:r>
            <a:br>
              <a:rPr lang="ru-RU" alt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В- четвертых. Энергетические оценки излагались ранее.</a:t>
            </a:r>
            <a:endParaRPr lang="ru-RU" altLang="en-US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40105" y="457200"/>
            <a:ext cx="3931920" cy="901700"/>
          </a:xfrm>
        </p:spPr>
        <p:txBody>
          <a:bodyPr>
            <a:normAutofit fontScale="90000"/>
          </a:bodyPr>
          <a:p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Тарасов Н.Т. Бишкек</a:t>
            </a:r>
            <a:b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 МГД генератор</a:t>
            </a:r>
            <a:endParaRPr lang="ru-RU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Замещающая рамка рисунка 5" descr="Тарасов МГД ГАРМ 1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6235700" y="987425"/>
            <a:ext cx="4317365" cy="4873625"/>
          </a:xfrm>
          <a:prstGeom prst="rect">
            <a:avLst/>
          </a:prstGeom>
        </p:spPr>
      </p:pic>
      <p:sp>
        <p:nvSpPr>
          <p:cNvPr id="5" name="Замещающий текст 4"/>
          <p:cNvSpPr>
            <a:spLocks noGrp="1"/>
          </p:cNvSpPr>
          <p:nvPr>
            <p:ph type="body" sz="half" idx="2"/>
          </p:nvPr>
        </p:nvSpPr>
        <p:spPr>
          <a:xfrm>
            <a:off x="599440" y="1627505"/>
            <a:ext cx="4757420" cy="4838065"/>
          </a:xfrm>
        </p:spPr>
        <p:txBody>
          <a:bodyPr>
            <a:noAutofit/>
          </a:bodyPr>
          <a:p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Кумулятивные графики распределение сейсмических событий во времени до и после пусков - ± 20 суток. СУТОЧНОЕ ЧИСЛО - каждый столбик</a:t>
            </a:r>
            <a:endParaRPr lang="ru-RU" altLang="en-US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район 41.0° - 45.4° с.ш., 74.0° - 81.4° в.д.</a:t>
            </a:r>
            <a:endParaRPr lang="ru-RU" altLang="en-US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период пусков 1983 - 1990  г.г, 113 пусков.</a:t>
            </a:r>
            <a:endParaRPr lang="ru-RU" altLang="en-US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а) весь район наблюлений.</a:t>
            </a:r>
            <a:endParaRPr lang="ru-RU" altLang="en-US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б) его северная часть, в) южная часть,</a:t>
            </a:r>
            <a:endParaRPr lang="ru-RU" altLang="en-US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г) южная часть, верхний слой 0 - 5 км.</a:t>
            </a:r>
            <a:endParaRPr lang="ru-RU" altLang="en-US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Это реальные наблюдения, но без учета в каждом столбце пространственного положения события, что сразу обесценивает  выводы об инициирующем влиянии ЭИ.</a:t>
            </a:r>
            <a:endParaRPr lang="ru-RU" altLang="en-US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К этому покажем пространственное распределение потока  сумарной сейсмической энергии в этом регионе,  По Тарасову. См. ниже.</a:t>
            </a:r>
            <a:endParaRPr lang="ru-RU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05" y="457200"/>
            <a:ext cx="3654425" cy="1363980"/>
          </a:xfrm>
        </p:spPr>
        <p:txBody>
          <a:bodyPr>
            <a:noAutofit/>
          </a:bodyPr>
          <a:p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Тарасов Н.Т. Бишкек.</a:t>
            </a:r>
            <a:b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неравномерный поток сейсмической энергии</a:t>
            </a:r>
            <a:b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</a:br>
            <a:endParaRPr lang="ru-RU" altLang="en-US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840105" y="2057400"/>
            <a:ext cx="3111500" cy="4045585"/>
          </a:xfrm>
        </p:spPr>
        <p:txBody>
          <a:bodyPr>
            <a:noAutofit/>
          </a:bodyPr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Карта распределения потока суммарной сейсмической энергии землетрясений северного Тянь-Шаня и сопредельных территорий. Значения энергии нормированы к годовому уровню. Ячейки -1000 км </a:t>
            </a:r>
            <a:r>
              <a:rPr lang="ru-RU" altLang="en-US" sz="2000" baseline="30000"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1975 - 1996 годы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Координаты МГД генератора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42.69° с.ш.  и 74.68° в.д.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Замещающая рамка рисунка 6" descr="ТАРАСОВ карта сейсмичности секущие направления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4919345" y="1118870"/>
            <a:ext cx="6436360" cy="46101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23850"/>
            <a:ext cx="10515600" cy="1617345"/>
          </a:xfrm>
        </p:spPr>
        <p:txBody>
          <a:bodyPr>
            <a:normAutofit fontScale="90000"/>
          </a:bodyPr>
          <a:p>
            <a:b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Слева. Величина суммарной сейсмической энергии Северного Тянь-Шаня и сопр. терр. до (пунктир) и после (сплошная) 114 пусков МГД генератора на Полигоне Бишкек от расстояния до места его установки . Е</a:t>
            </a:r>
            <a:r>
              <a:rPr lang="ru-RU" altLang="en-US" sz="2400" b="1" baseline="-2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после </a:t>
            </a: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Е </a:t>
            </a:r>
            <a:r>
              <a:rPr lang="ru-RU" altLang="en-US" sz="2400" b="1" baseline="-2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до</a:t>
            </a:r>
            <a:b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Справа. Отношение суммарной сейсмической энергии </a:t>
            </a:r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Е</a:t>
            </a:r>
            <a:r>
              <a:rPr lang="ru-RU" altLang="en-US" sz="2400" b="1" baseline="-25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после   </a:t>
            </a:r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/ Е </a:t>
            </a:r>
            <a:r>
              <a:rPr lang="ru-RU" altLang="en-US" sz="2400" b="1" baseline="-25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до  </a:t>
            </a:r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в зависимости от расстояния до диполя. На основе кумулятивных графиков.</a:t>
            </a:r>
            <a:br>
              <a:rPr lang="ru-RU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ru-RU" altLang="en-US" sz="24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8" name="Замещающее содержимое 7" descr="Тарасов Бишкек Энергия -расст 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38200" y="2108835"/>
            <a:ext cx="5181600" cy="3685540"/>
          </a:xfrm>
          <a:prstGeom prst="rect">
            <a:avLst/>
          </a:prstGeom>
        </p:spPr>
      </p:pic>
      <p:pic>
        <p:nvPicPr>
          <p:cNvPr id="9" name="Замещающее содержимое 8" descr="Тарасов Бишкек энергия - расст 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3170" y="2108835"/>
            <a:ext cx="5040630" cy="326771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Бишкек. Рсстояние от МГД генератора до городов .</a:t>
            </a:r>
            <a:b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ЭТО ВСЕ РЕАЛЬНЫЕ РЕЗУЛЬТАТЫ !!!</a:t>
            </a:r>
            <a:endParaRPr lang="ru-RU" altLang="en-US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604520" y="2057400"/>
            <a:ext cx="4493895" cy="3811905"/>
          </a:xfrm>
        </p:spPr>
        <p:txBody>
          <a:bodyPr>
            <a:normAutofit lnSpcReduction="20000"/>
          </a:bodyPr>
          <a:p>
            <a:endParaRPr lang="ru-RU" altLang="en-US"/>
          </a:p>
          <a:p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Бишкек - Алматы - 194 км</a:t>
            </a:r>
            <a:endParaRPr lang="ru-RU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Бишкек - Капчагай - 229 км</a:t>
            </a:r>
            <a:endParaRPr lang="ru-RU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Бишкек - Пржевальск - 314 км</a:t>
            </a:r>
            <a:endParaRPr lang="ru-RU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Бишкек - Нарын - 197 км</a:t>
            </a:r>
            <a:endParaRPr lang="ru-RU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Капчагай - Пржевальск - 187 км</a:t>
            </a:r>
            <a:endParaRPr lang="ru-RU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Влияние МГД генератора:</a:t>
            </a:r>
            <a:endParaRPr lang="ru-RU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близкие расстояния</a:t>
            </a:r>
            <a:endParaRPr lang="ru-RU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370 км (!) - что это(?)</a:t>
            </a:r>
            <a:endParaRPr lang="ru-RU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Замещающая рамка рисунка 4" descr="тарасов бишкек карта расстояния = земл.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5183505" y="1118870"/>
            <a:ext cx="6172200" cy="46101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74080"/>
          </a:xfrm>
        </p:spPr>
        <p:txBody>
          <a:bodyPr>
            <a:normAutofit/>
          </a:bodyPr>
          <a:p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Что происходит? Как магнитное поле кратковременного действия локального источника - точнее токового источника- может влиять на сейсмичность , и еще с большой задержкой?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Воздействие локальное, а статистика по неоднородному пространству .</a:t>
            </a: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ВСЕ заключения без физики повисают в воздухе.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endParaRPr lang="ru-RU" altLang="en-US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0065" y="339725"/>
            <a:ext cx="10730865" cy="5981065"/>
          </a:xfrm>
        </p:spPr>
        <p:txBody>
          <a:bodyPr>
            <a:normAutofit fontScale="90000"/>
          </a:bodyPr>
          <a:p>
            <a:pPr algn="ctr"/>
            <a:br>
              <a:rPr lang="ru-RU" altLang="en-US"/>
            </a:br>
            <a:br>
              <a:rPr lang="ru-RU" altLang="en-US"/>
            </a:br>
            <a:br>
              <a:rPr lang="ru-RU" altLang="en-US"/>
            </a:b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Возможные триггерные эффекты и триггерные процессы в литосфере</a:t>
            </a:r>
            <a:b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2.</a:t>
            </a: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 Отличием триггерных явлений (эффектов) в геологической среде от таковых в других объектах является то, что мы </a:t>
            </a: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и сейчас</a:t>
            </a: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 не знаем реально  какой стимулирующим фактор на какие процессы или состояние среды действует, какие процессы произошли в среде после этого и отражает ли контрольный мониторинг эти процессы.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 СУЩЕСТВУЮТ ДВА ПОДХОДА к анализу ситуаций: </a:t>
            </a: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на основе понимания физики или доказательством является простое совпадение.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/>
            </a:br>
            <a:br>
              <a:rPr lang="ru-RU" altLang="en-US"/>
            </a:br>
            <a:endParaRPr lang="ru-RU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29200"/>
          </a:xfrm>
        </p:spPr>
        <p:txBody>
          <a:bodyPr/>
          <a:p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А ТЕПЕРЬ СРАВНИМ ДАННЫЕ ПО ГАРМУ  И БИШКЕКУ И НАПОМНИМ ИЗВЕСТНЫЕ ДАННЫЕ, ЧТОБЫ УБЕДИТЬ ВАС В РЕАЛЬНОСТИ НЕ ЭКЗОТИЧЕСКИХ ПРОЦЕССОВ</a:t>
            </a:r>
            <a:endParaRPr lang="ru-RU" alt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just"/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Тарасов НГ. Сейсмотектонические деформации в зонах Гарма(слева) и Бишкека(справа). Отличие два порядка. Верикальные линии - времена пусков МГД.  Стрелка -  землетрясение</a:t>
            </a:r>
            <a:endParaRPr lang="ru-RU" alt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Замещающее содержимое 6" descr="Тарасов Бишкек деформация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83325" y="1825625"/>
            <a:ext cx="4958715" cy="4693920"/>
          </a:xfrm>
          <a:prstGeom prst="rect">
            <a:avLst/>
          </a:prstGeom>
        </p:spPr>
      </p:pic>
      <p:pic>
        <p:nvPicPr>
          <p:cNvPr id="4" name="Замещающее содержимое 3" descr="Тарасов Гарм детали подписи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28495"/>
            <a:ext cx="5181600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3550" y="281305"/>
            <a:ext cx="11171555" cy="6442075"/>
          </a:xfrm>
        </p:spPr>
        <p:txBody>
          <a:bodyPr>
            <a:normAutofit fontScale="90000"/>
          </a:bodyPr>
          <a:p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ГАРМ. НУРЕКСКАЯ ГЭС. 9 блоков - агрегатов.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Запускались 1972 г. - 2, 1973 и 1976 - по одному 1977 - 2, 1979 - 3 агрегата.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ПУСКИ - 1975 - 1978 годы</a:t>
            </a: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. БЛОКИ В ПРЕДЕЛАХ 100 км от МГД генератора.</a:t>
            </a:r>
            <a:b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Известен анализ действия на среду вибраций- микросейсм, обусловленных падением сброшенных вод. Пороговый уровень волновой энергии, вводимой в среду и при которой наблюдалось изменение сейсмического режима было </a:t>
            </a: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10</a:t>
            </a:r>
            <a:r>
              <a:rPr lang="ru-RU" altLang="en-US" sz="24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14</a:t>
            </a: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Дж/сутки.</a:t>
            </a:r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 Энергия в максимуме около </a:t>
            </a: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10</a:t>
            </a:r>
            <a:r>
              <a:rPr lang="ru-RU" altLang="en-US" sz="24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15 </a:t>
            </a: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Дж/сутки</a:t>
            </a:r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Непрерывная накачка среды волновой энергией 10</a:t>
            </a:r>
            <a:r>
              <a:rPr lang="ru-RU" altLang="en-US" sz="24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9</a:t>
            </a: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- 10</a:t>
            </a:r>
            <a:r>
              <a:rPr lang="ru-RU" altLang="en-US" sz="2400" b="1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10 </a:t>
            </a: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Дж/сек.</a:t>
            </a:r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 Отсюда оценки энергии, приходящейся на элементарный объем (объем среды 25 - 1 км</a:t>
            </a:r>
            <a:r>
              <a:rPr lang="ru-RU" altLang="en-US" sz="2400" b="1" baseline="30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)  </a:t>
            </a:r>
            <a:b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latin typeface="Times New Roman" panose="02020603050405020304" charset="0"/>
                <a:cs typeface="Times New Roman" panose="02020603050405020304" charset="0"/>
              </a:rPr>
              <a:t>                                              </a:t>
            </a: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∆ Е ~ (0.01 - 4) </a:t>
            </a:r>
            <a:r>
              <a:rPr lang="en-US" altLang="en-US" sz="3600" b="1">
                <a:latin typeface="Times New Roman" panose="02020603050405020304" charset="0"/>
                <a:cs typeface="Times New Roman" panose="02020603050405020304" charset="0"/>
              </a:rPr>
              <a:t>kT </a:t>
            </a:r>
            <a:br>
              <a:rPr lang="en-US" altLang="en-US" sz="3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Э</a:t>
            </a:r>
            <a:r>
              <a:rPr lang="ru-RU" alt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ти оценки объясняют особенности сейсмотектонической деформации в зоне Гарма, здесь нет действия э-м поля МГД , а есть понятное действие термофлуктуационной модели разрушения и деформирования.</a:t>
            </a:r>
            <a:br>
              <a:rPr lang="ru-RU" alt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МГД генератор не влияет на сейсмичность среды в зоне Гарма. </a:t>
            </a:r>
            <a:br>
              <a:rPr lang="ru-RU" alt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Бишкек. 300 км от МГД</a:t>
            </a: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- Тохтогульская (ввод в 1975 г.) и Таш-Камырская ГЭС (два блока, 1985 и 1986 гг). Отдаленность ГЭС оказывает слабое влияние на сейсмичность в районах МГД генератора. </a:t>
            </a:r>
            <a:endParaRPr lang="ru-RU" altLang="en-US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54065"/>
          </a:xfrm>
        </p:spPr>
        <p:txBody>
          <a:bodyPr>
            <a:normAutofit fontScale="90000"/>
          </a:bodyPr>
          <a:p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Представленные эксперименты отражают естестственную сейсмичность среды, обусловленную процессами дегазации.</a:t>
            </a:r>
            <a:b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Выбор случайных точек отсчета не изменит общую картину.</a:t>
            </a:r>
            <a:b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ПОНИМАНИЕ ЭТОГО - ОТЛИЧНЫЙ РЕЗУЛЬТАТ.</a:t>
            </a: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Браво! Тарасовым, Авагимову, Зейгарнику и Соболеву с коллегами! </a:t>
            </a:r>
            <a:b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ru-RU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20690"/>
          </a:xfrm>
        </p:spPr>
        <p:txBody>
          <a:bodyPr>
            <a:normAutofit fontScale="90000"/>
          </a:bodyPr>
          <a:p>
            <a:b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Мы имеем прямые доказательства роли водородной дегазации в вариациях сейсмичности.</a:t>
            </a:r>
            <a:b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Причем наблюдения и данные , которые раньше относили к сумашедшим, находят свое объяснение с учетом процессов дегазации</a:t>
            </a:r>
            <a:b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ru-RU" alt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8955"/>
          </a:xfrm>
        </p:spPr>
        <p:txBody>
          <a:bodyPr>
            <a:normAutofit/>
          </a:bodyPr>
          <a:p>
            <a:pPr algn="just"/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Роль дегазации представляется ключевой в проблеме обеспечения сейсмической безопасности населения. Накоплен колоссальный объем данных, указывающих на это. Пока это не учитывается в работах по обеспечению сейсмической безопасности.</a:t>
            </a:r>
            <a:b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СПАСИБО ЗА ВНИМАНИЕ!</a:t>
            </a:r>
            <a:endParaRPr lang="ru-RU" altLang="en-US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14620"/>
          </a:xfrm>
        </p:spPr>
        <p:txBody>
          <a:bodyPr>
            <a:normAutofit fontScale="90000"/>
          </a:bodyPr>
          <a:p>
            <a:r>
              <a:rPr lang="ru-RU" altLang="en-US" sz="5400" b="1">
                <a:latin typeface="Times New Roman" panose="02020603050405020304" charset="0"/>
                <a:cs typeface="Times New Roman" panose="02020603050405020304" charset="0"/>
              </a:rPr>
              <a:t>М.А. Садовский</a:t>
            </a:r>
            <a:br>
              <a:rPr lang="ru-RU" altLang="en-US" sz="54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5400" b="1">
                <a:latin typeface="Times New Roman" panose="02020603050405020304" charset="0"/>
                <a:cs typeface="Times New Roman" panose="02020603050405020304" charset="0"/>
              </a:rPr>
              <a:t>Экспериментальная геофизика это не экспериментальная физика. Вы никогда не знаете точно, что Вы измеряете.</a:t>
            </a:r>
            <a:br>
              <a:rPr lang="ru-RU" altLang="en-US" sz="5400" b="1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54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5400" b="1">
                <a:latin typeface="Times New Roman" panose="02020603050405020304" charset="0"/>
                <a:cs typeface="Times New Roman" panose="02020603050405020304" charset="0"/>
              </a:rPr>
              <a:t>В.А. Троицкая - Всегда начинала разговор с фоновых процессов.</a:t>
            </a:r>
            <a:endParaRPr lang="ru-RU" altLang="en-US" sz="5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9110"/>
          </a:xfrm>
        </p:spPr>
        <p:txBody>
          <a:bodyPr>
            <a:normAutofit fontScale="90000"/>
          </a:bodyPr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Особенностью геофизических наук при исследованиях подготовки и протекания сейсмических явлений являлось отождествление процессов в лабораторных монолитных образцах процессам в геологический среде. Почему это произошло в 70-ые годы, трудно понять.  Конечно, все начиналось от лабораторной модели Рейда. И в те годы по другому быть не могло.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</a:rPr>
            </a:b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0505"/>
            <a:ext cx="10515600" cy="654494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ГЕОЛОГИЧЕСКАЯ СРЕДА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начало 80 годов</a:t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М.А. САДОВСКИЙ – блоковое строение и предельная энергонасыщенность среды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 В.Н. НИКОЛАЕВСКИЙ – реологические параметры среды,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трещиноватость.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800" b="1" dirty="0" smtClean="0">
                <a:latin typeface="Times New Roman" panose="02020603050405020304" charset="0"/>
                <a:cs typeface="Times New Roman" panose="02020603050405020304" charset="0"/>
              </a:rPr>
              <a:t>ГЛАВНОЕ -  предельная по упругой энергии       </a:t>
            </a:r>
            <a:r>
              <a:rPr lang="ru-RU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энергонасыщенность</a:t>
            </a:r>
            <a:r>
              <a:rPr lang="ru-RU" sz="2800" b="1" dirty="0" smtClean="0">
                <a:latin typeface="Times New Roman" panose="02020603050405020304" charset="0"/>
                <a:cs typeface="Times New Roman" panose="02020603050405020304" charset="0"/>
              </a:rPr>
              <a:t> среды указывает на то, что подготовка сильных землертясений не связана с процессом накопления предельной упругой энергии в больших объемах и процессом разрушения среды.</a:t>
            </a:r>
            <a:br>
              <a:rPr lang="ru-RU" sz="2800" b="1" dirty="0" smtClean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ЭТО ПЕРВОЕ И ГЛАВНОЕ ЗАБЛУЖДЕНИЕ В РАБОТАХ ПО ОЦЕНКЕ СЕЙСМИЧЕСКОЙ ОПАСНОСТИ И ЭТО НАДО ПОНИМАТЬ И УЧЕСТЬ 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М.А. САДОВСКИЙ - Сейсмический акт, Что это, трещина или подвижка элементов среды относительно друг друга?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955" y="365125"/>
            <a:ext cx="10697845" cy="5989320"/>
          </a:xfrm>
        </p:spPr>
        <p:txBody>
          <a:bodyPr>
            <a:normAutofit fontScale="90000"/>
          </a:bodyPr>
          <a:p>
            <a:pPr algn="l"/>
            <a:b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ea typeface="Arial Unicode MS" panose="020B0604020202020204" charset="-122"/>
                <a:cs typeface="Times New Roman" panose="02020603050405020304" charset="0"/>
                <a:sym typeface="+mn-ea"/>
              </a:rPr>
            </a:b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ea typeface="Arial Unicode MS" panose="020B0604020202020204" charset="-122"/>
                <a:cs typeface="Times New Roman" panose="02020603050405020304" charset="0"/>
                <a:sym typeface="+mn-ea"/>
              </a:rPr>
              <a:t>МЫ ДОЛЖНЫ ЗНАТЬ СВОЮ СРЕДУ? НА КАКИЕ ЕЕ ЭЛЕМЕНТЫ И ПРОЦЕССЫ В НЕЙ МОЖНО ОСУЩЕСТВЛЯТЬ ВОЗДЕЙСТВИЕ</a:t>
            </a:r>
            <a:b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ea typeface="Arial Unicode MS" panose="020B0604020202020204" charset="-122"/>
                <a:cs typeface="Times New Roman" panose="02020603050405020304" charset="0"/>
                <a:sym typeface="+mn-ea"/>
              </a:rPr>
            </a:br>
            <a:b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ea typeface="Arial Unicode MS" panose="020B0604020202020204" charset="-122"/>
                <a:cs typeface="Times New Roman" panose="02020603050405020304" charset="0"/>
                <a:sym typeface="+mn-ea"/>
              </a:rPr>
            </a:br>
            <a:r>
              <a:rPr lang="ru-RU" altLang="en-US" sz="2400" b="1">
                <a:latin typeface="Times New Roman" panose="02020603050405020304" charset="0"/>
                <a:ea typeface="Arial Unicode MS" panose="020B0604020202020204" charset="-122"/>
                <a:cs typeface="Times New Roman" panose="02020603050405020304" charset="0"/>
                <a:sym typeface="+mn-ea"/>
              </a:rPr>
              <a:t>- Поверхностный слой коры до глубин 5 - 7 км не нагружен, расслоен,  в нем в принципе не могут накапливаться напряжения, на него оказывают существенное влияние метеоролигические факторы, лунные приливы, микросейсмы, там наблюдается активная флюидодинамика. Однако именно в этом слое ищут в различных методах отражение процессов, происходящих в более глубоких горизонтах. В этот слой вводится электромагнитная энергия от техногенных источникоы.</a:t>
            </a:r>
            <a:br>
              <a:rPr lang="ru-RU" altLang="en-US" sz="2000" b="1">
                <a:latin typeface="Times New Roman" panose="02020603050405020304" charset="0"/>
                <a:ea typeface="Arial Unicode MS" panose="020B0604020202020204" charset="-122"/>
                <a:cs typeface="Times New Roman" panose="02020603050405020304" charset="0"/>
                <a:sym typeface="+mn-ea"/>
              </a:rPr>
            </a:b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ea typeface="Arial Unicode MS" panose="020B0604020202020204" charset="-122"/>
                <a:cs typeface="Times New Roman" panose="02020603050405020304" charset="0"/>
                <a:sym typeface="+mn-ea"/>
              </a:rPr>
              <a:t>В.Н. Николаевский, 1981-1983 годы.</a:t>
            </a:r>
            <a:b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ea typeface="Arial Unicode MS" panose="020B0604020202020204" charset="-122"/>
                <a:cs typeface="Times New Roman" panose="02020603050405020304" charset="0"/>
                <a:sym typeface="+mn-ea"/>
              </a:rPr>
            </a:b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ea typeface="Arial Unicode MS" panose="020B0604020202020204" charset="-122"/>
                <a:cs typeface="Times New Roman" panose="02020603050405020304" charset="0"/>
                <a:sym typeface="+mn-ea"/>
              </a:rPr>
              <a:t>Выше границы Мохо - </a:t>
            </a:r>
            <a:b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ea typeface="Arial Unicode MS" panose="020B0604020202020204" charset="-122"/>
                <a:cs typeface="Times New Roman" panose="02020603050405020304" charset="0"/>
                <a:sym typeface="+mn-ea"/>
              </a:rPr>
            </a:b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ea typeface="Arial Unicode MS" panose="020B0604020202020204" charset="-122"/>
                <a:cs typeface="Times New Roman" panose="02020603050405020304" charset="0"/>
                <a:sym typeface="+mn-ea"/>
              </a:rPr>
              <a:t>- </a:t>
            </a:r>
            <a:r>
              <a:rPr lang="ru-RU" altLang="en-US" sz="2400" b="1">
                <a:latin typeface="Times New Roman" panose="02020603050405020304" charset="0"/>
                <a:ea typeface="Arial Unicode MS" panose="020B0604020202020204" charset="-122"/>
                <a:cs typeface="Times New Roman" panose="02020603050405020304" charset="0"/>
                <a:sym typeface="+mn-ea"/>
              </a:rPr>
              <a:t>С глубины 5-7 км напряжения достигают предела упругости, предельное состояние по энергонасыщенности. Выше напряжения достичь нельзя.</a:t>
            </a:r>
            <a:br>
              <a:rPr lang="ru-RU" altLang="en-US" sz="2400" b="1">
                <a:latin typeface="Times New Roman" panose="02020603050405020304" charset="0"/>
                <a:ea typeface="Arial Unicode MS" panose="020B0604020202020204" charset="-122"/>
                <a:cs typeface="Times New Roman" panose="02020603050405020304" charset="0"/>
                <a:sym typeface="+mn-ea"/>
              </a:rPr>
            </a:b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ea typeface="Arial Unicode MS" panose="020B0604020202020204" charset="-122"/>
                <a:cs typeface="Times New Roman" panose="02020603050405020304" charset="0"/>
                <a:sym typeface="+mn-ea"/>
              </a:rPr>
              <a:t>Хрупко-трещиноватое состояние среды для быстрого  нагружения, для медленного нагружения, современные движения  -породы ползут - объемное реидное течение.</a:t>
            </a:r>
            <a:r>
              <a:rPr lang="ru-RU" altLang="en-US" sz="2400" b="1">
                <a:latin typeface="Times New Roman" panose="02020603050405020304" charset="0"/>
                <a:ea typeface="Arial Unicode MS" panose="020B0604020202020204" charset="-122"/>
                <a:cs typeface="Times New Roman" panose="02020603050405020304" charset="0"/>
                <a:sym typeface="+mn-ea"/>
              </a:rPr>
              <a:t> </a:t>
            </a:r>
            <a:r>
              <a:rPr lang="ru-RU" sz="2400" b="1" dirty="0">
                <a:solidFill>
                  <a:sysClr val="windowText" lastClr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</a:t>
            </a:r>
            <a:r>
              <a:rPr sz="2400" b="1" dirty="0">
                <a:solidFill>
                  <a:sysClr val="windowText" lastClr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ритическая деформация 0.0001</a:t>
            </a:r>
            <a:r>
              <a:rPr lang="ru-RU" sz="2400" b="1" dirty="0">
                <a:solidFill>
                  <a:sysClr val="windowText" lastClr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ru-RU" altLang="en-US" sz="2400" b="1">
                <a:solidFill>
                  <a:schemeClr val="tx1"/>
                </a:solidFill>
                <a:latin typeface="Times New Roman" panose="02020603050405020304" charset="0"/>
                <a:ea typeface="Arial Unicode MS" panose="020B0604020202020204" charset="-122"/>
                <a:cs typeface="Times New Roman" panose="02020603050405020304" charset="0"/>
                <a:sym typeface="+mn-ea"/>
              </a:rPr>
              <a:t>Сильных сейсмических событий  за счет роста напряжений в принципе быть не может. Однако они есть.</a:t>
            </a:r>
            <a:br>
              <a:rPr lang="ru-RU" altLang="en-US" sz="2000" b="1">
                <a:solidFill>
                  <a:schemeClr val="tx1"/>
                </a:solidFill>
                <a:latin typeface="Times New Roman" panose="02020603050405020304" charset="0"/>
                <a:ea typeface="Arial Unicode MS" panose="020B0604020202020204" charset="-122"/>
                <a:cs typeface="Times New Roman" panose="02020603050405020304" charset="0"/>
                <a:sym typeface="+mn-ea"/>
              </a:rPr>
            </a:b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ea typeface="Arial Unicode MS" panose="020B0604020202020204" charset="-122"/>
                <a:cs typeface="Times New Roman" panose="02020603050405020304" charset="0"/>
                <a:sym typeface="+mn-ea"/>
              </a:rPr>
              <a:t>Ниже границы Мохо среда деформируется пластически. </a:t>
            </a:r>
            <a:endParaRPr lang="ru-RU" altLang="en-US" sz="2400" b="1" kern="1200">
              <a:solidFill>
                <a:srgbClr val="FF0000"/>
              </a:solidFill>
              <a:latin typeface="Times New Roman" panose="02020603050405020304" charset="0"/>
              <a:ea typeface="Arial Unicode MS" panose="020B0604020202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22987</Words>
  <Application>WPS Presentation</Application>
  <PresentationFormat>Широкоэкранный</PresentationFormat>
  <Paragraphs>150</Paragraphs>
  <Slides>55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66" baseType="lpstr">
      <vt:lpstr>Arial</vt:lpstr>
      <vt:lpstr>SimSun</vt:lpstr>
      <vt:lpstr>Wingdings</vt:lpstr>
      <vt:lpstr>Times New Roman</vt:lpstr>
      <vt:lpstr>Arial Unicode MS</vt:lpstr>
      <vt:lpstr>Calibri</vt:lpstr>
      <vt:lpstr>Microsoft YaHei</vt:lpstr>
      <vt:lpstr/>
      <vt:lpstr>Calibri Light</vt:lpstr>
      <vt:lpstr>Segoe Print</vt:lpstr>
      <vt:lpstr>Тема Office</vt:lpstr>
      <vt:lpstr>МОДЕЛИРОВАНИЕ ТРИГГЕРНЫХ ЭФФЕКТОВ В ГЕОЛОГИЧЕСКОЙ СРЕДЕ: СПУСКОВОЙ КРЮЧОК  ИЛИ   ОТРАЖЕНИЕ ПЛАНЕТАРНОЙ ДЕГАЗАЦИИ</vt:lpstr>
      <vt:lpstr>Моделирование на геологической среде  Идеи снятия напряжений в земной коре, накопление которых приводит к землетрясениям, рассматривали  еще в работах 60 - 70 годов, контролирующих сейсмичность при заполнении водохранили. Там была отмечена роль вибраций - микросейсм в инициировании деформирования среды.  Идеи регулирования сейсмического режима с использованием упругих волн - вибраций (это также триггерное воздействие  на образец или среду) уже серьезно рассматривались с начала 70 - годов. Полагали, что на это были основания в лабораторных экспериментах и полевых наблюдениях деформации земной поверхности.  В более широком плане идеи об использовании внешних триггерных эффектов в литосфере для предотвращении сильных землетрясений начали обсуждаться где-то в 1983 - 1985 годах. По-видимому, эти идеи появились после того, как было замечено, что в период ПЯВ в окрестностях полигонов Невада и Семипалатинск сильнейшие землетрясения не наблюдались -  Н.Т. Тарасов.  </vt:lpstr>
      <vt:lpstr>    Триггерные эффекты и триггерные процессы 1.  В самом общем понимании триггерные эффекты сводятся к реакции объекта на слабое внешнее воздействие (триггерная стимуляция), существованию триггерной зоны внутри объекта, имеющий самый низкий порог реакции. К этим определениям необходимо добавить классическое определение из радиотехники, где триггерная система может длительная время находится в одном из устойчивых состояний и переводиться в другое состояние при слабом внешнем воздействии.    </vt:lpstr>
      <vt:lpstr>   Возможные триггерные эффекты и триггерные процессы в литосфере 1. Особенностью же большинства природных или живых объектов является отсутствие у них устойчивых состояний, большинство из них перманентно неустойчивы. К таким системам относится геологическая среда.    </vt:lpstr>
      <vt:lpstr>   Возможные триггерные эффекты и триггерные процессы в литосфере 2. Отличием триггерных явлений (эффектов) в геологической среде от таковых в других объектах является то, что мы и сейчас не знаем реально  какой стимулирующим фактор на какие процессы или состояние среды действует, какие процессы произошли в среде после этого и отражает ли контрольный мониторинг эти процессы.   СУЩЕСТВУЮТ ДВА ПОДХОДА к анализу ситуаций: на основе понимания физики или доказательством является простое совпадение.   </vt:lpstr>
      <vt:lpstr>М.А. Садовский Экспериментальная геофизика это не экспериментальная физика. Вы никогда не знаете точно, что Вы измеряете.  В.А. Троицкая - Всегда начинала разговор с фоновых процессов.</vt:lpstr>
      <vt:lpstr>Особенностью геофизических наук при исследованиях подготовки и протекания сейсмических явлений являлось отождествление процессов в лабораторных монолитных образцах процессам в геологический среде. Почему это произошло в 70-ые годы, трудно понять.  Конечно, все начиналось от лабораторной модели Рейда. И в те годы по другому быть не могло. </vt:lpstr>
      <vt:lpstr>ГЕОЛОГИЧЕСКАЯ СРЕДА, начало 80 годов = М.А. САДОВСКИЙ – блоковое строение и предельная энергонасыщенность среды = В.Н. НИКОЛАЕВСКИЙ – реологические параметры среды, трещиноватость. ГЛАВНОЕ -  предельная по упругой энергии       энергонасыщенность среды указывает на то, что подготовка сильных землертясений не связана с процессом накопления предельной упругой энергии в больших объемах и процессом разрушения среды.  ЭТО ПЕРВОЕ И ГЛАВНОЕ ЗАБЛУЖДЕНИЕ В РАБОТАХ ПО ОЦЕНКЕ СЕЙСМИЧЕСКОЙ ОПАСНОСТИ И ЭТО НАДО ПОНИМАТЬ И УЧЕСТЬ  М.А. САДОВСКИЙ - Сейсмический акт, Что это, трещина или подвижка элементов среды относительно друг друга?</vt:lpstr>
      <vt:lpstr> МЫ ДОЛЖНЫ ЗНАТЬ СВОЮ СРЕДУ? НА КАКИЕ ЕЕ ЭЛЕМЕНТЫ И ПРОЦЕССЫ В НЕЙ МОЖНО ОСУЩЕСТВЛЯТЬ ВОЗДЕЙСТВИЕ  - Поверхностный слой коры до глубин 5 - 7 км не нагружен, расслоен,  в нем в принципе не могут накапливаться напряжения, на него оказывают существенное влияние метеоролигические факторы, лунные приливы, микросейсмы, там наблюдается активная флюидодинамика. Однако именно в этом слое ищут в различных методах отражение процессов, происходящих в более глубоких горизонтах. В этот слой вводится электромагнитная энергия от техногенных источникоы. В.Н. Николаевский, 1981-1983 годы. Выше границы Мохо -  - С глубины 5-7 км напряжения достигают предела упругости, предельное состояние по энергонасыщенности. Выше напряжения достичь нельзя. Хрупко-трещиноватое состояние среды для быстрого  нагружения, для медленного нагружения, современные движения  -породы ползут - объемное реидное течение. Критическая деформация 0.0001. Сильных сейсмических событий  за счет роста напряжений в принципе быть не может. Однако они есть. Ниже границы Мохо среда деформируется пластически. </vt:lpstr>
      <vt:lpstr> ЧТО ПРОИСХОДИТ В СРЕДЕ? Сейсмический акт - большинство сильнейших событий происходит по уже существующим  границам блоков и плит. И это не разрыв или трещина, а быстрая подвижка блоков и отдельностей относительно друг друга. Непрерывные вариации параметров среды. Среда находится в перманентном неустойчивом состоянии. наблюдаются быстрые (от часов..) разномасштабные и несинхронные вариации параметров полей в условиях квазипостоянных градиентов литостатического давления и температуры. Они отражают слабые вариации объемно-напряженного состояния (ОНС) среды.  Водородная дегазация.  Не изменяя уровень напряженноого состояния среды, водородная дегазация может оказывать сильное влияние на контактные свойства граничных структур ( аморфизация, текстурирование и другие), движение блоков относительно друг друга,  контролирует слабые вариации ОНС среды.  Реидное течение блоковой среды. Отражение неустойчивости среды. Современные движения блоков  контролируются фазовыми переходами гранит ↔ базальт - модель ГИНа РАН.</vt:lpstr>
      <vt:lpstr>ТАК НА КАКИЕ ПРОЦЕССЫ МОЖНО ВЛИЯТЬ ДЕЙСТВИЕМ СЛАБЫХ ЕСТЕСТВЕННЫХ И ТЕХНОГЕННЫХ ПОЛЕЙ В РАМКАХ МЕХАНИЧЕСКИХ МОДЕЛЕЙ ПОДГОТОВКИ СЕЙСМИЧЕСКИХ АКТОВ? Естественные поля: Магнитные поля магнитных бурь, упругие волны сильных землетрясений. Техногенные поля: МГД генератор, ЭРГУ, -  подземные ядерные взрывы (ПЯВ) - локльные источники.  Ни на какие крупномасштабные процессы они влиять не могут, это очевидно. ОДнако.....  </vt:lpstr>
      <vt:lpstr>А СТАТИСТИКА НЕ ДАЕТ ОТВЕТА НА ГЛАВНЫЙ ВОПРОС. ЧТО ПРОИСХОДИТ? </vt:lpstr>
      <vt:lpstr>ПЕРИОДЫ И КОЛИЧЕСТВО  РАЗНЫХ ВОЗДЕЙСТВИЙ В ОДНИ И ТЕ ЖЕ ПЕРИОДЫ ВРЕМЕНИ  ПЯВ (Семипалатинск - Средняя Азия):  1963 - 1988 годы, 242 акта воздействий. Глубокофокусные события, ПГ зона. 1961 - 1985 бури, 188 актов воздействий, включая афтершоки  Магнитные бури (Средняя Азия) 1975 - 1996 годы, 96 актов воздействий  Магнитные бури (Кавказ) 1963 - 1990 годы, 135 актов воздействий.  МГД- генератор (ГАРМ)  - 1975 - 1978 годы, 34 акта МГД генератор (Бишкек) - 1983 - 1990 годы, 113 актов ЭРГУ (Бишкек) - 2000 - 2005 годы, 53 акта воздействий</vt:lpstr>
      <vt:lpstr>Первый вопрос, как оценивать пересекающиеся интервалы времени различных способов воздействий?  Второй вопрос. Когерентное суммирование растянуто на длительном периоде. И в такой длительный период времени со средой ничего не происходило? Есть ли основания на один кумулятивный график наносить проявление сейсмических актов, не контролируя их положение в пространстве?  Думая об этом, представим результаты  моделирования, которое представляется триггерным.</vt:lpstr>
      <vt:lpstr> УПРУГИЕ ВОЛНЫ   ГЛУБОКОФОКУСНЫХ ЗЕМЛЕТРЯСЕНИЙ  И  ПОДЗЕМНЫХ ЯДЕРНЫХ ВЗРЫВОВ</vt:lpstr>
      <vt:lpstr>НИКОЛАЕВ А.В., ВЕРЕЩАГИНА Г.М.,  ГЛУБОКОФОКУСНЫЕ СОБЫТИЯ, Памиро-Гиндукушская зона, заштрихована.  Большая зона 50 х 15 градусов. Анализ по пятидневкам после ПЯВ, кумулятивные карты событий. а - 1ая пятидневка, б - 2ая пятидневка. Максимумы - вторая. шестая и девятая пятидневки.  Гипотеза увеличенич сейсмичности в интервале 6 - 10 дней по отношению к интервалу 0-5 дней после событий принммается с вероятностью 0.9990 для всего района.</vt:lpstr>
      <vt:lpstr>Подчеркнем выводы авторов. Это 1991 год.  Во-первых, наблюдается статистически эффект запаздывания. Во-вторых, не ясна природа *эффекта* на больших расстояниях. В третьих,  удаленные сильные события оказывают влияние на *активизацию слабой сейсмичности* на больших расстояниях. Очевидно, что это влияние может происходить за счет распространения упругих волн и их влияния на среду. Но расстояния тысячи километров? Так, что происходит?</vt:lpstr>
      <vt:lpstr>Николаев АВ, Верещагина ГМ. Влияние ПЯВ на сейсмичность Памиро-Гиндукушской зоны.</vt:lpstr>
      <vt:lpstr>ЭТО ТОЖЕ 1991 год.   Удивительна активизация сейсмичности в первую пятидневку во всем диапазоне глубин, что в принципе не может укладываться в рамки механических моделей подготовки очагов, тем более, что сам сейсмический акт в таком широком диапазоне глубин не может быть одинаковым, т.е. трещиной или сдвигом. И опять задержка активизации, что против триггерного действия источника.</vt:lpstr>
      <vt:lpstr>Николаев А.В., Верещагина Г.М. Пространственное изменение сейсмичности после ПЯВ</vt:lpstr>
      <vt:lpstr>Это 1991 год Активизация сейсмичности на очень большой территории. Наблюдается определенное, но небольшое запаздыванеи активизации сейсмичности после ПЯВ. Почти одновременная активизация сейсмичности в широком диапазоне глубин.  Это рельные картинки.  ЧТО ПРОИСХОДИТ, задуматься надо было бы?</vt:lpstr>
      <vt:lpstr>Тарасов Н.Т., Тарасова Н.В. Влияние ПЯВ на сейсмичность всего Гармского р-на- а - д) К≥10, е) К &lt; 5. Для глубин : б) 0 - 4 км, в) 4 - 18 км, г) 18 - 29 км, д) 29 - 50  км. штриховая линия - довертельный интервал в 3σ</vt:lpstr>
      <vt:lpstr>  Тарасовы Н.Т. и Н.В. 1995 г. Итоги воздействия ПЯВ на среду. -Активизация сейсмичности почти одновременно по глубине. -Задержка активизации. И как же прявляется триггерное воздействие? Что-то здесь не так, к тому же активизация идет с разным запаздыванием по глубине! </vt:lpstr>
      <vt:lpstr>ЕСТЕСТВЕНЕН ВОПРОС, КАКАЯ ЭНЕРГИЯ НЕОБХОДИМА ДЛЯ РЕАЛИЗАЦИИ ВОЗДЕЙСТВИЙ НА ОБЪЕКТЫ?  В физике принято в качестве критерия сиы воздействий рассчитывать соотношение энергии, вводимый в объект, с энергией тепловых флуктуаций  kT ~ 4. 10-21  Дж. Здесь k - постоянная Больцмана, Т - температура. Если мы хотим менить что-то в объекте, то энергия , вводимая в среду, должна быть порядка или выще энергии тепловых флуктуаций, т.е. ∆E ~  kT. Исходим из того, что разрушающие тепловые флуктуации охватывают объмы в несколько атомов, т.е. ∆V ~ 10-21 см3     - (Куксенко, 1983).   Это объем элементарной кристаллический решетки, поэтому можно рассчитать эффективность действие на среду различных физических полей. Заметим, что здесь термические флуктуации по Журкову приводят к разрушению - трещине.</vt:lpstr>
      <vt:lpstr>     Приведем оценки действующей энергии упругих волн на среду от ПЯВ. Удельный поток энергии всех (!) ПЯВ на расстоянии 1000 км от зоны взрывов оценивается величиной 10-5  Дж/м 3   . Энергия взрывов 5.0 - 6.2 Mb (Кедровы, 2002).  ∆E ~ 10 -  38   Дж  &lt;&lt;   kT  , т.е.  сами по себе упругие волны ПЯВ не могут вызвать реакцию среды как триггеры на больших расстояниях.                          </vt:lpstr>
      <vt:lpstr> Что запускает процесс слабой сейсмичности  на огромном пространстве! И еще с длительным запаздыванием.   ПОЛАГАЕМ, что это уже протекающий процесс, контролирующий неустойчивость среды, который носит масштабы более чем региональные и охватывает одновременно большие глубины. А это водородная дегазация, которая может влиять на свойства контактных слоев и структур, контролируя в определенных пределах фоновые перемещения блоков.  Могут ли внешние воздействия также влиять на восходящие потоки легких газов? </vt:lpstr>
      <vt:lpstr>Выполнено много работ, указывающих на влияние водородной дегазации на среду. Обратим внимание на особенности возбуждения  НЕПРЕРЫВНОГО сейсмического шумового поля (СШП) и его высокочастотной составляющей (ВСШ). В сейсмическом шуме (периоды от 0.001  до десятков секунд) проявляются различные частоты внешних воздействий - штормовых микросейсм, лунно-солнечных приливов, а также солнечно-суточная составляющая.  Активизация источников СШП коррелирует с действием внешних фоновых полей, и самое главное, внешнее воздействие усиливает отклик СШП, но не ослабляет его, поэтому внешнее воздействие можно назвать триггерным. </vt:lpstr>
      <vt:lpstr> ПРИРОДА СЕЙСМИЧЕСКОГО ШУМА.  Штормовые микросейсмы и лунно-солнечные приливы не могут вызывать и поддерживать непрерывный уровень СШП, поэтому среда должна обладать собственным запасом внутренней энергии, который обеспечивает непрерывное и разнопериодное сейсмическое шумовое излучение [Рыкунов, Cмирнов, 1985].  Очевидно, что речь не может идти о стационарной упругой энергии литостатического нагружения.  Наиболее вероятно, что источники излучения СШП связаны с декомпрессионными процессами  всплывающих газовых пузырей во флюиде [Гуфельд и колл., 2008], что подтверждается опытом. СШП, также как и вариации ОНС, фактически управляются восходящими потоками легких газов, протекающими в широком диапазоне температур, включая нормальные.   </vt:lpstr>
      <vt:lpstr>В свою очередь, восходящие потоки легких газов могут управляться слабыми упругими волнами микросейсм или слабых и отдаленных сейсмических событий во взаимодействии с лунно-солнечными приливами.   В геологических условиях конкуренцию термическим флуктуациям составляют процессы взаимодействия восходящих потоков легких газов с твердой фазой, не изменяя степень напряженного состояния, т.е. предельную энергонасыщенность среды, а влияя на параметры структуру граничных слоев, контролирующих взаимное быстрое или медленнное движение блоков и отдельностей. Это фактически безбарьерный процесс.</vt:lpstr>
      <vt:lpstr>ДЕЙСТВИЕ ПЯВ И ГЛУБОКОФОКУСНЫХ ЗЕМ-НИЙ  НЕЛЬЗЯ   ОТНОСИТЬ К ТРИГГЕРНЫМ,   ОНИ НЕ ЯВЛЯЮТСЯ И НЕ МОГУТ БЫТЬ ИСТОЧНИКАМИ ПРЯМОГО   ДЕЙСТВИЯ.   ОДНАКО НЕЛЬЗЯ ИСКЛЮЧАТЬ ВЗАИМНОГО ВЛИЯНИЯ УПРУГИХ   ВОЛН ЗЕМЛЕТРЯСНИЙ  НА ДРУГИЕ ЗОНЫ, Т.Е. ДРУГ НА ДРУГА,   РАСШИРЯЯ ОБЛАСТЬ ВОЗБУЖДЕНИЯ - ИДЕЯ А.В. НИКОЛАЕВА.  ЭТО, В НАШЕЙ ТЕРМИНОЛОГИИ, ЭСТАФЕТНЫЙ МЕХАНИЗМ   ПЕРЕДАЧИ ЭНЕРГИИ, </vt:lpstr>
      <vt:lpstr> В РАМКАХ ПРЕДЛАГАЕМОЙ МОДЕЛИ МОГУТ БЫТЬ ОБЪЯСНЕНЫ ЗАДЕРЖКА РЕАКЦИИ СРЕДЫ  И РАЗНАЯ ЧУВСТВИТЕЛЬНОСТЬ СРЕДЫ, КОНТРОЛИРУЕМАЯ ПРОЦЕССАМИ ДЕГАЗАЦИИ</vt:lpstr>
      <vt:lpstr>   О ВЛИЯНИИ МАГНИТНЫХ ПОЛЕЙ НА СЕЙСМИЧЕСКИЙ ПРОЦЕСС.  Сравним электромагнитную энергию, вводимую в среду, с энергией тепловых флуктуаций. Магнитные бури: 10-3 Дж/сутки м3 , ∆E ~ 10-30 Дж. МГД генератор (Гарм), 107 Дж, ∆E ~ 10-28 Дж. МГД генератор (Бишкек), 3 107 Дж, ∆E ~ 10-27  Дж. ЭРГУ (Бишкек), 108  - 109  Дж, ∆E ~ 10-26  - 10-25 Дж. Приведенные значения ∆E относятся непосредственно к зонам диполей МГД и ЭРГУ и имеют место для всего региона при действии магнитных бурь. Они существенно меньше энергии тепловых флуктуаций ∆E ~ 10-21  Дж.  </vt:lpstr>
      <vt:lpstr>  ВСЕ рассматривали прямое преобразование электромагнитной энергии в механическую, не рассматривая модели преобразования.  ОДНАКО реальное соотношение преобразования ЭМ энергии в механическую десять в минус десять (по порядку величины).  </vt:lpstr>
      <vt:lpstr>  Тарасовы  пишут:энергия, отдаваемая МГД генератором или ЭРГУ в питающий диполь, при каждом импульсе от 107   до 10 9 Дж, а выделенная сейсмическая энергия 1012   Дж. , т.е. э-м импульсы инициировали выделение энергии, накопленной средой в ходе деформации. А без воздействия ЭИ могло реализоваться событие с энергией М = 5.4, но не серией слабых событий. Такая постановка не верна в принципе.  Соболев с коллегами считают энергию, выделившуюся блоке размерами 100х100 км 2  мощностью 50 км, по величине индукционного тока величиной до 10 11  Дж. - ПРЯМОЕ ПРЕОБРАЗОВАНИЕ Э-М ЭНЕРГИИ В МЕХАНИЧЕСКУЮ. Это сравнимо по порядку величины с выделяющейся сейсмической энергией. Это тоже не верно в принципе.       </vt:lpstr>
      <vt:lpstr>    Необходимо расчитывать плотность энергии, исходя из плотности возбуждаемого  в среде тока. Для МБ плотность тока около 10 -6  А/м 2   ,  Для МГД и ЭРГУ  в зонах диполя- 10-3   А/м2 . Такие плотности тока не могут оказать влияние на параметры среды, тем более на физико-механические параметры.  Поэтому следует искать другие причины, которые могли бы контролировать изменение сейсмического процесса. Например, МБ сопровождаются изменениями атмосферного давления.     </vt:lpstr>
      <vt:lpstr>Необходимо  помнить. Когерентное суммирование растянуто для длительного периода времени. И в такой длительный период времени со средой может много чего  происходить? Есть ли основания на один кумулятивный график наносить проявление сейсмических актов во времени, не контролируя их положение в пространстве? При действии МБ это, по-видимому, можно делать с очень большими оговорками, а при действии МГД генератора положение событий в пространстве необходимо  учитывать в графиках. На эти вопросы ответов не было. Поток землетрясений меняется непрерывно, в том числе в пределах каждого года. </vt:lpstr>
      <vt:lpstr>Закржевская Н.А. Поток землетрясений в Кавказском регионе. Сильные вариации потока до и после 1980 г.</vt:lpstr>
      <vt:lpstr>Закржевская Н.А. Поток землетрясений по Тянь-Шаньскому региону. непрерывные изменения режима.</vt:lpstr>
      <vt:lpstr> ПРИВЕДЕМ НАБЛЮДАЕМЫЕ РЕЗУЛЬТАТЫ ДЕЙСТВИЯ МБ НА СРЕДУ  ПО ДИССЕРТАЦИИ Н.А. Закржевской, выполненной для регионов Кавказа и Средней Азии   Показано,  1. После магнитных бурь в одних районах количество землетрясений  увеличивается (положительный эффект - ПЭ), а в других - уменьшается (отрицательный эффект- ОЭ). 2. Максимум эффкта приходится на время от 2 до 7 суток после МБ. 3. В отдельных районах наблюдалась смена положительного эффекта на отрицательный и наоборот. 4. В Кавказском регионе наблюдалась  смена ПЭ в период 1963 - 1979 гг. на ОЭ для периода 1980 - 1991гг. - Здесь как быть с когерентным суммированием? 5. В районах Тянь-Шаня наблюдался только положительный эффект.  Но число землетрясений со временем непрерывно увеличивалось </vt:lpstr>
      <vt:lpstr>Пятнистость сейсмичности. Кавказ. 1963 - 1979 гг. а - 7 &lt; К  &lt; 8,  б - К ≥ 8. пунктир - разломы.</vt:lpstr>
      <vt:lpstr>Кавказ. Пятнистость сейсмичности. 1980-1990 гг.  К &gt; 8. пунктир-основные разломы.</vt:lpstr>
      <vt:lpstr>Средняя Азия. Карта районов положительного и отрицательного влияния МБ. 1975 - 1996 гг.</vt:lpstr>
      <vt:lpstr> --        Все наблюдательные данные и статистические выкладки показывают, что триггерного эффекта действия МБ нет. ---Индивидуального действия каждого акта - МБ     обнаружено не было.  ---Смена знака реакции среды во времени.  ---Замедленная реакция среды. Модели действия отсутствуют, МБ в изменениях сейсмического режима участия не принимает.  Наблюдается естественная сейсмическая жизнь среды, обусловленная вертикальными процессами переноса энергии.         </vt:lpstr>
      <vt:lpstr>ДЕЙСТВИЕ ИМПУЛЬСОВ МГД ГЕНЕРАТОРА И ЭРГУ  Выше мы говорили уже о ложных посылках по прямому преобразованию электромагнитной энергии в механическую. Но есть еще проблемы в постановке этих работ. Во-первых, система на Тянь- Шане предназначалась для проведения электромагнитных зондирований литосферы. Во-вторых. Электромагнитная мощность вводилась в локальный диполь, масштабы которого (первые километры)  не сопоставимы с размерами предполагаемой зоны влияния (сотни километров). В- третьих. Электромагнитная энергия вводилась в самый поверхностный и не нагруженный литостатичесим давлением слой, физико-механические свойства которого не могли влиять на процессы, где подготавливаются сейсмические акты, как по глубине, так и по латерали. В- четвертых. Энергетические оценки излагались ранее.</vt:lpstr>
      <vt:lpstr>Тарасов Н.Т. Бишкек  МГД генератор</vt:lpstr>
      <vt:lpstr>Тарасов Н.Т. Бишкек. неравномерный поток сейсмической энергии </vt:lpstr>
      <vt:lpstr> Слева. Величина суммарной сейсмической энергии Северного Тянь-Шаня и сопр. терр. до (пунктир) и после (сплошная) 114 пусков МГД генератора на Полигоне Бишкек от расстояния до места его установки . Епосле , Е до Справа. Отношение суммарной сейсмической энергии Епосле   / Е до  в зависимости от расстояния до диполя. На основе кумулятивных графиков. </vt:lpstr>
      <vt:lpstr>Бишкек. Рсстояние от МГД генератора до городов . ЭТО ВСЕ РЕАЛЬНЫЕ РЕЗУЛЬТАТЫ !!!</vt:lpstr>
      <vt:lpstr> Что происходит? Как магнитное поле кратковременного действия локального источника - точнее токового источника- может влиять на сейсмичность , и еще с большой задержкой? Воздействие локальное, а статистика по неоднородному пространству .  ВСЕ заключения без физики повисают в воздухе. </vt:lpstr>
      <vt:lpstr>А ТЕПЕРЬ СРАВНИМ ДАННЫЕ ПО ГАРМУ  И БИШКЕКУ И НАПОМНИМ ИЗВЕСТНЫЕ ДАННЫЕ, ЧТОБЫ УБЕДИТЬ ВАС В РЕАЛЬНОСТИ НЕ ЭКЗОТИЧЕСКИХ ПРОЦЕССОВ</vt:lpstr>
      <vt:lpstr>Тарасов НГ. Сейсмотектонические деформации в зонах Гарма(слева) и Бишкека(справа). Отличие два порядка. Верикальные линии - времена пусков МГД.  Стрелка -  землетрясение</vt:lpstr>
      <vt:lpstr>ГАРМ. НУРЕКСКАЯ ГЭС. 9 блоков - агрегатов. Запускались 1972 г. - 2, 1973 и 1976 - по одному 1977 - 2, 1979 - 3 агрегата. ПУСКИ - 1975 - 1978 годы. БЛОКИ В ПРЕДЕЛАХ 100 км от МГД генератора. Известен анализ действия на среду вибраций- микросейсм, обусловленных падением сброшенных вод. Пороговый уровень волновой энергии, вводимой в среду и при которой наблюдалось изменение сейсмического режима было 1014 Дж/сутки. Энергия в максимуме около 1015 Дж/сутки. Непрерывная накачка среды волновой энергией 109 - 1010 Дж/сек. Отсюда оценки энергии, приходящейся на элементарный объем (объем среды 25 - 1 км3)                                                 ∆ Е ~ (0.01 - 4) kT  Эти оценки объясняют особенности сейсмотектонической деформации в зоне Гарма, здесь нет действия э-м поля МГД , а есть понятное действие термофлуктуационной модели разрушения и деформирования. МГД генератор не влияет на сейсмичность среды в зоне Гарма.   Бишкек. 300 км от МГД - Тохтогульская (ввод в 1975 г.) и Таш-Камырская ГЭС (два блока, 1985 и 1986 гг). Отдаленность ГЭС оказывает слабое влияние на сейсмичность в районах МГД генератора. </vt:lpstr>
      <vt:lpstr>   Представленные эксперименты отражают естестственную сейсмичность среды, обусловленную процессами дегазации. Выбор случайных точек отсчета не изменит общую картину.  ПОНИМАНИЕ ЭТОГО - ОТЛИЧНЫЙ РЕЗУЛЬТАТ. Браво! Тарасовым, Авагимову, Зейгарнику и Соболеву с коллегами!  </vt:lpstr>
      <vt:lpstr>  Мы имеем прямые доказательства роли водородной дегазации в вариациях сейсмичности.  Причем наблюдения и данные , которые раньше относили к сумашедшим, находят свое объяснение с учетом процессов дегазации </vt:lpstr>
      <vt:lpstr>Роль дегазации представляется ключевой в проблеме обеспечения сейсмической безопасности населения. Накоплен колоссальный объем данных, указывающих на это. Пока это не учитывается в работах по обеспечению сейсмической безопасности.        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КМ</dc:creator>
  <cp:lastModifiedBy>КМ</cp:lastModifiedBy>
  <cp:revision>223</cp:revision>
  <dcterms:created xsi:type="dcterms:W3CDTF">2017-04-09T11:51:00Z</dcterms:created>
  <dcterms:modified xsi:type="dcterms:W3CDTF">2019-06-06T02:38:18Z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1049-10.2.0.7646</vt:lpwstr>
  </property>
</Properties>
</file>