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Lst>
  <p:notesMasterIdLst>
    <p:notesMasterId r:id="rId36"/>
  </p:notesMasterIdLst>
  <p:handoutMasterIdLst>
    <p:handoutMasterId r:id="rId37"/>
  </p:handoutMasterIdLst>
  <p:sldIdLst>
    <p:sldId id="341" r:id="rId2"/>
    <p:sldId id="346" r:id="rId3"/>
    <p:sldId id="343" r:id="rId4"/>
    <p:sldId id="342" r:id="rId5"/>
    <p:sldId id="345" r:id="rId6"/>
    <p:sldId id="308" r:id="rId7"/>
    <p:sldId id="344" r:id="rId8"/>
    <p:sldId id="347" r:id="rId9"/>
    <p:sldId id="348" r:id="rId10"/>
    <p:sldId id="310" r:id="rId11"/>
    <p:sldId id="350" r:id="rId12"/>
    <p:sldId id="352" r:id="rId13"/>
    <p:sldId id="351" r:id="rId14"/>
    <p:sldId id="353" r:id="rId15"/>
    <p:sldId id="330" r:id="rId16"/>
    <p:sldId id="354" r:id="rId17"/>
    <p:sldId id="333" r:id="rId18"/>
    <p:sldId id="334" r:id="rId19"/>
    <p:sldId id="335" r:id="rId20"/>
    <p:sldId id="336" r:id="rId21"/>
    <p:sldId id="337" r:id="rId22"/>
    <p:sldId id="338" r:id="rId23"/>
    <p:sldId id="339" r:id="rId24"/>
    <p:sldId id="340" r:id="rId25"/>
    <p:sldId id="319" r:id="rId26"/>
    <p:sldId id="320" r:id="rId27"/>
    <p:sldId id="285" r:id="rId28"/>
    <p:sldId id="314" r:id="rId29"/>
    <p:sldId id="315" r:id="rId30"/>
    <p:sldId id="322" r:id="rId31"/>
    <p:sldId id="321" r:id="rId32"/>
    <p:sldId id="326" r:id="rId33"/>
    <p:sldId id="328" r:id="rId34"/>
    <p:sldId id="349" r:id="rId35"/>
  </p:sldIdLst>
  <p:sldSz cx="9144000" cy="6858000" type="screen4x3"/>
  <p:notesSz cx="6761163" cy="99425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Илья Ряховский" initials="ИР" lastIdx="1" clrIdx="0">
    <p:extLst>
      <p:ext uri="{19B8F6BF-5375-455C-9EA6-DF929625EA0E}">
        <p15:presenceInfo xmlns="" xmlns:p15="http://schemas.microsoft.com/office/powerpoint/2012/main" userId="677b1042bf50a62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B0F0"/>
    <a:srgbClr val="9EF8A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76" autoAdjust="0"/>
    <p:restoredTop sz="90603" autoAdjust="0"/>
  </p:normalViewPr>
  <p:slideViewPr>
    <p:cSldViewPr>
      <p:cViewPr varScale="1">
        <p:scale>
          <a:sx n="70" d="100"/>
          <a:sy n="70" d="100"/>
        </p:scale>
        <p:origin x="-810" y="-9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5" d="100"/>
        <a:sy n="75" d="100"/>
      </p:scale>
      <p:origin x="0" y="3000"/>
    </p:cViewPr>
  </p:sorterViewPr>
  <p:notesViewPr>
    <p:cSldViewPr>
      <p:cViewPr varScale="1">
        <p:scale>
          <a:sx n="76" d="100"/>
          <a:sy n="76" d="100"/>
        </p:scale>
        <p:origin x="395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_rels/viewProps.xml.rels><?xml version="1.0" encoding="UTF-8" standalone="yes"?>
<Relationships xmlns="http://schemas.openxmlformats.org/package/2006/relationships"><Relationship Id="rId1"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29586" cy="498129"/>
          </a:xfrm>
          <a:prstGeom prst="rect">
            <a:avLst/>
          </a:prstGeom>
        </p:spPr>
        <p:txBody>
          <a:bodyPr vert="horz" lIns="88084" tIns="44042" rIns="88084" bIns="44042" rtlCol="0"/>
          <a:lstStyle>
            <a:lvl1pPr algn="l">
              <a:defRPr sz="1200"/>
            </a:lvl1pPr>
          </a:lstStyle>
          <a:p>
            <a:endParaRPr lang="ru-RU"/>
          </a:p>
        </p:txBody>
      </p:sp>
      <p:sp>
        <p:nvSpPr>
          <p:cNvPr id="3" name="Дата 2"/>
          <p:cNvSpPr>
            <a:spLocks noGrp="1"/>
          </p:cNvSpPr>
          <p:nvPr>
            <p:ph type="dt" sz="quarter" idx="1"/>
          </p:nvPr>
        </p:nvSpPr>
        <p:spPr>
          <a:xfrm>
            <a:off x="3830067" y="0"/>
            <a:ext cx="2929585" cy="498129"/>
          </a:xfrm>
          <a:prstGeom prst="rect">
            <a:avLst/>
          </a:prstGeom>
        </p:spPr>
        <p:txBody>
          <a:bodyPr vert="horz" lIns="88084" tIns="44042" rIns="88084" bIns="44042" rtlCol="0"/>
          <a:lstStyle>
            <a:lvl1pPr algn="r">
              <a:defRPr sz="1200"/>
            </a:lvl1pPr>
          </a:lstStyle>
          <a:p>
            <a:fld id="{2BD60C37-6904-4344-B30F-6D2F9F12EFFC}" type="datetimeFigureOut">
              <a:rPr lang="ru-RU" smtClean="0"/>
              <a:t>03.06.2019</a:t>
            </a:fld>
            <a:endParaRPr lang="ru-RU"/>
          </a:p>
        </p:txBody>
      </p:sp>
      <p:sp>
        <p:nvSpPr>
          <p:cNvPr id="4" name="Нижний колонтитул 3"/>
          <p:cNvSpPr>
            <a:spLocks noGrp="1"/>
          </p:cNvSpPr>
          <p:nvPr>
            <p:ph type="ftr" sz="quarter" idx="2"/>
          </p:nvPr>
        </p:nvSpPr>
        <p:spPr>
          <a:xfrm>
            <a:off x="0" y="9444385"/>
            <a:ext cx="2929586" cy="498129"/>
          </a:xfrm>
          <a:prstGeom prst="rect">
            <a:avLst/>
          </a:prstGeom>
        </p:spPr>
        <p:txBody>
          <a:bodyPr vert="horz" lIns="88084" tIns="44042" rIns="88084" bIns="44042" rtlCol="0" anchor="b"/>
          <a:lstStyle>
            <a:lvl1pPr algn="l">
              <a:defRPr sz="1200"/>
            </a:lvl1pPr>
          </a:lstStyle>
          <a:p>
            <a:endParaRPr lang="ru-RU"/>
          </a:p>
        </p:txBody>
      </p:sp>
      <p:sp>
        <p:nvSpPr>
          <p:cNvPr id="5" name="Номер слайда 4"/>
          <p:cNvSpPr>
            <a:spLocks noGrp="1"/>
          </p:cNvSpPr>
          <p:nvPr>
            <p:ph type="sldNum" sz="quarter" idx="3"/>
          </p:nvPr>
        </p:nvSpPr>
        <p:spPr>
          <a:xfrm>
            <a:off x="3830067" y="9444385"/>
            <a:ext cx="2929585" cy="498129"/>
          </a:xfrm>
          <a:prstGeom prst="rect">
            <a:avLst/>
          </a:prstGeom>
        </p:spPr>
        <p:txBody>
          <a:bodyPr vert="horz" lIns="88084" tIns="44042" rIns="88084" bIns="44042" rtlCol="0" anchor="b"/>
          <a:lstStyle>
            <a:lvl1pPr algn="r">
              <a:defRPr sz="1200"/>
            </a:lvl1pPr>
          </a:lstStyle>
          <a:p>
            <a:fld id="{D3140415-B607-48F9-9C74-0860A2CFD1B9}" type="slidenum">
              <a:rPr lang="ru-RU" smtClean="0"/>
              <a:t>‹#›</a:t>
            </a:fld>
            <a:endParaRPr lang="ru-RU"/>
          </a:p>
        </p:txBody>
      </p:sp>
    </p:spTree>
    <p:extLst>
      <p:ext uri="{BB962C8B-B14F-4D97-AF65-F5344CB8AC3E}">
        <p14:creationId xmlns:p14="http://schemas.microsoft.com/office/powerpoint/2010/main" val="36914112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29837" cy="497126"/>
          </a:xfrm>
          <a:prstGeom prst="rect">
            <a:avLst/>
          </a:prstGeom>
        </p:spPr>
        <p:txBody>
          <a:bodyPr vert="horz" lIns="95439" tIns="47720" rIns="95439" bIns="47720" rtlCol="0"/>
          <a:lstStyle>
            <a:lvl1pPr algn="l">
              <a:defRPr sz="1300"/>
            </a:lvl1pPr>
          </a:lstStyle>
          <a:p>
            <a:endParaRPr lang="ru-RU"/>
          </a:p>
        </p:txBody>
      </p:sp>
      <p:sp>
        <p:nvSpPr>
          <p:cNvPr id="3" name="Дата 2"/>
          <p:cNvSpPr>
            <a:spLocks noGrp="1"/>
          </p:cNvSpPr>
          <p:nvPr>
            <p:ph type="dt" idx="1"/>
          </p:nvPr>
        </p:nvSpPr>
        <p:spPr>
          <a:xfrm>
            <a:off x="3829762" y="0"/>
            <a:ext cx="2929837" cy="497126"/>
          </a:xfrm>
          <a:prstGeom prst="rect">
            <a:avLst/>
          </a:prstGeom>
        </p:spPr>
        <p:txBody>
          <a:bodyPr vert="horz" lIns="95439" tIns="47720" rIns="95439" bIns="47720" rtlCol="0"/>
          <a:lstStyle>
            <a:lvl1pPr algn="r">
              <a:defRPr sz="1300"/>
            </a:lvl1pPr>
          </a:lstStyle>
          <a:p>
            <a:fld id="{1833D39A-755E-435A-B867-3BB6C729CCBE}" type="datetimeFigureOut">
              <a:rPr lang="ru-RU" smtClean="0"/>
              <a:pPr/>
              <a:t>03.06.2019</a:t>
            </a:fld>
            <a:endParaRPr lang="ru-RU"/>
          </a:p>
        </p:txBody>
      </p:sp>
      <p:sp>
        <p:nvSpPr>
          <p:cNvPr id="4" name="Образ слайда 3"/>
          <p:cNvSpPr>
            <a:spLocks noGrp="1" noRot="1" noChangeAspect="1"/>
          </p:cNvSpPr>
          <p:nvPr>
            <p:ph type="sldImg" idx="2"/>
          </p:nvPr>
        </p:nvSpPr>
        <p:spPr>
          <a:xfrm>
            <a:off x="896938" y="746125"/>
            <a:ext cx="4967287" cy="3727450"/>
          </a:xfrm>
          <a:prstGeom prst="rect">
            <a:avLst/>
          </a:prstGeom>
          <a:noFill/>
          <a:ln w="12700">
            <a:solidFill>
              <a:prstClr val="black"/>
            </a:solidFill>
          </a:ln>
        </p:spPr>
        <p:txBody>
          <a:bodyPr vert="horz" lIns="95439" tIns="47720" rIns="95439" bIns="47720" rtlCol="0" anchor="ctr"/>
          <a:lstStyle/>
          <a:p>
            <a:endParaRPr lang="ru-RU"/>
          </a:p>
        </p:txBody>
      </p:sp>
      <p:sp>
        <p:nvSpPr>
          <p:cNvPr id="5" name="Заметки 4"/>
          <p:cNvSpPr>
            <a:spLocks noGrp="1"/>
          </p:cNvSpPr>
          <p:nvPr>
            <p:ph type="body" sz="quarter" idx="3"/>
          </p:nvPr>
        </p:nvSpPr>
        <p:spPr>
          <a:xfrm>
            <a:off x="676117" y="4722694"/>
            <a:ext cx="5408930" cy="4474131"/>
          </a:xfrm>
          <a:prstGeom prst="rect">
            <a:avLst/>
          </a:prstGeom>
        </p:spPr>
        <p:txBody>
          <a:bodyPr vert="horz" lIns="95439" tIns="47720" rIns="95439" bIns="47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3662"/>
            <a:ext cx="2929837" cy="497126"/>
          </a:xfrm>
          <a:prstGeom prst="rect">
            <a:avLst/>
          </a:prstGeom>
        </p:spPr>
        <p:txBody>
          <a:bodyPr vert="horz" lIns="95439" tIns="47720" rIns="95439" bIns="47720" rtlCol="0" anchor="b"/>
          <a:lstStyle>
            <a:lvl1pPr algn="l">
              <a:defRPr sz="1300"/>
            </a:lvl1pPr>
          </a:lstStyle>
          <a:p>
            <a:endParaRPr lang="ru-RU"/>
          </a:p>
        </p:txBody>
      </p:sp>
      <p:sp>
        <p:nvSpPr>
          <p:cNvPr id="7" name="Номер слайда 6"/>
          <p:cNvSpPr>
            <a:spLocks noGrp="1"/>
          </p:cNvSpPr>
          <p:nvPr>
            <p:ph type="sldNum" sz="quarter" idx="5"/>
          </p:nvPr>
        </p:nvSpPr>
        <p:spPr>
          <a:xfrm>
            <a:off x="3829762" y="9443662"/>
            <a:ext cx="2929837" cy="497126"/>
          </a:xfrm>
          <a:prstGeom prst="rect">
            <a:avLst/>
          </a:prstGeom>
        </p:spPr>
        <p:txBody>
          <a:bodyPr vert="horz" lIns="95439" tIns="47720" rIns="95439" bIns="47720" rtlCol="0" anchor="b"/>
          <a:lstStyle>
            <a:lvl1pPr algn="r">
              <a:defRPr sz="1300"/>
            </a:lvl1pPr>
          </a:lstStyle>
          <a:p>
            <a:fld id="{5F798E6F-2D56-4148-A6E9-B09830CFDEC8}" type="slidenum">
              <a:rPr lang="ru-RU" smtClean="0"/>
              <a:pPr/>
              <a:t>‹#›</a:t>
            </a:fld>
            <a:endParaRPr lang="ru-RU"/>
          </a:p>
        </p:txBody>
      </p:sp>
    </p:spTree>
    <p:extLst>
      <p:ext uri="{BB962C8B-B14F-4D97-AF65-F5344CB8AC3E}">
        <p14:creationId xmlns:p14="http://schemas.microsoft.com/office/powerpoint/2010/main" val="634961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96938" y="746125"/>
            <a:ext cx="4967287" cy="3727450"/>
          </a:xfrm>
        </p:spPr>
      </p:sp>
      <p:sp>
        <p:nvSpPr>
          <p:cNvPr id="3" name="Заметки 2"/>
          <p:cNvSpPr>
            <a:spLocks noGrp="1"/>
          </p:cNvSpPr>
          <p:nvPr>
            <p:ph type="body" idx="1"/>
          </p:nvPr>
        </p:nvSpPr>
        <p:spPr/>
        <p:txBody>
          <a:bodyPr>
            <a:normAutofit/>
          </a:bodyPr>
          <a:lstStyle/>
          <a:p>
            <a:pPr defTabSz="954391">
              <a:defRPr/>
            </a:pPr>
            <a:r>
              <a:rPr lang="ru-RU" dirty="0" smtClean="0"/>
              <a:t>Поэтому</a:t>
            </a:r>
            <a:r>
              <a:rPr lang="ru-RU" baseline="0" dirty="0" smtClean="0"/>
              <a:t> исследование </a:t>
            </a:r>
            <a:r>
              <a:rPr lang="ru-RU" baseline="0" dirty="0" err="1" smtClean="0"/>
              <a:t>мастабно</a:t>
            </a:r>
            <a:r>
              <a:rPr lang="ru-RU" baseline="0" dirty="0" smtClean="0"/>
              <a:t>-временных характеристик ионосферных неоднородностей представляется очень важным. В рамках программы президиума РАН разработана программа исследований. </a:t>
            </a:r>
            <a:r>
              <a:rPr lang="ru-RU" dirty="0" smtClean="0"/>
              <a:t>Базой для проведения наших исследования является обсерватория Михнево</a:t>
            </a:r>
            <a:r>
              <a:rPr lang="ru-RU" baseline="0" dirty="0" smtClean="0"/>
              <a:t> расположенная в 80 км от Москвы , Оборудована уникальной аппаратурой . Перечисление …., Совокупность этих измерительных средств позволяет проводить комплексные исследования гелиогеофизических возмущений, вариации электромагнитного поля, и параметров ионосферы. Исходя из исследуемого масштаба ионосферных неоднородностей, было выбрано расположение приемников на базах от 200 метров до 80 км. Рекомендации по выбору и установки приемников были получены от ИПА. Расположение приемников на картинке…</a:t>
            </a:r>
            <a:endParaRPr lang="ru-RU" dirty="0" smtClean="0"/>
          </a:p>
          <a:p>
            <a:endParaRPr lang="ru-RU" dirty="0"/>
          </a:p>
        </p:txBody>
      </p:sp>
      <p:sp>
        <p:nvSpPr>
          <p:cNvPr id="4" name="Номер слайда 3"/>
          <p:cNvSpPr>
            <a:spLocks noGrp="1"/>
          </p:cNvSpPr>
          <p:nvPr>
            <p:ph type="sldNum" sz="quarter" idx="10"/>
          </p:nvPr>
        </p:nvSpPr>
        <p:spPr/>
        <p:txBody>
          <a:bodyPr/>
          <a:lstStyle/>
          <a:p>
            <a:fld id="{5F798E6F-2D56-4148-A6E9-B09830CFDEC8}" type="slidenum">
              <a:rPr lang="ru-RU" smtClean="0"/>
              <a:pPr/>
              <a:t>6</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F798E6F-2D56-4148-A6E9-B09830CFDEC8}" type="slidenum">
              <a:rPr lang="ru-RU" smtClean="0"/>
              <a:pPr/>
              <a:t>10</a:t>
            </a:fld>
            <a:endParaRPr lang="ru-RU"/>
          </a:p>
        </p:txBody>
      </p:sp>
    </p:spTree>
    <p:extLst>
      <p:ext uri="{BB962C8B-B14F-4D97-AF65-F5344CB8AC3E}">
        <p14:creationId xmlns:p14="http://schemas.microsoft.com/office/powerpoint/2010/main" val="1023125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F798E6F-2D56-4148-A6E9-B09830CFDEC8}" type="slidenum">
              <a:rPr lang="ru-RU" smtClean="0"/>
              <a:pPr/>
              <a:t>13</a:t>
            </a:fld>
            <a:endParaRPr lang="ru-RU"/>
          </a:p>
        </p:txBody>
      </p:sp>
    </p:spTree>
    <p:extLst>
      <p:ext uri="{BB962C8B-B14F-4D97-AF65-F5344CB8AC3E}">
        <p14:creationId xmlns:p14="http://schemas.microsoft.com/office/powerpoint/2010/main" val="3548396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96938" y="746125"/>
            <a:ext cx="4967287" cy="3727450"/>
          </a:xfrm>
        </p:spPr>
      </p:sp>
      <p:sp>
        <p:nvSpPr>
          <p:cNvPr id="3" name="Заметки 2"/>
          <p:cNvSpPr>
            <a:spLocks noGrp="1"/>
          </p:cNvSpPr>
          <p:nvPr>
            <p:ph type="body" idx="1"/>
          </p:nvPr>
        </p:nvSpPr>
        <p:spPr/>
        <p:txBody>
          <a:bodyPr>
            <a:normAutofit fontScale="62500" lnSpcReduction="20000"/>
          </a:bodyPr>
          <a:lstStyle/>
          <a:p>
            <a:r>
              <a:rPr lang="ru-RU" sz="1400" dirty="0"/>
              <a:t>Многочисленные исследования </a:t>
            </a:r>
            <a:r>
              <a:rPr lang="ru-RU" sz="2500" dirty="0"/>
              <a:t>проведенные у нас и за рубежом, показывают , что гелио-геофизические возмущения, и прежде всего возникновение ионосферных неоднородностей, которые характеризуются увеличением или уменьшение электронной концентрации, оказывают существенное воздействие на точность позиционирования. Количественной характеристикой, позволяющей судить об электронной концентрации в ионосфере является величина, которая условна называется полным электронным содержанием в ионосфере. Этот параметр рассчитывается путем обработки сигналов самих навигационных систем. Он определяется как количество электронов на трассе приемник-спутник. Несмотря на то, что длина  трассы составляет порядка 20000 км, основной вклад в полное электронное содержание вносит слой ионосферы находящейся на высотах от 200 до 400 км. Именно по этому этот слой и оказывает наибольшее влияние на распространение сигналов ГНСС. По данным полученным на множестве приемников строятся карты ПЭС. Одна из таких карт построена для США во время магнитной бури 15 июля 2000 года показана на рисунке. </a:t>
            </a:r>
          </a:p>
        </p:txBody>
      </p:sp>
      <p:sp>
        <p:nvSpPr>
          <p:cNvPr id="4" name="Номер слайда 3"/>
          <p:cNvSpPr>
            <a:spLocks noGrp="1"/>
          </p:cNvSpPr>
          <p:nvPr>
            <p:ph type="sldNum" sz="quarter" idx="10"/>
          </p:nvPr>
        </p:nvSpPr>
        <p:spPr/>
        <p:txBody>
          <a:bodyPr/>
          <a:lstStyle/>
          <a:p>
            <a:fld id="{5F798E6F-2D56-4148-A6E9-B09830CFDEC8}" type="slidenum">
              <a:rPr lang="ru-RU" smtClean="0"/>
              <a:pPr/>
              <a:t>27</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96938" y="746125"/>
            <a:ext cx="4967287" cy="3727450"/>
          </a:xfrm>
        </p:spPr>
      </p:sp>
      <p:sp>
        <p:nvSpPr>
          <p:cNvPr id="3" name="Заметки 2"/>
          <p:cNvSpPr>
            <a:spLocks noGrp="1"/>
          </p:cNvSpPr>
          <p:nvPr>
            <p:ph type="body" idx="1"/>
          </p:nvPr>
        </p:nvSpPr>
        <p:spPr/>
        <p:txBody>
          <a:bodyPr>
            <a:normAutofit/>
          </a:bodyPr>
          <a:lstStyle/>
          <a:p>
            <a:r>
              <a:rPr lang="ru-RU" dirty="0" smtClean="0"/>
              <a:t>Широко распространено мнение,</a:t>
            </a:r>
            <a:r>
              <a:rPr lang="ru-RU" baseline="0" dirty="0" smtClean="0"/>
              <a:t> что двухчастотный режим работы ГНСС позволяет компенсировать влияние ионосферы на точность позиционирования. Исследования проведенные в нашей стране и за рубежом, показывают что это не всегда так. И это действительно так, однако в условиях сильных ионосферных возмущений происходит рефракционное отклонение луча, что приводит к ошибочному измерению </a:t>
            </a:r>
            <a:r>
              <a:rPr lang="ru-RU" baseline="0" dirty="0" err="1" smtClean="0"/>
              <a:t>псевдодальности</a:t>
            </a:r>
            <a:r>
              <a:rPr lang="ru-RU" baseline="0" dirty="0" smtClean="0"/>
              <a:t> и соответственно координат приемника. Более того, из-</a:t>
            </a:r>
            <a:r>
              <a:rPr lang="ru-RU" baseline="0" dirty="0" err="1" smtClean="0"/>
              <a:t>зи</a:t>
            </a:r>
            <a:r>
              <a:rPr lang="ru-RU" baseline="0" dirty="0" smtClean="0"/>
              <a:t> того, что сигналы на разных частотах распространяются по разным путям, возможна ситуация, когда появление ионосферной неоднородности на луче по одной из частот может приводить к полному срыву сопровождения спутника.</a:t>
            </a:r>
          </a:p>
          <a:p>
            <a:endParaRPr lang="ru-RU" baseline="0" dirty="0" smtClean="0"/>
          </a:p>
        </p:txBody>
      </p:sp>
      <p:sp>
        <p:nvSpPr>
          <p:cNvPr id="4" name="Номер слайда 3"/>
          <p:cNvSpPr>
            <a:spLocks noGrp="1"/>
          </p:cNvSpPr>
          <p:nvPr>
            <p:ph type="sldNum" sz="quarter" idx="10"/>
          </p:nvPr>
        </p:nvSpPr>
        <p:spPr/>
        <p:txBody>
          <a:bodyPr/>
          <a:lstStyle/>
          <a:p>
            <a:fld id="{5F798E6F-2D56-4148-A6E9-B09830CFDEC8}" type="slidenum">
              <a:rPr lang="ru-RU" smtClean="0"/>
              <a:pPr/>
              <a:t>28</a:t>
            </a:fld>
            <a:endParaRPr lang="ru-RU"/>
          </a:p>
        </p:txBody>
      </p:sp>
    </p:spTree>
    <p:extLst>
      <p:ext uri="{BB962C8B-B14F-4D97-AF65-F5344CB8AC3E}">
        <p14:creationId xmlns:p14="http://schemas.microsoft.com/office/powerpoint/2010/main" val="3532991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96938" y="746125"/>
            <a:ext cx="4967287" cy="3727450"/>
          </a:xfrm>
        </p:spPr>
      </p:sp>
      <p:sp>
        <p:nvSpPr>
          <p:cNvPr id="3" name="Заметки 2"/>
          <p:cNvSpPr>
            <a:spLocks noGrp="1"/>
          </p:cNvSpPr>
          <p:nvPr>
            <p:ph type="body" idx="1"/>
          </p:nvPr>
        </p:nvSpPr>
        <p:spPr/>
        <p:txBody>
          <a:bodyPr>
            <a:normAutofit/>
          </a:bodyPr>
          <a:lstStyle/>
          <a:p>
            <a:r>
              <a:rPr lang="ru-RU" dirty="0" smtClean="0"/>
              <a:t>На следующем слайде …  Однако,</a:t>
            </a:r>
            <a:r>
              <a:rPr lang="ru-RU" baseline="0" dirty="0" smtClean="0"/>
              <a:t> крупномасштабные неоднородности имеют сложную структуру - состоят из однородностей разного масштаба., особенно это существенно для навигационного обеспечения динамических объектов. Наши оценки показывают, что особенно существенное влияние оказывают неоднородности или градиенты неоднородностей размерами (от 10 метров до нескольких километров).</a:t>
            </a:r>
            <a:endParaRPr lang="ru-RU" dirty="0"/>
          </a:p>
        </p:txBody>
      </p:sp>
      <p:sp>
        <p:nvSpPr>
          <p:cNvPr id="4" name="Номер слайда 3"/>
          <p:cNvSpPr>
            <a:spLocks noGrp="1"/>
          </p:cNvSpPr>
          <p:nvPr>
            <p:ph type="sldNum" sz="quarter" idx="10"/>
          </p:nvPr>
        </p:nvSpPr>
        <p:spPr/>
        <p:txBody>
          <a:bodyPr/>
          <a:lstStyle/>
          <a:p>
            <a:fld id="{5F798E6F-2D56-4148-A6E9-B09830CFDEC8}" type="slidenum">
              <a:rPr lang="ru-RU" smtClean="0"/>
              <a:pPr/>
              <a:t>29</a:t>
            </a:fld>
            <a:endParaRPr lang="ru-RU"/>
          </a:p>
        </p:txBody>
      </p:sp>
    </p:spTree>
    <p:extLst>
      <p:ext uri="{BB962C8B-B14F-4D97-AF65-F5344CB8AC3E}">
        <p14:creationId xmlns:p14="http://schemas.microsoft.com/office/powerpoint/2010/main" val="800403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8E7EF938-D111-4B95-B79C-6A97E726C0AB}" type="datetime1">
              <a:rPr lang="ru-RU" smtClean="0"/>
              <a:t>03.06.2019</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a:lstStyle/>
          <a:p>
            <a:fld id="{D94238C6-5AA5-4815-91BB-E1BBF8FBA7C3}" type="slidenum">
              <a:rPr lang="ru-RU" smtClean="0"/>
              <a:pPr/>
              <a:t>‹#›</a:t>
            </a:fld>
            <a:endParaRPr lang="ru-RU"/>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0BA9668-3E98-4DE9-8FAB-8FAD0EC48094}" type="datetime1">
              <a:rPr lang="ru-RU" smtClean="0"/>
              <a:t>03.06.2019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94238C6-5AA5-4815-91BB-E1BBF8FBA7C3}"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CB278B8-70C2-4749-BFB5-F11548F20910}" type="datetime1">
              <a:rPr lang="ru-RU" smtClean="0"/>
              <a:t>03.06.2019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94238C6-5AA5-4815-91BB-E1BBF8FBA7C3}"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C81189E-3350-4335-AFEF-AFB1853C8B21}" type="datetime1">
              <a:rPr lang="ru-RU" smtClean="0"/>
              <a:t>03.06.2019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94238C6-5AA5-4815-91BB-E1BBF8FBA7C3}"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13503E81-24E5-455E-890C-7505017A547D}" type="datetime1">
              <a:rPr lang="ru-RU" smtClean="0"/>
              <a:t>03.06.2019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7924800" y="6416675"/>
            <a:ext cx="762000" cy="365125"/>
          </a:xfrm>
        </p:spPr>
        <p:txBody>
          <a:bodyPr/>
          <a:lstStyle/>
          <a:p>
            <a:fld id="{D94238C6-5AA5-4815-91BB-E1BBF8FBA7C3}"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E4F3A52-58C3-4D07-9D2B-453C87F72E1E}" type="datetime1">
              <a:rPr lang="ru-RU" smtClean="0"/>
              <a:t>03.06.2019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94238C6-5AA5-4815-91BB-E1BBF8FBA7C3}"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C7AF0043-8BE8-4C70-BB6B-DACC771F4D9A}" type="datetime1">
              <a:rPr lang="ru-RU" smtClean="0"/>
              <a:t>03.06.2019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94238C6-5AA5-4815-91BB-E1BBF8FBA7C3}"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497EE4BB-E350-4FDC-B50A-2C323F32FF39}" type="datetime1">
              <a:rPr lang="ru-RU" smtClean="0"/>
              <a:t>03.06.2019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94238C6-5AA5-4815-91BB-E1BBF8FBA7C3}"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A6C4E3C-6EAF-483B-8C5F-DBF0D551B6C1}" type="datetime1">
              <a:rPr lang="ru-RU" smtClean="0"/>
              <a:t>03.06.2019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94238C6-5AA5-4815-91BB-E1BBF8FBA7C3}"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75E14E2A-EB2F-402F-A95B-F344A4F4C84D}" type="datetime1">
              <a:rPr lang="ru-RU" smtClean="0"/>
              <a:t>03.06.2019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94238C6-5AA5-4815-91BB-E1BBF8FBA7C3}"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B5ADCAE6-5AC4-44FF-9843-BCB5DA86FA69}" type="datetime1">
              <a:rPr lang="ru-RU" smtClean="0"/>
              <a:t>03.06.2019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94238C6-5AA5-4815-91BB-E1BBF8FBA7C3}"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C4898585-9D4B-4E6C-9A2C-A25ACBBB1A5D}" type="datetime1">
              <a:rPr lang="ru-RU" smtClean="0"/>
              <a:t>03.06.2019</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D94238C6-5AA5-4815-91BB-E1BBF8FBA7C3}"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hf hdr="0" ft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7.JP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37.JP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JP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7.JP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7.emf"/><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29.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tiff"/><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3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 y="-1"/>
            <a:ext cx="9144000" cy="68580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p:txBody>
          <a:bodyPr/>
          <a:lstStyle/>
          <a:p>
            <a:fld id="{D94238C6-5AA5-4815-91BB-E1BBF8FBA7C3}" type="slidenum">
              <a:rPr lang="ru-RU" smtClean="0"/>
              <a:pPr/>
              <a:t>1</a:t>
            </a:fld>
            <a:endParaRPr lang="ru-RU"/>
          </a:p>
        </p:txBody>
      </p:sp>
      <p:sp>
        <p:nvSpPr>
          <p:cNvPr id="3" name="Прямоугольник 2"/>
          <p:cNvSpPr/>
          <p:nvPr/>
        </p:nvSpPr>
        <p:spPr>
          <a:xfrm>
            <a:off x="-8120" y="5851741"/>
            <a:ext cx="9144001" cy="830997"/>
          </a:xfrm>
          <a:prstGeom prst="rect">
            <a:avLst/>
          </a:prstGeom>
        </p:spPr>
        <p:txBody>
          <a:bodyPr wrap="square">
            <a:spAutoFit/>
          </a:bodyPr>
          <a:lstStyle/>
          <a:p>
            <a:pPr algn="ctr"/>
            <a:r>
              <a:rPr lang="ru-RU" sz="2400" b="1" i="1" u="sng" dirty="0" smtClean="0">
                <a:solidFill>
                  <a:schemeClr val="accent4">
                    <a:lumMod val="50000"/>
                  </a:schemeClr>
                </a:solidFill>
              </a:rPr>
              <a:t>Гаврилов </a:t>
            </a:r>
            <a:r>
              <a:rPr lang="ru-RU" sz="2400" b="1" i="1" u="sng" dirty="0" err="1">
                <a:solidFill>
                  <a:schemeClr val="accent4">
                    <a:lumMod val="50000"/>
                  </a:schemeClr>
                </a:solidFill>
              </a:rPr>
              <a:t>Б.Г</a:t>
            </a:r>
            <a:r>
              <a:rPr lang="ru-RU" sz="2400" b="1" i="1" dirty="0">
                <a:solidFill>
                  <a:schemeClr val="accent4">
                    <a:lumMod val="50000"/>
                  </a:schemeClr>
                </a:solidFill>
              </a:rPr>
              <a:t>., Зецер </a:t>
            </a:r>
            <a:r>
              <a:rPr lang="ru-RU" sz="2400" b="1" i="1" dirty="0" err="1">
                <a:solidFill>
                  <a:schemeClr val="accent4">
                    <a:lumMod val="50000"/>
                  </a:schemeClr>
                </a:solidFill>
              </a:rPr>
              <a:t>Ю.И</a:t>
            </a:r>
            <a:r>
              <a:rPr lang="ru-RU" sz="2400" b="1" i="1" dirty="0">
                <a:solidFill>
                  <a:schemeClr val="accent4">
                    <a:lumMod val="50000"/>
                  </a:schemeClr>
                </a:solidFill>
              </a:rPr>
              <a:t>., </a:t>
            </a:r>
            <a:r>
              <a:rPr lang="ru-RU" sz="2400" b="1" i="1" dirty="0" err="1">
                <a:solidFill>
                  <a:schemeClr val="accent4">
                    <a:lumMod val="50000"/>
                  </a:schemeClr>
                </a:solidFill>
              </a:rPr>
              <a:t>Поклад</a:t>
            </a:r>
            <a:r>
              <a:rPr lang="ru-RU" sz="2400" b="1" i="1" dirty="0">
                <a:solidFill>
                  <a:schemeClr val="accent4">
                    <a:lumMod val="50000"/>
                  </a:schemeClr>
                </a:solidFill>
              </a:rPr>
              <a:t> </a:t>
            </a:r>
            <a:r>
              <a:rPr lang="ru-RU" sz="2400" b="1" i="1" dirty="0" err="1">
                <a:solidFill>
                  <a:schemeClr val="accent4">
                    <a:lumMod val="50000"/>
                  </a:schemeClr>
                </a:solidFill>
              </a:rPr>
              <a:t>Ю.В</a:t>
            </a:r>
            <a:r>
              <a:rPr lang="ru-RU" sz="2400" b="1" i="1" dirty="0">
                <a:solidFill>
                  <a:schemeClr val="accent4">
                    <a:lumMod val="50000"/>
                  </a:schemeClr>
                </a:solidFill>
              </a:rPr>
              <a:t>., </a:t>
            </a:r>
            <a:r>
              <a:rPr lang="ru-RU" sz="2400" b="1" i="1" dirty="0" err="1">
                <a:solidFill>
                  <a:schemeClr val="accent4">
                    <a:lumMod val="50000"/>
                  </a:schemeClr>
                </a:solidFill>
              </a:rPr>
              <a:t>Ряховский</a:t>
            </a:r>
            <a:r>
              <a:rPr lang="ru-RU" sz="2400" b="1" i="1" dirty="0">
                <a:solidFill>
                  <a:schemeClr val="accent4">
                    <a:lumMod val="50000"/>
                  </a:schemeClr>
                </a:solidFill>
              </a:rPr>
              <a:t> </a:t>
            </a:r>
            <a:r>
              <a:rPr lang="ru-RU" sz="2400" b="1" i="1" dirty="0" err="1">
                <a:solidFill>
                  <a:schemeClr val="accent4">
                    <a:lumMod val="50000"/>
                  </a:schemeClr>
                </a:solidFill>
              </a:rPr>
              <a:t>И.А</a:t>
            </a:r>
            <a:r>
              <a:rPr lang="ru-RU" sz="2400" b="1" i="1" dirty="0">
                <a:solidFill>
                  <a:schemeClr val="accent4">
                    <a:lumMod val="50000"/>
                  </a:schemeClr>
                </a:solidFill>
              </a:rPr>
              <a:t>., </a:t>
            </a:r>
            <a:endParaRPr lang="ru-RU" sz="2400" b="1" i="1" dirty="0" smtClean="0">
              <a:solidFill>
                <a:schemeClr val="accent4">
                  <a:lumMod val="50000"/>
                </a:schemeClr>
              </a:solidFill>
            </a:endParaRPr>
          </a:p>
          <a:p>
            <a:pPr algn="ctr"/>
            <a:r>
              <a:rPr lang="ru-RU" sz="2400" b="1" i="1" dirty="0" smtClean="0">
                <a:solidFill>
                  <a:schemeClr val="accent4">
                    <a:lumMod val="50000"/>
                  </a:schemeClr>
                </a:solidFill>
              </a:rPr>
              <a:t>Егоров </a:t>
            </a:r>
            <a:r>
              <a:rPr lang="ru-RU" sz="2400" b="1" i="1" dirty="0" err="1" smtClean="0">
                <a:solidFill>
                  <a:schemeClr val="accent4">
                    <a:lumMod val="50000"/>
                  </a:schemeClr>
                </a:solidFill>
              </a:rPr>
              <a:t>Д.В</a:t>
            </a:r>
            <a:r>
              <a:rPr lang="ru-RU" sz="2400" b="1" i="1" dirty="0" smtClean="0">
                <a:solidFill>
                  <a:schemeClr val="accent4">
                    <a:lumMod val="50000"/>
                  </a:schemeClr>
                </a:solidFill>
              </a:rPr>
              <a:t>., Ляхов </a:t>
            </a:r>
            <a:r>
              <a:rPr lang="ru-RU" sz="2400" b="1" i="1" dirty="0" err="1">
                <a:solidFill>
                  <a:schemeClr val="accent4">
                    <a:lumMod val="50000"/>
                  </a:schemeClr>
                </a:solidFill>
              </a:rPr>
              <a:t>А.Н</a:t>
            </a:r>
            <a:r>
              <a:rPr lang="ru-RU" sz="2400" b="1" i="1" dirty="0" smtClean="0">
                <a:solidFill>
                  <a:schemeClr val="accent4">
                    <a:lumMod val="50000"/>
                  </a:schemeClr>
                </a:solidFill>
              </a:rPr>
              <a:t>., Рыбаков </a:t>
            </a:r>
            <a:r>
              <a:rPr lang="ru-RU" sz="2400" b="1" i="1" dirty="0" err="1">
                <a:solidFill>
                  <a:schemeClr val="accent4">
                    <a:lumMod val="50000"/>
                  </a:schemeClr>
                </a:solidFill>
              </a:rPr>
              <a:t>В.А</a:t>
            </a:r>
            <a:r>
              <a:rPr lang="ru-RU" sz="2400" b="1" i="1" dirty="0">
                <a:solidFill>
                  <a:schemeClr val="accent4">
                    <a:lumMod val="50000"/>
                  </a:schemeClr>
                </a:solidFill>
              </a:rPr>
              <a:t>., Ермак </a:t>
            </a:r>
            <a:r>
              <a:rPr lang="ru-RU" sz="2400" b="1" i="1" dirty="0" err="1">
                <a:solidFill>
                  <a:schemeClr val="accent4">
                    <a:lumMod val="50000"/>
                  </a:schemeClr>
                </a:solidFill>
              </a:rPr>
              <a:t>В.А</a:t>
            </a:r>
            <a:r>
              <a:rPr lang="ru-RU" sz="2400" b="1" i="1" dirty="0" smtClean="0">
                <a:solidFill>
                  <a:schemeClr val="accent4">
                    <a:lumMod val="50000"/>
                  </a:schemeClr>
                </a:solidFill>
              </a:rPr>
              <a:t>.</a:t>
            </a:r>
          </a:p>
        </p:txBody>
      </p:sp>
      <p:sp>
        <p:nvSpPr>
          <p:cNvPr id="4" name="Прямоугольник 3"/>
          <p:cNvSpPr/>
          <p:nvPr/>
        </p:nvSpPr>
        <p:spPr>
          <a:xfrm>
            <a:off x="40126" y="1720839"/>
            <a:ext cx="9063748" cy="3416320"/>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ru-RU" sz="5400" b="1" i="1" dirty="0">
                <a:ln w="3175"/>
                <a:solidFill>
                  <a:schemeClr val="accent5">
                    <a:lumMod val="50000"/>
                  </a:schemeClr>
                </a:solidFill>
              </a:rPr>
              <a:t>Радиофизический измерительный комплекс  геофизической обсерватории «Михнево»</a:t>
            </a:r>
          </a:p>
        </p:txBody>
      </p:sp>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49" y="122099"/>
            <a:ext cx="1518570" cy="782469"/>
          </a:xfrm>
          <a:prstGeom prst="rect">
            <a:avLst/>
          </a:prstGeom>
          <a:ln>
            <a:solidFill>
              <a:srgbClr val="002060"/>
            </a:solidFill>
          </a:ln>
        </p:spPr>
      </p:pic>
      <p:sp>
        <p:nvSpPr>
          <p:cNvPr id="10" name="TextBox 9"/>
          <p:cNvSpPr txBox="1"/>
          <p:nvPr/>
        </p:nvSpPr>
        <p:spPr>
          <a:xfrm>
            <a:off x="2236681" y="328667"/>
            <a:ext cx="3682290" cy="369332"/>
          </a:xfrm>
          <a:prstGeom prst="rect">
            <a:avLst/>
          </a:prstGeom>
          <a:noFill/>
        </p:spPr>
        <p:txBody>
          <a:bodyPr wrap="none" rtlCol="0">
            <a:spAutoFit/>
          </a:bodyPr>
          <a:lstStyle/>
          <a:p>
            <a:r>
              <a:rPr lang="ru-RU" b="1" dirty="0">
                <a:solidFill>
                  <a:srgbClr val="0070C0"/>
                </a:solidFill>
              </a:rPr>
              <a:t>Институт динамики геосфер </a:t>
            </a:r>
            <a:r>
              <a:rPr lang="ru-RU" b="1" dirty="0" smtClean="0">
                <a:solidFill>
                  <a:srgbClr val="0070C0"/>
                </a:solidFill>
              </a:rPr>
              <a:t>РАН</a:t>
            </a:r>
            <a:endParaRPr lang="ru-RU" sz="1400" b="1" dirty="0">
              <a:solidFill>
                <a:srgbClr val="0070C0"/>
              </a:solidFill>
            </a:endParaRPr>
          </a:p>
        </p:txBody>
      </p:sp>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1040" y="126251"/>
            <a:ext cx="2252665" cy="782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96805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8"/>
            <a:ext cx="9139913" cy="6856462"/>
          </a:xfrm>
          <a:prstGeom prst="rect">
            <a:avLst/>
          </a:prstGeom>
        </p:spPr>
      </p:pic>
      <p:sp>
        <p:nvSpPr>
          <p:cNvPr id="4" name="Номер слайда 3"/>
          <p:cNvSpPr>
            <a:spLocks noGrp="1"/>
          </p:cNvSpPr>
          <p:nvPr>
            <p:ph type="sldNum" sz="quarter" idx="12"/>
          </p:nvPr>
        </p:nvSpPr>
        <p:spPr/>
        <p:txBody>
          <a:bodyPr/>
          <a:lstStyle/>
          <a:p>
            <a:fld id="{D94238C6-5AA5-4815-91BB-E1BBF8FBA7C3}" type="slidenum">
              <a:rPr lang="ru-RU" smtClean="0"/>
              <a:pPr/>
              <a:t>10</a:t>
            </a:fld>
            <a:endParaRPr lang="ru-RU"/>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968" y="4149080"/>
            <a:ext cx="3839705" cy="2537322"/>
          </a:xfrm>
          <a:prstGeom prst="rect">
            <a:avLst/>
          </a:prstGeom>
          <a:ln w="28575">
            <a:solidFill>
              <a:schemeClr val="tx1"/>
            </a:solidFill>
          </a:ln>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3439" y="1338114"/>
            <a:ext cx="5552604" cy="3246269"/>
          </a:xfrm>
          <a:prstGeom prst="rect">
            <a:avLst/>
          </a:prstGeom>
          <a:ln w="28575">
            <a:solidFill>
              <a:schemeClr val="tx1"/>
            </a:solidFill>
          </a:ln>
        </p:spPr>
      </p:pic>
      <p:pic>
        <p:nvPicPr>
          <p:cNvPr id="11" name="Рисунок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7" y="1538"/>
            <a:ext cx="9144000" cy="6858000"/>
          </a:xfrm>
          <a:prstGeom prst="rect">
            <a:avLst/>
          </a:prstGeom>
        </p:spPr>
      </p:pic>
      <p:sp>
        <p:nvSpPr>
          <p:cNvPr id="2" name="Овал 1"/>
          <p:cNvSpPr/>
          <p:nvPr/>
        </p:nvSpPr>
        <p:spPr>
          <a:xfrm>
            <a:off x="6881304" y="1988840"/>
            <a:ext cx="2232248" cy="2451527"/>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4191000" y="6416675"/>
            <a:ext cx="762000" cy="365125"/>
          </a:xfrm>
        </p:spPr>
        <p:txBody>
          <a:bodyPr/>
          <a:lstStyle/>
          <a:p>
            <a:fld id="{D94238C6-5AA5-4815-91BB-E1BBF8FBA7C3}" type="slidenum">
              <a:rPr lang="ru-RU" smtClean="0"/>
              <a:pPr/>
              <a:t>11</a:t>
            </a:fld>
            <a:endParaRPr lang="ru-RU"/>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9206" y="1919824"/>
            <a:ext cx="4265588" cy="4051366"/>
          </a:xfrm>
          <a:prstGeom prst="rect">
            <a:avLst/>
          </a:prstGeom>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t="-106" r="22399"/>
          <a:stretch/>
        </p:blipFill>
        <p:spPr>
          <a:xfrm>
            <a:off x="-95250" y="0"/>
            <a:ext cx="9334500" cy="6858000"/>
          </a:xfrm>
          <a:prstGeom prst="rect">
            <a:avLst/>
          </a:prstGeom>
        </p:spPr>
      </p:pic>
      <p:pic>
        <p:nvPicPr>
          <p:cNvPr id="6" name="Рисунок 5"/>
          <p:cNvPicPr>
            <a:picLocks noChangeAspect="1"/>
          </p:cNvPicPr>
          <p:nvPr/>
        </p:nvPicPr>
        <p:blipFill rotWithShape="1">
          <a:blip r:embed="rId4">
            <a:extLst>
              <a:ext uri="{28A0092B-C50C-407E-A947-70E740481C1C}">
                <a14:useLocalDpi xmlns:a14="http://schemas.microsoft.com/office/drawing/2010/main" val="0"/>
              </a:ext>
            </a:extLst>
          </a:blip>
          <a:srcRect l="11016" t="-5" r="15062" b="5"/>
          <a:stretch/>
        </p:blipFill>
        <p:spPr>
          <a:xfrm>
            <a:off x="-95250" y="7268"/>
            <a:ext cx="9334500" cy="6850732"/>
          </a:xfrm>
          <a:prstGeom prst="rect">
            <a:avLst/>
          </a:prstGeom>
        </p:spPr>
      </p:pic>
      <p:sp>
        <p:nvSpPr>
          <p:cNvPr id="8" name="TextBox 7"/>
          <p:cNvSpPr txBox="1"/>
          <p:nvPr/>
        </p:nvSpPr>
        <p:spPr>
          <a:xfrm>
            <a:off x="651843" y="7268"/>
            <a:ext cx="7840315" cy="1938992"/>
          </a:xfrm>
          <a:prstGeom prst="rect">
            <a:avLst/>
          </a:prstGeom>
          <a:noFill/>
        </p:spPr>
        <p:txBody>
          <a:bodyPr wrap="square" rtlCol="0">
            <a:spAutoFit/>
          </a:bodyPr>
          <a:lstStyle/>
          <a:p>
            <a:pPr algn="ctr"/>
            <a:r>
              <a:rPr lang="ru-RU" sz="2400" b="1" dirty="0" smtClean="0">
                <a:solidFill>
                  <a:srgbClr val="FFFF00"/>
                </a:solidFill>
                <a:latin typeface="Georgia" pitchFamily="18" charset="0"/>
              </a:rPr>
              <a:t>Эксперименты по искусственной модификации ионосферы (нагревные эксперименты) и исследованию генерации и распространения радиосигналов </a:t>
            </a:r>
            <a:r>
              <a:rPr lang="ru-RU" sz="2400" b="1" dirty="0" err="1" smtClean="0">
                <a:solidFill>
                  <a:srgbClr val="FFFF00"/>
                </a:solidFill>
                <a:latin typeface="Georgia" pitchFamily="18" charset="0"/>
              </a:rPr>
              <a:t>ОНЧ</a:t>
            </a:r>
            <a:r>
              <a:rPr lang="ru-RU" sz="2400" b="1" dirty="0" smtClean="0">
                <a:solidFill>
                  <a:srgbClr val="FFFF00"/>
                </a:solidFill>
                <a:latin typeface="Georgia" pitchFamily="18" charset="0"/>
              </a:rPr>
              <a:t>/</a:t>
            </a:r>
            <a:r>
              <a:rPr lang="ru-RU" sz="2400" b="1" dirty="0" err="1" smtClean="0">
                <a:solidFill>
                  <a:srgbClr val="FFFF00"/>
                </a:solidFill>
                <a:latin typeface="Georgia" pitchFamily="18" charset="0"/>
              </a:rPr>
              <a:t>КНЧ</a:t>
            </a:r>
            <a:r>
              <a:rPr lang="ru-RU" sz="2400" b="1" dirty="0" smtClean="0">
                <a:solidFill>
                  <a:srgbClr val="FFFF00"/>
                </a:solidFill>
                <a:latin typeface="Georgia" pitchFamily="18" charset="0"/>
              </a:rPr>
              <a:t> диапазона</a:t>
            </a:r>
            <a:endParaRPr lang="ru-RU" sz="2400" b="1" dirty="0">
              <a:solidFill>
                <a:srgbClr val="FFFF00"/>
              </a:solidFill>
              <a:latin typeface="Georgia" pitchFamily="18" charset="0"/>
            </a:endParaRPr>
          </a:p>
        </p:txBody>
      </p:sp>
    </p:spTree>
    <p:extLst>
      <p:ext uri="{BB962C8B-B14F-4D97-AF65-F5344CB8AC3E}">
        <p14:creationId xmlns:p14="http://schemas.microsoft.com/office/powerpoint/2010/main" val="391738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94238C6-5AA5-4815-91BB-E1BBF8FBA7C3}" type="slidenum">
              <a:rPr lang="ru-RU" smtClean="0"/>
              <a:pPr/>
              <a:t>12</a:t>
            </a:fld>
            <a:endParaRPr lang="ru-RU"/>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22688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4191000" y="3246438"/>
            <a:ext cx="762000" cy="365125"/>
          </a:xfrm>
        </p:spPr>
        <p:txBody>
          <a:bodyPr/>
          <a:lstStyle/>
          <a:p>
            <a:fld id="{D94238C6-5AA5-4815-91BB-E1BBF8FBA7C3}" type="slidenum">
              <a:rPr lang="ru-RU" smtClean="0"/>
              <a:pPr/>
              <a:t>13</a:t>
            </a:fld>
            <a:endParaRPr lang="ru-RU"/>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52"/>
            <a:ext cx="9144000" cy="6856097"/>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543"/>
            <a:ext cx="9144000" cy="6856097"/>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543"/>
            <a:ext cx="9144000" cy="6856097"/>
          </a:xfrm>
          <a:prstGeom prst="rect">
            <a:avLst/>
          </a:prstGeom>
        </p:spPr>
      </p:pic>
    </p:spTree>
    <p:extLst>
      <p:ext uri="{BB962C8B-B14F-4D97-AF65-F5344CB8AC3E}">
        <p14:creationId xmlns:p14="http://schemas.microsoft.com/office/powerpoint/2010/main" val="112726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94238C6-5AA5-4815-91BB-E1BBF8FBA7C3}" type="slidenum">
              <a:rPr lang="ru-RU" smtClean="0"/>
              <a:pPr/>
              <a:t>14</a:t>
            </a:fld>
            <a:endParaRPr lang="ru-RU"/>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74203" y="5805264"/>
            <a:ext cx="8395592" cy="923330"/>
          </a:xfrm>
          <a:prstGeom prst="rect">
            <a:avLst/>
          </a:prstGeom>
          <a:solidFill>
            <a:srgbClr val="FFFF00"/>
          </a:solidFill>
          <a:ln>
            <a:solidFill>
              <a:schemeClr val="accent3"/>
            </a:solidFill>
          </a:ln>
        </p:spPr>
        <p:txBody>
          <a:bodyPr wrap="square">
            <a:spAutoFit/>
          </a:bodyPr>
          <a:lstStyle/>
          <a:p>
            <a:r>
              <a:rPr lang="ru-RU" dirty="0" err="1">
                <a:solidFill>
                  <a:schemeClr val="bg1"/>
                </a:solidFill>
              </a:rPr>
              <a:t>Б.Г</a:t>
            </a:r>
            <a:r>
              <a:rPr lang="ru-RU" dirty="0">
                <a:solidFill>
                  <a:schemeClr val="bg1"/>
                </a:solidFill>
              </a:rPr>
              <a:t>. Гаврилов, </a:t>
            </a:r>
            <a:r>
              <a:rPr lang="ru-RU" dirty="0" err="1">
                <a:solidFill>
                  <a:schemeClr val="bg1"/>
                </a:solidFill>
              </a:rPr>
              <a:t>Ю.И</a:t>
            </a:r>
            <a:r>
              <a:rPr lang="ru-RU" dirty="0">
                <a:solidFill>
                  <a:schemeClr val="bg1"/>
                </a:solidFill>
              </a:rPr>
              <a:t>. Зецер, </a:t>
            </a:r>
            <a:r>
              <a:rPr lang="ru-RU" dirty="0" err="1">
                <a:solidFill>
                  <a:schemeClr val="bg1"/>
                </a:solidFill>
              </a:rPr>
              <a:t>И.А</a:t>
            </a:r>
            <a:r>
              <a:rPr lang="ru-RU" dirty="0">
                <a:solidFill>
                  <a:schemeClr val="bg1"/>
                </a:solidFill>
              </a:rPr>
              <a:t>. </a:t>
            </a:r>
            <a:r>
              <a:rPr lang="ru-RU" dirty="0" err="1">
                <a:solidFill>
                  <a:schemeClr val="bg1"/>
                </a:solidFill>
              </a:rPr>
              <a:t>Ряховский</a:t>
            </a:r>
            <a:r>
              <a:rPr lang="ru-RU" dirty="0">
                <a:solidFill>
                  <a:schemeClr val="bg1"/>
                </a:solidFill>
              </a:rPr>
              <a:t>, </a:t>
            </a:r>
            <a:r>
              <a:rPr lang="ru-RU" dirty="0" err="1">
                <a:solidFill>
                  <a:schemeClr val="bg1"/>
                </a:solidFill>
              </a:rPr>
              <a:t>Ю.В</a:t>
            </a:r>
            <a:r>
              <a:rPr lang="ru-RU" dirty="0">
                <a:solidFill>
                  <a:schemeClr val="bg1"/>
                </a:solidFill>
              </a:rPr>
              <a:t>. </a:t>
            </a:r>
            <a:r>
              <a:rPr lang="ru-RU" dirty="0" err="1">
                <a:solidFill>
                  <a:schemeClr val="bg1"/>
                </a:solidFill>
              </a:rPr>
              <a:t>Поклад</a:t>
            </a:r>
            <a:r>
              <a:rPr lang="ru-RU" dirty="0">
                <a:solidFill>
                  <a:schemeClr val="bg1"/>
                </a:solidFill>
              </a:rPr>
              <a:t>, </a:t>
            </a:r>
            <a:r>
              <a:rPr lang="ru-RU" dirty="0" err="1">
                <a:solidFill>
                  <a:schemeClr val="bg1"/>
                </a:solidFill>
              </a:rPr>
              <a:t>В.М</a:t>
            </a:r>
            <a:r>
              <a:rPr lang="ru-RU" dirty="0">
                <a:solidFill>
                  <a:schemeClr val="bg1"/>
                </a:solidFill>
              </a:rPr>
              <a:t>. Ермак. Удаленная регистрация </a:t>
            </a:r>
            <a:r>
              <a:rPr lang="ru-RU" dirty="0" err="1">
                <a:solidFill>
                  <a:schemeClr val="bg1"/>
                </a:solidFill>
              </a:rPr>
              <a:t>КНЧ</a:t>
            </a:r>
            <a:r>
              <a:rPr lang="ru-RU" dirty="0">
                <a:solidFill>
                  <a:schemeClr val="bg1"/>
                </a:solidFill>
              </a:rPr>
              <a:t>/</a:t>
            </a:r>
            <a:r>
              <a:rPr lang="ru-RU" dirty="0" err="1">
                <a:solidFill>
                  <a:schemeClr val="bg1"/>
                </a:solidFill>
              </a:rPr>
              <a:t>ОНЧ</a:t>
            </a:r>
            <a:r>
              <a:rPr lang="ru-RU" dirty="0">
                <a:solidFill>
                  <a:schemeClr val="bg1"/>
                </a:solidFill>
              </a:rPr>
              <a:t> излучения, вызванного экспериментами по искусственной модификации ионосферы // Геомагнетизм и аэрономия, 2015, </a:t>
            </a:r>
            <a:r>
              <a:rPr lang="ru-RU" dirty="0" err="1">
                <a:solidFill>
                  <a:schemeClr val="bg1"/>
                </a:solidFill>
              </a:rPr>
              <a:t>т.5</a:t>
            </a:r>
            <a:r>
              <a:rPr lang="ru-RU" dirty="0">
                <a:solidFill>
                  <a:schemeClr val="bg1"/>
                </a:solidFill>
              </a:rPr>
              <a:t>, номер 4, </a:t>
            </a:r>
            <a:r>
              <a:rPr lang="ru-RU" dirty="0" err="1" smtClean="0">
                <a:solidFill>
                  <a:schemeClr val="bg1"/>
                </a:solidFill>
              </a:rPr>
              <a:t>с.466</a:t>
            </a:r>
            <a:r>
              <a:rPr lang="ru-RU" dirty="0" smtClean="0">
                <a:solidFill>
                  <a:schemeClr val="bg1"/>
                </a:solidFill>
              </a:rPr>
              <a:t>-472</a:t>
            </a:r>
            <a:endParaRPr lang="ru-RU" dirty="0">
              <a:solidFill>
                <a:schemeClr val="bg1"/>
              </a:solidFill>
            </a:endParaRPr>
          </a:p>
        </p:txBody>
      </p:sp>
    </p:spTree>
    <p:extLst>
      <p:ext uri="{BB962C8B-B14F-4D97-AF65-F5344CB8AC3E}">
        <p14:creationId xmlns:p14="http://schemas.microsoft.com/office/powerpoint/2010/main" val="400541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Glass/>
                    </a14:imgEffect>
                    <a14:imgEffect>
                      <a14:saturation sat="33000"/>
                    </a14:imgEffect>
                  </a14:imgLayer>
                </a14:imgProps>
              </a:ext>
              <a:ext uri="{28A0092B-C50C-407E-A947-70E740481C1C}">
                <a14:useLocalDpi xmlns:a14="http://schemas.microsoft.com/office/drawing/2010/main" val="0"/>
              </a:ext>
            </a:extLst>
          </a:blip>
          <a:srcRect b="15525"/>
          <a:stretch/>
        </p:blipFill>
        <p:spPr bwMode="auto">
          <a:xfrm>
            <a:off x="0" y="7936"/>
            <a:ext cx="9108504" cy="6805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0" y="980728"/>
            <a:ext cx="9068692" cy="3046988"/>
          </a:xfrm>
          <a:prstGeom prst="rect">
            <a:avLst/>
          </a:prstGeom>
          <a:noFill/>
        </p:spPr>
        <p:txBody>
          <a:bodyPr wrap="square" lIns="91440" tIns="45720" rIns="91440" bIns="45720">
            <a:spAutoFit/>
          </a:bodyPr>
          <a:lstStyle/>
          <a:p>
            <a:pPr algn="ctr"/>
            <a:r>
              <a:rPr lang="ru-RU" sz="4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ИОНОСФЕРНЫЕ ЭФФЕКТЫ МАГНИТНОЙ БУРИ</a:t>
            </a:r>
          </a:p>
          <a:p>
            <a:pPr algn="ctr"/>
            <a:r>
              <a:rPr lang="ru-RU" sz="4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t>
            </a:r>
            <a:r>
              <a:rPr lang="en-US" sz="4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St. Patrick’s day</a:t>
            </a:r>
            <a:r>
              <a:rPr lang="ru-RU" sz="4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t>
            </a:r>
            <a:endParaRPr lang="en-US" sz="4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17 </a:t>
            </a:r>
            <a:r>
              <a:rPr lang="ru-RU" sz="4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марта </a:t>
            </a:r>
            <a:r>
              <a:rPr lang="ru-RU" sz="4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2015 </a:t>
            </a:r>
            <a:r>
              <a:rPr lang="ru-RU" sz="4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г.</a:t>
            </a:r>
            <a:endParaRPr lang="ru-RU" sz="4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4" name="AutoShape 2" descr="http://www.solarham.net/archive/taylor1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25583196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94238C6-5AA5-4815-91BB-E1BBF8FBA7C3}" type="slidenum">
              <a:rPr lang="ru-RU" smtClean="0"/>
              <a:pPr/>
              <a:t>16</a:t>
            </a:fld>
            <a:endParaRPr lang="ru-RU"/>
          </a:p>
        </p:txBody>
      </p:sp>
      <p:pic>
        <p:nvPicPr>
          <p:cNvPr id="11266" name="Picture 2" descr="D:\Документы\Конференции\2019\Москва. Триггерные эффекты\Доклад\Архив\Эффекты маг.бури 17.03.2015 (Ampere и экв.ток)\Гифка с Gifius.ru.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4544"/>
            <a:ext cx="9150057" cy="68625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6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026"/>
                                        </p:tgtEl>
                                        <p:attrNameLst>
                                          <p:attrName>ppt_w</p:attrName>
                                        </p:attrNameLst>
                                      </p:cBhvr>
                                      <p:tavLst>
                                        <p:tav tm="0">
                                          <p:val>
                                            <p:strVal val="ppt_w"/>
                                          </p:val>
                                        </p:tav>
                                        <p:tav tm="100000">
                                          <p:val>
                                            <p:fltVal val="0"/>
                                          </p:val>
                                        </p:tav>
                                      </p:tavLst>
                                    </p:anim>
                                    <p:anim calcmode="lin" valueType="num">
                                      <p:cBhvr>
                                        <p:cTn id="7" dur="1000"/>
                                        <p:tgtEl>
                                          <p:spTgt spid="1026"/>
                                        </p:tgtEl>
                                        <p:attrNameLst>
                                          <p:attrName>ppt_h</p:attrName>
                                        </p:attrNameLst>
                                      </p:cBhvr>
                                      <p:tavLst>
                                        <p:tav tm="0">
                                          <p:val>
                                            <p:strVal val="ppt_h"/>
                                          </p:val>
                                        </p:tav>
                                        <p:tav tm="100000">
                                          <p:val>
                                            <p:fltVal val="0"/>
                                          </p:val>
                                        </p:tav>
                                      </p:tavLst>
                                    </p:anim>
                                    <p:anim calcmode="lin" valueType="num">
                                      <p:cBhvr>
                                        <p:cTn id="8" dur="1000"/>
                                        <p:tgtEl>
                                          <p:spTgt spid="1026"/>
                                        </p:tgtEl>
                                        <p:attrNameLst>
                                          <p:attrName>style.rotation</p:attrName>
                                        </p:attrNameLst>
                                      </p:cBhvr>
                                      <p:tavLst>
                                        <p:tav tm="0">
                                          <p:val>
                                            <p:fltVal val="0"/>
                                          </p:val>
                                        </p:tav>
                                        <p:tav tm="100000">
                                          <p:val>
                                            <p:fltVal val="90"/>
                                          </p:val>
                                        </p:tav>
                                      </p:tavLst>
                                    </p:anim>
                                    <p:animEffect transition="out" filter="fade">
                                      <p:cBhvr>
                                        <p:cTn id="9" dur="1000"/>
                                        <p:tgtEl>
                                          <p:spTgt spid="1026"/>
                                        </p:tgtEl>
                                      </p:cBhvr>
                                    </p:animEffect>
                                    <p:set>
                                      <p:cBhvr>
                                        <p:cTn id="10" dur="1" fill="hold">
                                          <p:stCondLst>
                                            <p:cond delay="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extLst>
              <a:ext uri="{28A0092B-C50C-407E-A947-70E740481C1C}">
                <a14:useLocalDpi xmlns:a14="http://schemas.microsoft.com/office/drawing/2010/main" val="0"/>
              </a:ext>
            </a:extLst>
          </a:blip>
          <a:stretch>
            <a:fillRect/>
          </a:stretch>
        </p:blipFill>
        <p:spPr>
          <a:xfrm>
            <a:off x="107504" y="476672"/>
            <a:ext cx="8784976" cy="5616624"/>
          </a:xfrm>
          <a:prstGeom prst="rect">
            <a:avLst/>
          </a:prstGeom>
        </p:spPr>
      </p:pic>
      <p:sp>
        <p:nvSpPr>
          <p:cNvPr id="2" name="TextBox 1"/>
          <p:cNvSpPr txBox="1"/>
          <p:nvPr/>
        </p:nvSpPr>
        <p:spPr>
          <a:xfrm>
            <a:off x="179512" y="75982"/>
            <a:ext cx="715260" cy="369332"/>
          </a:xfrm>
          <a:prstGeom prst="rect">
            <a:avLst/>
          </a:prstGeom>
          <a:noFill/>
        </p:spPr>
        <p:txBody>
          <a:bodyPr wrap="none" rtlCol="0">
            <a:spAutoFit/>
          </a:bodyPr>
          <a:lstStyle/>
          <a:p>
            <a:r>
              <a:rPr lang="en-US" dirty="0" smtClean="0"/>
              <a:t>1</a:t>
            </a:r>
            <a:r>
              <a:rPr lang="ru-RU" dirty="0" smtClean="0"/>
              <a:t>6</a:t>
            </a:r>
            <a:r>
              <a:rPr lang="en-US" dirty="0" smtClean="0"/>
              <a:t>:40</a:t>
            </a:r>
            <a:endParaRPr lang="ru-RU" dirty="0"/>
          </a:p>
        </p:txBody>
      </p:sp>
      <p:cxnSp>
        <p:nvCxnSpPr>
          <p:cNvPr id="8" name="Прямая соединительная линия 7"/>
          <p:cNvCxnSpPr>
            <a:stCxn id="11" idx="4"/>
          </p:cNvCxnSpPr>
          <p:nvPr/>
        </p:nvCxnSpPr>
        <p:spPr>
          <a:xfrm flipV="1">
            <a:off x="2915816" y="445314"/>
            <a:ext cx="360040" cy="2983686"/>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flipV="1">
            <a:off x="2987824" y="3284984"/>
            <a:ext cx="4104456" cy="72008"/>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1" name="Овал 10"/>
          <p:cNvSpPr/>
          <p:nvPr/>
        </p:nvSpPr>
        <p:spPr>
          <a:xfrm>
            <a:off x="2843808" y="3284984"/>
            <a:ext cx="144016" cy="144016"/>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Овал 12"/>
          <p:cNvSpPr/>
          <p:nvPr/>
        </p:nvSpPr>
        <p:spPr>
          <a:xfrm>
            <a:off x="7020272" y="3212088"/>
            <a:ext cx="144016" cy="144016"/>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2432622" y="3143589"/>
            <a:ext cx="423514" cy="276999"/>
          </a:xfrm>
          <a:prstGeom prst="rect">
            <a:avLst/>
          </a:prstGeom>
          <a:noFill/>
        </p:spPr>
        <p:txBody>
          <a:bodyPr wrap="none" rtlCol="0">
            <a:spAutoFit/>
          </a:bodyPr>
          <a:lstStyle/>
          <a:p>
            <a:r>
              <a:rPr lang="en-US" sz="1200" b="1" i="1" dirty="0" smtClean="0">
                <a:solidFill>
                  <a:srgbClr val="FFC000"/>
                </a:solidFill>
              </a:rPr>
              <a:t>Kiel</a:t>
            </a:r>
            <a:endParaRPr lang="ru-RU" b="1" i="1" dirty="0">
              <a:solidFill>
                <a:srgbClr val="FFC000"/>
              </a:solidFill>
            </a:endParaRPr>
          </a:p>
        </p:txBody>
      </p:sp>
      <p:sp>
        <p:nvSpPr>
          <p:cNvPr id="10" name="TextBox 9"/>
          <p:cNvSpPr txBox="1"/>
          <p:nvPr/>
        </p:nvSpPr>
        <p:spPr>
          <a:xfrm>
            <a:off x="7064259" y="3057944"/>
            <a:ext cx="434734" cy="261610"/>
          </a:xfrm>
          <a:prstGeom prst="rect">
            <a:avLst/>
          </a:prstGeom>
          <a:noFill/>
        </p:spPr>
        <p:txBody>
          <a:bodyPr wrap="none" rtlCol="0">
            <a:spAutoFit/>
          </a:bodyPr>
          <a:lstStyle/>
          <a:p>
            <a:r>
              <a:rPr lang="en-US" sz="1100" b="1" i="1" dirty="0" err="1" smtClean="0">
                <a:solidFill>
                  <a:srgbClr val="FFC000"/>
                </a:solidFill>
              </a:rPr>
              <a:t>RBU</a:t>
            </a:r>
            <a:endParaRPr lang="ru-RU" b="1" i="1" dirty="0">
              <a:solidFill>
                <a:srgbClr val="FFC000"/>
              </a:solidFill>
            </a:endParaRPr>
          </a:p>
        </p:txBody>
      </p:sp>
      <p:cxnSp>
        <p:nvCxnSpPr>
          <p:cNvPr id="12" name="Прямая соединительная линия 11"/>
          <p:cNvCxnSpPr/>
          <p:nvPr/>
        </p:nvCxnSpPr>
        <p:spPr>
          <a:xfrm>
            <a:off x="2627784" y="3573016"/>
            <a:ext cx="4392488" cy="72008"/>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4" name="Облако 13"/>
          <p:cNvSpPr/>
          <p:nvPr/>
        </p:nvSpPr>
        <p:spPr>
          <a:xfrm rot="221077">
            <a:off x="3339335" y="2883149"/>
            <a:ext cx="2321319" cy="1091701"/>
          </a:xfrm>
          <a:prstGeom prst="cloud">
            <a:avLst/>
          </a:prstGeom>
          <a:solidFill>
            <a:srgbClr val="000000">
              <a:alpha val="27843"/>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0000"/>
          <a:stretch/>
        </p:blipFill>
        <p:spPr bwMode="auto">
          <a:xfrm>
            <a:off x="6051549" y="4581128"/>
            <a:ext cx="2738809"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Рисунок 14" descr="E:\Мои документы\2015-Исследования\Проект Gps\20150317\Европа\Pos for TRO_SAT12_16-20.jpg"/>
          <p:cNvPicPr/>
          <p:nvPr/>
        </p:nvPicPr>
        <p:blipFill rotWithShape="1">
          <a:blip r:embed="rId4">
            <a:extLst>
              <a:ext uri="{28A0092B-C50C-407E-A947-70E740481C1C}">
                <a14:useLocalDpi xmlns:a14="http://schemas.microsoft.com/office/drawing/2010/main" val="0"/>
              </a:ext>
            </a:extLst>
          </a:blip>
          <a:srcRect l="3702"/>
          <a:stretch/>
        </p:blipFill>
        <p:spPr bwMode="auto">
          <a:xfrm>
            <a:off x="107504" y="5589240"/>
            <a:ext cx="8892415" cy="1079510"/>
          </a:xfrm>
          <a:prstGeom prst="rect">
            <a:avLst/>
          </a:prstGeom>
          <a:noFill/>
          <a:ln>
            <a:noFill/>
          </a:ln>
        </p:spPr>
      </p:pic>
      <p:sp>
        <p:nvSpPr>
          <p:cNvPr id="16" name="Прямоугольник 15"/>
          <p:cNvSpPr/>
          <p:nvPr/>
        </p:nvSpPr>
        <p:spPr>
          <a:xfrm>
            <a:off x="1763688" y="5589240"/>
            <a:ext cx="144016" cy="10795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p:cNvSpPr txBox="1"/>
          <p:nvPr/>
        </p:nvSpPr>
        <p:spPr>
          <a:xfrm>
            <a:off x="3090556" y="4735016"/>
            <a:ext cx="484428" cy="369332"/>
          </a:xfrm>
          <a:prstGeom prst="rect">
            <a:avLst/>
          </a:prstGeom>
          <a:noFill/>
        </p:spPr>
        <p:txBody>
          <a:bodyPr wrap="none" rtlCol="0">
            <a:spAutoFit/>
          </a:bodyPr>
          <a:lstStyle/>
          <a:p>
            <a:r>
              <a:rPr lang="en-US" dirty="0">
                <a:solidFill>
                  <a:schemeClr val="bg1"/>
                </a:solidFill>
              </a:rPr>
              <a:t>Rio</a:t>
            </a:r>
            <a:endParaRPr lang="ru-RU" dirty="0">
              <a:solidFill>
                <a:schemeClr val="bg1"/>
              </a:solidFill>
            </a:endParaRPr>
          </a:p>
        </p:txBody>
      </p:sp>
      <p:sp>
        <p:nvSpPr>
          <p:cNvPr id="19" name="TextBox 18"/>
          <p:cNvSpPr txBox="1"/>
          <p:nvPr/>
        </p:nvSpPr>
        <p:spPr>
          <a:xfrm>
            <a:off x="4042890" y="5069734"/>
            <a:ext cx="391454" cy="276999"/>
          </a:xfrm>
          <a:prstGeom prst="rect">
            <a:avLst/>
          </a:prstGeom>
          <a:noFill/>
        </p:spPr>
        <p:txBody>
          <a:bodyPr wrap="none" rtlCol="0">
            <a:spAutoFit/>
          </a:bodyPr>
          <a:lstStyle/>
          <a:p>
            <a:r>
              <a:rPr lang="en-US" sz="1200" dirty="0" err="1" smtClean="0">
                <a:solidFill>
                  <a:schemeClr val="bg1"/>
                </a:solidFill>
              </a:rPr>
              <a:t>ICV</a:t>
            </a:r>
            <a:endParaRPr lang="ru-RU" dirty="0">
              <a:solidFill>
                <a:schemeClr val="bg1"/>
              </a:solidFill>
            </a:endParaRPr>
          </a:p>
        </p:txBody>
      </p:sp>
      <p:cxnSp>
        <p:nvCxnSpPr>
          <p:cNvPr id="20" name="Прямая соединительная линия 19"/>
          <p:cNvCxnSpPr/>
          <p:nvPr/>
        </p:nvCxnSpPr>
        <p:spPr>
          <a:xfrm flipH="1">
            <a:off x="2066883" y="3613212"/>
            <a:ext cx="5025397" cy="1976028"/>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7077118" y="3613212"/>
            <a:ext cx="87170" cy="1976028"/>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flipH="1" flipV="1">
            <a:off x="6444208" y="980728"/>
            <a:ext cx="632912" cy="263248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391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extLst>
              <a:ext uri="{28A0092B-C50C-407E-A947-70E740481C1C}">
                <a14:useLocalDpi xmlns:a14="http://schemas.microsoft.com/office/drawing/2010/main" val="0"/>
              </a:ext>
            </a:extLst>
          </a:blip>
          <a:stretch>
            <a:fillRect/>
          </a:stretch>
        </p:blipFill>
        <p:spPr>
          <a:xfrm>
            <a:off x="107504" y="476672"/>
            <a:ext cx="8784976" cy="5616624"/>
          </a:xfrm>
          <a:prstGeom prst="rect">
            <a:avLst/>
          </a:prstGeom>
        </p:spPr>
      </p:pic>
      <p:sp>
        <p:nvSpPr>
          <p:cNvPr id="2" name="TextBox 1"/>
          <p:cNvSpPr txBox="1"/>
          <p:nvPr/>
        </p:nvSpPr>
        <p:spPr>
          <a:xfrm>
            <a:off x="179512" y="75982"/>
            <a:ext cx="715260" cy="369332"/>
          </a:xfrm>
          <a:prstGeom prst="rect">
            <a:avLst/>
          </a:prstGeom>
          <a:noFill/>
        </p:spPr>
        <p:txBody>
          <a:bodyPr wrap="none" rtlCol="0">
            <a:spAutoFit/>
          </a:bodyPr>
          <a:lstStyle/>
          <a:p>
            <a:r>
              <a:rPr lang="en-US" dirty="0" smtClean="0"/>
              <a:t>1</a:t>
            </a:r>
            <a:r>
              <a:rPr lang="ru-RU" dirty="0" smtClean="0"/>
              <a:t>7</a:t>
            </a:r>
            <a:r>
              <a:rPr lang="en-US" dirty="0" smtClean="0"/>
              <a:t>:</a:t>
            </a:r>
            <a:r>
              <a:rPr lang="ru-RU" dirty="0" smtClean="0"/>
              <a:t>1</a:t>
            </a:r>
            <a:r>
              <a:rPr lang="en-US" dirty="0" smtClean="0"/>
              <a:t>0</a:t>
            </a:r>
            <a:endParaRPr lang="ru-RU" dirty="0"/>
          </a:p>
        </p:txBody>
      </p:sp>
      <p:cxnSp>
        <p:nvCxnSpPr>
          <p:cNvPr id="10" name="Прямая соединительная линия 9"/>
          <p:cNvCxnSpPr/>
          <p:nvPr/>
        </p:nvCxnSpPr>
        <p:spPr>
          <a:xfrm flipV="1">
            <a:off x="2915816" y="445314"/>
            <a:ext cx="360040" cy="2983686"/>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p:cNvCxnSpPr>
            <a:stCxn id="7" idx="6"/>
          </p:cNvCxnSpPr>
          <p:nvPr/>
        </p:nvCxnSpPr>
        <p:spPr>
          <a:xfrm flipV="1">
            <a:off x="2987824" y="3284984"/>
            <a:ext cx="4104456" cy="7200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Овал 6"/>
          <p:cNvSpPr/>
          <p:nvPr/>
        </p:nvSpPr>
        <p:spPr>
          <a:xfrm>
            <a:off x="2843808" y="3284984"/>
            <a:ext cx="144016" cy="144016"/>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a:off x="7020272" y="3212088"/>
            <a:ext cx="144016" cy="144016"/>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Рисунок 11"/>
          <p:cNvPicPr/>
          <p:nvPr/>
        </p:nvPicPr>
        <p:blipFill rotWithShape="1">
          <a:blip r:embed="rId3" cstate="print">
            <a:extLst>
              <a:ext uri="{28A0092B-C50C-407E-A947-70E740481C1C}">
                <a14:useLocalDpi xmlns:a14="http://schemas.microsoft.com/office/drawing/2010/main" val="0"/>
              </a:ext>
            </a:extLst>
          </a:blip>
          <a:srcRect l="57288"/>
          <a:stretch/>
        </p:blipFill>
        <p:spPr>
          <a:xfrm>
            <a:off x="6012160" y="4197475"/>
            <a:ext cx="2762709" cy="1370206"/>
          </a:xfrm>
          <a:prstGeom prst="rect">
            <a:avLst/>
          </a:prstGeom>
        </p:spPr>
      </p:pic>
      <p:sp>
        <p:nvSpPr>
          <p:cNvPr id="9" name="Облако 8"/>
          <p:cNvSpPr/>
          <p:nvPr/>
        </p:nvSpPr>
        <p:spPr>
          <a:xfrm>
            <a:off x="3416540" y="2775137"/>
            <a:ext cx="2321319" cy="1091701"/>
          </a:xfrm>
          <a:prstGeom prst="cloud">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 name="Рисунок 13" descr="E:\Мои документы\2015-Исследования\Проект Gps\20150317\Европа\Pos for TRO_SAT12_16-20.jpg"/>
          <p:cNvPicPr/>
          <p:nvPr/>
        </p:nvPicPr>
        <p:blipFill rotWithShape="1">
          <a:blip r:embed="rId4">
            <a:extLst>
              <a:ext uri="{28A0092B-C50C-407E-A947-70E740481C1C}">
                <a14:useLocalDpi xmlns:a14="http://schemas.microsoft.com/office/drawing/2010/main" val="0"/>
              </a:ext>
            </a:extLst>
          </a:blip>
          <a:srcRect l="3702"/>
          <a:stretch/>
        </p:blipFill>
        <p:spPr bwMode="auto">
          <a:xfrm>
            <a:off x="107504" y="5589240"/>
            <a:ext cx="8892415" cy="1079510"/>
          </a:xfrm>
          <a:prstGeom prst="rect">
            <a:avLst/>
          </a:prstGeom>
          <a:noFill/>
          <a:ln>
            <a:noFill/>
          </a:ln>
        </p:spPr>
      </p:pic>
      <p:sp>
        <p:nvSpPr>
          <p:cNvPr id="3" name="Прямоугольник 2"/>
          <p:cNvSpPr/>
          <p:nvPr/>
        </p:nvSpPr>
        <p:spPr>
          <a:xfrm>
            <a:off x="2483768" y="5589240"/>
            <a:ext cx="144016" cy="10795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2432622" y="3143589"/>
            <a:ext cx="423514" cy="276999"/>
          </a:xfrm>
          <a:prstGeom prst="rect">
            <a:avLst/>
          </a:prstGeom>
          <a:noFill/>
        </p:spPr>
        <p:txBody>
          <a:bodyPr wrap="none" rtlCol="0">
            <a:spAutoFit/>
          </a:bodyPr>
          <a:lstStyle/>
          <a:p>
            <a:r>
              <a:rPr lang="en-US" sz="1200" b="1" i="1" dirty="0" smtClean="0">
                <a:solidFill>
                  <a:srgbClr val="FFC000"/>
                </a:solidFill>
              </a:rPr>
              <a:t>Kiel</a:t>
            </a:r>
            <a:endParaRPr lang="ru-RU" b="1" i="1" dirty="0">
              <a:solidFill>
                <a:srgbClr val="FFC000"/>
              </a:solidFill>
            </a:endParaRPr>
          </a:p>
        </p:txBody>
      </p:sp>
      <p:sp>
        <p:nvSpPr>
          <p:cNvPr id="15" name="TextBox 14"/>
          <p:cNvSpPr txBox="1"/>
          <p:nvPr/>
        </p:nvSpPr>
        <p:spPr>
          <a:xfrm>
            <a:off x="7064259" y="3057944"/>
            <a:ext cx="434734" cy="261610"/>
          </a:xfrm>
          <a:prstGeom prst="rect">
            <a:avLst/>
          </a:prstGeom>
          <a:noFill/>
        </p:spPr>
        <p:txBody>
          <a:bodyPr wrap="none" rtlCol="0">
            <a:spAutoFit/>
          </a:bodyPr>
          <a:lstStyle/>
          <a:p>
            <a:r>
              <a:rPr lang="en-US" sz="1100" b="1" i="1" dirty="0" err="1" smtClean="0">
                <a:solidFill>
                  <a:srgbClr val="FFC000"/>
                </a:solidFill>
              </a:rPr>
              <a:t>RBU</a:t>
            </a:r>
            <a:endParaRPr lang="ru-RU" b="1" i="1" dirty="0">
              <a:solidFill>
                <a:srgbClr val="FFC000"/>
              </a:solidFill>
            </a:endParaRPr>
          </a:p>
        </p:txBody>
      </p:sp>
      <p:sp>
        <p:nvSpPr>
          <p:cNvPr id="16" name="TextBox 15"/>
          <p:cNvSpPr txBox="1"/>
          <p:nvPr/>
        </p:nvSpPr>
        <p:spPr>
          <a:xfrm>
            <a:off x="7470539" y="4347016"/>
            <a:ext cx="816249" cy="307777"/>
          </a:xfrm>
          <a:prstGeom prst="rect">
            <a:avLst/>
          </a:prstGeom>
          <a:solidFill>
            <a:schemeClr val="bg1"/>
          </a:solidFill>
          <a:ln>
            <a:solidFill>
              <a:schemeClr val="tx1"/>
            </a:solidFill>
          </a:ln>
        </p:spPr>
        <p:txBody>
          <a:bodyPr wrap="none" rtlCol="0">
            <a:spAutoFit/>
          </a:bodyPr>
          <a:lstStyle/>
          <a:p>
            <a:r>
              <a:rPr lang="en-US" sz="1400" dirty="0" smtClean="0"/>
              <a:t>Kiel-</a:t>
            </a:r>
            <a:r>
              <a:rPr lang="en-US" sz="1400" dirty="0" err="1" smtClean="0"/>
              <a:t>RBU</a:t>
            </a:r>
            <a:endParaRPr lang="ru-RU" sz="1400" dirty="0"/>
          </a:p>
        </p:txBody>
      </p:sp>
      <p:sp>
        <p:nvSpPr>
          <p:cNvPr id="17" name="TextBox 16"/>
          <p:cNvSpPr txBox="1"/>
          <p:nvPr/>
        </p:nvSpPr>
        <p:spPr>
          <a:xfrm>
            <a:off x="4042890" y="5069734"/>
            <a:ext cx="391454" cy="276999"/>
          </a:xfrm>
          <a:prstGeom prst="rect">
            <a:avLst/>
          </a:prstGeom>
          <a:noFill/>
        </p:spPr>
        <p:txBody>
          <a:bodyPr wrap="none" rtlCol="0">
            <a:spAutoFit/>
          </a:bodyPr>
          <a:lstStyle/>
          <a:p>
            <a:r>
              <a:rPr lang="en-US" sz="1200" dirty="0" err="1" smtClean="0">
                <a:solidFill>
                  <a:schemeClr val="bg1"/>
                </a:solidFill>
              </a:rPr>
              <a:t>ICV</a:t>
            </a:r>
            <a:endParaRPr lang="ru-RU" dirty="0">
              <a:solidFill>
                <a:schemeClr val="bg1"/>
              </a:solidFill>
            </a:endParaRPr>
          </a:p>
        </p:txBody>
      </p:sp>
    </p:spTree>
    <p:extLst>
      <p:ext uri="{BB962C8B-B14F-4D97-AF65-F5344CB8AC3E}">
        <p14:creationId xmlns:p14="http://schemas.microsoft.com/office/powerpoint/2010/main" val="192123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extLst>
              <a:ext uri="{28A0092B-C50C-407E-A947-70E740481C1C}">
                <a14:useLocalDpi xmlns:a14="http://schemas.microsoft.com/office/drawing/2010/main" val="0"/>
              </a:ext>
            </a:extLst>
          </a:blip>
          <a:stretch>
            <a:fillRect/>
          </a:stretch>
        </p:blipFill>
        <p:spPr>
          <a:xfrm>
            <a:off x="107504" y="476672"/>
            <a:ext cx="8784976" cy="5616624"/>
          </a:xfrm>
          <a:prstGeom prst="rect">
            <a:avLst/>
          </a:prstGeom>
        </p:spPr>
      </p:pic>
      <p:sp>
        <p:nvSpPr>
          <p:cNvPr id="2" name="TextBox 1"/>
          <p:cNvSpPr txBox="1"/>
          <p:nvPr/>
        </p:nvSpPr>
        <p:spPr>
          <a:xfrm>
            <a:off x="179512" y="75982"/>
            <a:ext cx="2706190" cy="369332"/>
          </a:xfrm>
          <a:prstGeom prst="rect">
            <a:avLst/>
          </a:prstGeom>
          <a:noFill/>
        </p:spPr>
        <p:txBody>
          <a:bodyPr wrap="none" rtlCol="0">
            <a:spAutoFit/>
          </a:bodyPr>
          <a:lstStyle/>
          <a:p>
            <a:r>
              <a:rPr lang="en-US" dirty="0" smtClean="0"/>
              <a:t>17:40-42   </a:t>
            </a:r>
            <a:r>
              <a:rPr lang="en-US" dirty="0" err="1" smtClean="0"/>
              <a:t>prn</a:t>
            </a:r>
            <a:r>
              <a:rPr lang="en-US" dirty="0" smtClean="0"/>
              <a:t> 6, 12, 24, 25</a:t>
            </a:r>
            <a:endParaRPr lang="ru-RU" dirty="0"/>
          </a:p>
        </p:txBody>
      </p:sp>
      <p:sp>
        <p:nvSpPr>
          <p:cNvPr id="5" name="Арка 4"/>
          <p:cNvSpPr/>
          <p:nvPr/>
        </p:nvSpPr>
        <p:spPr>
          <a:xfrm rot="5400000">
            <a:off x="6459875" y="3276967"/>
            <a:ext cx="368424" cy="367690"/>
          </a:xfrm>
          <a:prstGeom prst="blockArc">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7" name="Арка 6"/>
          <p:cNvSpPr/>
          <p:nvPr/>
        </p:nvSpPr>
        <p:spPr>
          <a:xfrm rot="5400000">
            <a:off x="6612275" y="3429367"/>
            <a:ext cx="368424" cy="367690"/>
          </a:xfrm>
          <a:prstGeom prst="blockArc">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8" name="Арка 7"/>
          <p:cNvSpPr/>
          <p:nvPr/>
        </p:nvSpPr>
        <p:spPr>
          <a:xfrm rot="5400000">
            <a:off x="6668249" y="3141335"/>
            <a:ext cx="368424" cy="367690"/>
          </a:xfrm>
          <a:prstGeom prst="blockArc">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9" name="Овал 8"/>
          <p:cNvSpPr/>
          <p:nvPr/>
        </p:nvSpPr>
        <p:spPr>
          <a:xfrm>
            <a:off x="2843808" y="3284984"/>
            <a:ext cx="144016" cy="144016"/>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10856" t="6596" r="8448" b="32988"/>
          <a:stretch/>
        </p:blipFill>
        <p:spPr>
          <a:xfrm>
            <a:off x="5364088" y="620688"/>
            <a:ext cx="3426059" cy="1440160"/>
          </a:xfrm>
          <a:prstGeom prst="rect">
            <a:avLst/>
          </a:prstGeom>
        </p:spPr>
      </p:pic>
      <p:cxnSp>
        <p:nvCxnSpPr>
          <p:cNvPr id="13" name="Прямая соединительная линия 12"/>
          <p:cNvCxnSpPr/>
          <p:nvPr/>
        </p:nvCxnSpPr>
        <p:spPr>
          <a:xfrm flipV="1">
            <a:off x="2987824" y="3284984"/>
            <a:ext cx="4104456" cy="7200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Облако 13"/>
          <p:cNvSpPr/>
          <p:nvPr/>
        </p:nvSpPr>
        <p:spPr>
          <a:xfrm rot="267726">
            <a:off x="3385497" y="2925215"/>
            <a:ext cx="3969892" cy="1510098"/>
          </a:xfrm>
          <a:prstGeom prst="cloud">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p:cNvSpPr/>
          <p:nvPr/>
        </p:nvSpPr>
        <p:spPr>
          <a:xfrm>
            <a:off x="7020272" y="3212088"/>
            <a:ext cx="144016" cy="144016"/>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 name="Рисунок 15" descr="E:\Мои документы\2015-Исследования\Проект Gps\20150317\Европа\Pos for TRO_SAT12_16-20.jpg"/>
          <p:cNvPicPr/>
          <p:nvPr/>
        </p:nvPicPr>
        <p:blipFill rotWithShape="1">
          <a:blip r:embed="rId4">
            <a:extLst>
              <a:ext uri="{28A0092B-C50C-407E-A947-70E740481C1C}">
                <a14:useLocalDpi xmlns:a14="http://schemas.microsoft.com/office/drawing/2010/main" val="0"/>
              </a:ext>
            </a:extLst>
          </a:blip>
          <a:srcRect l="3702"/>
          <a:stretch/>
        </p:blipFill>
        <p:spPr bwMode="auto">
          <a:xfrm>
            <a:off x="107504" y="5589240"/>
            <a:ext cx="8892415" cy="1079510"/>
          </a:xfrm>
          <a:prstGeom prst="rect">
            <a:avLst/>
          </a:prstGeom>
          <a:noFill/>
          <a:ln>
            <a:noFill/>
          </a:ln>
        </p:spPr>
      </p:pic>
      <p:sp>
        <p:nvSpPr>
          <p:cNvPr id="17" name="Прямоугольник 16"/>
          <p:cNvSpPr/>
          <p:nvPr/>
        </p:nvSpPr>
        <p:spPr>
          <a:xfrm>
            <a:off x="4084960" y="5589240"/>
            <a:ext cx="144016" cy="10795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p:cNvSpPr txBox="1"/>
          <p:nvPr/>
        </p:nvSpPr>
        <p:spPr>
          <a:xfrm>
            <a:off x="2432622" y="3143589"/>
            <a:ext cx="423514" cy="276999"/>
          </a:xfrm>
          <a:prstGeom prst="rect">
            <a:avLst/>
          </a:prstGeom>
          <a:noFill/>
        </p:spPr>
        <p:txBody>
          <a:bodyPr wrap="none" rtlCol="0">
            <a:spAutoFit/>
          </a:bodyPr>
          <a:lstStyle/>
          <a:p>
            <a:r>
              <a:rPr lang="en-US" sz="1200" b="1" i="1" dirty="0" smtClean="0">
                <a:solidFill>
                  <a:srgbClr val="FFC000"/>
                </a:solidFill>
              </a:rPr>
              <a:t>Kiel</a:t>
            </a:r>
            <a:endParaRPr lang="ru-RU" b="1" i="1" dirty="0">
              <a:solidFill>
                <a:srgbClr val="FFC000"/>
              </a:solidFill>
            </a:endParaRPr>
          </a:p>
        </p:txBody>
      </p:sp>
      <p:sp>
        <p:nvSpPr>
          <p:cNvPr id="19" name="TextBox 18"/>
          <p:cNvSpPr txBox="1"/>
          <p:nvPr/>
        </p:nvSpPr>
        <p:spPr>
          <a:xfrm>
            <a:off x="7064259" y="3057944"/>
            <a:ext cx="434734" cy="261610"/>
          </a:xfrm>
          <a:prstGeom prst="rect">
            <a:avLst/>
          </a:prstGeom>
          <a:noFill/>
        </p:spPr>
        <p:txBody>
          <a:bodyPr wrap="none" rtlCol="0">
            <a:spAutoFit/>
          </a:bodyPr>
          <a:lstStyle/>
          <a:p>
            <a:r>
              <a:rPr lang="en-US" sz="1100" b="1" i="1" dirty="0" err="1" smtClean="0">
                <a:solidFill>
                  <a:srgbClr val="FFC000"/>
                </a:solidFill>
              </a:rPr>
              <a:t>RBU</a:t>
            </a:r>
            <a:endParaRPr lang="ru-RU" b="1" i="1" dirty="0">
              <a:solidFill>
                <a:srgbClr val="FFC000"/>
              </a:solidFill>
            </a:endParaRPr>
          </a:p>
        </p:txBody>
      </p:sp>
      <p:cxnSp>
        <p:nvCxnSpPr>
          <p:cNvPr id="20" name="Прямая соединительная линия 19"/>
          <p:cNvCxnSpPr/>
          <p:nvPr/>
        </p:nvCxnSpPr>
        <p:spPr>
          <a:xfrm flipH="1">
            <a:off x="2051720" y="3613212"/>
            <a:ext cx="5025397" cy="1976028"/>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2666" y="4086593"/>
            <a:ext cx="2542335" cy="143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090556" y="4735016"/>
            <a:ext cx="484428" cy="369332"/>
          </a:xfrm>
          <a:prstGeom prst="rect">
            <a:avLst/>
          </a:prstGeom>
          <a:noFill/>
        </p:spPr>
        <p:txBody>
          <a:bodyPr wrap="none" rtlCol="0">
            <a:spAutoFit/>
          </a:bodyPr>
          <a:lstStyle/>
          <a:p>
            <a:r>
              <a:rPr lang="en-US" dirty="0">
                <a:solidFill>
                  <a:schemeClr val="bg1"/>
                </a:solidFill>
              </a:rPr>
              <a:t>Rio</a:t>
            </a:r>
            <a:endParaRPr lang="ru-RU" dirty="0">
              <a:solidFill>
                <a:schemeClr val="bg1"/>
              </a:solidFill>
            </a:endParaRPr>
          </a:p>
        </p:txBody>
      </p:sp>
      <p:sp>
        <p:nvSpPr>
          <p:cNvPr id="10" name="TextBox 9"/>
          <p:cNvSpPr txBox="1"/>
          <p:nvPr/>
        </p:nvSpPr>
        <p:spPr>
          <a:xfrm>
            <a:off x="6263299" y="4427239"/>
            <a:ext cx="732893" cy="307777"/>
          </a:xfrm>
          <a:prstGeom prst="rect">
            <a:avLst/>
          </a:prstGeom>
          <a:noFill/>
        </p:spPr>
        <p:txBody>
          <a:bodyPr wrap="none" rtlCol="0">
            <a:spAutoFit/>
          </a:bodyPr>
          <a:lstStyle/>
          <a:p>
            <a:r>
              <a:rPr lang="en-US" sz="1400" dirty="0" smtClean="0"/>
              <a:t>10 </a:t>
            </a:r>
            <a:r>
              <a:rPr lang="en-US" sz="1400" dirty="0" err="1" smtClean="0"/>
              <a:t>mHz</a:t>
            </a:r>
            <a:endParaRPr lang="ru-RU" sz="1400" dirty="0"/>
          </a:p>
        </p:txBody>
      </p:sp>
      <p:sp>
        <p:nvSpPr>
          <p:cNvPr id="21" name="TextBox 20"/>
          <p:cNvSpPr txBox="1"/>
          <p:nvPr/>
        </p:nvSpPr>
        <p:spPr>
          <a:xfrm>
            <a:off x="7884368" y="764704"/>
            <a:ext cx="657552" cy="307777"/>
          </a:xfrm>
          <a:prstGeom prst="rect">
            <a:avLst/>
          </a:prstGeom>
          <a:noFill/>
        </p:spPr>
        <p:txBody>
          <a:bodyPr wrap="none" rtlCol="0">
            <a:spAutoFit/>
          </a:bodyPr>
          <a:lstStyle/>
          <a:p>
            <a:r>
              <a:rPr lang="en-US" sz="1400" dirty="0" err="1" smtClean="0"/>
              <a:t>Prn</a:t>
            </a:r>
            <a:r>
              <a:rPr lang="en-US" sz="1400" dirty="0" smtClean="0"/>
              <a:t> 12</a:t>
            </a:r>
            <a:endParaRPr lang="ru-RU" sz="1400" dirty="0"/>
          </a:p>
        </p:txBody>
      </p:sp>
      <p:sp>
        <p:nvSpPr>
          <p:cNvPr id="22" name="TextBox 21"/>
          <p:cNvSpPr txBox="1"/>
          <p:nvPr/>
        </p:nvSpPr>
        <p:spPr>
          <a:xfrm>
            <a:off x="5508104" y="813334"/>
            <a:ext cx="461986" cy="307777"/>
          </a:xfrm>
          <a:prstGeom prst="rect">
            <a:avLst/>
          </a:prstGeom>
          <a:noFill/>
        </p:spPr>
        <p:txBody>
          <a:bodyPr wrap="none" rtlCol="0">
            <a:spAutoFit/>
          </a:bodyPr>
          <a:lstStyle/>
          <a:p>
            <a:r>
              <a:rPr lang="en-US" sz="1400" dirty="0" err="1" smtClean="0"/>
              <a:t>Mik</a:t>
            </a:r>
            <a:endParaRPr lang="ru-RU" sz="1400" dirty="0"/>
          </a:p>
        </p:txBody>
      </p:sp>
      <p:sp>
        <p:nvSpPr>
          <p:cNvPr id="24" name="TextBox 23"/>
          <p:cNvSpPr txBox="1"/>
          <p:nvPr/>
        </p:nvSpPr>
        <p:spPr>
          <a:xfrm>
            <a:off x="4042890" y="5069734"/>
            <a:ext cx="391454" cy="276999"/>
          </a:xfrm>
          <a:prstGeom prst="rect">
            <a:avLst/>
          </a:prstGeom>
          <a:noFill/>
        </p:spPr>
        <p:txBody>
          <a:bodyPr wrap="none" rtlCol="0">
            <a:spAutoFit/>
          </a:bodyPr>
          <a:lstStyle/>
          <a:p>
            <a:r>
              <a:rPr lang="en-US" sz="1200" dirty="0" err="1" smtClean="0">
                <a:solidFill>
                  <a:schemeClr val="bg1"/>
                </a:solidFill>
              </a:rPr>
              <a:t>ICV</a:t>
            </a:r>
            <a:endParaRPr lang="ru-RU" dirty="0">
              <a:solidFill>
                <a:schemeClr val="bg1"/>
              </a:solidFill>
            </a:endParaRPr>
          </a:p>
        </p:txBody>
      </p:sp>
    </p:spTree>
    <p:extLst>
      <p:ext uri="{BB962C8B-B14F-4D97-AF65-F5344CB8AC3E}">
        <p14:creationId xmlns:p14="http://schemas.microsoft.com/office/powerpoint/2010/main" val="4509153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94238C6-5AA5-4815-91BB-E1BBF8FBA7C3}" type="slidenum">
              <a:rPr lang="ru-RU" smtClean="0"/>
              <a:pPr/>
              <a:t>2</a:t>
            </a:fld>
            <a:endParaRPr lang="ru-RU"/>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496233"/>
            <a:ext cx="8850064" cy="5025572"/>
          </a:xfrm>
          <a:prstGeom prst="rect">
            <a:avLst/>
          </a:prstGeom>
        </p:spPr>
      </p:pic>
      <p:sp>
        <p:nvSpPr>
          <p:cNvPr id="4" name="Прямоугольник 3"/>
          <p:cNvSpPr/>
          <p:nvPr/>
        </p:nvSpPr>
        <p:spPr>
          <a:xfrm>
            <a:off x="179512" y="116632"/>
            <a:ext cx="8712968" cy="1261884"/>
          </a:xfrm>
          <a:prstGeom prst="rect">
            <a:avLst/>
          </a:prstGeom>
        </p:spPr>
        <p:txBody>
          <a:bodyPr wrap="square">
            <a:spAutoFit/>
          </a:bodyPr>
          <a:lstStyle/>
          <a:p>
            <a:pPr algn="ctr"/>
            <a:r>
              <a:rPr lang="ru-RU" sz="2400" b="1" i="1" dirty="0">
                <a:ln w="3175"/>
                <a:solidFill>
                  <a:srgbClr val="0070C0"/>
                </a:solidFill>
              </a:rPr>
              <a:t>Радиофизический измерительный комплекс  геофизической обсерватории «Михнево</a:t>
            </a:r>
            <a:r>
              <a:rPr lang="ru-RU" sz="2400" b="1" i="1" dirty="0" smtClean="0">
                <a:ln w="3175"/>
                <a:solidFill>
                  <a:srgbClr val="0070C0"/>
                </a:solidFill>
              </a:rPr>
              <a:t>»</a:t>
            </a:r>
          </a:p>
          <a:p>
            <a:pPr algn="ctr"/>
            <a:endParaRPr lang="ru-RU" sz="700" i="1" dirty="0" smtClean="0">
              <a:ln w="3175"/>
              <a:solidFill>
                <a:srgbClr val="0070C0"/>
              </a:solidFill>
            </a:endParaRPr>
          </a:p>
          <a:p>
            <a:pPr algn="ctr"/>
            <a:r>
              <a:rPr lang="ru-RU" sz="2000" i="1" dirty="0" smtClean="0">
                <a:solidFill>
                  <a:srgbClr val="0070C0"/>
                </a:solidFill>
                <a:latin typeface="Georgia" pitchFamily="18" charset="0"/>
              </a:rPr>
              <a:t>(</a:t>
            </a:r>
            <a:r>
              <a:rPr lang="en-US" sz="2000" i="1" dirty="0" smtClean="0">
                <a:solidFill>
                  <a:srgbClr val="0070C0"/>
                </a:solidFill>
                <a:latin typeface="Georgia" pitchFamily="18" charset="0"/>
              </a:rPr>
              <a:t>54.9617</a:t>
            </a:r>
            <a:r>
              <a:rPr lang="en-US" sz="2000" i="1" dirty="0">
                <a:solidFill>
                  <a:srgbClr val="0070C0"/>
                </a:solidFill>
                <a:latin typeface="Georgia" pitchFamily="18" charset="0"/>
              </a:rPr>
              <a:t>° N, 37.7626° </a:t>
            </a:r>
            <a:r>
              <a:rPr lang="en-US" sz="2000" i="1" dirty="0" smtClean="0">
                <a:solidFill>
                  <a:srgbClr val="0070C0"/>
                </a:solidFill>
                <a:latin typeface="Georgia" pitchFamily="18" charset="0"/>
              </a:rPr>
              <a:t>E</a:t>
            </a:r>
            <a:r>
              <a:rPr lang="ru-RU" sz="2000" i="1" dirty="0" smtClean="0">
                <a:solidFill>
                  <a:srgbClr val="0070C0"/>
                </a:solidFill>
                <a:latin typeface="Georgia" pitchFamily="18" charset="0"/>
              </a:rPr>
              <a:t>)</a:t>
            </a:r>
            <a:endParaRPr lang="ru-RU" sz="2000" i="1" dirty="0">
              <a:ln w="3175"/>
              <a:solidFill>
                <a:srgbClr val="0070C0"/>
              </a:solidFill>
              <a:latin typeface="Georgia" pitchFamily="18" charset="0"/>
            </a:endParaRPr>
          </a:p>
        </p:txBody>
      </p:sp>
    </p:spTree>
    <p:extLst>
      <p:ext uri="{BB962C8B-B14F-4D97-AF65-F5344CB8AC3E}">
        <p14:creationId xmlns:p14="http://schemas.microsoft.com/office/powerpoint/2010/main" val="33297679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extLst>
              <a:ext uri="{28A0092B-C50C-407E-A947-70E740481C1C}">
                <a14:useLocalDpi xmlns:a14="http://schemas.microsoft.com/office/drawing/2010/main" val="0"/>
              </a:ext>
            </a:extLst>
          </a:blip>
          <a:stretch>
            <a:fillRect/>
          </a:stretch>
        </p:blipFill>
        <p:spPr>
          <a:xfrm>
            <a:off x="107504" y="476672"/>
            <a:ext cx="8784976" cy="5616624"/>
          </a:xfrm>
          <a:prstGeom prst="rect">
            <a:avLst/>
          </a:prstGeom>
        </p:spPr>
      </p:pic>
      <p:sp>
        <p:nvSpPr>
          <p:cNvPr id="2" name="TextBox 1"/>
          <p:cNvSpPr txBox="1"/>
          <p:nvPr/>
        </p:nvSpPr>
        <p:spPr>
          <a:xfrm>
            <a:off x="179512" y="75982"/>
            <a:ext cx="715260" cy="369332"/>
          </a:xfrm>
          <a:prstGeom prst="rect">
            <a:avLst/>
          </a:prstGeom>
          <a:noFill/>
        </p:spPr>
        <p:txBody>
          <a:bodyPr wrap="none" rtlCol="0">
            <a:spAutoFit/>
          </a:bodyPr>
          <a:lstStyle/>
          <a:p>
            <a:r>
              <a:rPr lang="en-US" dirty="0" smtClean="0"/>
              <a:t>17:53</a:t>
            </a:r>
            <a:endParaRPr lang="ru-RU" dirty="0"/>
          </a:p>
        </p:txBody>
      </p:sp>
      <p:sp>
        <p:nvSpPr>
          <p:cNvPr id="3" name="Арка 2"/>
          <p:cNvSpPr/>
          <p:nvPr/>
        </p:nvSpPr>
        <p:spPr>
          <a:xfrm rot="5400000">
            <a:off x="4110412" y="938259"/>
            <a:ext cx="419117" cy="360040"/>
          </a:xfrm>
          <a:prstGeom prst="blockArc">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7" name="Прямая соединительная линия 6"/>
          <p:cNvCxnSpPr/>
          <p:nvPr/>
        </p:nvCxnSpPr>
        <p:spPr>
          <a:xfrm flipH="1" flipV="1">
            <a:off x="683568" y="445314"/>
            <a:ext cx="6264696" cy="30556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Овал 8"/>
          <p:cNvSpPr/>
          <p:nvPr/>
        </p:nvSpPr>
        <p:spPr>
          <a:xfrm>
            <a:off x="2843808" y="3284984"/>
            <a:ext cx="144016" cy="144016"/>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3" name="Рисунок 12"/>
          <p:cNvPicPr/>
          <p:nvPr/>
        </p:nvPicPr>
        <p:blipFill rotWithShape="1">
          <a:blip r:embed="rId3" cstate="print">
            <a:extLst>
              <a:ext uri="{28A0092B-C50C-407E-A947-70E740481C1C}">
                <a14:useLocalDpi xmlns:a14="http://schemas.microsoft.com/office/drawing/2010/main" val="0"/>
              </a:ext>
            </a:extLst>
          </a:blip>
          <a:srcRect l="10829" t="6540" r="8021" b="5429"/>
          <a:stretch/>
        </p:blipFill>
        <p:spPr bwMode="auto">
          <a:xfrm>
            <a:off x="5204119" y="616578"/>
            <a:ext cx="3553217" cy="1444269"/>
          </a:xfrm>
          <a:prstGeom prst="rect">
            <a:avLst/>
          </a:prstGeom>
          <a:ln>
            <a:noFill/>
          </a:ln>
          <a:extLst>
            <a:ext uri="{53640926-AAD7-44D8-BBD7-CCE9431645EC}">
              <a14:shadowObscured xmlns:a14="http://schemas.microsoft.com/office/drawing/2010/main"/>
            </a:ext>
          </a:extLst>
        </p:spPr>
      </p:pic>
      <p:pic>
        <p:nvPicPr>
          <p:cNvPr id="1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8438"/>
          <a:stretch/>
        </p:blipFill>
        <p:spPr bwMode="auto">
          <a:xfrm>
            <a:off x="4705060" y="4099218"/>
            <a:ext cx="4052276"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Облако 10"/>
          <p:cNvSpPr/>
          <p:nvPr/>
        </p:nvSpPr>
        <p:spPr>
          <a:xfrm rot="1875053">
            <a:off x="3026703" y="1191256"/>
            <a:ext cx="4197955" cy="2698918"/>
          </a:xfrm>
          <a:prstGeom prst="cloud">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Рисунок 11" descr="E:\Мои документы\2015-Исследования\Проект Gps\20150317\Европа\Pos for TRO_SAT12_16-20.jpg"/>
          <p:cNvPicPr/>
          <p:nvPr/>
        </p:nvPicPr>
        <p:blipFill rotWithShape="1">
          <a:blip r:embed="rId5">
            <a:extLst>
              <a:ext uri="{28A0092B-C50C-407E-A947-70E740481C1C}">
                <a14:useLocalDpi xmlns:a14="http://schemas.microsoft.com/office/drawing/2010/main" val="0"/>
              </a:ext>
            </a:extLst>
          </a:blip>
          <a:srcRect l="3702"/>
          <a:stretch/>
        </p:blipFill>
        <p:spPr bwMode="auto">
          <a:xfrm>
            <a:off x="99944" y="5589240"/>
            <a:ext cx="8892415" cy="1079510"/>
          </a:xfrm>
          <a:prstGeom prst="rect">
            <a:avLst/>
          </a:prstGeom>
          <a:noFill/>
          <a:ln>
            <a:noFill/>
          </a:ln>
        </p:spPr>
      </p:pic>
      <p:sp>
        <p:nvSpPr>
          <p:cNvPr id="15" name="Прямоугольник 14"/>
          <p:cNvSpPr/>
          <p:nvPr/>
        </p:nvSpPr>
        <p:spPr>
          <a:xfrm>
            <a:off x="4282737" y="5589240"/>
            <a:ext cx="144016" cy="10795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6" name="Прямая соединительная линия 15"/>
          <p:cNvCxnSpPr/>
          <p:nvPr/>
        </p:nvCxnSpPr>
        <p:spPr>
          <a:xfrm flipV="1">
            <a:off x="2987824" y="3284984"/>
            <a:ext cx="4104456" cy="7200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7" name="Овал 16"/>
          <p:cNvSpPr/>
          <p:nvPr/>
        </p:nvSpPr>
        <p:spPr>
          <a:xfrm>
            <a:off x="7020272" y="3212088"/>
            <a:ext cx="144016" cy="144016"/>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p:cNvSpPr txBox="1"/>
          <p:nvPr/>
        </p:nvSpPr>
        <p:spPr>
          <a:xfrm>
            <a:off x="2432622" y="3143589"/>
            <a:ext cx="423514" cy="276999"/>
          </a:xfrm>
          <a:prstGeom prst="rect">
            <a:avLst/>
          </a:prstGeom>
          <a:noFill/>
        </p:spPr>
        <p:txBody>
          <a:bodyPr wrap="none" rtlCol="0">
            <a:spAutoFit/>
          </a:bodyPr>
          <a:lstStyle/>
          <a:p>
            <a:r>
              <a:rPr lang="en-US" sz="1200" b="1" i="1" dirty="0" smtClean="0">
                <a:solidFill>
                  <a:srgbClr val="FFC000"/>
                </a:solidFill>
              </a:rPr>
              <a:t>Kiel</a:t>
            </a:r>
            <a:endParaRPr lang="ru-RU" b="1" i="1" dirty="0">
              <a:solidFill>
                <a:srgbClr val="FFC000"/>
              </a:solidFill>
            </a:endParaRPr>
          </a:p>
        </p:txBody>
      </p:sp>
      <p:sp>
        <p:nvSpPr>
          <p:cNvPr id="19" name="TextBox 18"/>
          <p:cNvSpPr txBox="1"/>
          <p:nvPr/>
        </p:nvSpPr>
        <p:spPr>
          <a:xfrm>
            <a:off x="7064259" y="3057944"/>
            <a:ext cx="434734" cy="261610"/>
          </a:xfrm>
          <a:prstGeom prst="rect">
            <a:avLst/>
          </a:prstGeom>
          <a:noFill/>
        </p:spPr>
        <p:txBody>
          <a:bodyPr wrap="none" rtlCol="0">
            <a:spAutoFit/>
          </a:bodyPr>
          <a:lstStyle/>
          <a:p>
            <a:r>
              <a:rPr lang="en-US" sz="1100" b="1" i="1" dirty="0" err="1" smtClean="0">
                <a:solidFill>
                  <a:srgbClr val="FFC000"/>
                </a:solidFill>
              </a:rPr>
              <a:t>RBU</a:t>
            </a:r>
            <a:endParaRPr lang="ru-RU" b="1" i="1" dirty="0">
              <a:solidFill>
                <a:srgbClr val="FFC000"/>
              </a:solidFill>
            </a:endParaRPr>
          </a:p>
        </p:txBody>
      </p:sp>
      <p:sp>
        <p:nvSpPr>
          <p:cNvPr id="20" name="TextBox 19"/>
          <p:cNvSpPr txBox="1"/>
          <p:nvPr/>
        </p:nvSpPr>
        <p:spPr>
          <a:xfrm>
            <a:off x="7884368" y="764704"/>
            <a:ext cx="657552" cy="307777"/>
          </a:xfrm>
          <a:prstGeom prst="rect">
            <a:avLst/>
          </a:prstGeom>
          <a:noFill/>
        </p:spPr>
        <p:txBody>
          <a:bodyPr wrap="none" rtlCol="0">
            <a:spAutoFit/>
          </a:bodyPr>
          <a:lstStyle/>
          <a:p>
            <a:r>
              <a:rPr lang="en-US" sz="1400" dirty="0" err="1" smtClean="0"/>
              <a:t>Prn</a:t>
            </a:r>
            <a:r>
              <a:rPr lang="en-US" sz="1400" dirty="0" smtClean="0"/>
              <a:t> 12</a:t>
            </a:r>
            <a:endParaRPr lang="ru-RU" sz="1400" dirty="0"/>
          </a:p>
        </p:txBody>
      </p:sp>
      <p:sp>
        <p:nvSpPr>
          <p:cNvPr id="21" name="TextBox 20"/>
          <p:cNvSpPr txBox="1"/>
          <p:nvPr/>
        </p:nvSpPr>
        <p:spPr>
          <a:xfrm>
            <a:off x="5508104" y="813334"/>
            <a:ext cx="491160" cy="307777"/>
          </a:xfrm>
          <a:prstGeom prst="rect">
            <a:avLst/>
          </a:prstGeom>
          <a:noFill/>
        </p:spPr>
        <p:txBody>
          <a:bodyPr wrap="none" rtlCol="0">
            <a:spAutoFit/>
          </a:bodyPr>
          <a:lstStyle/>
          <a:p>
            <a:r>
              <a:rPr lang="en-US" sz="1400" dirty="0" err="1" smtClean="0"/>
              <a:t>tro1</a:t>
            </a:r>
            <a:endParaRPr lang="ru-RU" sz="1400" dirty="0"/>
          </a:p>
        </p:txBody>
      </p:sp>
      <p:sp>
        <p:nvSpPr>
          <p:cNvPr id="22" name="TextBox 21"/>
          <p:cNvSpPr txBox="1"/>
          <p:nvPr/>
        </p:nvSpPr>
        <p:spPr>
          <a:xfrm>
            <a:off x="5490791" y="4220097"/>
            <a:ext cx="508473" cy="307777"/>
          </a:xfrm>
          <a:prstGeom prst="rect">
            <a:avLst/>
          </a:prstGeom>
          <a:noFill/>
        </p:spPr>
        <p:txBody>
          <a:bodyPr wrap="none" rtlCol="0">
            <a:spAutoFit/>
          </a:bodyPr>
          <a:lstStyle/>
          <a:p>
            <a:r>
              <a:rPr lang="en-US" sz="1400" dirty="0" err="1" smtClean="0"/>
              <a:t>NAA</a:t>
            </a:r>
            <a:endParaRPr lang="ru-RU" sz="1400" dirty="0"/>
          </a:p>
        </p:txBody>
      </p:sp>
      <p:sp>
        <p:nvSpPr>
          <p:cNvPr id="23" name="TextBox 22"/>
          <p:cNvSpPr txBox="1"/>
          <p:nvPr/>
        </p:nvSpPr>
        <p:spPr>
          <a:xfrm>
            <a:off x="4042890" y="5069734"/>
            <a:ext cx="391454" cy="276999"/>
          </a:xfrm>
          <a:prstGeom prst="rect">
            <a:avLst/>
          </a:prstGeom>
          <a:noFill/>
        </p:spPr>
        <p:txBody>
          <a:bodyPr wrap="none" rtlCol="0">
            <a:spAutoFit/>
          </a:bodyPr>
          <a:lstStyle/>
          <a:p>
            <a:r>
              <a:rPr lang="en-US" sz="1200" dirty="0" err="1" smtClean="0">
                <a:solidFill>
                  <a:schemeClr val="bg1"/>
                </a:solidFill>
              </a:rPr>
              <a:t>ICV</a:t>
            </a:r>
            <a:endParaRPr lang="ru-RU" dirty="0">
              <a:solidFill>
                <a:schemeClr val="bg1"/>
              </a:solidFill>
            </a:endParaRPr>
          </a:p>
        </p:txBody>
      </p:sp>
    </p:spTree>
    <p:extLst>
      <p:ext uri="{BB962C8B-B14F-4D97-AF65-F5344CB8AC3E}">
        <p14:creationId xmlns:p14="http://schemas.microsoft.com/office/powerpoint/2010/main" val="28123648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extLst>
              <a:ext uri="{28A0092B-C50C-407E-A947-70E740481C1C}">
                <a14:useLocalDpi xmlns:a14="http://schemas.microsoft.com/office/drawing/2010/main" val="0"/>
              </a:ext>
            </a:extLst>
          </a:blip>
          <a:stretch>
            <a:fillRect/>
          </a:stretch>
        </p:blipFill>
        <p:spPr>
          <a:xfrm>
            <a:off x="107504" y="476672"/>
            <a:ext cx="8784976" cy="5616624"/>
          </a:xfrm>
          <a:prstGeom prst="rect">
            <a:avLst/>
          </a:prstGeom>
        </p:spPr>
      </p:pic>
      <p:sp>
        <p:nvSpPr>
          <p:cNvPr id="2" name="TextBox 1"/>
          <p:cNvSpPr txBox="1"/>
          <p:nvPr/>
        </p:nvSpPr>
        <p:spPr>
          <a:xfrm>
            <a:off x="179512" y="75982"/>
            <a:ext cx="715260" cy="369332"/>
          </a:xfrm>
          <a:prstGeom prst="rect">
            <a:avLst/>
          </a:prstGeom>
          <a:noFill/>
        </p:spPr>
        <p:txBody>
          <a:bodyPr wrap="none" rtlCol="0">
            <a:spAutoFit/>
          </a:bodyPr>
          <a:lstStyle/>
          <a:p>
            <a:r>
              <a:rPr lang="en-US" dirty="0" smtClean="0"/>
              <a:t>17:55</a:t>
            </a:r>
            <a:endParaRPr lang="ru-RU" dirty="0"/>
          </a:p>
        </p:txBody>
      </p:sp>
      <p:cxnSp>
        <p:nvCxnSpPr>
          <p:cNvPr id="8" name="Прямая соединительная линия 7"/>
          <p:cNvCxnSpPr/>
          <p:nvPr/>
        </p:nvCxnSpPr>
        <p:spPr>
          <a:xfrm flipH="1" flipV="1">
            <a:off x="683568" y="445314"/>
            <a:ext cx="6264696" cy="30556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a:off x="2627784" y="3573016"/>
            <a:ext cx="439248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Овал 12"/>
          <p:cNvSpPr/>
          <p:nvPr/>
        </p:nvSpPr>
        <p:spPr>
          <a:xfrm>
            <a:off x="2843808" y="3284984"/>
            <a:ext cx="144016" cy="144016"/>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8438"/>
          <a:stretch/>
        </p:blipFill>
        <p:spPr bwMode="auto">
          <a:xfrm>
            <a:off x="4716016" y="4166608"/>
            <a:ext cx="4052276"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50000"/>
          <a:stretch/>
        </p:blipFill>
        <p:spPr bwMode="auto">
          <a:xfrm>
            <a:off x="357285" y="4166608"/>
            <a:ext cx="4113574" cy="134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Облако 8"/>
          <p:cNvSpPr/>
          <p:nvPr/>
        </p:nvSpPr>
        <p:spPr>
          <a:xfrm rot="936883">
            <a:off x="1008138" y="699404"/>
            <a:ext cx="6370522" cy="3164686"/>
          </a:xfrm>
          <a:prstGeom prst="cloud">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descr="E:\Мои документы\2015-Исследования\Проект Gps\20150317\Европа\Pos for TRO_SAT12_16-20.jpg"/>
          <p:cNvPicPr/>
          <p:nvPr/>
        </p:nvPicPr>
        <p:blipFill rotWithShape="1">
          <a:blip r:embed="rId5">
            <a:extLst>
              <a:ext uri="{28A0092B-C50C-407E-A947-70E740481C1C}">
                <a14:useLocalDpi xmlns:a14="http://schemas.microsoft.com/office/drawing/2010/main" val="0"/>
              </a:ext>
            </a:extLst>
          </a:blip>
          <a:srcRect l="3702"/>
          <a:stretch/>
        </p:blipFill>
        <p:spPr bwMode="auto">
          <a:xfrm>
            <a:off x="107504" y="5589240"/>
            <a:ext cx="8892415" cy="1079510"/>
          </a:xfrm>
          <a:prstGeom prst="rect">
            <a:avLst/>
          </a:prstGeom>
          <a:noFill/>
          <a:ln>
            <a:noFill/>
          </a:ln>
        </p:spPr>
      </p:pic>
      <p:sp>
        <p:nvSpPr>
          <p:cNvPr id="12" name="Прямоугольник 11"/>
          <p:cNvSpPr/>
          <p:nvPr/>
        </p:nvSpPr>
        <p:spPr>
          <a:xfrm>
            <a:off x="4553711" y="5589240"/>
            <a:ext cx="144016" cy="10795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5" name="Прямая соединительная линия 14"/>
          <p:cNvCxnSpPr/>
          <p:nvPr/>
        </p:nvCxnSpPr>
        <p:spPr>
          <a:xfrm flipV="1">
            <a:off x="2987824" y="3284984"/>
            <a:ext cx="4104456" cy="7200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7" name="Овал 16"/>
          <p:cNvSpPr/>
          <p:nvPr/>
        </p:nvSpPr>
        <p:spPr>
          <a:xfrm>
            <a:off x="7020272" y="3212088"/>
            <a:ext cx="144016" cy="144016"/>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p:cNvSpPr txBox="1"/>
          <p:nvPr/>
        </p:nvSpPr>
        <p:spPr>
          <a:xfrm>
            <a:off x="2432622" y="3143589"/>
            <a:ext cx="423514" cy="276999"/>
          </a:xfrm>
          <a:prstGeom prst="rect">
            <a:avLst/>
          </a:prstGeom>
          <a:noFill/>
        </p:spPr>
        <p:txBody>
          <a:bodyPr wrap="none" rtlCol="0">
            <a:spAutoFit/>
          </a:bodyPr>
          <a:lstStyle/>
          <a:p>
            <a:r>
              <a:rPr lang="en-US" sz="1200" b="1" i="1" dirty="0" smtClean="0">
                <a:solidFill>
                  <a:srgbClr val="FFC000"/>
                </a:solidFill>
              </a:rPr>
              <a:t>Kiel</a:t>
            </a:r>
            <a:endParaRPr lang="ru-RU" b="1" i="1" dirty="0">
              <a:solidFill>
                <a:srgbClr val="FFC000"/>
              </a:solidFill>
            </a:endParaRPr>
          </a:p>
        </p:txBody>
      </p:sp>
      <p:sp>
        <p:nvSpPr>
          <p:cNvPr id="19" name="TextBox 18"/>
          <p:cNvSpPr txBox="1"/>
          <p:nvPr/>
        </p:nvSpPr>
        <p:spPr>
          <a:xfrm>
            <a:off x="7064259" y="3057944"/>
            <a:ext cx="434734" cy="261610"/>
          </a:xfrm>
          <a:prstGeom prst="rect">
            <a:avLst/>
          </a:prstGeom>
          <a:noFill/>
        </p:spPr>
        <p:txBody>
          <a:bodyPr wrap="none" rtlCol="0">
            <a:spAutoFit/>
          </a:bodyPr>
          <a:lstStyle/>
          <a:p>
            <a:r>
              <a:rPr lang="en-US" sz="1100" b="1" i="1" dirty="0" err="1" smtClean="0">
                <a:solidFill>
                  <a:srgbClr val="FFC000"/>
                </a:solidFill>
              </a:rPr>
              <a:t>RBU</a:t>
            </a:r>
            <a:endParaRPr lang="ru-RU" b="1" i="1" dirty="0">
              <a:solidFill>
                <a:srgbClr val="FFC000"/>
              </a:solidFill>
            </a:endParaRPr>
          </a:p>
        </p:txBody>
      </p:sp>
      <p:sp>
        <p:nvSpPr>
          <p:cNvPr id="20" name="TextBox 19"/>
          <p:cNvSpPr txBox="1"/>
          <p:nvPr/>
        </p:nvSpPr>
        <p:spPr>
          <a:xfrm>
            <a:off x="874864" y="4373986"/>
            <a:ext cx="526106" cy="307777"/>
          </a:xfrm>
          <a:prstGeom prst="rect">
            <a:avLst/>
          </a:prstGeom>
          <a:noFill/>
        </p:spPr>
        <p:txBody>
          <a:bodyPr wrap="none" rtlCol="0">
            <a:spAutoFit/>
          </a:bodyPr>
          <a:lstStyle/>
          <a:p>
            <a:r>
              <a:rPr lang="en-US" sz="1400" dirty="0" err="1" smtClean="0"/>
              <a:t>DHO</a:t>
            </a:r>
            <a:endParaRPr lang="ru-RU" sz="1400" dirty="0"/>
          </a:p>
        </p:txBody>
      </p:sp>
      <p:sp>
        <p:nvSpPr>
          <p:cNvPr id="22" name="TextBox 21"/>
          <p:cNvSpPr txBox="1"/>
          <p:nvPr/>
        </p:nvSpPr>
        <p:spPr>
          <a:xfrm>
            <a:off x="5508104" y="4373986"/>
            <a:ext cx="508473" cy="307777"/>
          </a:xfrm>
          <a:prstGeom prst="rect">
            <a:avLst/>
          </a:prstGeom>
          <a:noFill/>
        </p:spPr>
        <p:txBody>
          <a:bodyPr wrap="none" rtlCol="0">
            <a:spAutoFit/>
          </a:bodyPr>
          <a:lstStyle/>
          <a:p>
            <a:r>
              <a:rPr lang="en-US" sz="1400" dirty="0" err="1" smtClean="0"/>
              <a:t>NAA</a:t>
            </a:r>
            <a:endParaRPr lang="ru-RU" sz="1400" dirty="0"/>
          </a:p>
        </p:txBody>
      </p:sp>
      <p:sp>
        <p:nvSpPr>
          <p:cNvPr id="21" name="TextBox 20"/>
          <p:cNvSpPr txBox="1"/>
          <p:nvPr/>
        </p:nvSpPr>
        <p:spPr>
          <a:xfrm>
            <a:off x="4042890" y="5069734"/>
            <a:ext cx="391454" cy="276999"/>
          </a:xfrm>
          <a:prstGeom prst="rect">
            <a:avLst/>
          </a:prstGeom>
          <a:noFill/>
        </p:spPr>
        <p:txBody>
          <a:bodyPr wrap="none" rtlCol="0">
            <a:spAutoFit/>
          </a:bodyPr>
          <a:lstStyle/>
          <a:p>
            <a:r>
              <a:rPr lang="en-US" sz="1200" dirty="0" err="1" smtClean="0">
                <a:solidFill>
                  <a:schemeClr val="bg1"/>
                </a:solidFill>
              </a:rPr>
              <a:t>ICV</a:t>
            </a:r>
            <a:endParaRPr lang="ru-RU" dirty="0">
              <a:solidFill>
                <a:schemeClr val="bg1"/>
              </a:solidFill>
            </a:endParaRPr>
          </a:p>
        </p:txBody>
      </p:sp>
    </p:spTree>
    <p:extLst>
      <p:ext uri="{BB962C8B-B14F-4D97-AF65-F5344CB8AC3E}">
        <p14:creationId xmlns:p14="http://schemas.microsoft.com/office/powerpoint/2010/main" val="14088567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extLst>
              <a:ext uri="{28A0092B-C50C-407E-A947-70E740481C1C}">
                <a14:useLocalDpi xmlns:a14="http://schemas.microsoft.com/office/drawing/2010/main" val="0"/>
              </a:ext>
            </a:extLst>
          </a:blip>
          <a:stretch>
            <a:fillRect/>
          </a:stretch>
        </p:blipFill>
        <p:spPr>
          <a:xfrm>
            <a:off x="107504" y="476672"/>
            <a:ext cx="8784976" cy="5616624"/>
          </a:xfrm>
          <a:prstGeom prst="rect">
            <a:avLst/>
          </a:prstGeom>
        </p:spPr>
      </p:pic>
      <p:sp>
        <p:nvSpPr>
          <p:cNvPr id="2" name="TextBox 1"/>
          <p:cNvSpPr txBox="1"/>
          <p:nvPr/>
        </p:nvSpPr>
        <p:spPr>
          <a:xfrm>
            <a:off x="179512" y="75982"/>
            <a:ext cx="715260" cy="369332"/>
          </a:xfrm>
          <a:prstGeom prst="rect">
            <a:avLst/>
          </a:prstGeom>
          <a:noFill/>
        </p:spPr>
        <p:txBody>
          <a:bodyPr wrap="none" rtlCol="0">
            <a:spAutoFit/>
          </a:bodyPr>
          <a:lstStyle/>
          <a:p>
            <a:r>
              <a:rPr lang="en-US" dirty="0" smtClean="0"/>
              <a:t>17:56</a:t>
            </a:r>
            <a:endParaRPr lang="ru-RU" dirty="0"/>
          </a:p>
        </p:txBody>
      </p:sp>
      <p:cxnSp>
        <p:nvCxnSpPr>
          <p:cNvPr id="10" name="Прямая соединительная линия 9"/>
          <p:cNvCxnSpPr/>
          <p:nvPr/>
        </p:nvCxnSpPr>
        <p:spPr>
          <a:xfrm>
            <a:off x="2627784" y="3573016"/>
            <a:ext cx="439248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a:off x="1403648" y="2780928"/>
            <a:ext cx="5616624" cy="79208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Овал 14"/>
          <p:cNvSpPr/>
          <p:nvPr/>
        </p:nvSpPr>
        <p:spPr>
          <a:xfrm>
            <a:off x="2843808" y="3284984"/>
            <a:ext cx="144016" cy="144016"/>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4436453"/>
            <a:ext cx="4124325" cy="1080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0000"/>
          <a:stretch/>
        </p:blipFill>
        <p:spPr bwMode="auto">
          <a:xfrm>
            <a:off x="375667" y="4437113"/>
            <a:ext cx="411357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Облако 8"/>
          <p:cNvSpPr/>
          <p:nvPr/>
        </p:nvSpPr>
        <p:spPr>
          <a:xfrm rot="936883">
            <a:off x="780834" y="2060398"/>
            <a:ext cx="6370522" cy="2069310"/>
          </a:xfrm>
          <a:prstGeom prst="cloud">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descr="E:\Мои документы\2015-Исследования\Проект Gps\20150317\Европа\Pos for TRO_SAT12_16-20.jpg"/>
          <p:cNvPicPr/>
          <p:nvPr/>
        </p:nvPicPr>
        <p:blipFill rotWithShape="1">
          <a:blip r:embed="rId5">
            <a:extLst>
              <a:ext uri="{28A0092B-C50C-407E-A947-70E740481C1C}">
                <a14:useLocalDpi xmlns:a14="http://schemas.microsoft.com/office/drawing/2010/main" val="0"/>
              </a:ext>
            </a:extLst>
          </a:blip>
          <a:srcRect l="3702"/>
          <a:stretch/>
        </p:blipFill>
        <p:spPr bwMode="auto">
          <a:xfrm>
            <a:off x="107504" y="5589240"/>
            <a:ext cx="8892415" cy="1079510"/>
          </a:xfrm>
          <a:prstGeom prst="rect">
            <a:avLst/>
          </a:prstGeom>
          <a:noFill/>
          <a:ln>
            <a:noFill/>
          </a:ln>
        </p:spPr>
      </p:pic>
      <p:sp>
        <p:nvSpPr>
          <p:cNvPr id="12" name="Прямоугольник 11"/>
          <p:cNvSpPr/>
          <p:nvPr/>
        </p:nvSpPr>
        <p:spPr>
          <a:xfrm>
            <a:off x="4596045" y="5589240"/>
            <a:ext cx="144016" cy="10795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3" name="Прямая соединительная линия 12"/>
          <p:cNvCxnSpPr/>
          <p:nvPr/>
        </p:nvCxnSpPr>
        <p:spPr>
          <a:xfrm flipV="1">
            <a:off x="2987824" y="3284984"/>
            <a:ext cx="4104456" cy="7200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Овал 15"/>
          <p:cNvSpPr/>
          <p:nvPr/>
        </p:nvSpPr>
        <p:spPr>
          <a:xfrm>
            <a:off x="7020272" y="3212088"/>
            <a:ext cx="144016" cy="144016"/>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p:cNvSpPr txBox="1"/>
          <p:nvPr/>
        </p:nvSpPr>
        <p:spPr>
          <a:xfrm>
            <a:off x="2432622" y="3143589"/>
            <a:ext cx="423514" cy="276999"/>
          </a:xfrm>
          <a:prstGeom prst="rect">
            <a:avLst/>
          </a:prstGeom>
          <a:noFill/>
        </p:spPr>
        <p:txBody>
          <a:bodyPr wrap="none" rtlCol="0">
            <a:spAutoFit/>
          </a:bodyPr>
          <a:lstStyle/>
          <a:p>
            <a:r>
              <a:rPr lang="en-US" sz="1200" b="1" i="1" dirty="0" smtClean="0">
                <a:solidFill>
                  <a:srgbClr val="FFC000"/>
                </a:solidFill>
              </a:rPr>
              <a:t>Kiel</a:t>
            </a:r>
            <a:endParaRPr lang="ru-RU" b="1" i="1" dirty="0">
              <a:solidFill>
                <a:srgbClr val="FFC000"/>
              </a:solidFill>
            </a:endParaRPr>
          </a:p>
        </p:txBody>
      </p:sp>
      <p:sp>
        <p:nvSpPr>
          <p:cNvPr id="18" name="TextBox 17"/>
          <p:cNvSpPr txBox="1"/>
          <p:nvPr/>
        </p:nvSpPr>
        <p:spPr>
          <a:xfrm>
            <a:off x="7064259" y="3057944"/>
            <a:ext cx="434734" cy="261610"/>
          </a:xfrm>
          <a:prstGeom prst="rect">
            <a:avLst/>
          </a:prstGeom>
          <a:noFill/>
        </p:spPr>
        <p:txBody>
          <a:bodyPr wrap="none" rtlCol="0">
            <a:spAutoFit/>
          </a:bodyPr>
          <a:lstStyle/>
          <a:p>
            <a:r>
              <a:rPr lang="en-US" sz="1100" b="1" i="1" dirty="0" err="1" smtClean="0">
                <a:solidFill>
                  <a:srgbClr val="FFC000"/>
                </a:solidFill>
              </a:rPr>
              <a:t>RBU</a:t>
            </a:r>
            <a:endParaRPr lang="ru-RU" b="1" i="1" dirty="0">
              <a:solidFill>
                <a:srgbClr val="FFC000"/>
              </a:solidFill>
            </a:endParaRPr>
          </a:p>
        </p:txBody>
      </p:sp>
      <p:sp>
        <p:nvSpPr>
          <p:cNvPr id="19" name="TextBox 18"/>
          <p:cNvSpPr txBox="1"/>
          <p:nvPr/>
        </p:nvSpPr>
        <p:spPr>
          <a:xfrm>
            <a:off x="874864" y="4527874"/>
            <a:ext cx="526106" cy="307777"/>
          </a:xfrm>
          <a:prstGeom prst="rect">
            <a:avLst/>
          </a:prstGeom>
          <a:noFill/>
        </p:spPr>
        <p:txBody>
          <a:bodyPr wrap="none" rtlCol="0">
            <a:spAutoFit/>
          </a:bodyPr>
          <a:lstStyle/>
          <a:p>
            <a:r>
              <a:rPr lang="en-US" sz="1400" dirty="0" err="1" smtClean="0"/>
              <a:t>DHO</a:t>
            </a:r>
            <a:endParaRPr lang="ru-RU" sz="1400" dirty="0"/>
          </a:p>
        </p:txBody>
      </p:sp>
      <p:sp>
        <p:nvSpPr>
          <p:cNvPr id="20" name="TextBox 19"/>
          <p:cNvSpPr txBox="1"/>
          <p:nvPr/>
        </p:nvSpPr>
        <p:spPr>
          <a:xfrm>
            <a:off x="5436096" y="4527874"/>
            <a:ext cx="527709" cy="307777"/>
          </a:xfrm>
          <a:prstGeom prst="rect">
            <a:avLst/>
          </a:prstGeom>
          <a:noFill/>
        </p:spPr>
        <p:txBody>
          <a:bodyPr wrap="none" rtlCol="0">
            <a:spAutoFit/>
          </a:bodyPr>
          <a:lstStyle/>
          <a:p>
            <a:r>
              <a:rPr lang="en-US" sz="1400" dirty="0" smtClean="0"/>
              <a:t>GOD</a:t>
            </a:r>
            <a:endParaRPr lang="ru-RU" sz="1400" dirty="0"/>
          </a:p>
        </p:txBody>
      </p:sp>
      <p:sp>
        <p:nvSpPr>
          <p:cNvPr id="21" name="TextBox 20"/>
          <p:cNvSpPr txBox="1"/>
          <p:nvPr/>
        </p:nvSpPr>
        <p:spPr>
          <a:xfrm>
            <a:off x="4042890" y="5069734"/>
            <a:ext cx="391454" cy="276999"/>
          </a:xfrm>
          <a:prstGeom prst="rect">
            <a:avLst/>
          </a:prstGeom>
          <a:noFill/>
        </p:spPr>
        <p:txBody>
          <a:bodyPr wrap="none" rtlCol="0">
            <a:spAutoFit/>
          </a:bodyPr>
          <a:lstStyle/>
          <a:p>
            <a:r>
              <a:rPr lang="en-US" sz="1200" dirty="0" err="1" smtClean="0">
                <a:solidFill>
                  <a:schemeClr val="bg1"/>
                </a:solidFill>
              </a:rPr>
              <a:t>ICV</a:t>
            </a:r>
            <a:endParaRPr lang="ru-RU" dirty="0">
              <a:solidFill>
                <a:schemeClr val="bg1"/>
              </a:solidFill>
            </a:endParaRPr>
          </a:p>
        </p:txBody>
      </p:sp>
      <p:sp>
        <p:nvSpPr>
          <p:cNvPr id="3" name="Облако 2"/>
          <p:cNvSpPr/>
          <p:nvPr/>
        </p:nvSpPr>
        <p:spPr>
          <a:xfrm>
            <a:off x="2644379" y="1916832"/>
            <a:ext cx="45719" cy="4571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759675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extLst>
              <a:ext uri="{28A0092B-C50C-407E-A947-70E740481C1C}">
                <a14:useLocalDpi xmlns:a14="http://schemas.microsoft.com/office/drawing/2010/main" val="0"/>
              </a:ext>
            </a:extLst>
          </a:blip>
          <a:stretch>
            <a:fillRect/>
          </a:stretch>
        </p:blipFill>
        <p:spPr>
          <a:xfrm>
            <a:off x="107504" y="476672"/>
            <a:ext cx="8784976" cy="5616624"/>
          </a:xfrm>
          <a:prstGeom prst="rect">
            <a:avLst/>
          </a:prstGeom>
        </p:spPr>
      </p:pic>
      <p:sp>
        <p:nvSpPr>
          <p:cNvPr id="2" name="TextBox 1"/>
          <p:cNvSpPr txBox="1"/>
          <p:nvPr/>
        </p:nvSpPr>
        <p:spPr>
          <a:xfrm>
            <a:off x="179512" y="75982"/>
            <a:ext cx="715260" cy="369332"/>
          </a:xfrm>
          <a:prstGeom prst="rect">
            <a:avLst/>
          </a:prstGeom>
          <a:noFill/>
        </p:spPr>
        <p:txBody>
          <a:bodyPr wrap="none" rtlCol="0">
            <a:spAutoFit/>
          </a:bodyPr>
          <a:lstStyle/>
          <a:p>
            <a:r>
              <a:rPr lang="en-US" dirty="0" smtClean="0"/>
              <a:t>17:5</a:t>
            </a:r>
            <a:r>
              <a:rPr lang="ru-RU" dirty="0" smtClean="0"/>
              <a:t>9</a:t>
            </a:r>
            <a:endParaRPr lang="ru-RU" dirty="0"/>
          </a:p>
        </p:txBody>
      </p:sp>
      <p:cxnSp>
        <p:nvCxnSpPr>
          <p:cNvPr id="8" name="Прямая соединительная линия 7"/>
          <p:cNvCxnSpPr/>
          <p:nvPr/>
        </p:nvCxnSpPr>
        <p:spPr>
          <a:xfrm>
            <a:off x="1403648" y="2780928"/>
            <a:ext cx="5616624" cy="79208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Овал 8"/>
          <p:cNvSpPr/>
          <p:nvPr/>
        </p:nvSpPr>
        <p:spPr>
          <a:xfrm>
            <a:off x="2843808" y="3284984"/>
            <a:ext cx="144016" cy="144016"/>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4436453"/>
            <a:ext cx="4124325" cy="1080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Облако 10"/>
          <p:cNvSpPr/>
          <p:nvPr/>
        </p:nvSpPr>
        <p:spPr>
          <a:xfrm rot="243081">
            <a:off x="1686055" y="2801230"/>
            <a:ext cx="4304660" cy="1350564"/>
          </a:xfrm>
          <a:prstGeom prst="cloud">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Рисунок 11" descr="E:\Мои документы\2015-Исследования\Проект Gps\20150317\Европа\Pos for TRO_SAT12_16-20.jpg"/>
          <p:cNvPicPr/>
          <p:nvPr/>
        </p:nvPicPr>
        <p:blipFill rotWithShape="1">
          <a:blip r:embed="rId4">
            <a:extLst>
              <a:ext uri="{28A0092B-C50C-407E-A947-70E740481C1C}">
                <a14:useLocalDpi xmlns:a14="http://schemas.microsoft.com/office/drawing/2010/main" val="0"/>
              </a:ext>
            </a:extLst>
          </a:blip>
          <a:srcRect l="3702"/>
          <a:stretch/>
        </p:blipFill>
        <p:spPr bwMode="auto">
          <a:xfrm>
            <a:off x="107504" y="5589240"/>
            <a:ext cx="8892415" cy="1079510"/>
          </a:xfrm>
          <a:prstGeom prst="rect">
            <a:avLst/>
          </a:prstGeom>
          <a:noFill/>
          <a:ln>
            <a:noFill/>
          </a:ln>
        </p:spPr>
      </p:pic>
      <p:sp>
        <p:nvSpPr>
          <p:cNvPr id="13" name="Прямоугольник 12"/>
          <p:cNvSpPr/>
          <p:nvPr/>
        </p:nvSpPr>
        <p:spPr>
          <a:xfrm>
            <a:off x="4646845" y="5589240"/>
            <a:ext cx="144016" cy="10795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4" name="Прямая соединительная линия 13"/>
          <p:cNvCxnSpPr/>
          <p:nvPr/>
        </p:nvCxnSpPr>
        <p:spPr>
          <a:xfrm flipV="1">
            <a:off x="2987824" y="3284984"/>
            <a:ext cx="4104456" cy="7200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Овал 14"/>
          <p:cNvSpPr/>
          <p:nvPr/>
        </p:nvSpPr>
        <p:spPr>
          <a:xfrm>
            <a:off x="7020272" y="3212088"/>
            <a:ext cx="144016" cy="144016"/>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p:cNvSpPr txBox="1"/>
          <p:nvPr/>
        </p:nvSpPr>
        <p:spPr>
          <a:xfrm>
            <a:off x="2432622" y="3143589"/>
            <a:ext cx="423514" cy="276999"/>
          </a:xfrm>
          <a:prstGeom prst="rect">
            <a:avLst/>
          </a:prstGeom>
          <a:noFill/>
        </p:spPr>
        <p:txBody>
          <a:bodyPr wrap="none" rtlCol="0">
            <a:spAutoFit/>
          </a:bodyPr>
          <a:lstStyle/>
          <a:p>
            <a:r>
              <a:rPr lang="en-US" sz="1200" b="1" i="1" dirty="0" smtClean="0">
                <a:solidFill>
                  <a:srgbClr val="FFC000"/>
                </a:solidFill>
              </a:rPr>
              <a:t>Kiel</a:t>
            </a:r>
            <a:endParaRPr lang="ru-RU" b="1" i="1" dirty="0">
              <a:solidFill>
                <a:srgbClr val="FFC000"/>
              </a:solidFill>
            </a:endParaRPr>
          </a:p>
        </p:txBody>
      </p:sp>
      <p:sp>
        <p:nvSpPr>
          <p:cNvPr id="18" name="TextBox 17"/>
          <p:cNvSpPr txBox="1"/>
          <p:nvPr/>
        </p:nvSpPr>
        <p:spPr>
          <a:xfrm>
            <a:off x="7064259" y="3057944"/>
            <a:ext cx="434734" cy="261610"/>
          </a:xfrm>
          <a:prstGeom prst="rect">
            <a:avLst/>
          </a:prstGeom>
          <a:noFill/>
        </p:spPr>
        <p:txBody>
          <a:bodyPr wrap="none" rtlCol="0">
            <a:spAutoFit/>
          </a:bodyPr>
          <a:lstStyle/>
          <a:p>
            <a:r>
              <a:rPr lang="en-US" sz="1100" b="1" i="1" dirty="0" err="1" smtClean="0">
                <a:solidFill>
                  <a:srgbClr val="FFC000"/>
                </a:solidFill>
              </a:rPr>
              <a:t>RBU</a:t>
            </a:r>
            <a:endParaRPr lang="ru-RU" b="1" i="1" dirty="0">
              <a:solidFill>
                <a:srgbClr val="FFC000"/>
              </a:solidFill>
            </a:endParaRPr>
          </a:p>
        </p:txBody>
      </p:sp>
      <p:sp>
        <p:nvSpPr>
          <p:cNvPr id="19" name="TextBox 18"/>
          <p:cNvSpPr txBox="1"/>
          <p:nvPr/>
        </p:nvSpPr>
        <p:spPr>
          <a:xfrm>
            <a:off x="5436096" y="4527874"/>
            <a:ext cx="444737" cy="307777"/>
          </a:xfrm>
          <a:prstGeom prst="rect">
            <a:avLst/>
          </a:prstGeom>
          <a:noFill/>
        </p:spPr>
        <p:txBody>
          <a:bodyPr wrap="none" rtlCol="0">
            <a:spAutoFit/>
          </a:bodyPr>
          <a:lstStyle/>
          <a:p>
            <a:r>
              <a:rPr lang="en-US" sz="1400" dirty="0" err="1" smtClean="0"/>
              <a:t>FTA</a:t>
            </a:r>
            <a:endParaRPr lang="ru-RU" sz="1400" dirty="0"/>
          </a:p>
        </p:txBody>
      </p:sp>
      <p:sp>
        <p:nvSpPr>
          <p:cNvPr id="16" name="TextBox 15"/>
          <p:cNvSpPr txBox="1"/>
          <p:nvPr/>
        </p:nvSpPr>
        <p:spPr>
          <a:xfrm>
            <a:off x="4042890" y="5069734"/>
            <a:ext cx="391454" cy="276999"/>
          </a:xfrm>
          <a:prstGeom prst="rect">
            <a:avLst/>
          </a:prstGeom>
          <a:noFill/>
        </p:spPr>
        <p:txBody>
          <a:bodyPr wrap="none" rtlCol="0">
            <a:spAutoFit/>
          </a:bodyPr>
          <a:lstStyle/>
          <a:p>
            <a:r>
              <a:rPr lang="en-US" sz="1200" dirty="0" err="1" smtClean="0">
                <a:solidFill>
                  <a:schemeClr val="bg1"/>
                </a:solidFill>
              </a:rPr>
              <a:t>ICV</a:t>
            </a:r>
            <a:endParaRPr lang="ru-RU" dirty="0">
              <a:solidFill>
                <a:schemeClr val="bg1"/>
              </a:solidFill>
            </a:endParaRPr>
          </a:p>
        </p:txBody>
      </p:sp>
    </p:spTree>
    <p:extLst>
      <p:ext uri="{BB962C8B-B14F-4D97-AF65-F5344CB8AC3E}">
        <p14:creationId xmlns:p14="http://schemas.microsoft.com/office/powerpoint/2010/main" val="20847632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extLst>
              <a:ext uri="{28A0092B-C50C-407E-A947-70E740481C1C}">
                <a14:useLocalDpi xmlns:a14="http://schemas.microsoft.com/office/drawing/2010/main" val="0"/>
              </a:ext>
            </a:extLst>
          </a:blip>
          <a:stretch>
            <a:fillRect/>
          </a:stretch>
        </p:blipFill>
        <p:spPr>
          <a:xfrm>
            <a:off x="107504" y="476672"/>
            <a:ext cx="8784976" cy="5616624"/>
          </a:xfrm>
          <a:prstGeom prst="rect">
            <a:avLst/>
          </a:prstGeom>
        </p:spPr>
      </p:pic>
      <p:sp>
        <p:nvSpPr>
          <p:cNvPr id="3" name="TextBox 2"/>
          <p:cNvSpPr txBox="1"/>
          <p:nvPr/>
        </p:nvSpPr>
        <p:spPr>
          <a:xfrm>
            <a:off x="179512" y="75982"/>
            <a:ext cx="715260" cy="369332"/>
          </a:xfrm>
          <a:prstGeom prst="rect">
            <a:avLst/>
          </a:prstGeom>
          <a:noFill/>
        </p:spPr>
        <p:txBody>
          <a:bodyPr wrap="none" rtlCol="0">
            <a:spAutoFit/>
          </a:bodyPr>
          <a:lstStyle/>
          <a:p>
            <a:r>
              <a:rPr lang="en-US" dirty="0" smtClean="0"/>
              <a:t>1</a:t>
            </a:r>
            <a:r>
              <a:rPr lang="ru-RU" dirty="0" smtClean="0"/>
              <a:t>8</a:t>
            </a:r>
            <a:r>
              <a:rPr lang="en-US" dirty="0" smtClean="0"/>
              <a:t>:</a:t>
            </a:r>
            <a:r>
              <a:rPr lang="ru-RU" dirty="0" smtClean="0"/>
              <a:t>00</a:t>
            </a:r>
            <a:endParaRPr lang="ru-RU" dirty="0"/>
          </a:p>
        </p:txBody>
      </p:sp>
      <p:sp>
        <p:nvSpPr>
          <p:cNvPr id="5" name="Овал 4"/>
          <p:cNvSpPr/>
          <p:nvPr/>
        </p:nvSpPr>
        <p:spPr>
          <a:xfrm>
            <a:off x="2843808" y="3284984"/>
            <a:ext cx="144016" cy="144016"/>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descr="E:\Мои документы\2015-Исследования\Проект Gps\20150317\Европа\Pos for TRO_SAT12_16-20.jpg"/>
          <p:cNvPicPr/>
          <p:nvPr/>
        </p:nvPicPr>
        <p:blipFill rotWithShape="1">
          <a:blip r:embed="rId3">
            <a:extLst>
              <a:ext uri="{28A0092B-C50C-407E-A947-70E740481C1C}">
                <a14:useLocalDpi xmlns:a14="http://schemas.microsoft.com/office/drawing/2010/main" val="0"/>
              </a:ext>
            </a:extLst>
          </a:blip>
          <a:srcRect l="3702"/>
          <a:stretch/>
        </p:blipFill>
        <p:spPr bwMode="auto">
          <a:xfrm>
            <a:off x="107504" y="5589240"/>
            <a:ext cx="8892415" cy="1079510"/>
          </a:xfrm>
          <a:prstGeom prst="rect">
            <a:avLst/>
          </a:prstGeom>
          <a:noFill/>
          <a:ln>
            <a:noFill/>
          </a:ln>
        </p:spPr>
      </p:pic>
      <p:sp>
        <p:nvSpPr>
          <p:cNvPr id="7" name="Прямоугольник 6"/>
          <p:cNvSpPr/>
          <p:nvPr/>
        </p:nvSpPr>
        <p:spPr>
          <a:xfrm>
            <a:off x="4646845" y="5589240"/>
            <a:ext cx="144016" cy="10795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блако 7"/>
          <p:cNvSpPr/>
          <p:nvPr/>
        </p:nvSpPr>
        <p:spPr>
          <a:xfrm rot="317995">
            <a:off x="2542668" y="3126517"/>
            <a:ext cx="3685060" cy="1739368"/>
          </a:xfrm>
          <a:prstGeom prst="cloud">
            <a:avLst/>
          </a:prstGeom>
          <a:solidFill>
            <a:srgbClr val="00B0F0">
              <a:alpha val="40000"/>
            </a:srgbClr>
          </a:solid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9" name="Прямая соединительная линия 8"/>
          <p:cNvCxnSpPr/>
          <p:nvPr/>
        </p:nvCxnSpPr>
        <p:spPr>
          <a:xfrm flipV="1">
            <a:off x="2987824" y="3284984"/>
            <a:ext cx="4104456" cy="72008"/>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10" name="Овал 9"/>
          <p:cNvSpPr/>
          <p:nvPr/>
        </p:nvSpPr>
        <p:spPr>
          <a:xfrm>
            <a:off x="7020272" y="3212088"/>
            <a:ext cx="144016" cy="144016"/>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p:cNvSpPr txBox="1"/>
          <p:nvPr/>
        </p:nvSpPr>
        <p:spPr>
          <a:xfrm>
            <a:off x="2432622" y="3143589"/>
            <a:ext cx="423514" cy="276999"/>
          </a:xfrm>
          <a:prstGeom prst="rect">
            <a:avLst/>
          </a:prstGeom>
          <a:noFill/>
        </p:spPr>
        <p:txBody>
          <a:bodyPr wrap="none" rtlCol="0">
            <a:spAutoFit/>
          </a:bodyPr>
          <a:lstStyle/>
          <a:p>
            <a:r>
              <a:rPr lang="en-US" sz="1200" b="1" i="1" dirty="0" smtClean="0">
                <a:solidFill>
                  <a:srgbClr val="FFC000"/>
                </a:solidFill>
              </a:rPr>
              <a:t>Kiel</a:t>
            </a:r>
            <a:endParaRPr lang="ru-RU" b="1" i="1" dirty="0">
              <a:solidFill>
                <a:srgbClr val="FFC000"/>
              </a:solidFill>
            </a:endParaRPr>
          </a:p>
        </p:txBody>
      </p:sp>
      <p:sp>
        <p:nvSpPr>
          <p:cNvPr id="12" name="TextBox 11"/>
          <p:cNvSpPr txBox="1"/>
          <p:nvPr/>
        </p:nvSpPr>
        <p:spPr>
          <a:xfrm>
            <a:off x="7064259" y="3057944"/>
            <a:ext cx="434734" cy="261610"/>
          </a:xfrm>
          <a:prstGeom prst="rect">
            <a:avLst/>
          </a:prstGeom>
          <a:noFill/>
        </p:spPr>
        <p:txBody>
          <a:bodyPr wrap="none" rtlCol="0">
            <a:spAutoFit/>
          </a:bodyPr>
          <a:lstStyle/>
          <a:p>
            <a:r>
              <a:rPr lang="en-US" sz="1100" b="1" i="1" dirty="0" err="1" smtClean="0">
                <a:solidFill>
                  <a:srgbClr val="FFC000"/>
                </a:solidFill>
              </a:rPr>
              <a:t>RBU</a:t>
            </a:r>
            <a:endParaRPr lang="ru-RU" b="1" i="1" dirty="0">
              <a:solidFill>
                <a:srgbClr val="FFC000"/>
              </a:solidFill>
            </a:endParaRPr>
          </a:p>
        </p:txBody>
      </p:sp>
      <p:cxnSp>
        <p:nvCxnSpPr>
          <p:cNvPr id="13" name="Прямая соединительная линия 12"/>
          <p:cNvCxnSpPr/>
          <p:nvPr/>
        </p:nvCxnSpPr>
        <p:spPr>
          <a:xfrm flipV="1">
            <a:off x="1475656" y="3645024"/>
            <a:ext cx="5544616" cy="576064"/>
          </a:xfrm>
          <a:prstGeom prst="line">
            <a:avLst/>
          </a:prstGeom>
          <a:ln w="12700">
            <a:solidFill>
              <a:srgbClr val="00B0F0"/>
            </a:solidFill>
            <a:prstDash val="lgDashDot"/>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2644379" y="3573016"/>
            <a:ext cx="4375893" cy="61274"/>
          </a:xfrm>
          <a:prstGeom prst="line">
            <a:avLst/>
          </a:prstGeom>
          <a:ln w="19050">
            <a:solidFill>
              <a:srgbClr val="FFFF00"/>
            </a:solidFill>
            <a:prstDash val="lgDashDot"/>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flipH="1">
            <a:off x="3203848" y="3645024"/>
            <a:ext cx="3888432" cy="1872208"/>
          </a:xfrm>
          <a:prstGeom prst="line">
            <a:avLst/>
          </a:prstGeom>
          <a:ln w="28575">
            <a:solidFill>
              <a:schemeClr val="accent3">
                <a:lumMod val="75000"/>
              </a:schemeClr>
            </a:solidFill>
            <a:prstDash val="dashDot"/>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9318" y="4681810"/>
            <a:ext cx="3661908" cy="83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4042890" y="5069734"/>
            <a:ext cx="391454" cy="276999"/>
          </a:xfrm>
          <a:prstGeom prst="rect">
            <a:avLst/>
          </a:prstGeom>
          <a:noFill/>
        </p:spPr>
        <p:txBody>
          <a:bodyPr wrap="none" rtlCol="0">
            <a:spAutoFit/>
          </a:bodyPr>
          <a:lstStyle/>
          <a:p>
            <a:r>
              <a:rPr lang="en-US" sz="1200" dirty="0" err="1" smtClean="0">
                <a:solidFill>
                  <a:schemeClr val="bg1"/>
                </a:solidFill>
              </a:rPr>
              <a:t>ICV</a:t>
            </a:r>
            <a:endParaRPr lang="ru-RU" dirty="0">
              <a:solidFill>
                <a:schemeClr val="bg1"/>
              </a:solidFill>
            </a:endParaRPr>
          </a:p>
        </p:txBody>
      </p:sp>
      <p:sp>
        <p:nvSpPr>
          <p:cNvPr id="18" name="TextBox 17"/>
          <p:cNvSpPr txBox="1"/>
          <p:nvPr/>
        </p:nvSpPr>
        <p:spPr>
          <a:xfrm>
            <a:off x="5436096" y="5208233"/>
            <a:ext cx="1053430" cy="276999"/>
          </a:xfrm>
          <a:prstGeom prst="rect">
            <a:avLst/>
          </a:prstGeom>
          <a:noFill/>
        </p:spPr>
        <p:txBody>
          <a:bodyPr wrap="none" rtlCol="0">
            <a:spAutoFit/>
          </a:bodyPr>
          <a:lstStyle/>
          <a:p>
            <a:r>
              <a:rPr lang="en-US" sz="1200" dirty="0" err="1" smtClean="0">
                <a:solidFill>
                  <a:srgbClr val="00B050"/>
                </a:solidFill>
              </a:rPr>
              <a:t>DHO</a:t>
            </a:r>
            <a:r>
              <a:rPr lang="en-US" sz="1200" dirty="0" smtClean="0"/>
              <a:t>, </a:t>
            </a:r>
            <a:r>
              <a:rPr lang="en-US" sz="1200" dirty="0" err="1" smtClean="0">
                <a:solidFill>
                  <a:srgbClr val="0070C0"/>
                </a:solidFill>
              </a:rPr>
              <a:t>FTA</a:t>
            </a:r>
            <a:r>
              <a:rPr lang="en-US" sz="1200" dirty="0" smtClean="0"/>
              <a:t>, </a:t>
            </a:r>
            <a:r>
              <a:rPr lang="en-US" sz="1200" dirty="0" err="1" smtClean="0">
                <a:solidFill>
                  <a:srgbClr val="C00000"/>
                </a:solidFill>
              </a:rPr>
              <a:t>ICV</a:t>
            </a:r>
            <a:endParaRPr lang="ru-RU" dirty="0">
              <a:solidFill>
                <a:srgbClr val="C00000"/>
              </a:solidFill>
            </a:endParaRPr>
          </a:p>
        </p:txBody>
      </p:sp>
      <p:cxnSp>
        <p:nvCxnSpPr>
          <p:cNvPr id="19" name="Прямая соединительная линия 18"/>
          <p:cNvCxnSpPr/>
          <p:nvPr/>
        </p:nvCxnSpPr>
        <p:spPr>
          <a:xfrm>
            <a:off x="7077118" y="3613212"/>
            <a:ext cx="87170" cy="1976028"/>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851226" y="260648"/>
            <a:ext cx="282450" cy="369332"/>
          </a:xfrm>
          <a:prstGeom prst="rect">
            <a:avLst/>
          </a:prstGeom>
          <a:noFill/>
        </p:spPr>
        <p:txBody>
          <a:bodyPr wrap="none" rtlCol="0">
            <a:spAutoFit/>
          </a:bodyPr>
          <a:lstStyle/>
          <a:p>
            <a:r>
              <a:rPr lang="en-US" dirty="0" smtClean="0">
                <a:solidFill>
                  <a:srgbClr val="FF0000"/>
                </a:solidFill>
              </a:rPr>
              <a:t>L</a:t>
            </a:r>
            <a:endParaRPr lang="ru-RU" dirty="0">
              <a:solidFill>
                <a:srgbClr val="FF0000"/>
              </a:solidFill>
            </a:endParaRPr>
          </a:p>
        </p:txBody>
      </p:sp>
      <p:sp>
        <p:nvSpPr>
          <p:cNvPr id="20" name="Прямоугольник 19"/>
          <p:cNvSpPr/>
          <p:nvPr/>
        </p:nvSpPr>
        <p:spPr>
          <a:xfrm>
            <a:off x="50009" y="5653087"/>
            <a:ext cx="8892415" cy="1015663"/>
          </a:xfrm>
          <a:prstGeom prst="rect">
            <a:avLst/>
          </a:prstGeom>
        </p:spPr>
        <p:txBody>
          <a:bodyPr wrap="square">
            <a:spAutoFit/>
          </a:bodyPr>
          <a:lstStyle/>
          <a:p>
            <a:pPr algn="ctr"/>
            <a:r>
              <a:rPr lang="ru-RU" sz="2000" b="1" i="1" dirty="0">
                <a:solidFill>
                  <a:schemeClr val="bg1"/>
                </a:solidFill>
              </a:rPr>
              <a:t>Гаврилов </a:t>
            </a:r>
            <a:r>
              <a:rPr lang="ru-RU" sz="2000" b="1" i="1" dirty="0" err="1">
                <a:solidFill>
                  <a:schemeClr val="bg1"/>
                </a:solidFill>
              </a:rPr>
              <a:t>Б.Г</a:t>
            </a:r>
            <a:r>
              <a:rPr lang="ru-RU" sz="2000" b="1" i="1" dirty="0">
                <a:solidFill>
                  <a:schemeClr val="bg1"/>
                </a:solidFill>
              </a:rPr>
              <a:t>., Егоров </a:t>
            </a:r>
            <a:r>
              <a:rPr lang="ru-RU" sz="2000" b="1" i="1" dirty="0" err="1">
                <a:solidFill>
                  <a:schemeClr val="bg1"/>
                </a:solidFill>
              </a:rPr>
              <a:t>Д.В</a:t>
            </a:r>
            <a:r>
              <a:rPr lang="ru-RU" sz="2000" b="1" i="1" dirty="0">
                <a:solidFill>
                  <a:schemeClr val="bg1"/>
                </a:solidFill>
              </a:rPr>
              <a:t>., Ермак </a:t>
            </a:r>
            <a:r>
              <a:rPr lang="ru-RU" sz="2000" b="1" i="1" dirty="0" err="1">
                <a:solidFill>
                  <a:schemeClr val="bg1"/>
                </a:solidFill>
              </a:rPr>
              <a:t>В.М</a:t>
            </a:r>
            <a:r>
              <a:rPr lang="ru-RU" sz="2000" b="1" i="1" dirty="0">
                <a:solidFill>
                  <a:schemeClr val="bg1"/>
                </a:solidFill>
              </a:rPr>
              <a:t>., </a:t>
            </a:r>
            <a:r>
              <a:rPr lang="ru-RU" sz="2000" b="1" i="1" dirty="0" err="1" smtClean="0">
                <a:solidFill>
                  <a:schemeClr val="bg1"/>
                </a:solidFill>
              </a:rPr>
              <a:t>Поклад</a:t>
            </a:r>
            <a:r>
              <a:rPr lang="ru-RU" sz="2000" b="1" i="1" dirty="0" smtClean="0">
                <a:solidFill>
                  <a:schemeClr val="bg1"/>
                </a:solidFill>
              </a:rPr>
              <a:t> </a:t>
            </a:r>
            <a:r>
              <a:rPr lang="ru-RU" sz="2000" b="1" i="1" dirty="0" err="1">
                <a:solidFill>
                  <a:schemeClr val="bg1"/>
                </a:solidFill>
              </a:rPr>
              <a:t>Ю.В</a:t>
            </a:r>
            <a:r>
              <a:rPr lang="ru-RU" sz="2000" b="1" i="1" dirty="0">
                <a:solidFill>
                  <a:schemeClr val="bg1"/>
                </a:solidFill>
              </a:rPr>
              <a:t>., Рыбаков </a:t>
            </a:r>
            <a:r>
              <a:rPr lang="ru-RU" sz="2000" b="1" i="1" dirty="0" err="1">
                <a:solidFill>
                  <a:schemeClr val="bg1"/>
                </a:solidFill>
              </a:rPr>
              <a:t>В.А</a:t>
            </a:r>
            <a:r>
              <a:rPr lang="ru-RU" sz="2000" b="1" i="1" dirty="0">
                <a:solidFill>
                  <a:schemeClr val="bg1"/>
                </a:solidFill>
              </a:rPr>
              <a:t>., </a:t>
            </a:r>
            <a:r>
              <a:rPr lang="ru-RU" sz="2000" b="1" i="1" dirty="0" err="1">
                <a:solidFill>
                  <a:schemeClr val="bg1"/>
                </a:solidFill>
              </a:rPr>
              <a:t>Ряховский</a:t>
            </a:r>
            <a:r>
              <a:rPr lang="ru-RU" sz="2000" b="1" i="1" dirty="0">
                <a:solidFill>
                  <a:schemeClr val="bg1"/>
                </a:solidFill>
              </a:rPr>
              <a:t> </a:t>
            </a:r>
            <a:r>
              <a:rPr lang="ru-RU" sz="2000" b="1" i="1" dirty="0" err="1" smtClean="0">
                <a:solidFill>
                  <a:schemeClr val="bg1"/>
                </a:solidFill>
              </a:rPr>
              <a:t>И.А</a:t>
            </a:r>
            <a:r>
              <a:rPr lang="ru-RU" sz="2000" b="1" i="1" dirty="0" smtClean="0">
                <a:solidFill>
                  <a:schemeClr val="bg1"/>
                </a:solidFill>
              </a:rPr>
              <a:t>. </a:t>
            </a:r>
            <a:r>
              <a:rPr lang="ru-RU" sz="2000" b="1" dirty="0" smtClean="0">
                <a:solidFill>
                  <a:schemeClr val="bg1"/>
                </a:solidFill>
              </a:rPr>
              <a:t>Среднеширотные </a:t>
            </a:r>
            <a:r>
              <a:rPr lang="ru-RU" sz="2000" b="1" dirty="0">
                <a:solidFill>
                  <a:schemeClr val="bg1"/>
                </a:solidFill>
              </a:rPr>
              <a:t>эффекты магнитной бури 17 </a:t>
            </a:r>
            <a:r>
              <a:rPr lang="ru-RU" sz="2000" b="1" dirty="0" smtClean="0">
                <a:solidFill>
                  <a:schemeClr val="bg1"/>
                </a:solidFill>
              </a:rPr>
              <a:t>марта  2015 </a:t>
            </a:r>
            <a:r>
              <a:rPr lang="ru-RU" sz="2000" b="1" dirty="0">
                <a:solidFill>
                  <a:schemeClr val="bg1"/>
                </a:solidFill>
              </a:rPr>
              <a:t>г. // Динамические процессы в геосферах. </a:t>
            </a:r>
            <a:r>
              <a:rPr lang="ru-RU" sz="2000" b="1" dirty="0" err="1">
                <a:solidFill>
                  <a:schemeClr val="bg1"/>
                </a:solidFill>
              </a:rPr>
              <a:t>Вып</a:t>
            </a:r>
            <a:r>
              <a:rPr lang="ru-RU" sz="2000" b="1" dirty="0">
                <a:solidFill>
                  <a:schemeClr val="bg1"/>
                </a:solidFill>
              </a:rPr>
              <a:t>. </a:t>
            </a:r>
            <a:r>
              <a:rPr lang="ru-RU" sz="2000" b="1" dirty="0" smtClean="0">
                <a:solidFill>
                  <a:schemeClr val="bg1"/>
                </a:solidFill>
              </a:rPr>
              <a:t>7. С</a:t>
            </a:r>
            <a:r>
              <a:rPr lang="ru-RU" sz="2000" b="1" dirty="0">
                <a:solidFill>
                  <a:schemeClr val="bg1"/>
                </a:solidFill>
              </a:rPr>
              <a:t>. 145–157. 2015</a:t>
            </a:r>
            <a:endParaRPr lang="ru-RU" sz="2000" b="1" dirty="0">
              <a:solidFill>
                <a:schemeClr val="bg1"/>
              </a:solidFill>
            </a:endParaRPr>
          </a:p>
        </p:txBody>
      </p:sp>
    </p:spTree>
    <p:extLst>
      <p:ext uri="{BB962C8B-B14F-4D97-AF65-F5344CB8AC3E}">
        <p14:creationId xmlns:p14="http://schemas.microsoft.com/office/powerpoint/2010/main" val="253205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1894"/>
            <a:ext cx="9144000" cy="646331"/>
          </a:xfrm>
          <a:prstGeom prst="rect">
            <a:avLst/>
          </a:prstGeom>
        </p:spPr>
        <p:txBody>
          <a:bodyPr wrap="square">
            <a:spAutoFit/>
          </a:bodyPr>
          <a:lstStyle/>
          <a:p>
            <a:pPr algn="ctr"/>
            <a:r>
              <a:rPr lang="ru-RU" b="1" dirty="0">
                <a:solidFill>
                  <a:schemeClr val="bg1"/>
                </a:solidFill>
              </a:rPr>
              <a:t>ГЕОФИЗИЧЕСКИЕ ЭФФЕКТЫ СОЛНЕЧНОЙ ВСПЫШКИ </a:t>
            </a:r>
            <a:endParaRPr lang="en-US" b="1" dirty="0" smtClean="0">
              <a:solidFill>
                <a:schemeClr val="bg1"/>
              </a:solidFill>
            </a:endParaRPr>
          </a:p>
          <a:p>
            <a:pPr algn="ctr"/>
            <a:r>
              <a:rPr lang="ru-RU" b="1" dirty="0" smtClean="0">
                <a:solidFill>
                  <a:schemeClr val="bg1"/>
                </a:solidFill>
              </a:rPr>
              <a:t>6 </a:t>
            </a:r>
            <a:r>
              <a:rPr lang="ru-RU" b="1" dirty="0">
                <a:solidFill>
                  <a:schemeClr val="bg1"/>
                </a:solidFill>
              </a:rPr>
              <a:t>СЕНТЯБРЯ 2017 </a:t>
            </a:r>
            <a:r>
              <a:rPr lang="ru-RU" b="1" dirty="0" smtClean="0">
                <a:solidFill>
                  <a:schemeClr val="bg1"/>
                </a:solidFill>
              </a:rPr>
              <a:t>ГОДА</a:t>
            </a:r>
            <a:endParaRPr lang="ru-RU" b="1" dirty="0">
              <a:solidFill>
                <a:schemeClr val="bg1"/>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7" y="658224"/>
            <a:ext cx="3012241" cy="2259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39375" y="2997201"/>
            <a:ext cx="2340384" cy="523220"/>
          </a:xfrm>
          <a:prstGeom prst="rect">
            <a:avLst/>
          </a:prstGeom>
          <a:noFill/>
        </p:spPr>
        <p:txBody>
          <a:bodyPr wrap="square" rtlCol="0">
            <a:spAutoFit/>
          </a:bodyPr>
          <a:lstStyle/>
          <a:p>
            <a:pPr algn="ctr"/>
            <a:r>
              <a:rPr lang="ru-RU" sz="1400" dirty="0">
                <a:solidFill>
                  <a:schemeClr val="bg1"/>
                </a:solidFill>
              </a:rPr>
              <a:t>Рентгеновское излучения </a:t>
            </a:r>
            <a:r>
              <a:rPr lang="ru-RU" sz="1400" dirty="0" smtClean="0">
                <a:solidFill>
                  <a:schemeClr val="bg1"/>
                </a:solidFill>
              </a:rPr>
              <a:t> </a:t>
            </a:r>
            <a:r>
              <a:rPr lang="ru-RU" sz="1400" dirty="0">
                <a:solidFill>
                  <a:schemeClr val="bg1"/>
                </a:solidFill>
              </a:rPr>
              <a:t>по данным спутника </a:t>
            </a:r>
            <a:r>
              <a:rPr lang="ru-RU" sz="1400" dirty="0" err="1" smtClean="0">
                <a:solidFill>
                  <a:schemeClr val="bg1"/>
                </a:solidFill>
              </a:rPr>
              <a:t>GOES</a:t>
            </a:r>
            <a:endParaRPr lang="ru-RU" sz="1400" dirty="0">
              <a:solidFill>
                <a:schemeClr val="bg1"/>
              </a:solidFill>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9759" y="644599"/>
            <a:ext cx="2656997" cy="1408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2911" y="2052781"/>
            <a:ext cx="2131673" cy="120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021747" y="3293091"/>
            <a:ext cx="2025284" cy="954107"/>
          </a:xfrm>
          <a:prstGeom prst="rect">
            <a:avLst/>
          </a:prstGeom>
          <a:noFill/>
        </p:spPr>
        <p:txBody>
          <a:bodyPr wrap="square" rtlCol="0">
            <a:spAutoFit/>
          </a:bodyPr>
          <a:lstStyle/>
          <a:p>
            <a:pPr algn="ctr"/>
            <a:r>
              <a:rPr lang="ru-RU" sz="1400" dirty="0">
                <a:solidFill>
                  <a:schemeClr val="bg1"/>
                </a:solidFill>
              </a:rPr>
              <a:t>Вариации геомагнитного поля в обсерваториях </a:t>
            </a:r>
            <a:r>
              <a:rPr lang="ru-RU" sz="1400" dirty="0" err="1">
                <a:solidFill>
                  <a:schemeClr val="bg1"/>
                </a:solidFill>
              </a:rPr>
              <a:t>ARS</a:t>
            </a:r>
            <a:r>
              <a:rPr lang="ru-RU" sz="1400" dirty="0">
                <a:solidFill>
                  <a:schemeClr val="bg1"/>
                </a:solidFill>
              </a:rPr>
              <a:t>,</a:t>
            </a:r>
          </a:p>
          <a:p>
            <a:pPr algn="ctr"/>
            <a:r>
              <a:rPr lang="ru-RU" sz="1400" dirty="0" err="1">
                <a:solidFill>
                  <a:schemeClr val="bg1"/>
                </a:solidFill>
              </a:rPr>
              <a:t>MIK</a:t>
            </a:r>
            <a:r>
              <a:rPr lang="ru-RU" sz="1400" dirty="0">
                <a:solidFill>
                  <a:schemeClr val="bg1"/>
                </a:solidFill>
              </a:rPr>
              <a:t>, </a:t>
            </a:r>
            <a:r>
              <a:rPr lang="ru-RU" sz="1400" dirty="0" err="1">
                <a:solidFill>
                  <a:schemeClr val="bg1"/>
                </a:solidFill>
              </a:rPr>
              <a:t>VAL</a:t>
            </a:r>
            <a:r>
              <a:rPr lang="ru-RU" sz="1400" dirty="0">
                <a:solidFill>
                  <a:schemeClr val="bg1"/>
                </a:solidFill>
              </a:rPr>
              <a:t>, </a:t>
            </a:r>
            <a:r>
              <a:rPr lang="ru-RU" sz="1400" dirty="0" err="1">
                <a:solidFill>
                  <a:schemeClr val="bg1"/>
                </a:solidFill>
              </a:rPr>
              <a:t>SBL</a:t>
            </a:r>
            <a:r>
              <a:rPr lang="ru-RU" sz="1400" dirty="0">
                <a:solidFill>
                  <a:schemeClr val="bg1"/>
                </a:solidFill>
              </a:rPr>
              <a:t> и </a:t>
            </a:r>
            <a:r>
              <a:rPr lang="ru-RU" sz="1400" dirty="0" err="1" smtClean="0">
                <a:solidFill>
                  <a:schemeClr val="bg1"/>
                </a:solidFill>
              </a:rPr>
              <a:t>STJ</a:t>
            </a:r>
            <a:endParaRPr lang="ru-RU" sz="1400" dirty="0">
              <a:solidFill>
                <a:schemeClr val="bg1"/>
              </a:solidFill>
            </a:endParaRPr>
          </a:p>
        </p:txBody>
      </p:sp>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717032"/>
            <a:ext cx="2714781" cy="1269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9338" y="3293091"/>
            <a:ext cx="3377268" cy="2439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365919" y="2704813"/>
            <a:ext cx="3670997" cy="584775"/>
          </a:xfrm>
          <a:prstGeom prst="rect">
            <a:avLst/>
          </a:prstGeom>
          <a:noFill/>
        </p:spPr>
        <p:txBody>
          <a:bodyPr wrap="square" rtlCol="0">
            <a:spAutoFit/>
          </a:bodyPr>
          <a:lstStyle/>
          <a:p>
            <a:pPr algn="ctr"/>
            <a:r>
              <a:rPr lang="ru-RU" sz="1600" dirty="0">
                <a:solidFill>
                  <a:schemeClr val="bg1"/>
                </a:solidFill>
              </a:rPr>
              <a:t>Вариации вертикального </a:t>
            </a:r>
            <a:r>
              <a:rPr lang="ru-RU" sz="1600" dirty="0" err="1">
                <a:solidFill>
                  <a:schemeClr val="bg1"/>
                </a:solidFill>
              </a:rPr>
              <a:t>ПЭС</a:t>
            </a:r>
            <a:r>
              <a:rPr lang="ru-RU" sz="1600" dirty="0">
                <a:solidFill>
                  <a:schemeClr val="bg1"/>
                </a:solidFill>
              </a:rPr>
              <a:t> ионосфера </a:t>
            </a:r>
            <a:r>
              <a:rPr lang="ru-RU" sz="1600" dirty="0" smtClean="0">
                <a:solidFill>
                  <a:schemeClr val="bg1"/>
                </a:solidFill>
              </a:rPr>
              <a:t>для станции </a:t>
            </a:r>
            <a:r>
              <a:rPr lang="ru-RU" sz="1600" dirty="0" err="1">
                <a:solidFill>
                  <a:schemeClr val="bg1"/>
                </a:solidFill>
              </a:rPr>
              <a:t>JST</a:t>
            </a:r>
            <a:r>
              <a:rPr lang="ru-RU" sz="1600" dirty="0">
                <a:solidFill>
                  <a:schemeClr val="bg1"/>
                </a:solidFill>
              </a:rPr>
              <a:t> </a:t>
            </a:r>
            <a:r>
              <a:rPr lang="ru-RU" sz="1600" dirty="0" smtClean="0">
                <a:solidFill>
                  <a:schemeClr val="bg1"/>
                </a:solidFill>
              </a:rPr>
              <a:t>и </a:t>
            </a:r>
            <a:r>
              <a:rPr lang="ru-RU" sz="1600" dirty="0" err="1" smtClean="0">
                <a:solidFill>
                  <a:schemeClr val="bg1"/>
                </a:solidFill>
              </a:rPr>
              <a:t>MIK</a:t>
            </a:r>
            <a:endParaRPr lang="ru-RU" sz="1600" dirty="0">
              <a:solidFill>
                <a:schemeClr val="bg1"/>
              </a:solidFill>
            </a:endParaRPr>
          </a:p>
        </p:txBody>
      </p:sp>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4584" y="603910"/>
            <a:ext cx="3852332" cy="210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822285" y="4346665"/>
            <a:ext cx="2606291" cy="523220"/>
          </a:xfrm>
          <a:prstGeom prst="rect">
            <a:avLst/>
          </a:prstGeom>
          <a:noFill/>
        </p:spPr>
        <p:txBody>
          <a:bodyPr wrap="none" rtlCol="0">
            <a:spAutoFit/>
          </a:bodyPr>
          <a:lstStyle/>
          <a:p>
            <a:r>
              <a:rPr lang="ru-RU" sz="1400" dirty="0">
                <a:solidFill>
                  <a:schemeClr val="bg1"/>
                </a:solidFill>
              </a:rPr>
              <a:t>Ошибка определения высоты</a:t>
            </a:r>
          </a:p>
          <a:p>
            <a:r>
              <a:rPr lang="ru-RU" sz="1400" dirty="0">
                <a:solidFill>
                  <a:schemeClr val="bg1"/>
                </a:solidFill>
              </a:rPr>
              <a:t>приемника </a:t>
            </a:r>
            <a:r>
              <a:rPr lang="ru-RU" sz="1400" dirty="0" err="1">
                <a:solidFill>
                  <a:schemeClr val="bg1"/>
                </a:solidFill>
              </a:rPr>
              <a:t>GPS</a:t>
            </a:r>
            <a:r>
              <a:rPr lang="ru-RU" sz="1400" dirty="0">
                <a:solidFill>
                  <a:schemeClr val="bg1"/>
                </a:solidFill>
              </a:rPr>
              <a:t> на станции </a:t>
            </a:r>
            <a:r>
              <a:rPr lang="ru-RU" sz="1400" dirty="0" err="1">
                <a:solidFill>
                  <a:schemeClr val="bg1"/>
                </a:solidFill>
              </a:rPr>
              <a:t>STJ</a:t>
            </a:r>
            <a:endParaRPr lang="ru-RU" sz="1400" dirty="0">
              <a:solidFill>
                <a:schemeClr val="bg1"/>
              </a:solidFill>
            </a:endParaRPr>
          </a:p>
        </p:txBody>
      </p:sp>
      <p:sp>
        <p:nvSpPr>
          <p:cNvPr id="9" name="TextBox 8"/>
          <p:cNvSpPr txBox="1"/>
          <p:nvPr/>
        </p:nvSpPr>
        <p:spPr>
          <a:xfrm>
            <a:off x="5664530" y="5732851"/>
            <a:ext cx="3352076" cy="954107"/>
          </a:xfrm>
          <a:prstGeom prst="rect">
            <a:avLst/>
          </a:prstGeom>
          <a:noFill/>
        </p:spPr>
        <p:txBody>
          <a:bodyPr wrap="square" rtlCol="0">
            <a:spAutoFit/>
          </a:bodyPr>
          <a:lstStyle/>
          <a:p>
            <a:pPr algn="ctr"/>
            <a:r>
              <a:rPr lang="ru-RU" sz="1400" dirty="0">
                <a:solidFill>
                  <a:schemeClr val="bg1"/>
                </a:solidFill>
              </a:rPr>
              <a:t>Спектры геомагнитных пульсаций и</a:t>
            </a:r>
          </a:p>
          <a:p>
            <a:pPr algn="ctr"/>
            <a:r>
              <a:rPr lang="ru-RU" sz="1400" dirty="0">
                <a:solidFill>
                  <a:schemeClr val="bg1"/>
                </a:solidFill>
              </a:rPr>
              <a:t>напряженность приземного электрического поля по</a:t>
            </a:r>
          </a:p>
          <a:p>
            <a:pPr algn="ctr"/>
            <a:r>
              <a:rPr lang="ru-RU" sz="1400" dirty="0">
                <a:solidFill>
                  <a:schemeClr val="bg1"/>
                </a:solidFill>
              </a:rPr>
              <a:t>данным обсерватории </a:t>
            </a:r>
            <a:r>
              <a:rPr lang="ru-RU" sz="1400" dirty="0" smtClean="0">
                <a:solidFill>
                  <a:schemeClr val="bg1"/>
                </a:solidFill>
              </a:rPr>
              <a:t>Михнево</a:t>
            </a:r>
            <a:endParaRPr lang="ru-RU" sz="1400" dirty="0">
              <a:solidFill>
                <a:schemeClr val="bg1"/>
              </a:solidFill>
            </a:endParaRPr>
          </a:p>
        </p:txBody>
      </p:sp>
      <p:sp>
        <p:nvSpPr>
          <p:cNvPr id="10" name="TextBox 9"/>
          <p:cNvSpPr txBox="1"/>
          <p:nvPr/>
        </p:nvSpPr>
        <p:spPr>
          <a:xfrm>
            <a:off x="104893" y="5056997"/>
            <a:ext cx="5531834" cy="1815882"/>
          </a:xfrm>
          <a:prstGeom prst="rect">
            <a:avLst/>
          </a:prstGeom>
          <a:noFill/>
        </p:spPr>
        <p:txBody>
          <a:bodyPr wrap="square" rtlCol="0">
            <a:spAutoFit/>
          </a:bodyPr>
          <a:lstStyle/>
          <a:p>
            <a:pPr algn="just"/>
            <a:r>
              <a:rPr lang="ru-RU" sz="1600" b="1" dirty="0">
                <a:solidFill>
                  <a:schemeClr val="bg1"/>
                </a:solidFill>
              </a:rPr>
              <a:t>П</a:t>
            </a:r>
            <a:r>
              <a:rPr lang="ru-RU" sz="1600" b="1" dirty="0" smtClean="0">
                <a:solidFill>
                  <a:schemeClr val="bg1"/>
                </a:solidFill>
              </a:rPr>
              <a:t>ри </a:t>
            </a:r>
            <a:r>
              <a:rPr lang="ru-RU" sz="1600" b="1" dirty="0">
                <a:solidFill>
                  <a:schemeClr val="bg1"/>
                </a:solidFill>
              </a:rPr>
              <a:t>проведении синхронных измерений вариаций геомагнитного </a:t>
            </a:r>
            <a:r>
              <a:rPr lang="ru-RU" sz="1600" b="1" dirty="0" smtClean="0">
                <a:solidFill>
                  <a:schemeClr val="bg1"/>
                </a:solidFill>
              </a:rPr>
              <a:t>и приземного </a:t>
            </a:r>
            <a:r>
              <a:rPr lang="ru-RU" sz="1600" b="1" dirty="0">
                <a:solidFill>
                  <a:schemeClr val="bg1"/>
                </a:solidFill>
              </a:rPr>
              <a:t>электрического полей, вариаций </a:t>
            </a:r>
            <a:r>
              <a:rPr lang="ru-RU" sz="1600" b="1" dirty="0" err="1">
                <a:solidFill>
                  <a:schemeClr val="bg1"/>
                </a:solidFill>
              </a:rPr>
              <a:t>ПЭС</a:t>
            </a:r>
            <a:r>
              <a:rPr lang="ru-RU" sz="1600" b="1" dirty="0">
                <a:solidFill>
                  <a:schemeClr val="bg1"/>
                </a:solidFill>
              </a:rPr>
              <a:t> ионосферы и вариаций параметров </a:t>
            </a:r>
            <a:r>
              <a:rPr lang="ru-RU" sz="1600" b="1" dirty="0" err="1" smtClean="0">
                <a:solidFill>
                  <a:schemeClr val="bg1"/>
                </a:solidFill>
              </a:rPr>
              <a:t>ОНЧ</a:t>
            </a:r>
            <a:r>
              <a:rPr lang="ru-RU" sz="1600" b="1" dirty="0" smtClean="0">
                <a:solidFill>
                  <a:schemeClr val="bg1"/>
                </a:solidFill>
              </a:rPr>
              <a:t> сигналов</a:t>
            </a:r>
            <a:r>
              <a:rPr lang="ru-RU" sz="1600" b="1" dirty="0">
                <a:solidFill>
                  <a:schemeClr val="bg1"/>
                </a:solidFill>
              </a:rPr>
              <a:t>, распространяющихся в волноводе Земля-ионосфера было показано </a:t>
            </a:r>
            <a:r>
              <a:rPr lang="ru-RU" sz="1600" b="1" dirty="0" smtClean="0">
                <a:solidFill>
                  <a:schemeClr val="bg1"/>
                </a:solidFill>
              </a:rPr>
              <a:t>воздействие мощной </a:t>
            </a:r>
            <a:r>
              <a:rPr lang="ru-RU" sz="1600" b="1" dirty="0">
                <a:solidFill>
                  <a:schemeClr val="bg1"/>
                </a:solidFill>
              </a:rPr>
              <a:t>солнечной вспышки 6 сентября 2017 г. на верхнюю, нижнюю ионосферы Земли </a:t>
            </a:r>
            <a:r>
              <a:rPr lang="ru-RU" sz="1600" b="1" dirty="0" smtClean="0">
                <a:solidFill>
                  <a:schemeClr val="bg1"/>
                </a:solidFill>
              </a:rPr>
              <a:t>и приземные </a:t>
            </a:r>
            <a:r>
              <a:rPr lang="ru-RU" sz="1600" b="1" dirty="0">
                <a:solidFill>
                  <a:schemeClr val="bg1"/>
                </a:solidFill>
              </a:rPr>
              <a:t>слои атмосферы</a:t>
            </a:r>
            <a:endParaRPr lang="ru-RU" b="1" dirty="0">
              <a:solidFill>
                <a:schemeClr val="bg1"/>
              </a:solidFill>
            </a:endParaRPr>
          </a:p>
        </p:txBody>
      </p:sp>
      <p:cxnSp>
        <p:nvCxnSpPr>
          <p:cNvPr id="12" name="Прямая соединительная линия 11"/>
          <p:cNvCxnSpPr/>
          <p:nvPr/>
        </p:nvCxnSpPr>
        <p:spPr>
          <a:xfrm>
            <a:off x="0" y="603910"/>
            <a:ext cx="2870810" cy="5431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94144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53196"/>
            <a:ext cx="9036496" cy="400110"/>
          </a:xfrm>
          <a:prstGeom prst="rect">
            <a:avLst/>
          </a:prstGeom>
          <a:noFill/>
        </p:spPr>
        <p:txBody>
          <a:bodyPr wrap="square" rtlCol="0">
            <a:spAutoFit/>
          </a:bodyPr>
          <a:lstStyle/>
          <a:p>
            <a:r>
              <a:rPr lang="en-US" sz="2000" b="1" dirty="0">
                <a:solidFill>
                  <a:srgbClr val="0070C0"/>
                </a:solidFill>
              </a:rPr>
              <a:t>Ionization of the lower </a:t>
            </a:r>
            <a:r>
              <a:rPr lang="en-US" sz="2000" b="1" dirty="0" smtClean="0">
                <a:solidFill>
                  <a:srgbClr val="0070C0"/>
                </a:solidFill>
              </a:rPr>
              <a:t>ionosphere during </a:t>
            </a:r>
            <a:r>
              <a:rPr lang="en-US" sz="2000" b="1" dirty="0">
                <a:solidFill>
                  <a:srgbClr val="0070C0"/>
                </a:solidFill>
              </a:rPr>
              <a:t>the x-ray solar flare </a:t>
            </a:r>
            <a:r>
              <a:rPr lang="en-US" sz="2000" b="1" dirty="0" smtClean="0">
                <a:solidFill>
                  <a:srgbClr val="0070C0"/>
                </a:solidFill>
              </a:rPr>
              <a:t>on September </a:t>
            </a:r>
            <a:r>
              <a:rPr lang="en-US" sz="2000" b="1" dirty="0">
                <a:solidFill>
                  <a:srgbClr val="0070C0"/>
                </a:solidFill>
              </a:rPr>
              <a:t>6, 2017</a:t>
            </a:r>
            <a:endParaRPr lang="ru-RU" sz="2000" b="1" dirty="0">
              <a:solidFill>
                <a:srgbClr val="0070C0"/>
              </a:solidFill>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25802"/>
            <a:ext cx="5112567" cy="604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724128" y="2636912"/>
            <a:ext cx="3312368" cy="2862322"/>
          </a:xfrm>
          <a:prstGeom prst="rect">
            <a:avLst/>
          </a:prstGeom>
        </p:spPr>
        <p:txBody>
          <a:bodyPr wrap="square">
            <a:spAutoFit/>
          </a:bodyPr>
          <a:lstStyle/>
          <a:p>
            <a:r>
              <a:rPr lang="en-US" b="1" dirty="0">
                <a:solidFill>
                  <a:schemeClr val="bg1"/>
                </a:solidFill>
              </a:rPr>
              <a:t>B. G. Gavrilov, A. N. </a:t>
            </a:r>
            <a:r>
              <a:rPr lang="en-US" b="1" dirty="0" err="1">
                <a:solidFill>
                  <a:schemeClr val="bg1"/>
                </a:solidFill>
              </a:rPr>
              <a:t>Lyakhov</a:t>
            </a:r>
            <a:r>
              <a:rPr lang="en-US" b="1" dirty="0">
                <a:solidFill>
                  <a:schemeClr val="bg1"/>
                </a:solidFill>
              </a:rPr>
              <a:t>, Yu. V. </a:t>
            </a:r>
            <a:r>
              <a:rPr lang="en-US" b="1" dirty="0" err="1">
                <a:solidFill>
                  <a:schemeClr val="bg1"/>
                </a:solidFill>
              </a:rPr>
              <a:t>Poklad</a:t>
            </a:r>
            <a:r>
              <a:rPr lang="en-US" b="1" dirty="0">
                <a:solidFill>
                  <a:schemeClr val="bg1"/>
                </a:solidFill>
              </a:rPr>
              <a:t>, V. A. </a:t>
            </a:r>
            <a:r>
              <a:rPr lang="en-US" b="1" dirty="0" err="1">
                <a:solidFill>
                  <a:schemeClr val="bg1"/>
                </a:solidFill>
              </a:rPr>
              <a:t>Rybakov</a:t>
            </a:r>
            <a:r>
              <a:rPr lang="en-US" b="1" dirty="0">
                <a:solidFill>
                  <a:schemeClr val="bg1"/>
                </a:solidFill>
              </a:rPr>
              <a:t>, I. A. </a:t>
            </a:r>
            <a:r>
              <a:rPr lang="en-US" b="1" dirty="0" err="1">
                <a:solidFill>
                  <a:schemeClr val="bg1"/>
                </a:solidFill>
              </a:rPr>
              <a:t>Ryakhovsky</a:t>
            </a:r>
            <a:r>
              <a:rPr lang="en-US" b="1" dirty="0">
                <a:solidFill>
                  <a:schemeClr val="bg1"/>
                </a:solidFill>
              </a:rPr>
              <a:t>,</a:t>
            </a:r>
          </a:p>
          <a:p>
            <a:r>
              <a:rPr lang="en-US" b="1" dirty="0">
                <a:solidFill>
                  <a:schemeClr val="bg1"/>
                </a:solidFill>
              </a:rPr>
              <a:t>T. V. </a:t>
            </a:r>
            <a:r>
              <a:rPr lang="en-US" b="1" dirty="0" err="1">
                <a:solidFill>
                  <a:schemeClr val="bg1"/>
                </a:solidFill>
              </a:rPr>
              <a:t>Loseva</a:t>
            </a:r>
            <a:r>
              <a:rPr lang="en-US" b="1" dirty="0">
                <a:solidFill>
                  <a:schemeClr val="bg1"/>
                </a:solidFill>
              </a:rPr>
              <a:t> , "Geophysical effects of solar flare on 6 September 2017," Proc.</a:t>
            </a:r>
          </a:p>
          <a:p>
            <a:r>
              <a:rPr lang="en-US" b="1" dirty="0" err="1">
                <a:solidFill>
                  <a:schemeClr val="bg1"/>
                </a:solidFill>
              </a:rPr>
              <a:t>SPIE</a:t>
            </a:r>
            <a:r>
              <a:rPr lang="en-US" b="1" dirty="0">
                <a:solidFill>
                  <a:schemeClr val="bg1"/>
                </a:solidFill>
              </a:rPr>
              <a:t> 10833, 24th International Symposium on Atmospheric and </a:t>
            </a:r>
            <a:r>
              <a:rPr lang="en-US" b="1" dirty="0" smtClean="0">
                <a:solidFill>
                  <a:schemeClr val="bg1"/>
                </a:solidFill>
              </a:rPr>
              <a:t>Ocean</a:t>
            </a:r>
            <a:r>
              <a:rPr lang="ru-RU" b="1" dirty="0" smtClean="0">
                <a:solidFill>
                  <a:schemeClr val="bg1"/>
                </a:solidFill>
              </a:rPr>
              <a:t> </a:t>
            </a:r>
            <a:r>
              <a:rPr lang="en-US" b="1" dirty="0" smtClean="0">
                <a:solidFill>
                  <a:schemeClr val="bg1"/>
                </a:solidFill>
              </a:rPr>
              <a:t>Optics</a:t>
            </a:r>
            <a:r>
              <a:rPr lang="en-US" b="1" dirty="0">
                <a:solidFill>
                  <a:schemeClr val="bg1"/>
                </a:solidFill>
              </a:rPr>
              <a:t>: </a:t>
            </a:r>
            <a:r>
              <a:rPr lang="en-US" b="1" dirty="0" smtClean="0">
                <a:solidFill>
                  <a:schemeClr val="bg1"/>
                </a:solidFill>
              </a:rPr>
              <a:t>Atmospheric </a:t>
            </a:r>
            <a:r>
              <a:rPr lang="en-US" b="1" dirty="0">
                <a:solidFill>
                  <a:schemeClr val="bg1"/>
                </a:solidFill>
              </a:rPr>
              <a:t>Physics, 1083397</a:t>
            </a:r>
            <a:endParaRPr lang="ru-RU" b="1" dirty="0">
              <a:solidFill>
                <a:schemeClr val="bg1"/>
              </a:solidFill>
            </a:endParaRPr>
          </a:p>
        </p:txBody>
      </p:sp>
    </p:spTree>
    <p:extLst>
      <p:ext uri="{BB962C8B-B14F-4D97-AF65-F5344CB8AC3E}">
        <p14:creationId xmlns:p14="http://schemas.microsoft.com/office/powerpoint/2010/main" val="11861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descr="H:\2017\Питер 2\Картики\TEC.jpg"/>
          <p:cNvPicPr>
            <a:picLocks noChangeAspect="1" noChangeArrowheads="1"/>
          </p:cNvPicPr>
          <p:nvPr/>
        </p:nvPicPr>
        <p:blipFill>
          <a:blip r:embed="rId3" cstate="print"/>
          <a:srcRect/>
          <a:stretch>
            <a:fillRect/>
          </a:stretch>
        </p:blipFill>
        <p:spPr bwMode="auto">
          <a:xfrm>
            <a:off x="323528" y="1106836"/>
            <a:ext cx="3096344" cy="2309464"/>
          </a:xfrm>
          <a:prstGeom prst="rect">
            <a:avLst/>
          </a:prstGeom>
          <a:noFill/>
          <a:ln>
            <a:solidFill>
              <a:schemeClr val="tx2">
                <a:lumMod val="60000"/>
                <a:lumOff val="40000"/>
              </a:schemeClr>
            </a:solidFill>
          </a:ln>
        </p:spPr>
      </p:pic>
      <p:sp>
        <p:nvSpPr>
          <p:cNvPr id="6" name="Прямоугольник 5"/>
          <p:cNvSpPr/>
          <p:nvPr/>
        </p:nvSpPr>
        <p:spPr>
          <a:xfrm>
            <a:off x="1043608" y="0"/>
            <a:ext cx="7056784" cy="105273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Century Gothic" pitchFamily="34" charset="0"/>
            </a:endParaRPr>
          </a:p>
        </p:txBody>
      </p:sp>
      <p:sp>
        <p:nvSpPr>
          <p:cNvPr id="2" name="Заголовок 1"/>
          <p:cNvSpPr>
            <a:spLocks noGrp="1"/>
          </p:cNvSpPr>
          <p:nvPr>
            <p:ph type="title"/>
          </p:nvPr>
        </p:nvSpPr>
        <p:spPr>
          <a:xfrm>
            <a:off x="1151620" y="0"/>
            <a:ext cx="6840760" cy="1052736"/>
          </a:xfrm>
        </p:spPr>
        <p:txBody>
          <a:bodyPr>
            <a:noAutofit/>
          </a:bodyPr>
          <a:lstStyle/>
          <a:p>
            <a:r>
              <a:rPr lang="ru-RU" sz="2400" dirty="0">
                <a:solidFill>
                  <a:schemeClr val="bg1"/>
                </a:solidFill>
                <a:latin typeface="Century Gothic" pitchFamily="34" charset="0"/>
                <a:ea typeface="Verdana" pitchFamily="34" charset="0"/>
                <a:cs typeface="Verdana" pitchFamily="34" charset="0"/>
              </a:rPr>
              <a:t>Влияние </a:t>
            </a:r>
            <a:r>
              <a:rPr lang="ru-RU" sz="2400" dirty="0" smtClean="0">
                <a:solidFill>
                  <a:schemeClr val="bg1"/>
                </a:solidFill>
                <a:latin typeface="Century Gothic" pitchFamily="34" charset="0"/>
                <a:ea typeface="Verdana" pitchFamily="34" charset="0"/>
                <a:cs typeface="Verdana" pitchFamily="34" charset="0"/>
              </a:rPr>
              <a:t>ионосферных возмущений </a:t>
            </a:r>
            <a:br>
              <a:rPr lang="ru-RU" sz="2400" dirty="0" smtClean="0">
                <a:solidFill>
                  <a:schemeClr val="bg1"/>
                </a:solidFill>
                <a:latin typeface="Century Gothic" pitchFamily="34" charset="0"/>
                <a:ea typeface="Verdana" pitchFamily="34" charset="0"/>
                <a:cs typeface="Verdana" pitchFamily="34" charset="0"/>
              </a:rPr>
            </a:br>
            <a:r>
              <a:rPr lang="ru-RU" sz="2400" dirty="0" smtClean="0">
                <a:solidFill>
                  <a:schemeClr val="bg1"/>
                </a:solidFill>
                <a:latin typeface="Century Gothic" pitchFamily="34" charset="0"/>
                <a:ea typeface="Verdana" pitchFamily="34" charset="0"/>
                <a:cs typeface="Verdana" pitchFamily="34" charset="0"/>
              </a:rPr>
              <a:t>на координатно-временное обеспечение </a:t>
            </a:r>
            <a:br>
              <a:rPr lang="ru-RU" sz="2400" dirty="0" smtClean="0">
                <a:solidFill>
                  <a:schemeClr val="bg1"/>
                </a:solidFill>
                <a:latin typeface="Century Gothic" pitchFamily="34" charset="0"/>
                <a:ea typeface="Verdana" pitchFamily="34" charset="0"/>
                <a:cs typeface="Verdana" pitchFamily="34" charset="0"/>
              </a:rPr>
            </a:br>
            <a:r>
              <a:rPr lang="ru-RU" sz="2400" dirty="0" err="1" smtClean="0">
                <a:solidFill>
                  <a:schemeClr val="bg1"/>
                </a:solidFill>
                <a:latin typeface="Century Gothic" pitchFamily="34" charset="0"/>
                <a:ea typeface="Verdana" pitchFamily="34" charset="0"/>
                <a:cs typeface="Verdana" pitchFamily="34" charset="0"/>
              </a:rPr>
              <a:t>навигационых</a:t>
            </a:r>
            <a:r>
              <a:rPr lang="ru-RU" sz="2400" dirty="0" smtClean="0">
                <a:solidFill>
                  <a:schemeClr val="bg1"/>
                </a:solidFill>
                <a:latin typeface="Century Gothic" pitchFamily="34" charset="0"/>
                <a:ea typeface="Verdana" pitchFamily="34" charset="0"/>
                <a:cs typeface="Verdana" pitchFamily="34" charset="0"/>
              </a:rPr>
              <a:t> спутниковых систем</a:t>
            </a:r>
            <a:endParaRPr lang="ru-RU" sz="2400" dirty="0">
              <a:solidFill>
                <a:schemeClr val="bg1"/>
              </a:solidFill>
              <a:latin typeface="Century Gothic" pitchFamily="34" charset="0"/>
              <a:ea typeface="Verdana" pitchFamily="34" charset="0"/>
              <a:cs typeface="Verdana" pitchFamily="34" charset="0"/>
            </a:endParaRPr>
          </a:p>
        </p:txBody>
      </p:sp>
      <p:sp>
        <p:nvSpPr>
          <p:cNvPr id="7" name="Содержимое 6"/>
          <p:cNvSpPr>
            <a:spLocks noGrp="1"/>
          </p:cNvSpPr>
          <p:nvPr>
            <p:ph idx="1"/>
          </p:nvPr>
        </p:nvSpPr>
        <p:spPr>
          <a:xfrm>
            <a:off x="3980417" y="1340621"/>
            <a:ext cx="5069421" cy="1689164"/>
          </a:xfrm>
        </p:spPr>
        <p:txBody>
          <a:bodyPr>
            <a:noAutofit/>
          </a:bodyPr>
          <a:lstStyle/>
          <a:p>
            <a:pPr marL="0" indent="0">
              <a:lnSpc>
                <a:spcPct val="150000"/>
              </a:lnSpc>
              <a:buNone/>
            </a:pPr>
            <a:r>
              <a:rPr lang="ru-RU" sz="1600" b="1" dirty="0">
                <a:solidFill>
                  <a:schemeClr val="bg1"/>
                </a:solidFill>
                <a:latin typeface="Century Gothic" pitchFamily="34" charset="0"/>
              </a:rPr>
              <a:t>Во время мощных  гелиогеофизических возмущений наблюдается  корреляция между пространственным распределением ионосферных неоднородностей и точностью позиционирования систем ГНСС</a:t>
            </a:r>
          </a:p>
        </p:txBody>
      </p:sp>
      <p:sp>
        <p:nvSpPr>
          <p:cNvPr id="3" name="Номер слайда 2"/>
          <p:cNvSpPr>
            <a:spLocks noGrp="1"/>
          </p:cNvSpPr>
          <p:nvPr>
            <p:ph type="sldNum" sz="quarter" idx="12"/>
          </p:nvPr>
        </p:nvSpPr>
        <p:spPr/>
        <p:txBody>
          <a:bodyPr/>
          <a:lstStyle/>
          <a:p>
            <a:fld id="{D94238C6-5AA5-4815-91BB-E1BBF8FBA7C3}" type="slidenum">
              <a:rPr lang="ru-RU" smtClean="0">
                <a:latin typeface="Century Gothic" pitchFamily="34" charset="0"/>
              </a:rPr>
              <a:pPr/>
              <a:t>27</a:t>
            </a:fld>
            <a:endParaRPr lang="ru-RU">
              <a:latin typeface="Century Gothic" pitchFamily="34" charset="0"/>
            </a:endParaRPr>
          </a:p>
        </p:txBody>
      </p:sp>
      <p:pic>
        <p:nvPicPr>
          <p:cNvPr id="8" name="Picture 1"/>
          <p:cNvPicPr>
            <a:picLocks noChangeAspect="1" noChangeArrowheads="1"/>
          </p:cNvPicPr>
          <p:nvPr/>
        </p:nvPicPr>
        <p:blipFill>
          <a:blip r:embed="rId4" cstate="print"/>
          <a:srcRect l="5292" t="15285"/>
          <a:stretch>
            <a:fillRect/>
          </a:stretch>
        </p:blipFill>
        <p:spPr bwMode="auto">
          <a:xfrm>
            <a:off x="107506" y="3429000"/>
            <a:ext cx="3872911" cy="2740918"/>
          </a:xfrm>
          <a:prstGeom prst="rect">
            <a:avLst/>
          </a:prstGeom>
          <a:noFill/>
          <a:ln w="9525">
            <a:noFill/>
            <a:miter lim="800000"/>
            <a:headEnd/>
            <a:tailEnd/>
          </a:ln>
        </p:spPr>
      </p:pic>
      <p:sp>
        <p:nvSpPr>
          <p:cNvPr id="9" name="Прямоугольник 8"/>
          <p:cNvSpPr/>
          <p:nvPr/>
        </p:nvSpPr>
        <p:spPr>
          <a:xfrm>
            <a:off x="323528" y="6165306"/>
            <a:ext cx="3600400" cy="461665"/>
          </a:xfrm>
          <a:prstGeom prst="rect">
            <a:avLst/>
          </a:prstGeom>
        </p:spPr>
        <p:txBody>
          <a:bodyPr wrap="square">
            <a:spAutoFit/>
          </a:bodyPr>
          <a:lstStyle/>
          <a:p>
            <a:r>
              <a:rPr lang="ru-RU" sz="1200" b="1" dirty="0">
                <a:solidFill>
                  <a:schemeClr val="bg1"/>
                </a:solidFill>
                <a:latin typeface="Century Gothic" pitchFamily="34" charset="0"/>
                <a:cs typeface="Times New Roman" pitchFamily="18" charset="0"/>
              </a:rPr>
              <a:t>Ионизационный </a:t>
            </a:r>
            <a:r>
              <a:rPr lang="ru-RU" sz="1200" b="1" dirty="0" err="1">
                <a:solidFill>
                  <a:schemeClr val="bg1"/>
                </a:solidFill>
                <a:latin typeface="Century Gothic" pitchFamily="34" charset="0"/>
                <a:cs typeface="Times New Roman" pitchFamily="18" charset="0"/>
              </a:rPr>
              <a:t>плюм</a:t>
            </a:r>
            <a:r>
              <a:rPr lang="ru-RU" sz="1200" b="1" dirty="0">
                <a:solidFill>
                  <a:schemeClr val="bg1"/>
                </a:solidFill>
                <a:latin typeface="Century Gothic" pitchFamily="34" charset="0"/>
                <a:cs typeface="Times New Roman" pitchFamily="18" charset="0"/>
              </a:rPr>
              <a:t> во время магнитной бури 15 июля 2000 года. </a:t>
            </a:r>
            <a:endParaRPr lang="ru-RU" sz="1200" b="1" dirty="0">
              <a:solidFill>
                <a:schemeClr val="bg1"/>
              </a:solidFill>
              <a:latin typeface="Century Gothic" pitchFamily="34" charset="0"/>
            </a:endParaRPr>
          </a:p>
        </p:txBody>
      </p:sp>
      <p:pic>
        <p:nvPicPr>
          <p:cNvPr id="10" name="Picture 4"/>
          <p:cNvPicPr>
            <a:picLocks noChangeAspect="1" noChangeArrowheads="1"/>
          </p:cNvPicPr>
          <p:nvPr/>
        </p:nvPicPr>
        <p:blipFill rotWithShape="1">
          <a:blip r:embed="rId5" cstate="print"/>
          <a:srcRect l="4759" t="8825" r="53535" b="7057"/>
          <a:stretch/>
        </p:blipFill>
        <p:spPr bwMode="auto">
          <a:xfrm>
            <a:off x="4139954" y="3501010"/>
            <a:ext cx="2395141" cy="2384119"/>
          </a:xfrm>
          <a:prstGeom prst="rect">
            <a:avLst/>
          </a:prstGeom>
          <a:noFill/>
          <a:ln w="9525">
            <a:noFill/>
            <a:miter lim="800000"/>
            <a:headEnd/>
            <a:tailEnd/>
          </a:ln>
        </p:spPr>
      </p:pic>
      <p:sp>
        <p:nvSpPr>
          <p:cNvPr id="11" name="Rectangle 6"/>
          <p:cNvSpPr>
            <a:spLocks noChangeArrowheads="1"/>
          </p:cNvSpPr>
          <p:nvPr/>
        </p:nvSpPr>
        <p:spPr bwMode="auto">
          <a:xfrm>
            <a:off x="4644010" y="5876906"/>
            <a:ext cx="3851275" cy="830997"/>
          </a:xfrm>
          <a:prstGeom prst="rect">
            <a:avLst/>
          </a:prstGeom>
          <a:noFill/>
          <a:ln w="9525">
            <a:noFill/>
            <a:miter lim="800000"/>
            <a:headEnd/>
            <a:tailEnd/>
          </a:ln>
        </p:spPr>
        <p:txBody>
          <a:bodyPr anchor="ctr">
            <a:spAutoFit/>
          </a:bodyPr>
          <a:lstStyle/>
          <a:p>
            <a:pPr algn="ctr"/>
            <a:r>
              <a:rPr lang="ru-RU" sz="1200" b="1" dirty="0">
                <a:solidFill>
                  <a:schemeClr val="bg1"/>
                </a:solidFill>
                <a:latin typeface="Century Gothic" pitchFamily="34" charset="0"/>
                <a:cs typeface="Times New Roman" pitchFamily="18" charset="0"/>
              </a:rPr>
              <a:t>Максимальные горизонтальная ошибка измерений (левая панель) и вертикальная ошибка измерений (правая панель) для трех станций</a:t>
            </a:r>
            <a:r>
              <a:rPr lang="en-US" sz="1200" b="1" dirty="0">
                <a:solidFill>
                  <a:schemeClr val="bg1"/>
                </a:solidFill>
                <a:latin typeface="Century Gothic" pitchFamily="34" charset="0"/>
                <a:cs typeface="Times New Roman" pitchFamily="18" charset="0"/>
              </a:rPr>
              <a:t> </a:t>
            </a:r>
            <a:r>
              <a:rPr lang="ru-RU" sz="1200" b="1" dirty="0">
                <a:solidFill>
                  <a:schemeClr val="bg1"/>
                </a:solidFill>
                <a:latin typeface="Century Gothic" pitchFamily="34" charset="0"/>
                <a:cs typeface="Times New Roman" pitchFamily="18" charset="0"/>
              </a:rPr>
              <a:t>в метрах</a:t>
            </a:r>
            <a:endParaRPr lang="ru-RU" b="1" dirty="0">
              <a:solidFill>
                <a:schemeClr val="bg1"/>
              </a:solidFill>
              <a:latin typeface="Century Gothic" pitchFamily="34" charset="0"/>
              <a:cs typeface="Times New Roman" pitchFamily="18" charset="0"/>
            </a:endParaRPr>
          </a:p>
        </p:txBody>
      </p:sp>
      <p:pic>
        <p:nvPicPr>
          <p:cNvPr id="12" name="Picture 4"/>
          <p:cNvPicPr>
            <a:picLocks noChangeAspect="1" noChangeArrowheads="1"/>
          </p:cNvPicPr>
          <p:nvPr/>
        </p:nvPicPr>
        <p:blipFill rotWithShape="1">
          <a:blip r:embed="rId5" cstate="print"/>
          <a:srcRect l="57414" t="8538" b="7331"/>
          <a:stretch/>
        </p:blipFill>
        <p:spPr bwMode="auto">
          <a:xfrm>
            <a:off x="6612714" y="3508866"/>
            <a:ext cx="2437125" cy="2376263"/>
          </a:xfrm>
          <a:prstGeom prst="rect">
            <a:avLst/>
          </a:prstGeom>
          <a:noFill/>
          <a:ln w="9525">
            <a:noFill/>
            <a:miter lim="800000"/>
            <a:headEnd/>
            <a:tailEnd/>
          </a:ln>
        </p:spPr>
      </p:pic>
      <p:sp>
        <p:nvSpPr>
          <p:cNvPr id="4" name="TextBox 3"/>
          <p:cNvSpPr txBox="1"/>
          <p:nvPr/>
        </p:nvSpPr>
        <p:spPr>
          <a:xfrm rot="16200000">
            <a:off x="3548385" y="4253473"/>
            <a:ext cx="1080119" cy="276999"/>
          </a:xfrm>
          <a:prstGeom prst="rect">
            <a:avLst/>
          </a:prstGeom>
          <a:noFill/>
        </p:spPr>
        <p:txBody>
          <a:bodyPr wrap="square" rtlCol="0">
            <a:spAutoFit/>
          </a:bodyPr>
          <a:lstStyle/>
          <a:p>
            <a:r>
              <a:rPr lang="ru-RU" sz="1200" dirty="0">
                <a:solidFill>
                  <a:schemeClr val="tx1">
                    <a:lumMod val="50000"/>
                    <a:lumOff val="50000"/>
                  </a:schemeClr>
                </a:solidFill>
                <a:latin typeface="Arial" panose="020B0604020202020204" pitchFamily="34" charset="0"/>
                <a:cs typeface="Arial" panose="020B0604020202020204" pitchFamily="34" charset="0"/>
              </a:rPr>
              <a:t>метры</a:t>
            </a:r>
          </a:p>
        </p:txBody>
      </p:sp>
      <p:sp>
        <p:nvSpPr>
          <p:cNvPr id="13" name="TextBox 12"/>
          <p:cNvSpPr txBox="1"/>
          <p:nvPr/>
        </p:nvSpPr>
        <p:spPr>
          <a:xfrm rot="16200000">
            <a:off x="6002392" y="4253473"/>
            <a:ext cx="1080119" cy="276999"/>
          </a:xfrm>
          <a:prstGeom prst="rect">
            <a:avLst/>
          </a:prstGeom>
          <a:noFill/>
        </p:spPr>
        <p:txBody>
          <a:bodyPr wrap="square" rtlCol="0">
            <a:spAutoFit/>
          </a:bodyPr>
          <a:lstStyle/>
          <a:p>
            <a:r>
              <a:rPr lang="ru-RU" sz="1200" dirty="0">
                <a:solidFill>
                  <a:schemeClr val="tx1">
                    <a:lumMod val="50000"/>
                    <a:lumOff val="50000"/>
                  </a:schemeClr>
                </a:solidFill>
                <a:latin typeface="Arial" panose="020B0604020202020204" pitchFamily="34" charset="0"/>
                <a:cs typeface="Arial" panose="020B0604020202020204" pitchFamily="34" charset="0"/>
              </a:rPr>
              <a:t>метры</a:t>
            </a:r>
          </a:p>
        </p:txBody>
      </p:sp>
      <p:sp>
        <p:nvSpPr>
          <p:cNvPr id="5" name="TextBox 4"/>
          <p:cNvSpPr txBox="1"/>
          <p:nvPr/>
        </p:nvSpPr>
        <p:spPr>
          <a:xfrm>
            <a:off x="611560" y="1109791"/>
            <a:ext cx="1986760" cy="461665"/>
          </a:xfrm>
          <a:prstGeom prst="rect">
            <a:avLst/>
          </a:prstGeom>
          <a:noFill/>
        </p:spPr>
        <p:txBody>
          <a:bodyPr wrap="square" rtlCol="0">
            <a:spAutoFit/>
          </a:bodyPr>
          <a:lstStyle/>
          <a:p>
            <a:r>
              <a:rPr lang="ru-RU" sz="1200" dirty="0">
                <a:latin typeface="Century Gothic" panose="020B0502020202020204" pitchFamily="34" charset="0"/>
              </a:rPr>
              <a:t>Полное электронное содержание</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9144000" cy="105273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Century Gothic" pitchFamily="34" charset="0"/>
            </a:endParaRPr>
          </a:p>
        </p:txBody>
      </p:sp>
      <p:sp>
        <p:nvSpPr>
          <p:cNvPr id="2" name="Заголовок 1"/>
          <p:cNvSpPr>
            <a:spLocks noGrp="1"/>
          </p:cNvSpPr>
          <p:nvPr>
            <p:ph type="title"/>
          </p:nvPr>
        </p:nvSpPr>
        <p:spPr>
          <a:xfrm>
            <a:off x="395536" y="0"/>
            <a:ext cx="8358246" cy="1052736"/>
          </a:xfrm>
        </p:spPr>
        <p:txBody>
          <a:bodyPr>
            <a:noAutofit/>
          </a:bodyPr>
          <a:lstStyle/>
          <a:p>
            <a:pPr algn="l"/>
            <a:r>
              <a:rPr lang="ru-RU" sz="2800" dirty="0">
                <a:solidFill>
                  <a:schemeClr val="bg1"/>
                </a:solidFill>
                <a:latin typeface="Century Gothic" pitchFamily="34" charset="0"/>
                <a:ea typeface="Verdana" pitchFamily="34" charset="0"/>
                <a:cs typeface="Verdana" pitchFamily="34" charset="0"/>
              </a:rPr>
              <a:t>Влияние ионосферных неоднородностей на </a:t>
            </a:r>
            <a:r>
              <a:rPr lang="ru-RU" sz="2800" dirty="0" err="1">
                <a:solidFill>
                  <a:schemeClr val="bg1"/>
                </a:solidFill>
                <a:latin typeface="Century Gothic" pitchFamily="34" charset="0"/>
                <a:ea typeface="Verdana" pitchFamily="34" charset="0"/>
                <a:cs typeface="Verdana" pitchFamily="34" charset="0"/>
              </a:rPr>
              <a:t>точностные</a:t>
            </a:r>
            <a:r>
              <a:rPr lang="ru-RU" sz="2800" dirty="0">
                <a:solidFill>
                  <a:schemeClr val="bg1"/>
                </a:solidFill>
                <a:latin typeface="Century Gothic" pitchFamily="34" charset="0"/>
                <a:ea typeface="Verdana" pitchFamily="34" charset="0"/>
                <a:cs typeface="Verdana" pitchFamily="34" charset="0"/>
              </a:rPr>
              <a:t> характеристики систем ГНСС</a:t>
            </a:r>
          </a:p>
        </p:txBody>
      </p:sp>
      <p:sp>
        <p:nvSpPr>
          <p:cNvPr id="4" name="Номер слайда 3"/>
          <p:cNvSpPr>
            <a:spLocks noGrp="1"/>
          </p:cNvSpPr>
          <p:nvPr>
            <p:ph type="sldNum" sz="quarter" idx="12"/>
          </p:nvPr>
        </p:nvSpPr>
        <p:spPr/>
        <p:txBody>
          <a:bodyPr/>
          <a:lstStyle/>
          <a:p>
            <a:fld id="{D94238C6-5AA5-4815-91BB-E1BBF8FBA7C3}" type="slidenum">
              <a:rPr lang="ru-RU" smtClean="0"/>
              <a:pPr/>
              <a:t>28</a:t>
            </a:fld>
            <a:endParaRPr lang="ru-RU"/>
          </a:p>
        </p:txBody>
      </p:sp>
      <p:sp>
        <p:nvSpPr>
          <p:cNvPr id="14" name="Rectangle 3"/>
          <p:cNvSpPr>
            <a:spLocks noChangeArrowheads="1"/>
          </p:cNvSpPr>
          <p:nvPr/>
        </p:nvSpPr>
        <p:spPr bwMode="auto">
          <a:xfrm>
            <a:off x="4716016" y="1738265"/>
            <a:ext cx="4094532" cy="3970318"/>
          </a:xfrm>
          <a:prstGeom prst="rect">
            <a:avLst/>
          </a:prstGeom>
          <a:noFill/>
          <a:ln w="9525">
            <a:noFill/>
            <a:miter lim="800000"/>
            <a:headEnd/>
            <a:tailEnd/>
          </a:ln>
        </p:spPr>
        <p:txBody>
          <a:bodyPr wrap="square" anchor="ctr">
            <a:spAutoFit/>
          </a:bodyPr>
          <a:lstStyle/>
          <a:p>
            <a:pPr>
              <a:lnSpc>
                <a:spcPct val="150000"/>
              </a:lnSpc>
            </a:pPr>
            <a:r>
              <a:rPr lang="ru-RU" sz="1400" dirty="0">
                <a:latin typeface="Century Gothic" panose="020B0502020202020204" pitchFamily="34" charset="0"/>
                <a:ea typeface="Times New Roman" pitchFamily="18" charset="0"/>
                <a:cs typeface="Arial" panose="020B0604020202020204" pitchFamily="34" charset="0"/>
              </a:rPr>
              <a:t>С1, С2  - положение двух спутников в момент </a:t>
            </a:r>
            <a:r>
              <a:rPr lang="en-US" sz="1400" dirty="0">
                <a:latin typeface="Century Gothic" panose="020B0502020202020204" pitchFamily="34" charset="0"/>
                <a:ea typeface="Times New Roman" pitchFamily="18" charset="0"/>
                <a:cs typeface="Arial" panose="020B0604020202020204" pitchFamily="34" charset="0"/>
              </a:rPr>
              <a:t>t</a:t>
            </a:r>
            <a:r>
              <a:rPr lang="en-US" sz="1400" baseline="-25000" dirty="0">
                <a:latin typeface="Century Gothic" panose="020B0502020202020204" pitchFamily="34" charset="0"/>
                <a:ea typeface="Times New Roman" pitchFamily="18" charset="0"/>
                <a:cs typeface="Arial" panose="020B0604020202020204" pitchFamily="34" charset="0"/>
              </a:rPr>
              <a:t>0</a:t>
            </a:r>
            <a:r>
              <a:rPr lang="ru-RU" sz="1400" dirty="0">
                <a:latin typeface="Century Gothic" panose="020B0502020202020204" pitchFamily="34" charset="0"/>
                <a:ea typeface="Times New Roman" pitchFamily="18" charset="0"/>
                <a:cs typeface="Arial" panose="020B0604020202020204" pitchFamily="34" charset="0"/>
              </a:rPr>
              <a:t>; </a:t>
            </a:r>
          </a:p>
          <a:p>
            <a:pPr>
              <a:lnSpc>
                <a:spcPct val="150000"/>
              </a:lnSpc>
            </a:pPr>
            <a:r>
              <a:rPr lang="ru-RU" sz="1400" dirty="0">
                <a:latin typeface="Century Gothic" panose="020B0502020202020204" pitchFamily="34" charset="0"/>
                <a:ea typeface="Times New Roman" pitchFamily="18" charset="0"/>
                <a:cs typeface="Arial" panose="020B0604020202020204" pitchFamily="34" charset="0"/>
              </a:rPr>
              <a:t>С2</a:t>
            </a:r>
            <a:r>
              <a:rPr lang="en-US" sz="1400" dirty="0">
                <a:latin typeface="Century Gothic" panose="020B0502020202020204" pitchFamily="34" charset="0"/>
                <a:ea typeface="Times New Roman" pitchFamily="18" charset="0"/>
                <a:cs typeface="Arial" panose="020B0604020202020204" pitchFamily="34" charset="0"/>
              </a:rPr>
              <a:t>’</a:t>
            </a:r>
            <a:r>
              <a:rPr lang="ru-RU" sz="1400" dirty="0">
                <a:latin typeface="Century Gothic" panose="020B0502020202020204" pitchFamily="34" charset="0"/>
                <a:ea typeface="Times New Roman" pitchFamily="18" charset="0"/>
                <a:cs typeface="Arial" panose="020B0604020202020204" pitchFamily="34" charset="0"/>
              </a:rPr>
              <a:t>  - кажущееся положение спутника С2; </a:t>
            </a:r>
          </a:p>
          <a:p>
            <a:pPr>
              <a:lnSpc>
                <a:spcPct val="150000"/>
              </a:lnSpc>
            </a:pPr>
            <a:r>
              <a:rPr lang="en-US" sz="1400" dirty="0">
                <a:latin typeface="Century Gothic" panose="020B0502020202020204" pitchFamily="34" charset="0"/>
                <a:ea typeface="Times New Roman" pitchFamily="18" charset="0"/>
                <a:cs typeface="Arial" panose="020B0604020202020204" pitchFamily="34" charset="0"/>
              </a:rPr>
              <a:t>A </a:t>
            </a:r>
            <a:r>
              <a:rPr lang="ru-RU" sz="1400" dirty="0">
                <a:latin typeface="Century Gothic" panose="020B0502020202020204" pitchFamily="34" charset="0"/>
                <a:ea typeface="Times New Roman" pitchFamily="18" charset="0"/>
                <a:cs typeface="Arial" panose="020B0604020202020204" pitchFamily="34" charset="0"/>
              </a:rPr>
              <a:t>‑</a:t>
            </a:r>
            <a:r>
              <a:rPr lang="en-US" sz="1400" dirty="0">
                <a:latin typeface="Century Gothic" panose="020B0502020202020204" pitchFamily="34" charset="0"/>
                <a:ea typeface="Times New Roman" pitchFamily="18" charset="0"/>
                <a:cs typeface="Arial" panose="020B0604020202020204" pitchFamily="34" charset="0"/>
              </a:rPr>
              <a:t> </a:t>
            </a:r>
            <a:r>
              <a:rPr lang="ru-RU" sz="1400" dirty="0">
                <a:latin typeface="Century Gothic" panose="020B0502020202020204" pitchFamily="34" charset="0"/>
                <a:ea typeface="Times New Roman" pitchFamily="18" charset="0"/>
                <a:cs typeface="Arial" panose="020B0604020202020204" pitchFamily="34" charset="0"/>
              </a:rPr>
              <a:t>положение приемника; </a:t>
            </a:r>
          </a:p>
          <a:p>
            <a:pPr>
              <a:lnSpc>
                <a:spcPct val="150000"/>
              </a:lnSpc>
            </a:pPr>
            <a:r>
              <a:rPr lang="en-US" sz="1400" dirty="0">
                <a:latin typeface="Century Gothic" panose="020B0502020202020204" pitchFamily="34" charset="0"/>
                <a:ea typeface="Times New Roman" pitchFamily="18" charset="0"/>
                <a:cs typeface="Arial" panose="020B0604020202020204" pitchFamily="34" charset="0"/>
                <a:sym typeface="Symbol" pitchFamily="18" charset="2"/>
              </a:rPr>
              <a:t>L</a:t>
            </a:r>
            <a:r>
              <a:rPr lang="ru-RU" sz="1400" dirty="0">
                <a:latin typeface="Century Gothic" panose="020B0502020202020204" pitchFamily="34" charset="0"/>
                <a:ea typeface="Times New Roman" pitchFamily="18" charset="0"/>
                <a:cs typeface="Arial" panose="020B0604020202020204" pitchFamily="34" charset="0"/>
              </a:rPr>
              <a:t>  </a:t>
            </a:r>
            <a:r>
              <a:rPr lang="ru-RU" sz="1400" dirty="0">
                <a:latin typeface="Century Gothic" panose="020B0502020202020204" pitchFamily="34" charset="0"/>
                <a:ea typeface="Times New Roman" pitchFamily="18" charset="0"/>
                <a:cs typeface="Arial" panose="020B0604020202020204" pitchFamily="34" charset="0"/>
                <a:sym typeface="Symbol" pitchFamily="18" charset="2"/>
              </a:rPr>
              <a:t>- </a:t>
            </a:r>
            <a:r>
              <a:rPr lang="ru-RU" sz="1400" dirty="0" err="1">
                <a:latin typeface="Century Gothic" panose="020B0502020202020204" pitchFamily="34" charset="0"/>
                <a:ea typeface="Times New Roman" pitchFamily="18" charset="0"/>
                <a:cs typeface="Arial" panose="020B0604020202020204" pitchFamily="34" charset="0"/>
                <a:sym typeface="Symbol" pitchFamily="18" charset="2"/>
              </a:rPr>
              <a:t>псевдодальность</a:t>
            </a:r>
            <a:r>
              <a:rPr lang="ru-RU" sz="1400" dirty="0">
                <a:latin typeface="Century Gothic" panose="020B0502020202020204" pitchFamily="34" charset="0"/>
                <a:ea typeface="Times New Roman" pitchFamily="18" charset="0"/>
                <a:cs typeface="Arial" panose="020B0604020202020204" pitchFamily="34" charset="0"/>
                <a:sym typeface="Symbol" pitchFamily="18" charset="2"/>
              </a:rPr>
              <a:t> в невозмущенных условиях; </a:t>
            </a:r>
          </a:p>
          <a:p>
            <a:pPr>
              <a:lnSpc>
                <a:spcPct val="150000"/>
              </a:lnSpc>
            </a:pPr>
            <a:r>
              <a:rPr lang="en-US" sz="1400" b="1" dirty="0">
                <a:solidFill>
                  <a:srgbClr val="FF0000"/>
                </a:solidFill>
                <a:latin typeface="Century Gothic" panose="020B0502020202020204" pitchFamily="34" charset="0"/>
                <a:ea typeface="Times New Roman" pitchFamily="18" charset="0"/>
                <a:cs typeface="Arial" panose="020B0604020202020204" pitchFamily="34" charset="0"/>
                <a:sym typeface="Symbol" pitchFamily="18" charset="2"/>
              </a:rPr>
              <a:t>L’</a:t>
            </a:r>
            <a:r>
              <a:rPr lang="en-US" sz="1400" dirty="0">
                <a:latin typeface="Century Gothic" panose="020B0502020202020204" pitchFamily="34" charset="0"/>
                <a:ea typeface="Times New Roman" pitchFamily="18" charset="0"/>
                <a:cs typeface="Arial" panose="020B0604020202020204" pitchFamily="34" charset="0"/>
                <a:sym typeface="Symbol" pitchFamily="18" charset="2"/>
              </a:rPr>
              <a:t> </a:t>
            </a:r>
            <a:r>
              <a:rPr lang="ru-RU" sz="1400" dirty="0">
                <a:latin typeface="Century Gothic" panose="020B0502020202020204" pitchFamily="34" charset="0"/>
                <a:ea typeface="Times New Roman" pitchFamily="18" charset="0"/>
                <a:cs typeface="Arial" panose="020B0604020202020204" pitchFamily="34" charset="0"/>
                <a:sym typeface="Symbol" pitchFamily="18" charset="2"/>
              </a:rPr>
              <a:t>и </a:t>
            </a:r>
            <a:r>
              <a:rPr lang="en-US" sz="1400" b="1" dirty="0">
                <a:solidFill>
                  <a:srgbClr val="7030A0"/>
                </a:solidFill>
                <a:latin typeface="Century Gothic" panose="020B0502020202020204" pitchFamily="34" charset="0"/>
                <a:ea typeface="Times New Roman" pitchFamily="18" charset="0"/>
                <a:cs typeface="Arial" panose="020B0604020202020204" pitchFamily="34" charset="0"/>
                <a:sym typeface="Symbol" pitchFamily="18" charset="2"/>
              </a:rPr>
              <a:t>L</a:t>
            </a:r>
            <a:r>
              <a:rPr lang="en-US" sz="1400" dirty="0">
                <a:latin typeface="Century Gothic" panose="020B0502020202020204" pitchFamily="34" charset="0"/>
                <a:ea typeface="Times New Roman" pitchFamily="18" charset="0"/>
                <a:cs typeface="Arial" panose="020B0604020202020204" pitchFamily="34" charset="0"/>
                <a:sym typeface="Symbol" pitchFamily="18" charset="2"/>
              </a:rPr>
              <a:t>’  </a:t>
            </a:r>
            <a:r>
              <a:rPr lang="ru-RU" sz="1400" i="1" dirty="0">
                <a:latin typeface="Century Gothic" panose="020B0502020202020204" pitchFamily="34" charset="0"/>
                <a:ea typeface="Times New Roman" pitchFamily="18" charset="0"/>
                <a:cs typeface="Arial" panose="020B0604020202020204" pitchFamily="34" charset="0"/>
                <a:sym typeface="Symbol" pitchFamily="18" charset="2"/>
              </a:rPr>
              <a:t>‑</a:t>
            </a:r>
            <a:r>
              <a:rPr lang="ru-RU" sz="1400" dirty="0">
                <a:latin typeface="Century Gothic" panose="020B0502020202020204" pitchFamily="34" charset="0"/>
                <a:ea typeface="Times New Roman" pitchFamily="18" charset="0"/>
                <a:cs typeface="Arial" panose="020B0604020202020204" pitchFamily="34" charset="0"/>
                <a:sym typeface="Symbol" pitchFamily="18" charset="2"/>
              </a:rPr>
              <a:t>реальная траектория луча и </a:t>
            </a:r>
            <a:r>
              <a:rPr lang="ru-RU" sz="1400" dirty="0" err="1">
                <a:latin typeface="Century Gothic" panose="020B0502020202020204" pitchFamily="34" charset="0"/>
                <a:ea typeface="Times New Roman" pitchFamily="18" charset="0"/>
                <a:cs typeface="Arial" panose="020B0604020202020204" pitchFamily="34" charset="0"/>
                <a:sym typeface="Symbol" pitchFamily="18" charset="2"/>
              </a:rPr>
              <a:t>псевдодальность</a:t>
            </a:r>
            <a:r>
              <a:rPr lang="ru-RU" sz="1400" dirty="0">
                <a:latin typeface="Century Gothic" panose="020B0502020202020204" pitchFamily="34" charset="0"/>
                <a:ea typeface="Times New Roman" pitchFamily="18" charset="0"/>
                <a:cs typeface="Arial" panose="020B0604020202020204" pitchFamily="34" charset="0"/>
                <a:sym typeface="Symbol" pitchFamily="18" charset="2"/>
              </a:rPr>
              <a:t> в условиях возмущенной ионосферы; </a:t>
            </a:r>
          </a:p>
          <a:p>
            <a:pPr>
              <a:lnSpc>
                <a:spcPct val="150000"/>
              </a:lnSpc>
            </a:pPr>
            <a:r>
              <a:rPr lang="en-US" sz="1400" dirty="0">
                <a:latin typeface="Century Gothic" panose="020B0502020202020204" pitchFamily="34" charset="0"/>
                <a:ea typeface="Times New Roman" pitchFamily="18" charset="0"/>
                <a:cs typeface="Arial" panose="020B0604020202020204" pitchFamily="34" charset="0"/>
                <a:sym typeface="Symbol" pitchFamily="18" charset="2"/>
              </a:rPr>
              <a:t>A’</a:t>
            </a:r>
            <a:r>
              <a:rPr lang="ru-RU" sz="1400" dirty="0">
                <a:latin typeface="Century Gothic" panose="020B0502020202020204" pitchFamily="34" charset="0"/>
                <a:ea typeface="Times New Roman" pitchFamily="18" charset="0"/>
                <a:cs typeface="Arial" panose="020B0604020202020204" pitchFamily="34" charset="0"/>
              </a:rPr>
              <a:t>  </a:t>
            </a:r>
            <a:r>
              <a:rPr lang="ru-RU" sz="1400" dirty="0">
                <a:latin typeface="Century Gothic" panose="020B0502020202020204" pitchFamily="34" charset="0"/>
                <a:ea typeface="Times New Roman" pitchFamily="18" charset="0"/>
                <a:cs typeface="Arial" panose="020B0604020202020204" pitchFamily="34" charset="0"/>
                <a:sym typeface="Symbol" pitchFamily="18" charset="2"/>
              </a:rPr>
              <a:t>- ошибочно определённое место расположения приемника; </a:t>
            </a:r>
          </a:p>
          <a:p>
            <a:pPr>
              <a:lnSpc>
                <a:spcPct val="150000"/>
              </a:lnSpc>
            </a:pPr>
            <a:r>
              <a:rPr lang="en-US" sz="1400" dirty="0">
                <a:latin typeface="Century Gothic" panose="020B0502020202020204" pitchFamily="34" charset="0"/>
                <a:ea typeface="Times New Roman" pitchFamily="18" charset="0"/>
                <a:cs typeface="Arial" panose="020B0604020202020204" pitchFamily="34" charset="0"/>
                <a:sym typeface="Symbol" pitchFamily="18" charset="2"/>
              </a:rPr>
              <a:t>A-A’</a:t>
            </a:r>
            <a:r>
              <a:rPr lang="ru-RU" sz="1400" dirty="0">
                <a:latin typeface="Century Gothic" panose="020B0502020202020204" pitchFamily="34" charset="0"/>
                <a:ea typeface="Times New Roman" pitchFamily="18" charset="0"/>
                <a:cs typeface="Arial" panose="020B0604020202020204" pitchFamily="34" charset="0"/>
              </a:rPr>
              <a:t>  </a:t>
            </a:r>
            <a:r>
              <a:rPr lang="ru-RU" sz="1400" dirty="0">
                <a:latin typeface="Century Gothic" panose="020B0502020202020204" pitchFamily="34" charset="0"/>
                <a:ea typeface="Times New Roman" pitchFamily="18" charset="0"/>
                <a:cs typeface="Arial" panose="020B0604020202020204" pitchFamily="34" charset="0"/>
                <a:sym typeface="Symbol" pitchFamily="18" charset="2"/>
              </a:rPr>
              <a:t>- ошибка местоопределения.</a:t>
            </a:r>
          </a:p>
        </p:txBody>
      </p:sp>
      <p:sp>
        <p:nvSpPr>
          <p:cNvPr id="16" name="Rectangle 3"/>
          <p:cNvSpPr>
            <a:spLocks noChangeArrowheads="1"/>
          </p:cNvSpPr>
          <p:nvPr/>
        </p:nvSpPr>
        <p:spPr bwMode="auto">
          <a:xfrm>
            <a:off x="-308967" y="7728394"/>
            <a:ext cx="4576128" cy="646331"/>
          </a:xfrm>
          <a:prstGeom prst="rect">
            <a:avLst/>
          </a:prstGeom>
          <a:noFill/>
          <a:ln w="9525">
            <a:noFill/>
            <a:miter lim="800000"/>
            <a:headEnd/>
            <a:tailEnd/>
          </a:ln>
        </p:spPr>
        <p:txBody>
          <a:bodyPr wrap="square" anchor="ctr">
            <a:spAutoFit/>
          </a:bodyPr>
          <a:lstStyle/>
          <a:p>
            <a:pPr indent="450850" algn="ctr"/>
            <a:r>
              <a:rPr lang="ru-RU" sz="1200">
                <a:ea typeface="Times New Roman" pitchFamily="18" charset="0"/>
              </a:rPr>
              <a:t>Рисунок 2.2 -</a:t>
            </a:r>
            <a:r>
              <a:rPr lang="en-US" sz="1200">
                <a:ea typeface="Times New Roman" pitchFamily="18" charset="0"/>
              </a:rPr>
              <a:t> </a:t>
            </a:r>
            <a:r>
              <a:rPr lang="ru-RU" sz="1200">
                <a:ea typeface="Times New Roman" pitchFamily="18" charset="0"/>
              </a:rPr>
              <a:t>Экспериментальные данные распределения электронной концентрации, полученные радаром некогерентного рассеяния в Чатанике 27.02.1980г.</a:t>
            </a:r>
            <a:endParaRPr lang="ru-RU">
              <a:ea typeface="Times New Roman" pitchFamily="18"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30" y="1324846"/>
            <a:ext cx="4131115" cy="4797152"/>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652" y="1156843"/>
            <a:ext cx="8426804" cy="5152479"/>
          </a:xfrm>
          <a:prstGeom prst="rect">
            <a:avLst/>
          </a:prstGeom>
        </p:spPr>
      </p:pic>
      <p:sp>
        <p:nvSpPr>
          <p:cNvPr id="7" name="TextBox 6"/>
          <p:cNvSpPr txBox="1"/>
          <p:nvPr/>
        </p:nvSpPr>
        <p:spPr>
          <a:xfrm>
            <a:off x="5364090" y="4866716"/>
            <a:ext cx="3704803" cy="2215991"/>
          </a:xfrm>
          <a:prstGeom prst="rect">
            <a:avLst/>
          </a:prstGeom>
          <a:solidFill>
            <a:schemeClr val="accent1"/>
          </a:solidFill>
        </p:spPr>
        <p:txBody>
          <a:bodyPr wrap="square" rtlCol="0">
            <a:spAutoFit/>
          </a:bodyPr>
          <a:lstStyle/>
          <a:p>
            <a:r>
              <a:rPr lang="ru-RU" sz="2000" dirty="0">
                <a:solidFill>
                  <a:schemeClr val="bg1"/>
                </a:solidFill>
                <a:latin typeface="Century Gothic" panose="020B0502020202020204" pitchFamily="34" charset="0"/>
              </a:rPr>
              <a:t>Появление ионосферной</a:t>
            </a:r>
          </a:p>
          <a:p>
            <a:r>
              <a:rPr lang="ru-RU" sz="2000" dirty="0">
                <a:solidFill>
                  <a:schemeClr val="bg1"/>
                </a:solidFill>
                <a:latin typeface="Century Gothic" panose="020B0502020202020204" pitchFamily="34" charset="0"/>
              </a:rPr>
              <a:t>неоднородности на луче</a:t>
            </a:r>
          </a:p>
          <a:p>
            <a:r>
              <a:rPr lang="ru-RU" sz="2000" dirty="0">
                <a:solidFill>
                  <a:schemeClr val="bg1"/>
                </a:solidFill>
                <a:latin typeface="Century Gothic" panose="020B0502020202020204" pitchFamily="34" charset="0"/>
              </a:rPr>
              <a:t>по одной из частот может</a:t>
            </a:r>
          </a:p>
          <a:p>
            <a:pPr algn="ctr"/>
            <a:r>
              <a:rPr lang="ru-RU" sz="2000" dirty="0">
                <a:solidFill>
                  <a:schemeClr val="bg1"/>
                </a:solidFill>
                <a:latin typeface="Century Gothic" panose="020B0502020202020204" pitchFamily="34" charset="0"/>
              </a:rPr>
              <a:t>приводить к полному срыву сопровождения спутника</a:t>
            </a:r>
          </a:p>
          <a:p>
            <a:endParaRPr lang="ru-RU"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8609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9144000" cy="105273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Century Gothic" pitchFamily="34" charset="0"/>
            </a:endParaRPr>
          </a:p>
        </p:txBody>
      </p:sp>
      <p:sp>
        <p:nvSpPr>
          <p:cNvPr id="2" name="Заголовок 1"/>
          <p:cNvSpPr>
            <a:spLocks noGrp="1"/>
          </p:cNvSpPr>
          <p:nvPr>
            <p:ph type="title"/>
          </p:nvPr>
        </p:nvSpPr>
        <p:spPr>
          <a:xfrm>
            <a:off x="395536" y="0"/>
            <a:ext cx="8358246" cy="1052736"/>
          </a:xfrm>
        </p:spPr>
        <p:txBody>
          <a:bodyPr>
            <a:noAutofit/>
          </a:bodyPr>
          <a:lstStyle/>
          <a:p>
            <a:pPr algn="l"/>
            <a:r>
              <a:rPr lang="ru-RU" sz="2800" dirty="0">
                <a:solidFill>
                  <a:schemeClr val="bg1"/>
                </a:solidFill>
                <a:latin typeface="Century Gothic" pitchFamily="34" charset="0"/>
                <a:ea typeface="Verdana" pitchFamily="34" charset="0"/>
                <a:cs typeface="Verdana" pitchFamily="34" charset="0"/>
              </a:rPr>
              <a:t>Влияние ионосферных неоднородностей на </a:t>
            </a:r>
            <a:r>
              <a:rPr lang="ru-RU" sz="2800" dirty="0" err="1">
                <a:solidFill>
                  <a:schemeClr val="bg1"/>
                </a:solidFill>
                <a:latin typeface="Century Gothic" pitchFamily="34" charset="0"/>
                <a:ea typeface="Verdana" pitchFamily="34" charset="0"/>
                <a:cs typeface="Verdana" pitchFamily="34" charset="0"/>
              </a:rPr>
              <a:t>точностные</a:t>
            </a:r>
            <a:r>
              <a:rPr lang="ru-RU" sz="2800" dirty="0">
                <a:solidFill>
                  <a:schemeClr val="bg1"/>
                </a:solidFill>
                <a:latin typeface="Century Gothic" pitchFamily="34" charset="0"/>
                <a:ea typeface="Verdana" pitchFamily="34" charset="0"/>
                <a:cs typeface="Verdana" pitchFamily="34" charset="0"/>
              </a:rPr>
              <a:t> характеристики систем ГНСС</a:t>
            </a:r>
          </a:p>
        </p:txBody>
      </p:sp>
      <p:sp>
        <p:nvSpPr>
          <p:cNvPr id="3" name="Номер слайда 2"/>
          <p:cNvSpPr>
            <a:spLocks noGrp="1"/>
          </p:cNvSpPr>
          <p:nvPr>
            <p:ph type="sldNum" sz="quarter" idx="12"/>
          </p:nvPr>
        </p:nvSpPr>
        <p:spPr/>
        <p:txBody>
          <a:bodyPr/>
          <a:lstStyle/>
          <a:p>
            <a:fld id="{D94238C6-5AA5-4815-91BB-E1BBF8FBA7C3}" type="slidenum">
              <a:rPr lang="ru-RU" smtClean="0"/>
              <a:pPr/>
              <a:t>29</a:t>
            </a:fld>
            <a:endParaRPr lang="ru-RU"/>
          </a:p>
        </p:txBody>
      </p:sp>
      <p:pic>
        <p:nvPicPr>
          <p:cNvPr id="13" name="Picture 2" descr="D:\Статьи и конференции\2017\Питер 2\2015_03_17.anim.gif"/>
          <p:cNvPicPr>
            <a:picLocks noChangeAspect="1" noChangeArrowheads="1" noCrop="1"/>
          </p:cNvPicPr>
          <p:nvPr/>
        </p:nvPicPr>
        <p:blipFill>
          <a:blip r:embed="rId3" cstate="print"/>
          <a:srcRect/>
          <a:stretch>
            <a:fillRect/>
          </a:stretch>
        </p:blipFill>
        <p:spPr bwMode="auto">
          <a:xfrm>
            <a:off x="3419872" y="1052736"/>
            <a:ext cx="5724128" cy="2862064"/>
          </a:xfrm>
          <a:prstGeom prst="rect">
            <a:avLst/>
          </a:prstGeom>
          <a:noFill/>
        </p:spPr>
      </p:pic>
      <p:sp>
        <p:nvSpPr>
          <p:cNvPr id="14" name="TextBox 13"/>
          <p:cNvSpPr txBox="1"/>
          <p:nvPr/>
        </p:nvSpPr>
        <p:spPr>
          <a:xfrm>
            <a:off x="179512" y="1196752"/>
            <a:ext cx="3168352" cy="2123658"/>
          </a:xfrm>
          <a:prstGeom prst="rect">
            <a:avLst/>
          </a:prstGeom>
          <a:noFill/>
        </p:spPr>
        <p:txBody>
          <a:bodyPr wrap="square" rtlCol="0">
            <a:spAutoFit/>
          </a:bodyPr>
          <a:lstStyle/>
          <a:p>
            <a:pPr>
              <a:lnSpc>
                <a:spcPct val="150000"/>
              </a:lnSpc>
            </a:pPr>
            <a:r>
              <a:rPr lang="ru-RU" sz="1400" dirty="0">
                <a:solidFill>
                  <a:schemeClr val="bg1"/>
                </a:solidFill>
                <a:latin typeface="Century Gothic" pitchFamily="34" charset="0"/>
              </a:rPr>
              <a:t>Карта динамики ионосферных неоднородностей (отклонение значения ПЭС от  27 дневной медианы ) во время магнитной </a:t>
            </a:r>
          </a:p>
          <a:p>
            <a:pPr>
              <a:lnSpc>
                <a:spcPct val="150000"/>
              </a:lnSpc>
            </a:pPr>
            <a:r>
              <a:rPr lang="ru-RU" sz="1400" dirty="0">
                <a:solidFill>
                  <a:schemeClr val="bg1"/>
                </a:solidFill>
                <a:latin typeface="Century Gothic" pitchFamily="34" charset="0"/>
              </a:rPr>
              <a:t>бури  17 марта 2015 года.</a:t>
            </a:r>
          </a:p>
          <a:p>
            <a:pPr>
              <a:lnSpc>
                <a:spcPct val="150000"/>
              </a:lnSpc>
            </a:pPr>
            <a:endParaRPr lang="ru-RU" dirty="0">
              <a:solidFill>
                <a:schemeClr val="bg1"/>
              </a:solidFill>
            </a:endParaRPr>
          </a:p>
        </p:txBody>
      </p:sp>
      <p:pic>
        <p:nvPicPr>
          <p:cNvPr id="15" name="Picture 2"/>
          <p:cNvPicPr>
            <a:picLocks noChangeAspect="1" noChangeArrowheads="1"/>
          </p:cNvPicPr>
          <p:nvPr/>
        </p:nvPicPr>
        <p:blipFill rotWithShape="1">
          <a:blip r:embed="rId4" cstate="print"/>
          <a:srcRect l="8697" t="4831" r="7814" b="8207"/>
          <a:stretch/>
        </p:blipFill>
        <p:spPr bwMode="auto">
          <a:xfrm>
            <a:off x="59501" y="2996952"/>
            <a:ext cx="3648405" cy="2736304"/>
          </a:xfrm>
          <a:prstGeom prst="rect">
            <a:avLst/>
          </a:prstGeom>
          <a:noFill/>
          <a:ln w="9525">
            <a:noFill/>
            <a:miter lim="800000"/>
            <a:headEnd/>
            <a:tailEnd/>
          </a:ln>
        </p:spPr>
      </p:pic>
      <p:sp>
        <p:nvSpPr>
          <p:cNvPr id="17" name="TextBox 16"/>
          <p:cNvSpPr txBox="1"/>
          <p:nvPr/>
        </p:nvSpPr>
        <p:spPr>
          <a:xfrm>
            <a:off x="323528" y="5733256"/>
            <a:ext cx="3096344" cy="1477328"/>
          </a:xfrm>
          <a:prstGeom prst="rect">
            <a:avLst/>
          </a:prstGeom>
          <a:noFill/>
        </p:spPr>
        <p:txBody>
          <a:bodyPr wrap="square" rtlCol="0">
            <a:spAutoFit/>
          </a:bodyPr>
          <a:lstStyle/>
          <a:p>
            <a:pPr>
              <a:lnSpc>
                <a:spcPct val="150000"/>
              </a:lnSpc>
            </a:pPr>
            <a:r>
              <a:rPr lang="ru-RU" sz="1400" dirty="0">
                <a:solidFill>
                  <a:schemeClr val="bg1"/>
                </a:solidFill>
                <a:latin typeface="Century Gothic" pitchFamily="34" charset="0"/>
              </a:rPr>
              <a:t>Ионосферное возмущение над западной Европой 17 марта 2015 года в 21</a:t>
            </a:r>
            <a:r>
              <a:rPr lang="en-US" sz="1400" dirty="0">
                <a:solidFill>
                  <a:schemeClr val="bg1"/>
                </a:solidFill>
                <a:latin typeface="Century Gothic" pitchFamily="34" charset="0"/>
              </a:rPr>
              <a:t>:15 UTC</a:t>
            </a:r>
            <a:endParaRPr lang="ru-RU" sz="1400" dirty="0">
              <a:solidFill>
                <a:schemeClr val="bg1"/>
              </a:solidFill>
              <a:latin typeface="Century Gothic" pitchFamily="34" charset="0"/>
            </a:endParaRPr>
          </a:p>
          <a:p>
            <a:pPr>
              <a:lnSpc>
                <a:spcPct val="150000"/>
              </a:lnSpc>
            </a:pPr>
            <a:endParaRPr lang="ru-RU" dirty="0">
              <a:solidFill>
                <a:schemeClr val="bg1"/>
              </a:solidFill>
            </a:endParaRPr>
          </a:p>
        </p:txBody>
      </p:sp>
      <p:pic>
        <p:nvPicPr>
          <p:cNvPr id="8" name="Рисунок 7"/>
          <p:cNvPicPr>
            <a:picLocks noChangeAspect="1"/>
          </p:cNvPicPr>
          <p:nvPr/>
        </p:nvPicPr>
        <p:blipFill rotWithShape="1">
          <a:blip r:embed="rId5" cstate="print">
            <a:extLst>
              <a:ext uri="{28A0092B-C50C-407E-A947-70E740481C1C}">
                <a14:useLocalDpi xmlns:a14="http://schemas.microsoft.com/office/drawing/2010/main" val="0"/>
              </a:ext>
            </a:extLst>
          </a:blip>
          <a:srcRect l="8672" t="4086" r="5616" b="3162"/>
          <a:stretch/>
        </p:blipFill>
        <p:spPr>
          <a:xfrm>
            <a:off x="3956326" y="3827865"/>
            <a:ext cx="4876215" cy="2858472"/>
          </a:xfrm>
          <a:prstGeom prst="rect">
            <a:avLst/>
          </a:prstGeom>
        </p:spPr>
      </p:pic>
      <p:sp>
        <p:nvSpPr>
          <p:cNvPr id="9" name="TextBox 8"/>
          <p:cNvSpPr txBox="1"/>
          <p:nvPr/>
        </p:nvSpPr>
        <p:spPr>
          <a:xfrm>
            <a:off x="5975756" y="6573417"/>
            <a:ext cx="933269" cy="307777"/>
          </a:xfrm>
          <a:prstGeom prst="rect">
            <a:avLst/>
          </a:prstGeom>
          <a:noFill/>
        </p:spPr>
        <p:txBody>
          <a:bodyPr wrap="none" rtlCol="0">
            <a:spAutoFit/>
          </a:bodyPr>
          <a:lstStyle/>
          <a:p>
            <a:r>
              <a:rPr lang="ru-RU" sz="1400" dirty="0">
                <a:latin typeface="Century Gothic" panose="020B0502020202020204" pitchFamily="34" charset="0"/>
              </a:rPr>
              <a:t>Часы, </a:t>
            </a:r>
            <a:r>
              <a:rPr lang="en-US" sz="1400" dirty="0">
                <a:latin typeface="Century Gothic" panose="020B0502020202020204" pitchFamily="34" charset="0"/>
              </a:rPr>
              <a:t>UT</a:t>
            </a:r>
            <a:endParaRPr lang="ru-RU" sz="1400" dirty="0">
              <a:latin typeface="Century Gothic" panose="020B0502020202020204" pitchFamily="34" charset="0"/>
            </a:endParaRPr>
          </a:p>
        </p:txBody>
      </p:sp>
      <p:sp>
        <p:nvSpPr>
          <p:cNvPr id="16" name="TextBox 15"/>
          <p:cNvSpPr txBox="1"/>
          <p:nvPr/>
        </p:nvSpPr>
        <p:spPr>
          <a:xfrm rot="16200000">
            <a:off x="3476913" y="5058461"/>
            <a:ext cx="769763" cy="307777"/>
          </a:xfrm>
          <a:prstGeom prst="rect">
            <a:avLst/>
          </a:prstGeom>
          <a:noFill/>
        </p:spPr>
        <p:txBody>
          <a:bodyPr wrap="none" rtlCol="0">
            <a:spAutoFit/>
          </a:bodyPr>
          <a:lstStyle/>
          <a:p>
            <a:r>
              <a:rPr lang="ru-RU" sz="1400" dirty="0">
                <a:latin typeface="Century Gothic" panose="020B0502020202020204" pitchFamily="34" charset="0"/>
              </a:rPr>
              <a:t>метры</a:t>
            </a:r>
          </a:p>
        </p:txBody>
      </p:sp>
      <p:sp>
        <p:nvSpPr>
          <p:cNvPr id="19" name="TextBox 18"/>
          <p:cNvSpPr txBox="1"/>
          <p:nvPr/>
        </p:nvSpPr>
        <p:spPr>
          <a:xfrm rot="16200000">
            <a:off x="8145341" y="5043337"/>
            <a:ext cx="1569660" cy="307777"/>
          </a:xfrm>
          <a:prstGeom prst="rect">
            <a:avLst/>
          </a:prstGeom>
          <a:noFill/>
        </p:spPr>
        <p:txBody>
          <a:bodyPr wrap="none" rtlCol="0">
            <a:spAutoFit/>
          </a:bodyPr>
          <a:lstStyle/>
          <a:p>
            <a:r>
              <a:rPr lang="ru-RU" sz="1400" dirty="0">
                <a:latin typeface="Century Gothic" panose="020B0502020202020204" pitchFamily="34" charset="0"/>
              </a:rPr>
              <a:t>Вариации ПЭС</a:t>
            </a:r>
          </a:p>
        </p:txBody>
      </p:sp>
      <p:sp>
        <p:nvSpPr>
          <p:cNvPr id="12" name="Овал 11"/>
          <p:cNvSpPr/>
          <p:nvPr/>
        </p:nvSpPr>
        <p:spPr>
          <a:xfrm>
            <a:off x="1255596" y="4827467"/>
            <a:ext cx="144016" cy="140071"/>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0" name="Прямая со стрелкой 19"/>
          <p:cNvCxnSpPr/>
          <p:nvPr/>
        </p:nvCxnSpPr>
        <p:spPr>
          <a:xfrm flipH="1" flipV="1">
            <a:off x="1331640" y="4915644"/>
            <a:ext cx="2912716" cy="1558949"/>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71071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94238C6-5AA5-4815-91BB-E1BBF8FBA7C3}" type="slidenum">
              <a:rPr lang="ru-RU" smtClean="0"/>
              <a:pPr/>
              <a:t>3</a:t>
            </a:fld>
            <a:endParaRPr lang="ru-RU"/>
          </a:p>
        </p:txBody>
      </p:sp>
      <p:graphicFrame>
        <p:nvGraphicFramePr>
          <p:cNvPr id="3" name="Таблица 2"/>
          <p:cNvGraphicFramePr>
            <a:graphicFrameLocks noGrp="1"/>
          </p:cNvGraphicFramePr>
          <p:nvPr>
            <p:extLst>
              <p:ext uri="{D42A27DB-BD31-4B8C-83A1-F6EECF244321}">
                <p14:modId xmlns:p14="http://schemas.microsoft.com/office/powerpoint/2010/main" val="1256783983"/>
              </p:ext>
            </p:extLst>
          </p:nvPr>
        </p:nvGraphicFramePr>
        <p:xfrm>
          <a:off x="107504" y="489251"/>
          <a:ext cx="9036495" cy="6252116"/>
        </p:xfrm>
        <a:graphic>
          <a:graphicData uri="http://schemas.openxmlformats.org/drawingml/2006/table">
            <a:tbl>
              <a:tblPr>
                <a:tableStyleId>{BC89EF96-8CEA-46FF-86C4-4CE0E7609802}</a:tableStyleId>
              </a:tblPr>
              <a:tblGrid>
                <a:gridCol w="2685263"/>
                <a:gridCol w="2807852"/>
                <a:gridCol w="3543380"/>
              </a:tblGrid>
              <a:tr h="301529">
                <a:tc>
                  <a:txBody>
                    <a:bodyPr/>
                    <a:lstStyle/>
                    <a:p>
                      <a:pPr algn="ctr">
                        <a:spcAft>
                          <a:spcPts val="0"/>
                        </a:spcAft>
                      </a:pPr>
                      <a:r>
                        <a:rPr lang="ru-RU" sz="1600" dirty="0">
                          <a:solidFill>
                            <a:schemeClr val="bg1"/>
                          </a:solidFill>
                          <a:effectLst/>
                        </a:rPr>
                        <a:t>Измеряемый параметр</a:t>
                      </a:r>
                      <a:endParaRPr lang="ru-RU" sz="2400" dirty="0">
                        <a:solidFill>
                          <a:schemeClr val="bg1"/>
                        </a:solidFill>
                        <a:effectLst/>
                        <a:latin typeface="Times New Roman"/>
                        <a:ea typeface="Times New Roman"/>
                      </a:endParaRPr>
                    </a:p>
                  </a:txBody>
                  <a:tcPr marL="68580" marR="68580" marT="0" marB="0"/>
                </a:tc>
                <a:tc>
                  <a:txBody>
                    <a:bodyPr/>
                    <a:lstStyle/>
                    <a:p>
                      <a:pPr algn="ctr">
                        <a:spcAft>
                          <a:spcPts val="0"/>
                        </a:spcAft>
                      </a:pPr>
                      <a:r>
                        <a:rPr lang="ru-RU" sz="1600">
                          <a:solidFill>
                            <a:schemeClr val="bg1"/>
                          </a:solidFill>
                          <a:effectLst/>
                        </a:rPr>
                        <a:t>Название</a:t>
                      </a:r>
                      <a:endParaRPr lang="ru-RU" sz="2400">
                        <a:solidFill>
                          <a:schemeClr val="bg1"/>
                        </a:solidFill>
                        <a:effectLst/>
                        <a:latin typeface="Times New Roman"/>
                        <a:ea typeface="Times New Roman"/>
                      </a:endParaRPr>
                    </a:p>
                  </a:txBody>
                  <a:tcPr marL="68580" marR="68580" marT="0" marB="0"/>
                </a:tc>
                <a:tc>
                  <a:txBody>
                    <a:bodyPr/>
                    <a:lstStyle/>
                    <a:p>
                      <a:pPr algn="ctr">
                        <a:spcAft>
                          <a:spcPts val="0"/>
                        </a:spcAft>
                      </a:pPr>
                      <a:r>
                        <a:rPr lang="ru-RU" sz="1600">
                          <a:solidFill>
                            <a:schemeClr val="bg1"/>
                          </a:solidFill>
                          <a:effectLst/>
                        </a:rPr>
                        <a:t>Технические параметры</a:t>
                      </a:r>
                      <a:endParaRPr lang="ru-RU" sz="2400">
                        <a:solidFill>
                          <a:schemeClr val="bg1"/>
                        </a:solidFill>
                        <a:effectLst/>
                        <a:latin typeface="Times New Roman"/>
                        <a:ea typeface="Times New Roman"/>
                      </a:endParaRPr>
                    </a:p>
                  </a:txBody>
                  <a:tcPr marL="68580" marR="68580" marT="0" marB="0"/>
                </a:tc>
              </a:tr>
              <a:tr h="603059">
                <a:tc>
                  <a:txBody>
                    <a:bodyPr/>
                    <a:lstStyle/>
                    <a:p>
                      <a:pPr algn="just">
                        <a:spcAft>
                          <a:spcPts val="0"/>
                        </a:spcAft>
                      </a:pPr>
                      <a:r>
                        <a:rPr lang="ru-RU" sz="1600">
                          <a:solidFill>
                            <a:schemeClr val="bg1"/>
                          </a:solidFill>
                          <a:effectLst/>
                        </a:rPr>
                        <a:t>Абсолютное значение геомагнитного поля</a:t>
                      </a:r>
                      <a:endParaRPr lang="ru-RU" sz="2400">
                        <a:solidFill>
                          <a:schemeClr val="bg1"/>
                        </a:solidFill>
                        <a:effectLst/>
                        <a:latin typeface="Times New Roman"/>
                        <a:ea typeface="Times New Roman"/>
                      </a:endParaRPr>
                    </a:p>
                  </a:txBody>
                  <a:tcPr marL="68580" marR="68580" marT="0" marB="0"/>
                </a:tc>
                <a:tc>
                  <a:txBody>
                    <a:bodyPr/>
                    <a:lstStyle/>
                    <a:p>
                      <a:pPr algn="just">
                        <a:spcAft>
                          <a:spcPts val="0"/>
                        </a:spcAft>
                      </a:pPr>
                      <a:r>
                        <a:rPr lang="ru-RU" sz="1600" dirty="0">
                          <a:solidFill>
                            <a:schemeClr val="bg1"/>
                          </a:solidFill>
                          <a:effectLst/>
                        </a:rPr>
                        <a:t>Протонный магнитометр</a:t>
                      </a:r>
                      <a:endParaRPr lang="ru-RU" sz="2400" dirty="0">
                        <a:solidFill>
                          <a:schemeClr val="bg1"/>
                        </a:solidFill>
                        <a:effectLst/>
                        <a:latin typeface="Times New Roman"/>
                        <a:ea typeface="Times New Roman"/>
                      </a:endParaRPr>
                    </a:p>
                  </a:txBody>
                  <a:tcPr marL="68580" marR="68580" marT="0" marB="0"/>
                </a:tc>
                <a:tc>
                  <a:txBody>
                    <a:bodyPr/>
                    <a:lstStyle/>
                    <a:p>
                      <a:pPr>
                        <a:spcAft>
                          <a:spcPts val="0"/>
                        </a:spcAft>
                      </a:pPr>
                      <a:r>
                        <a:rPr lang="ru-RU" sz="1600">
                          <a:solidFill>
                            <a:schemeClr val="bg1"/>
                          </a:solidFill>
                          <a:effectLst/>
                        </a:rPr>
                        <a:t>Чувствительность – 0,1 нТл</a:t>
                      </a:r>
                      <a:endParaRPr lang="ru-RU" sz="2400">
                        <a:solidFill>
                          <a:schemeClr val="bg1"/>
                        </a:solidFill>
                        <a:effectLst/>
                      </a:endParaRPr>
                    </a:p>
                    <a:p>
                      <a:pPr algn="just">
                        <a:spcAft>
                          <a:spcPts val="0"/>
                        </a:spcAft>
                      </a:pPr>
                      <a:r>
                        <a:rPr lang="ru-RU" sz="1600">
                          <a:solidFill>
                            <a:schemeClr val="bg1"/>
                          </a:solidFill>
                          <a:effectLst/>
                        </a:rPr>
                        <a:t>Частота опроса – 0,03 Гц</a:t>
                      </a:r>
                      <a:endParaRPr lang="ru-RU" sz="2400">
                        <a:solidFill>
                          <a:schemeClr val="bg1"/>
                        </a:solidFill>
                        <a:effectLst/>
                        <a:latin typeface="Times New Roman"/>
                        <a:ea typeface="Times New Roman"/>
                      </a:endParaRPr>
                    </a:p>
                  </a:txBody>
                  <a:tcPr marL="68580" marR="68580" marT="0" marB="0"/>
                </a:tc>
              </a:tr>
              <a:tr h="603059">
                <a:tc>
                  <a:txBody>
                    <a:bodyPr/>
                    <a:lstStyle/>
                    <a:p>
                      <a:pPr algn="just">
                        <a:spcAft>
                          <a:spcPts val="0"/>
                        </a:spcAft>
                      </a:pPr>
                      <a:r>
                        <a:rPr lang="ru-RU" sz="1600">
                          <a:solidFill>
                            <a:schemeClr val="bg1"/>
                          </a:solidFill>
                          <a:effectLst/>
                        </a:rPr>
                        <a:t>Компоненты геомагнитного поля</a:t>
                      </a:r>
                      <a:endParaRPr lang="ru-RU" sz="2400">
                        <a:solidFill>
                          <a:schemeClr val="bg1"/>
                        </a:solidFill>
                        <a:effectLst/>
                        <a:latin typeface="Times New Roman"/>
                        <a:ea typeface="Times New Roman"/>
                      </a:endParaRPr>
                    </a:p>
                  </a:txBody>
                  <a:tcPr marL="68580" marR="68580" marT="0" marB="0"/>
                </a:tc>
                <a:tc>
                  <a:txBody>
                    <a:bodyPr/>
                    <a:lstStyle/>
                    <a:p>
                      <a:pPr algn="just">
                        <a:spcAft>
                          <a:spcPts val="0"/>
                        </a:spcAft>
                      </a:pPr>
                      <a:r>
                        <a:rPr lang="ru-RU" sz="1600">
                          <a:solidFill>
                            <a:schemeClr val="bg1"/>
                          </a:solidFill>
                          <a:effectLst/>
                        </a:rPr>
                        <a:t>Трехкомпонентный феррозондовый магнитометр</a:t>
                      </a:r>
                      <a:endParaRPr lang="ru-RU" sz="2400">
                        <a:solidFill>
                          <a:schemeClr val="bg1"/>
                        </a:solidFill>
                        <a:effectLst/>
                        <a:latin typeface="Times New Roman"/>
                        <a:ea typeface="Times New Roman"/>
                      </a:endParaRPr>
                    </a:p>
                  </a:txBody>
                  <a:tcPr marL="68580" marR="68580" marT="0" marB="0"/>
                </a:tc>
                <a:tc>
                  <a:txBody>
                    <a:bodyPr/>
                    <a:lstStyle/>
                    <a:p>
                      <a:pPr>
                        <a:spcAft>
                          <a:spcPts val="0"/>
                        </a:spcAft>
                      </a:pPr>
                      <a:r>
                        <a:rPr lang="ru-RU" sz="1600">
                          <a:solidFill>
                            <a:schemeClr val="bg1"/>
                          </a:solidFill>
                          <a:effectLst/>
                        </a:rPr>
                        <a:t>Чувствительность – 1 нТл</a:t>
                      </a:r>
                      <a:endParaRPr lang="ru-RU" sz="2400">
                        <a:solidFill>
                          <a:schemeClr val="bg1"/>
                        </a:solidFill>
                        <a:effectLst/>
                      </a:endParaRPr>
                    </a:p>
                    <a:p>
                      <a:pPr algn="just">
                        <a:spcAft>
                          <a:spcPts val="0"/>
                        </a:spcAft>
                      </a:pPr>
                      <a:r>
                        <a:rPr lang="ru-RU" sz="1600">
                          <a:solidFill>
                            <a:schemeClr val="bg1"/>
                          </a:solidFill>
                          <a:effectLst/>
                        </a:rPr>
                        <a:t>Частотный диапазон – 0-1 Гц</a:t>
                      </a:r>
                      <a:endParaRPr lang="ru-RU" sz="2400">
                        <a:solidFill>
                          <a:schemeClr val="bg1"/>
                        </a:solidFill>
                        <a:effectLst/>
                        <a:latin typeface="Times New Roman"/>
                        <a:ea typeface="Times New Roman"/>
                      </a:endParaRPr>
                    </a:p>
                  </a:txBody>
                  <a:tcPr marL="68580" marR="68580" marT="0" marB="0"/>
                </a:tc>
              </a:tr>
              <a:tr h="603059">
                <a:tc>
                  <a:txBody>
                    <a:bodyPr/>
                    <a:lstStyle/>
                    <a:p>
                      <a:pPr algn="just">
                        <a:spcAft>
                          <a:spcPts val="0"/>
                        </a:spcAft>
                      </a:pPr>
                      <a:r>
                        <a:rPr lang="ru-RU" sz="1600" dirty="0">
                          <a:solidFill>
                            <a:schemeClr val="bg1"/>
                          </a:solidFill>
                          <a:effectLst/>
                        </a:rPr>
                        <a:t>Пульсации геомагнитного поля</a:t>
                      </a:r>
                      <a:endParaRPr lang="ru-RU" sz="2400" dirty="0">
                        <a:solidFill>
                          <a:schemeClr val="bg1"/>
                        </a:solidFill>
                        <a:effectLst/>
                        <a:latin typeface="Times New Roman"/>
                        <a:ea typeface="Times New Roman"/>
                      </a:endParaRPr>
                    </a:p>
                  </a:txBody>
                  <a:tcPr marL="68580" marR="68580" marT="0" marB="0"/>
                </a:tc>
                <a:tc>
                  <a:txBody>
                    <a:bodyPr/>
                    <a:lstStyle/>
                    <a:p>
                      <a:pPr algn="just">
                        <a:spcAft>
                          <a:spcPts val="0"/>
                        </a:spcAft>
                      </a:pPr>
                      <a:r>
                        <a:rPr lang="ru-RU" sz="1600">
                          <a:solidFill>
                            <a:schemeClr val="bg1"/>
                          </a:solidFill>
                          <a:effectLst/>
                        </a:rPr>
                        <a:t>Трехкомпонентный индукционный магнитометр</a:t>
                      </a:r>
                      <a:endParaRPr lang="ru-RU" sz="2400">
                        <a:solidFill>
                          <a:schemeClr val="bg1"/>
                        </a:solidFill>
                        <a:effectLst/>
                        <a:latin typeface="Times New Roman"/>
                        <a:ea typeface="Times New Roman"/>
                      </a:endParaRPr>
                    </a:p>
                  </a:txBody>
                  <a:tcPr marL="68580" marR="68580" marT="0" marB="0"/>
                </a:tc>
                <a:tc>
                  <a:txBody>
                    <a:bodyPr/>
                    <a:lstStyle/>
                    <a:p>
                      <a:pPr>
                        <a:spcAft>
                          <a:spcPts val="0"/>
                        </a:spcAft>
                      </a:pPr>
                      <a:r>
                        <a:rPr lang="ru-RU" sz="1600">
                          <a:solidFill>
                            <a:schemeClr val="bg1"/>
                          </a:solidFill>
                          <a:effectLst/>
                        </a:rPr>
                        <a:t>Чувствительность – 0,1 нТл</a:t>
                      </a:r>
                      <a:endParaRPr lang="ru-RU" sz="2400">
                        <a:solidFill>
                          <a:schemeClr val="bg1"/>
                        </a:solidFill>
                        <a:effectLst/>
                      </a:endParaRPr>
                    </a:p>
                    <a:p>
                      <a:pPr algn="just">
                        <a:spcAft>
                          <a:spcPts val="0"/>
                        </a:spcAft>
                      </a:pPr>
                      <a:r>
                        <a:rPr lang="ru-RU" sz="1600">
                          <a:solidFill>
                            <a:schemeClr val="bg1"/>
                          </a:solidFill>
                          <a:effectLst/>
                        </a:rPr>
                        <a:t>Частотный диапазон – 0,01-20 Гц</a:t>
                      </a:r>
                      <a:endParaRPr lang="ru-RU" sz="2400">
                        <a:solidFill>
                          <a:schemeClr val="bg1"/>
                        </a:solidFill>
                        <a:effectLst/>
                        <a:latin typeface="Times New Roman"/>
                        <a:ea typeface="Times New Roman"/>
                      </a:endParaRPr>
                    </a:p>
                  </a:txBody>
                  <a:tcPr marL="68580" marR="68580" marT="0" marB="0"/>
                </a:tc>
              </a:tr>
              <a:tr h="603059">
                <a:tc>
                  <a:txBody>
                    <a:bodyPr/>
                    <a:lstStyle/>
                    <a:p>
                      <a:pPr algn="just">
                        <a:spcAft>
                          <a:spcPts val="0"/>
                        </a:spcAft>
                      </a:pPr>
                      <a:r>
                        <a:rPr lang="ru-RU" sz="1600">
                          <a:solidFill>
                            <a:schemeClr val="bg1"/>
                          </a:solidFill>
                          <a:effectLst/>
                        </a:rPr>
                        <a:t>Распространение ВЧ радиосигнала в ионосфере</a:t>
                      </a:r>
                      <a:endParaRPr lang="ru-RU" sz="2400">
                        <a:solidFill>
                          <a:schemeClr val="bg1"/>
                        </a:solidFill>
                        <a:effectLst/>
                        <a:latin typeface="Times New Roman"/>
                        <a:ea typeface="Times New Roman"/>
                      </a:endParaRPr>
                    </a:p>
                  </a:txBody>
                  <a:tcPr marL="68580" marR="68580" marT="0" marB="0"/>
                </a:tc>
                <a:tc>
                  <a:txBody>
                    <a:bodyPr/>
                    <a:lstStyle/>
                    <a:p>
                      <a:pPr algn="just">
                        <a:spcAft>
                          <a:spcPts val="0"/>
                        </a:spcAft>
                      </a:pPr>
                      <a:r>
                        <a:rPr lang="en-US" sz="1600" dirty="0">
                          <a:solidFill>
                            <a:schemeClr val="bg1"/>
                          </a:solidFill>
                          <a:effectLst/>
                        </a:rPr>
                        <a:t>GPS</a:t>
                      </a:r>
                      <a:r>
                        <a:rPr lang="ru-RU" sz="1600" dirty="0">
                          <a:solidFill>
                            <a:schemeClr val="bg1"/>
                          </a:solidFill>
                          <a:effectLst/>
                        </a:rPr>
                        <a:t> приемник</a:t>
                      </a:r>
                      <a:endParaRPr lang="ru-RU" sz="2400" dirty="0">
                        <a:solidFill>
                          <a:schemeClr val="bg1"/>
                        </a:solidFill>
                        <a:effectLst/>
                        <a:latin typeface="Times New Roman"/>
                        <a:ea typeface="Times New Roman"/>
                      </a:endParaRPr>
                    </a:p>
                  </a:txBody>
                  <a:tcPr marL="68580" marR="68580" marT="0" marB="0"/>
                </a:tc>
                <a:tc>
                  <a:txBody>
                    <a:bodyPr/>
                    <a:lstStyle/>
                    <a:p>
                      <a:pPr>
                        <a:spcAft>
                          <a:spcPts val="0"/>
                        </a:spcAft>
                      </a:pPr>
                      <a:r>
                        <a:rPr lang="ru-RU" sz="1600" dirty="0">
                          <a:solidFill>
                            <a:schemeClr val="bg1"/>
                          </a:solidFill>
                          <a:effectLst/>
                        </a:rPr>
                        <a:t>8 каналов, частота опроса – 1 Гц</a:t>
                      </a:r>
                      <a:endParaRPr lang="ru-RU" sz="2400" dirty="0">
                        <a:solidFill>
                          <a:schemeClr val="bg1"/>
                        </a:solidFill>
                        <a:effectLst/>
                      </a:endParaRPr>
                    </a:p>
                    <a:p>
                      <a:pPr algn="just">
                        <a:spcAft>
                          <a:spcPts val="0"/>
                        </a:spcAft>
                      </a:pPr>
                      <a:r>
                        <a:rPr lang="ru-RU" sz="1600" dirty="0">
                          <a:solidFill>
                            <a:schemeClr val="bg1"/>
                          </a:solidFill>
                          <a:effectLst/>
                        </a:rPr>
                        <a:t>Частота сигнала 1,227 и 1,575 </a:t>
                      </a:r>
                      <a:r>
                        <a:rPr lang="ru-RU" sz="1600" dirty="0" smtClean="0">
                          <a:solidFill>
                            <a:schemeClr val="bg1"/>
                          </a:solidFill>
                          <a:effectLst/>
                        </a:rPr>
                        <a:t>ГГц</a:t>
                      </a:r>
                      <a:endParaRPr lang="ru-RU" sz="2400" dirty="0">
                        <a:solidFill>
                          <a:schemeClr val="bg1"/>
                        </a:solidFill>
                        <a:effectLst/>
                        <a:latin typeface="Times New Roman"/>
                        <a:ea typeface="Times New Roman"/>
                      </a:endParaRPr>
                    </a:p>
                  </a:txBody>
                  <a:tcPr marL="68580" marR="68580" marT="0" marB="0"/>
                </a:tc>
              </a:tr>
              <a:tr h="904589">
                <a:tc>
                  <a:txBody>
                    <a:bodyPr/>
                    <a:lstStyle/>
                    <a:p>
                      <a:pPr algn="just">
                        <a:spcAft>
                          <a:spcPts val="0"/>
                        </a:spcAft>
                      </a:pPr>
                      <a:r>
                        <a:rPr lang="ru-RU" sz="1600">
                          <a:solidFill>
                            <a:schemeClr val="bg1"/>
                          </a:solidFill>
                          <a:effectLst/>
                        </a:rPr>
                        <a:t>Оптические эмиссии ночного неба. Прозрачность атмосферы</a:t>
                      </a:r>
                      <a:endParaRPr lang="ru-RU" sz="2400">
                        <a:solidFill>
                          <a:schemeClr val="bg1"/>
                        </a:solidFill>
                        <a:effectLst/>
                        <a:latin typeface="Times New Roman"/>
                        <a:ea typeface="Times New Roman"/>
                      </a:endParaRPr>
                    </a:p>
                  </a:txBody>
                  <a:tcPr marL="68580" marR="68580" marT="0" marB="0"/>
                </a:tc>
                <a:tc>
                  <a:txBody>
                    <a:bodyPr/>
                    <a:lstStyle/>
                    <a:p>
                      <a:pPr algn="just">
                        <a:spcAft>
                          <a:spcPts val="0"/>
                        </a:spcAft>
                      </a:pPr>
                      <a:r>
                        <a:rPr lang="ru-RU" sz="1600" dirty="0">
                          <a:solidFill>
                            <a:schemeClr val="bg1"/>
                          </a:solidFill>
                          <a:effectLst/>
                        </a:rPr>
                        <a:t>Четырехканальный сканирующий фотометр</a:t>
                      </a:r>
                      <a:endParaRPr lang="ru-RU" sz="2400" dirty="0">
                        <a:solidFill>
                          <a:schemeClr val="bg1"/>
                        </a:solidFill>
                        <a:effectLst/>
                        <a:latin typeface="Times New Roman"/>
                        <a:ea typeface="Times New Roman"/>
                      </a:endParaRPr>
                    </a:p>
                  </a:txBody>
                  <a:tcPr marL="68580" marR="68580" marT="0" marB="0"/>
                </a:tc>
                <a:tc>
                  <a:txBody>
                    <a:bodyPr/>
                    <a:lstStyle/>
                    <a:p>
                      <a:pPr algn="just">
                        <a:spcAft>
                          <a:spcPts val="0"/>
                        </a:spcAft>
                      </a:pPr>
                      <a:r>
                        <a:rPr lang="ru-RU" sz="1600">
                          <a:solidFill>
                            <a:schemeClr val="bg1"/>
                          </a:solidFill>
                          <a:effectLst/>
                        </a:rPr>
                        <a:t>Длины волн: 3914, 4861, 5577, 6300 А. Область наблюдений: 2000 км вдоль меридиана</a:t>
                      </a:r>
                      <a:endParaRPr lang="ru-RU" sz="2400">
                        <a:solidFill>
                          <a:schemeClr val="bg1"/>
                        </a:solidFill>
                        <a:effectLst/>
                        <a:latin typeface="Times New Roman"/>
                        <a:ea typeface="Times New Roman"/>
                      </a:endParaRPr>
                    </a:p>
                  </a:txBody>
                  <a:tcPr marL="68580" marR="68580" marT="0" marB="0"/>
                </a:tc>
              </a:tr>
              <a:tr h="603059">
                <a:tc>
                  <a:txBody>
                    <a:bodyPr/>
                    <a:lstStyle/>
                    <a:p>
                      <a:pPr algn="just">
                        <a:spcAft>
                          <a:spcPts val="0"/>
                        </a:spcAft>
                      </a:pPr>
                      <a:r>
                        <a:rPr lang="ru-RU" sz="1600">
                          <a:solidFill>
                            <a:schemeClr val="bg1"/>
                          </a:solidFill>
                          <a:effectLst/>
                        </a:rPr>
                        <a:t>Динамика ионосферных неоднородностей</a:t>
                      </a:r>
                      <a:endParaRPr lang="ru-RU" sz="2400">
                        <a:solidFill>
                          <a:schemeClr val="bg1"/>
                        </a:solidFill>
                        <a:effectLst/>
                        <a:latin typeface="Times New Roman"/>
                        <a:ea typeface="Times New Roman"/>
                      </a:endParaRPr>
                    </a:p>
                  </a:txBody>
                  <a:tcPr marL="68580" marR="68580" marT="0" marB="0"/>
                </a:tc>
                <a:tc>
                  <a:txBody>
                    <a:bodyPr/>
                    <a:lstStyle/>
                    <a:p>
                      <a:pPr algn="just">
                        <a:spcAft>
                          <a:spcPts val="0"/>
                        </a:spcAft>
                      </a:pPr>
                      <a:r>
                        <a:rPr lang="ru-RU" sz="1600">
                          <a:solidFill>
                            <a:schemeClr val="bg1"/>
                          </a:solidFill>
                          <a:effectLst/>
                        </a:rPr>
                        <a:t>Доплеровский комплекс зондирования ионосферы</a:t>
                      </a:r>
                      <a:endParaRPr lang="ru-RU" sz="2400">
                        <a:solidFill>
                          <a:schemeClr val="bg1"/>
                        </a:solidFill>
                        <a:effectLst/>
                        <a:latin typeface="Times New Roman"/>
                        <a:ea typeface="Times New Roman"/>
                      </a:endParaRPr>
                    </a:p>
                  </a:txBody>
                  <a:tcPr marL="68580" marR="68580" marT="0" marB="0"/>
                </a:tc>
                <a:tc>
                  <a:txBody>
                    <a:bodyPr/>
                    <a:lstStyle/>
                    <a:p>
                      <a:pPr algn="just">
                        <a:spcAft>
                          <a:spcPts val="0"/>
                        </a:spcAft>
                      </a:pPr>
                      <a:r>
                        <a:rPr lang="ru-RU" sz="1600">
                          <a:solidFill>
                            <a:schemeClr val="bg1"/>
                          </a:solidFill>
                          <a:effectLst/>
                        </a:rPr>
                        <a:t>Разрешение по  доплеровскому  спектру -  0.01  Гц.</a:t>
                      </a:r>
                      <a:endParaRPr lang="ru-RU" sz="2400">
                        <a:solidFill>
                          <a:schemeClr val="bg1"/>
                        </a:solidFill>
                        <a:effectLst/>
                        <a:latin typeface="Times New Roman"/>
                        <a:ea typeface="Times New Roman"/>
                      </a:endParaRPr>
                    </a:p>
                  </a:txBody>
                  <a:tcPr marL="68580" marR="68580" marT="0" marB="0"/>
                </a:tc>
              </a:tr>
              <a:tr h="713822">
                <a:tc>
                  <a:txBody>
                    <a:bodyPr/>
                    <a:lstStyle/>
                    <a:p>
                      <a:pPr algn="just">
                        <a:spcAft>
                          <a:spcPts val="0"/>
                        </a:spcAft>
                      </a:pPr>
                      <a:r>
                        <a:rPr lang="ru-RU" sz="1600">
                          <a:solidFill>
                            <a:schemeClr val="bg1"/>
                          </a:solidFill>
                          <a:effectLst/>
                        </a:rPr>
                        <a:t>Контроль состояния коротковолновых радиотрасс</a:t>
                      </a:r>
                      <a:endParaRPr lang="ru-RU" sz="2400">
                        <a:solidFill>
                          <a:schemeClr val="bg1"/>
                        </a:solidFill>
                        <a:effectLst/>
                        <a:latin typeface="Times New Roman"/>
                        <a:ea typeface="Times New Roman"/>
                      </a:endParaRPr>
                    </a:p>
                  </a:txBody>
                  <a:tcPr marL="68580" marR="68580" marT="0" marB="0"/>
                </a:tc>
                <a:tc>
                  <a:txBody>
                    <a:bodyPr/>
                    <a:lstStyle/>
                    <a:p>
                      <a:pPr algn="just">
                        <a:spcAft>
                          <a:spcPts val="0"/>
                        </a:spcAft>
                      </a:pPr>
                      <a:r>
                        <a:rPr lang="ru-RU" sz="1600">
                          <a:solidFill>
                            <a:schemeClr val="bg1"/>
                          </a:solidFill>
                          <a:effectLst/>
                        </a:rPr>
                        <a:t>Широкополосный КВ приемник-компаратор</a:t>
                      </a:r>
                      <a:endParaRPr lang="ru-RU" sz="2400">
                        <a:solidFill>
                          <a:schemeClr val="bg1"/>
                        </a:solidFill>
                        <a:effectLst/>
                        <a:latin typeface="Times New Roman"/>
                        <a:ea typeface="Times New Roman"/>
                      </a:endParaRPr>
                    </a:p>
                  </a:txBody>
                  <a:tcPr marL="68580" marR="68580" marT="0" marB="0"/>
                </a:tc>
                <a:tc>
                  <a:txBody>
                    <a:bodyPr/>
                    <a:lstStyle/>
                    <a:p>
                      <a:pPr>
                        <a:spcAft>
                          <a:spcPts val="0"/>
                        </a:spcAft>
                      </a:pPr>
                      <a:r>
                        <a:rPr lang="ru-RU" sz="1600">
                          <a:solidFill>
                            <a:schemeClr val="bg1"/>
                          </a:solidFill>
                          <a:effectLst/>
                        </a:rPr>
                        <a:t>Диапазон частот 0,03 – 60 МГц</a:t>
                      </a:r>
                      <a:endParaRPr lang="ru-RU" sz="2400">
                        <a:solidFill>
                          <a:schemeClr val="bg1"/>
                        </a:solidFill>
                        <a:effectLst/>
                      </a:endParaRPr>
                    </a:p>
                    <a:p>
                      <a:pPr algn="just">
                        <a:spcAft>
                          <a:spcPts val="0"/>
                        </a:spcAft>
                      </a:pPr>
                      <a:r>
                        <a:rPr lang="ru-RU" sz="1600">
                          <a:solidFill>
                            <a:schemeClr val="bg1"/>
                          </a:solidFill>
                          <a:effectLst/>
                        </a:rPr>
                        <a:t>Чувствительность 0,1 – 6 мкВ</a:t>
                      </a:r>
                      <a:endParaRPr lang="ru-RU" sz="2400">
                        <a:solidFill>
                          <a:schemeClr val="bg1"/>
                        </a:solidFill>
                        <a:effectLst/>
                        <a:latin typeface="Times New Roman"/>
                        <a:ea typeface="Times New Roman"/>
                      </a:endParaRPr>
                    </a:p>
                  </a:txBody>
                  <a:tcPr marL="68580" marR="68580" marT="0" marB="0"/>
                </a:tc>
              </a:tr>
              <a:tr h="713822">
                <a:tc>
                  <a:txBody>
                    <a:bodyPr/>
                    <a:lstStyle/>
                    <a:p>
                      <a:pPr algn="just">
                        <a:spcAft>
                          <a:spcPts val="0"/>
                        </a:spcAft>
                      </a:pPr>
                      <a:r>
                        <a:rPr lang="ru-RU" sz="1600">
                          <a:solidFill>
                            <a:schemeClr val="bg1"/>
                          </a:solidFill>
                          <a:effectLst/>
                        </a:rPr>
                        <a:t>Вариации приземного электрического поля</a:t>
                      </a:r>
                      <a:endParaRPr lang="ru-RU" sz="2400">
                        <a:solidFill>
                          <a:schemeClr val="bg1"/>
                        </a:solidFill>
                        <a:effectLst/>
                        <a:latin typeface="Times New Roman"/>
                        <a:ea typeface="Times New Roman"/>
                      </a:endParaRPr>
                    </a:p>
                  </a:txBody>
                  <a:tcPr marL="68580" marR="68580" marT="0" marB="0"/>
                </a:tc>
                <a:tc>
                  <a:txBody>
                    <a:bodyPr/>
                    <a:lstStyle/>
                    <a:p>
                      <a:pPr algn="just">
                        <a:spcAft>
                          <a:spcPts val="0"/>
                        </a:spcAft>
                      </a:pPr>
                      <a:r>
                        <a:rPr lang="ru-RU" sz="1600">
                          <a:solidFill>
                            <a:schemeClr val="bg1"/>
                          </a:solidFill>
                          <a:effectLst/>
                        </a:rPr>
                        <a:t>Измеритель напряженности электрического поля</a:t>
                      </a:r>
                      <a:endParaRPr lang="ru-RU" sz="2400">
                        <a:solidFill>
                          <a:schemeClr val="bg1"/>
                        </a:solidFill>
                        <a:effectLst/>
                        <a:latin typeface="Times New Roman"/>
                        <a:ea typeface="Times New Roman"/>
                      </a:endParaRPr>
                    </a:p>
                  </a:txBody>
                  <a:tcPr marL="68580" marR="68580" marT="0" marB="0"/>
                </a:tc>
                <a:tc>
                  <a:txBody>
                    <a:bodyPr/>
                    <a:lstStyle/>
                    <a:p>
                      <a:pPr>
                        <a:spcAft>
                          <a:spcPts val="0"/>
                        </a:spcAft>
                      </a:pPr>
                      <a:r>
                        <a:rPr lang="ru-RU" sz="1600">
                          <a:solidFill>
                            <a:schemeClr val="bg1"/>
                          </a:solidFill>
                          <a:effectLst/>
                        </a:rPr>
                        <a:t>Диапазон измерений 1 мВ/м – 500 В/м.  </a:t>
                      </a:r>
                      <a:endParaRPr lang="ru-RU" sz="2400">
                        <a:solidFill>
                          <a:schemeClr val="bg1"/>
                        </a:solidFill>
                        <a:effectLst/>
                      </a:endParaRPr>
                    </a:p>
                    <a:p>
                      <a:pPr algn="just">
                        <a:spcAft>
                          <a:spcPts val="0"/>
                        </a:spcAft>
                      </a:pPr>
                      <a:r>
                        <a:rPr lang="ru-RU" sz="1600">
                          <a:solidFill>
                            <a:schemeClr val="bg1"/>
                          </a:solidFill>
                          <a:effectLst/>
                        </a:rPr>
                        <a:t>Частотный диапазон – 0,1 Гц -10 кГц</a:t>
                      </a:r>
                      <a:endParaRPr lang="ru-RU" sz="2400">
                        <a:solidFill>
                          <a:schemeClr val="bg1"/>
                        </a:solidFill>
                        <a:effectLst/>
                        <a:latin typeface="Times New Roman"/>
                        <a:ea typeface="Times New Roman"/>
                      </a:endParaRPr>
                    </a:p>
                  </a:txBody>
                  <a:tcPr marL="68580" marR="68580" marT="0" marB="0"/>
                </a:tc>
              </a:tr>
              <a:tr h="603059">
                <a:tc>
                  <a:txBody>
                    <a:bodyPr/>
                    <a:lstStyle/>
                    <a:p>
                      <a:pPr>
                        <a:spcAft>
                          <a:spcPts val="0"/>
                        </a:spcAft>
                      </a:pPr>
                      <a:r>
                        <a:rPr lang="ru-RU" sz="1600" dirty="0">
                          <a:solidFill>
                            <a:schemeClr val="bg1"/>
                          </a:solidFill>
                          <a:effectLst/>
                        </a:rPr>
                        <a:t>Вертикальный ток в приземной атмосфере </a:t>
                      </a:r>
                      <a:endParaRPr lang="ru-RU" sz="2400" dirty="0">
                        <a:solidFill>
                          <a:schemeClr val="bg1"/>
                        </a:solidFill>
                        <a:effectLst/>
                        <a:latin typeface="Times New Roman"/>
                        <a:ea typeface="Times New Roman"/>
                      </a:endParaRPr>
                    </a:p>
                  </a:txBody>
                  <a:tcPr marL="68580" marR="68580" marT="0" marB="0"/>
                </a:tc>
                <a:tc>
                  <a:txBody>
                    <a:bodyPr/>
                    <a:lstStyle/>
                    <a:p>
                      <a:pPr algn="just">
                        <a:spcAft>
                          <a:spcPts val="0"/>
                        </a:spcAft>
                      </a:pPr>
                      <a:r>
                        <a:rPr lang="ru-RU" sz="1600" dirty="0">
                          <a:solidFill>
                            <a:schemeClr val="bg1"/>
                          </a:solidFill>
                          <a:effectLst/>
                        </a:rPr>
                        <a:t>Токовый коллектор</a:t>
                      </a:r>
                      <a:endParaRPr lang="ru-RU" sz="2400" dirty="0">
                        <a:solidFill>
                          <a:schemeClr val="bg1"/>
                        </a:solidFill>
                        <a:effectLst/>
                        <a:latin typeface="Times New Roman"/>
                        <a:ea typeface="Times New Roman"/>
                      </a:endParaRPr>
                    </a:p>
                  </a:txBody>
                  <a:tcPr marL="68580" marR="68580" marT="0" marB="0"/>
                </a:tc>
                <a:tc>
                  <a:txBody>
                    <a:bodyPr/>
                    <a:lstStyle/>
                    <a:p>
                      <a:pPr algn="just">
                        <a:spcAft>
                          <a:spcPts val="0"/>
                        </a:spcAft>
                      </a:pPr>
                      <a:r>
                        <a:rPr lang="ru-RU" sz="1600" dirty="0">
                          <a:solidFill>
                            <a:schemeClr val="bg1"/>
                          </a:solidFill>
                          <a:effectLst/>
                        </a:rPr>
                        <a:t>Чувствительность  ~10</a:t>
                      </a:r>
                      <a:r>
                        <a:rPr lang="ru-RU" sz="1600" baseline="30000" dirty="0">
                          <a:solidFill>
                            <a:schemeClr val="bg1"/>
                          </a:solidFill>
                          <a:effectLst/>
                        </a:rPr>
                        <a:t>–12</a:t>
                      </a:r>
                      <a:r>
                        <a:rPr lang="ru-RU" sz="1600" dirty="0">
                          <a:solidFill>
                            <a:schemeClr val="bg1"/>
                          </a:solidFill>
                          <a:effectLst/>
                        </a:rPr>
                        <a:t> А/</a:t>
                      </a:r>
                      <a:r>
                        <a:rPr lang="ru-RU" sz="1600" dirty="0" err="1">
                          <a:solidFill>
                            <a:schemeClr val="bg1"/>
                          </a:solidFill>
                          <a:effectLst/>
                        </a:rPr>
                        <a:t>м</a:t>
                      </a:r>
                      <a:r>
                        <a:rPr lang="ru-RU" sz="1600" baseline="30000" dirty="0" err="1">
                          <a:solidFill>
                            <a:schemeClr val="bg1"/>
                          </a:solidFill>
                          <a:effectLst/>
                        </a:rPr>
                        <a:t>2</a:t>
                      </a:r>
                      <a:endParaRPr lang="ru-RU" sz="2400" dirty="0">
                        <a:solidFill>
                          <a:schemeClr val="bg1"/>
                        </a:solidFill>
                        <a:effectLst/>
                        <a:latin typeface="Times New Roman"/>
                        <a:ea typeface="Times New Roman"/>
                      </a:endParaRPr>
                    </a:p>
                  </a:txBody>
                  <a:tcPr marL="68580" marR="68580" marT="0" marB="0"/>
                </a:tc>
              </a:tr>
            </a:tbl>
          </a:graphicData>
        </a:graphic>
      </p:graphicFrame>
      <p:sp>
        <p:nvSpPr>
          <p:cNvPr id="4" name="Rectangle 1"/>
          <p:cNvSpPr>
            <a:spLocks noChangeArrowheads="1"/>
          </p:cNvSpPr>
          <p:nvPr/>
        </p:nvSpPr>
        <p:spPr bwMode="auto">
          <a:xfrm>
            <a:off x="278485" y="28476"/>
            <a:ext cx="82877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dirty="0" smtClean="0">
                <a:ln>
                  <a:noFill/>
                </a:ln>
                <a:solidFill>
                  <a:srgbClr val="7030A0"/>
                </a:solidFill>
                <a:effectLst/>
                <a:latin typeface="Arial" pitchFamily="34" charset="0"/>
                <a:ea typeface="Times New Roman" pitchFamily="18" charset="0"/>
                <a:cs typeface="Arial" pitchFamily="34" charset="0"/>
              </a:rPr>
              <a:t>Основные технические параметры аппаратуры комплекса Михнево</a:t>
            </a:r>
            <a:endParaRPr kumimoji="0" lang="ru-RU" sz="2800" b="0" i="1" u="none" strike="noStrike" cap="none" normalizeH="0" baseline="0" dirty="0" smtClean="0">
              <a:ln>
                <a:noFill/>
              </a:ln>
              <a:solidFill>
                <a:srgbClr val="7030A0"/>
              </a:solidFill>
              <a:effectLst/>
              <a:latin typeface="Arial" pitchFamily="34" charset="0"/>
              <a:cs typeface="Arial" pitchFamily="34" charset="0"/>
            </a:endParaRPr>
          </a:p>
        </p:txBody>
      </p:sp>
    </p:spTree>
    <p:extLst>
      <p:ext uri="{BB962C8B-B14F-4D97-AF65-F5344CB8AC3E}">
        <p14:creationId xmlns:p14="http://schemas.microsoft.com/office/powerpoint/2010/main" val="14448873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7" y="1221466"/>
            <a:ext cx="3168352" cy="1468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Рисунок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353" y="2690160"/>
            <a:ext cx="2848719" cy="1174044"/>
          </a:xfrm>
          <a:prstGeom prst="rect">
            <a:avLst/>
          </a:prstGeom>
          <a:noFill/>
          <a:extLst>
            <a:ext uri="{909E8E84-426E-40DD-AFC4-6F175D3DCCD1}">
              <a14:hiddenFill xmlns:a14="http://schemas.microsoft.com/office/drawing/2010/main">
                <a:solidFill>
                  <a:srgbClr val="FFFFFF"/>
                </a:solidFill>
              </a14:hiddenFill>
            </a:ext>
          </a:extLst>
        </p:spPr>
      </p:pic>
      <p:pic>
        <p:nvPicPr>
          <p:cNvPr id="3075" name="Рисунок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862" y="3997898"/>
            <a:ext cx="3137049" cy="196880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 name="TextBox 7"/>
          <p:cNvSpPr txBox="1"/>
          <p:nvPr/>
        </p:nvSpPr>
        <p:spPr>
          <a:xfrm>
            <a:off x="4321125" y="5157192"/>
            <a:ext cx="1223412" cy="369332"/>
          </a:xfrm>
          <a:prstGeom prst="rect">
            <a:avLst/>
          </a:prstGeom>
          <a:noFill/>
        </p:spPr>
        <p:txBody>
          <a:bodyPr wrap="none" rtlCol="0">
            <a:spAutoFit/>
          </a:bodyPr>
          <a:lstStyle/>
          <a:p>
            <a:pPr lvl="0"/>
            <a:r>
              <a:rPr lang="ru-RU" dirty="0" err="1" smtClean="0">
                <a:latin typeface="Times New Roman" pitchFamily="18" charset="0"/>
                <a:cs typeface="Times New Roman" pitchFamily="18" charset="0"/>
              </a:rPr>
              <a:t>17.III.2015</a:t>
            </a:r>
            <a:endParaRPr lang="ru-RU" sz="1050" dirty="0">
              <a:latin typeface="Arial" pitchFamily="34" charset="0"/>
              <a:cs typeface="Arial" pitchFamily="34" charset="0"/>
            </a:endParaRPr>
          </a:p>
        </p:txBody>
      </p:sp>
      <p:pic>
        <p:nvPicPr>
          <p:cNvPr id="12" name="Рисунок 11"/>
          <p:cNvPicPr/>
          <p:nvPr/>
        </p:nvPicPr>
        <p:blipFill>
          <a:blip r:embed="rId5" cstate="print">
            <a:extLst>
              <a:ext uri="{28A0092B-C50C-407E-A947-70E740481C1C}">
                <a14:useLocalDpi xmlns:a14="http://schemas.microsoft.com/office/drawing/2010/main" val="0"/>
              </a:ext>
            </a:extLst>
          </a:blip>
          <a:stretch>
            <a:fillRect/>
          </a:stretch>
        </p:blipFill>
        <p:spPr>
          <a:xfrm>
            <a:off x="6079958" y="4056246"/>
            <a:ext cx="2798946" cy="1951725"/>
          </a:xfrm>
          <a:prstGeom prst="rect">
            <a:avLst/>
          </a:prstGeom>
        </p:spPr>
      </p:pic>
      <p:sp>
        <p:nvSpPr>
          <p:cNvPr id="9" name="TextBox 8"/>
          <p:cNvSpPr txBox="1"/>
          <p:nvPr/>
        </p:nvSpPr>
        <p:spPr>
          <a:xfrm>
            <a:off x="6756670" y="6007971"/>
            <a:ext cx="1180131" cy="369332"/>
          </a:xfrm>
          <a:prstGeom prst="rect">
            <a:avLst/>
          </a:prstGeom>
          <a:noFill/>
        </p:spPr>
        <p:txBody>
          <a:bodyPr wrap="none" rtlCol="0">
            <a:spAutoFit/>
          </a:bodyPr>
          <a:lstStyle/>
          <a:p>
            <a:r>
              <a:rPr lang="ru-RU" dirty="0" err="1"/>
              <a:t>06.IX.2017</a:t>
            </a:r>
            <a:endParaRPr lang="ru-RU" dirty="0"/>
          </a:p>
        </p:txBody>
      </p:sp>
      <p:pic>
        <p:nvPicPr>
          <p:cNvPr id="15" name="Рисунок 14"/>
          <p:cNvPicPr/>
          <p:nvPr/>
        </p:nvPicPr>
        <p:blipFill>
          <a:blip r:embed="rId6" cstate="print">
            <a:extLst>
              <a:ext uri="{28A0092B-C50C-407E-A947-70E740481C1C}">
                <a14:useLocalDpi xmlns:a14="http://schemas.microsoft.com/office/drawing/2010/main" val="0"/>
              </a:ext>
            </a:extLst>
          </a:blip>
          <a:stretch>
            <a:fillRect/>
          </a:stretch>
        </p:blipFill>
        <p:spPr>
          <a:xfrm>
            <a:off x="5580112" y="1361523"/>
            <a:ext cx="3111242" cy="2665549"/>
          </a:xfrm>
          <a:prstGeom prst="rect">
            <a:avLst/>
          </a:prstGeom>
        </p:spPr>
      </p:pic>
      <p:pic>
        <p:nvPicPr>
          <p:cNvPr id="17" name="Рисунок 16"/>
          <p:cNvPicPr/>
          <p:nvPr/>
        </p:nvPicPr>
        <p:blipFill>
          <a:blip r:embed="rId7" cstate="print">
            <a:extLst>
              <a:ext uri="{28A0092B-C50C-407E-A947-70E740481C1C}">
                <a14:useLocalDpi xmlns:a14="http://schemas.microsoft.com/office/drawing/2010/main" val="0"/>
              </a:ext>
            </a:extLst>
          </a:blip>
          <a:stretch>
            <a:fillRect/>
          </a:stretch>
        </p:blipFill>
        <p:spPr>
          <a:xfrm>
            <a:off x="3406899" y="1964354"/>
            <a:ext cx="2248678" cy="1910456"/>
          </a:xfrm>
          <a:prstGeom prst="rect">
            <a:avLst/>
          </a:prstGeom>
        </p:spPr>
      </p:pic>
      <p:pic>
        <p:nvPicPr>
          <p:cNvPr id="16" name="Рисунок 15"/>
          <p:cNvPicPr/>
          <p:nvPr/>
        </p:nvPicPr>
        <p:blipFill rotWithShape="1">
          <a:blip r:embed="rId8" cstate="print">
            <a:extLst>
              <a:ext uri="{28A0092B-C50C-407E-A947-70E740481C1C}">
                <a14:useLocalDpi xmlns:a14="http://schemas.microsoft.com/office/drawing/2010/main" val="0"/>
              </a:ext>
            </a:extLst>
          </a:blip>
          <a:srcRect l="8651" t="31901" r="6323"/>
          <a:stretch/>
        </p:blipFill>
        <p:spPr bwMode="auto">
          <a:xfrm>
            <a:off x="2411760" y="1889865"/>
            <a:ext cx="4176464" cy="2774634"/>
          </a:xfrm>
          <a:prstGeom prst="rect">
            <a:avLst/>
          </a:prstGeom>
          <a:ln>
            <a:solidFill>
              <a:srgbClr val="00B0F0"/>
            </a:solidFill>
          </a:ln>
          <a:extLst>
            <a:ext uri="{53640926-AAD7-44D8-BBD7-CCE9431645EC}">
              <a14:shadowObscured xmlns:a14="http://schemas.microsoft.com/office/drawing/2010/main"/>
            </a:ext>
          </a:extLst>
        </p:spPr>
      </p:pic>
      <p:sp>
        <p:nvSpPr>
          <p:cNvPr id="4" name="Прямоугольник 3"/>
          <p:cNvSpPr/>
          <p:nvPr/>
        </p:nvSpPr>
        <p:spPr>
          <a:xfrm>
            <a:off x="179512" y="116632"/>
            <a:ext cx="8784976" cy="846386"/>
          </a:xfrm>
          <a:prstGeom prst="rect">
            <a:avLst/>
          </a:prstGeom>
        </p:spPr>
        <p:txBody>
          <a:bodyPr wrap="square">
            <a:spAutoFit/>
          </a:bodyPr>
          <a:lstStyle/>
          <a:p>
            <a:pPr algn="ctr"/>
            <a:r>
              <a:rPr lang="ru-RU" sz="1600" b="1" dirty="0">
                <a:solidFill>
                  <a:srgbClr val="7030A0"/>
                </a:solidFill>
                <a:latin typeface="Arial Black" pitchFamily="34" charset="0"/>
              </a:rPr>
              <a:t>КОРРЕЛИРОВАННЫЕ ВОЗМУЩЕНИЯ ВЕРХНЕЙ И </a:t>
            </a:r>
            <a:r>
              <a:rPr lang="ru-RU" sz="1600" b="1" dirty="0" smtClean="0">
                <a:solidFill>
                  <a:srgbClr val="7030A0"/>
                </a:solidFill>
                <a:latin typeface="Arial Black" pitchFamily="34" charset="0"/>
              </a:rPr>
              <a:t>НИЖНЕЙ</a:t>
            </a:r>
            <a:r>
              <a:rPr lang="en-US" sz="1600" b="1" dirty="0" smtClean="0">
                <a:solidFill>
                  <a:srgbClr val="7030A0"/>
                </a:solidFill>
                <a:latin typeface="Arial Black" pitchFamily="34" charset="0"/>
              </a:rPr>
              <a:t> </a:t>
            </a:r>
            <a:r>
              <a:rPr lang="ru-RU" sz="1600" b="1" dirty="0" smtClean="0">
                <a:solidFill>
                  <a:srgbClr val="7030A0"/>
                </a:solidFill>
                <a:latin typeface="Arial Black" pitchFamily="34" charset="0"/>
              </a:rPr>
              <a:t>ИОНОСФЕРЫ </a:t>
            </a:r>
            <a:r>
              <a:rPr lang="ru-RU" sz="1600" b="1" dirty="0">
                <a:solidFill>
                  <a:srgbClr val="7030A0"/>
                </a:solidFill>
                <a:latin typeface="Arial Black" pitchFamily="34" charset="0"/>
              </a:rPr>
              <a:t>ПО ДАННЫМ СИНХРОННЫХ </a:t>
            </a:r>
            <a:r>
              <a:rPr lang="ru-RU" sz="1600" b="1" dirty="0" smtClean="0">
                <a:solidFill>
                  <a:srgbClr val="7030A0"/>
                </a:solidFill>
                <a:latin typeface="Arial Black" pitchFamily="34" charset="0"/>
              </a:rPr>
              <a:t>ИЗМЕРЕНИЙ</a:t>
            </a:r>
            <a:r>
              <a:rPr lang="en-US" sz="1600" b="1" dirty="0" smtClean="0">
                <a:solidFill>
                  <a:srgbClr val="7030A0"/>
                </a:solidFill>
                <a:latin typeface="Arial Black" pitchFamily="34" charset="0"/>
              </a:rPr>
              <a:t> </a:t>
            </a:r>
            <a:r>
              <a:rPr lang="ru-RU" sz="1600" b="1" dirty="0" smtClean="0">
                <a:solidFill>
                  <a:srgbClr val="7030A0"/>
                </a:solidFill>
                <a:latin typeface="Arial Black" pitchFamily="34" charset="0"/>
              </a:rPr>
              <a:t>ПАРАМЕТРОВ </a:t>
            </a:r>
            <a:r>
              <a:rPr lang="ru-RU" sz="1600" b="1" dirty="0">
                <a:solidFill>
                  <a:srgbClr val="7030A0"/>
                </a:solidFill>
                <a:latin typeface="Arial Black" pitchFamily="34" charset="0"/>
              </a:rPr>
              <a:t>СИГНАЛОВ </a:t>
            </a:r>
            <a:r>
              <a:rPr lang="ru-RU" sz="1600" b="1" dirty="0" err="1">
                <a:solidFill>
                  <a:srgbClr val="7030A0"/>
                </a:solidFill>
                <a:latin typeface="Arial Black" pitchFamily="34" charset="0"/>
              </a:rPr>
              <a:t>ГНСС</a:t>
            </a:r>
            <a:r>
              <a:rPr lang="ru-RU" sz="1600" b="1" dirty="0">
                <a:solidFill>
                  <a:srgbClr val="7030A0"/>
                </a:solidFill>
                <a:latin typeface="Arial Black" pitchFamily="34" charset="0"/>
              </a:rPr>
              <a:t> И РАДИОСИГНАЛОВ </a:t>
            </a:r>
            <a:r>
              <a:rPr lang="ru-RU" sz="1600" b="1" dirty="0" err="1">
                <a:solidFill>
                  <a:srgbClr val="7030A0"/>
                </a:solidFill>
                <a:latin typeface="Arial Black" pitchFamily="34" charset="0"/>
              </a:rPr>
              <a:t>ОНЧ</a:t>
            </a:r>
            <a:r>
              <a:rPr lang="ru-RU" sz="1600" b="1" dirty="0">
                <a:solidFill>
                  <a:srgbClr val="7030A0"/>
                </a:solidFill>
                <a:latin typeface="Arial Black" pitchFamily="34" charset="0"/>
              </a:rPr>
              <a:t> </a:t>
            </a:r>
            <a:r>
              <a:rPr lang="ru-RU" sz="1600" b="1" dirty="0" smtClean="0">
                <a:solidFill>
                  <a:srgbClr val="7030A0"/>
                </a:solidFill>
                <a:latin typeface="Arial Black" pitchFamily="34" charset="0"/>
              </a:rPr>
              <a:t>ДИАПАЗОНА</a:t>
            </a:r>
            <a:endParaRPr lang="en-US" sz="1600" b="1" dirty="0" smtClean="0">
              <a:solidFill>
                <a:srgbClr val="7030A0"/>
              </a:solidFill>
              <a:latin typeface="Arial Black" pitchFamily="34" charset="0"/>
            </a:endParaRPr>
          </a:p>
          <a:p>
            <a:pPr algn="ctr"/>
            <a:endParaRPr lang="ru-RU" sz="100" b="1" dirty="0"/>
          </a:p>
        </p:txBody>
      </p:sp>
      <p:sp>
        <p:nvSpPr>
          <p:cNvPr id="2" name="Прямоугольник 1"/>
          <p:cNvSpPr/>
          <p:nvPr/>
        </p:nvSpPr>
        <p:spPr>
          <a:xfrm>
            <a:off x="20746" y="6221470"/>
            <a:ext cx="9144000" cy="646331"/>
          </a:xfrm>
          <a:prstGeom prst="rect">
            <a:avLst/>
          </a:prstGeom>
          <a:solidFill>
            <a:srgbClr val="FFFF00"/>
          </a:solidFill>
        </p:spPr>
        <p:txBody>
          <a:bodyPr wrap="square">
            <a:spAutoFit/>
          </a:bodyPr>
          <a:lstStyle/>
          <a:p>
            <a:pPr algn="ctr"/>
            <a:r>
              <a:rPr lang="ru-RU" dirty="0">
                <a:solidFill>
                  <a:srgbClr val="7030A0"/>
                </a:solidFill>
              </a:rPr>
              <a:t>Б. Г. Гаврилов,  Ю. И. Зецер</a:t>
            </a:r>
            <a:r>
              <a:rPr lang="en-US" dirty="0">
                <a:solidFill>
                  <a:srgbClr val="7030A0"/>
                </a:solidFill>
              </a:rPr>
              <a:t>,</a:t>
            </a:r>
            <a:r>
              <a:rPr lang="ru-RU" dirty="0">
                <a:solidFill>
                  <a:srgbClr val="7030A0"/>
                </a:solidFill>
              </a:rPr>
              <a:t> А. Н. Ляхов, Ю. В. </a:t>
            </a:r>
            <a:r>
              <a:rPr lang="ru-RU" dirty="0" err="1">
                <a:solidFill>
                  <a:srgbClr val="7030A0"/>
                </a:solidFill>
              </a:rPr>
              <a:t>Поклад</a:t>
            </a:r>
            <a:r>
              <a:rPr lang="ru-RU" dirty="0">
                <a:solidFill>
                  <a:srgbClr val="7030A0"/>
                </a:solidFill>
              </a:rPr>
              <a:t>, И. А. </a:t>
            </a:r>
            <a:r>
              <a:rPr lang="ru-RU" dirty="0" err="1">
                <a:solidFill>
                  <a:srgbClr val="7030A0"/>
                </a:solidFill>
              </a:rPr>
              <a:t>Ряховский</a:t>
            </a:r>
            <a:endParaRPr lang="en-US" dirty="0">
              <a:solidFill>
                <a:srgbClr val="7030A0"/>
              </a:solidFill>
            </a:endParaRPr>
          </a:p>
          <a:p>
            <a:pPr algn="ctr"/>
            <a:r>
              <a:rPr lang="ru-RU" b="1" i="1" dirty="0">
                <a:solidFill>
                  <a:srgbClr val="7030A0"/>
                </a:solidFill>
              </a:rPr>
              <a:t>КОСМИЧЕСКИЕ ИССЛЕДОВАНИЯ, 2019, том 57, № 1, с. 1–8</a:t>
            </a:r>
            <a:endParaRPr lang="ru-RU" b="1" dirty="0">
              <a:solidFill>
                <a:srgbClr val="7030A0"/>
              </a:solidFill>
            </a:endParaRPr>
          </a:p>
        </p:txBody>
      </p:sp>
    </p:spTree>
    <p:extLst>
      <p:ext uri="{BB962C8B-B14F-4D97-AF65-F5344CB8AC3E}">
        <p14:creationId xmlns:p14="http://schemas.microsoft.com/office/powerpoint/2010/main" val="236284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16632"/>
            <a:ext cx="8856984" cy="830997"/>
          </a:xfrm>
          <a:prstGeom prst="rect">
            <a:avLst/>
          </a:prstGeom>
        </p:spPr>
        <p:txBody>
          <a:bodyPr wrap="square">
            <a:spAutoFit/>
          </a:bodyPr>
          <a:lstStyle/>
          <a:p>
            <a:pPr algn="ctr"/>
            <a:r>
              <a:rPr lang="en-US" sz="2400" b="1" dirty="0">
                <a:solidFill>
                  <a:srgbClr val="7030A0"/>
                </a:solidFill>
              </a:rPr>
              <a:t>The impact of the Chelyabinsk bolide on the lower </a:t>
            </a:r>
            <a:r>
              <a:rPr lang="en-US" sz="2400" b="1" dirty="0" smtClean="0">
                <a:solidFill>
                  <a:srgbClr val="7030A0"/>
                </a:solidFill>
              </a:rPr>
              <a:t>ionosphere</a:t>
            </a:r>
            <a:endParaRPr lang="en-US" sz="2400" b="1" dirty="0">
              <a:solidFill>
                <a:srgbClr val="7030A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16" y="855296"/>
            <a:ext cx="4943440" cy="6002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5766" y="2276475"/>
            <a:ext cx="4073186" cy="2357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256544" y="4653136"/>
            <a:ext cx="3672408" cy="2308324"/>
          </a:xfrm>
          <a:prstGeom prst="rect">
            <a:avLst/>
          </a:prstGeom>
          <a:noFill/>
        </p:spPr>
        <p:txBody>
          <a:bodyPr wrap="square" rtlCol="0">
            <a:spAutoFit/>
          </a:bodyPr>
          <a:lstStyle/>
          <a:p>
            <a:pPr algn="ctr"/>
            <a:r>
              <a:rPr lang="en-US" b="1" dirty="0" err="1" smtClean="0">
                <a:solidFill>
                  <a:srgbClr val="7030A0"/>
                </a:solidFill>
              </a:rPr>
              <a:t>Yu.V</a:t>
            </a:r>
            <a:r>
              <a:rPr lang="en-US" b="1" dirty="0">
                <a:solidFill>
                  <a:srgbClr val="7030A0"/>
                </a:solidFill>
              </a:rPr>
              <a:t>. </a:t>
            </a:r>
            <a:r>
              <a:rPr lang="en-US" b="1" dirty="0" err="1">
                <a:solidFill>
                  <a:srgbClr val="7030A0"/>
                </a:solidFill>
              </a:rPr>
              <a:t>Poklad</a:t>
            </a:r>
            <a:r>
              <a:rPr lang="en-US" b="1" dirty="0">
                <a:solidFill>
                  <a:srgbClr val="7030A0"/>
                </a:solidFill>
              </a:rPr>
              <a:t>, </a:t>
            </a:r>
            <a:r>
              <a:rPr lang="en-US" b="1" dirty="0" err="1" smtClean="0">
                <a:solidFill>
                  <a:srgbClr val="7030A0"/>
                </a:solidFill>
              </a:rPr>
              <a:t>Yu.S</a:t>
            </a:r>
            <a:r>
              <a:rPr lang="en-US" b="1" dirty="0">
                <a:solidFill>
                  <a:srgbClr val="7030A0"/>
                </a:solidFill>
              </a:rPr>
              <a:t>. </a:t>
            </a:r>
            <a:r>
              <a:rPr lang="en-US" b="1" dirty="0" err="1">
                <a:solidFill>
                  <a:srgbClr val="7030A0"/>
                </a:solidFill>
              </a:rPr>
              <a:t>Rybnov</a:t>
            </a:r>
            <a:r>
              <a:rPr lang="en-US" b="1" dirty="0">
                <a:solidFill>
                  <a:srgbClr val="7030A0"/>
                </a:solidFill>
              </a:rPr>
              <a:t>, </a:t>
            </a:r>
            <a:r>
              <a:rPr lang="en-US" b="1" dirty="0" err="1" smtClean="0">
                <a:solidFill>
                  <a:srgbClr val="7030A0"/>
                </a:solidFill>
              </a:rPr>
              <a:t>B.G</a:t>
            </a:r>
            <a:r>
              <a:rPr lang="en-US" b="1" dirty="0">
                <a:solidFill>
                  <a:srgbClr val="7030A0"/>
                </a:solidFill>
              </a:rPr>
              <a:t>. Gavrilov, I. </a:t>
            </a:r>
            <a:r>
              <a:rPr lang="en-US" b="1" dirty="0" err="1" smtClean="0">
                <a:solidFill>
                  <a:srgbClr val="7030A0"/>
                </a:solidFill>
              </a:rPr>
              <a:t>A.Ryakhovskiy</a:t>
            </a:r>
            <a:r>
              <a:rPr lang="en-US" b="1" dirty="0">
                <a:solidFill>
                  <a:srgbClr val="7030A0"/>
                </a:solidFill>
              </a:rPr>
              <a:t>, V. M. </a:t>
            </a:r>
            <a:r>
              <a:rPr lang="en-US" b="1" dirty="0" err="1">
                <a:solidFill>
                  <a:srgbClr val="7030A0"/>
                </a:solidFill>
              </a:rPr>
              <a:t>Ermak</a:t>
            </a:r>
            <a:r>
              <a:rPr lang="en-US" b="1" dirty="0" smtClean="0">
                <a:solidFill>
                  <a:srgbClr val="7030A0"/>
                </a:solidFill>
              </a:rPr>
              <a:t>,</a:t>
            </a:r>
            <a:r>
              <a:rPr lang="ru-RU" b="1" dirty="0" smtClean="0">
                <a:solidFill>
                  <a:srgbClr val="7030A0"/>
                </a:solidFill>
              </a:rPr>
              <a:t> </a:t>
            </a:r>
            <a:r>
              <a:rPr lang="en-US" b="1" dirty="0" smtClean="0">
                <a:solidFill>
                  <a:srgbClr val="7030A0"/>
                </a:solidFill>
              </a:rPr>
              <a:t>The </a:t>
            </a:r>
            <a:r>
              <a:rPr lang="en-US" b="1" dirty="0">
                <a:solidFill>
                  <a:srgbClr val="7030A0"/>
                </a:solidFill>
              </a:rPr>
              <a:t>impact of the Chelyabinsk bolide on the lower ionosphere</a:t>
            </a:r>
            <a:r>
              <a:rPr lang="en-US" b="1" dirty="0" smtClean="0">
                <a:solidFill>
                  <a:srgbClr val="7030A0"/>
                </a:solidFill>
              </a:rPr>
              <a:t>, </a:t>
            </a:r>
            <a:r>
              <a:rPr lang="en-US" b="1" dirty="0" err="1" smtClean="0">
                <a:solidFill>
                  <a:srgbClr val="7030A0"/>
                </a:solidFill>
              </a:rPr>
              <a:t>SPIE</a:t>
            </a:r>
            <a:r>
              <a:rPr lang="ru-RU" b="1" dirty="0" smtClean="0">
                <a:solidFill>
                  <a:srgbClr val="7030A0"/>
                </a:solidFill>
              </a:rPr>
              <a:t> </a:t>
            </a:r>
            <a:r>
              <a:rPr lang="en-US" b="1" dirty="0" smtClean="0">
                <a:solidFill>
                  <a:srgbClr val="7030A0"/>
                </a:solidFill>
              </a:rPr>
              <a:t>10833</a:t>
            </a:r>
            <a:r>
              <a:rPr lang="en-US" b="1" dirty="0">
                <a:solidFill>
                  <a:srgbClr val="7030A0"/>
                </a:solidFill>
              </a:rPr>
              <a:t>, 24th International Symposium on Atmospheric and Ocean </a:t>
            </a:r>
            <a:r>
              <a:rPr lang="en-US" b="1" dirty="0" smtClean="0">
                <a:solidFill>
                  <a:srgbClr val="7030A0"/>
                </a:solidFill>
              </a:rPr>
              <a:t>Optics:</a:t>
            </a:r>
            <a:r>
              <a:rPr lang="ru-RU" b="1" dirty="0" smtClean="0">
                <a:solidFill>
                  <a:srgbClr val="7030A0"/>
                </a:solidFill>
              </a:rPr>
              <a:t> </a:t>
            </a:r>
            <a:r>
              <a:rPr lang="en-US" b="1" dirty="0" smtClean="0">
                <a:solidFill>
                  <a:srgbClr val="7030A0"/>
                </a:solidFill>
              </a:rPr>
              <a:t>Atmospheric Physics</a:t>
            </a:r>
            <a:endParaRPr lang="ru-RU" b="1" dirty="0">
              <a:solidFill>
                <a:srgbClr val="7030A0"/>
              </a:solidFill>
            </a:endParaRPr>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855297"/>
            <a:ext cx="3888432" cy="1421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04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3398"/>
            <a:ext cx="2339975"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8027988" y="6381750"/>
            <a:ext cx="792162" cy="3603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ln>
                <a:solidFill>
                  <a:schemeClr val="tx1"/>
                </a:solidFill>
              </a:ln>
            </a:endParaRPr>
          </a:p>
        </p:txBody>
      </p:sp>
      <p:sp>
        <p:nvSpPr>
          <p:cNvPr id="4099" name="Text Box 7"/>
          <p:cNvSpPr txBox="1">
            <a:spLocks noChangeArrowheads="1"/>
          </p:cNvSpPr>
          <p:nvPr/>
        </p:nvSpPr>
        <p:spPr bwMode="auto">
          <a:xfrm>
            <a:off x="2412305" y="188913"/>
            <a:ext cx="64801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sz="2000" b="1" dirty="0">
                <a:solidFill>
                  <a:schemeClr val="bg1"/>
                </a:solidFill>
                <a:latin typeface="Verdana" pitchFamily="34" charset="0"/>
              </a:rPr>
              <a:t>Влияние Солнечного затмения на амплитудные и фазовые характеристики сигнала передатчика </a:t>
            </a:r>
            <a:r>
              <a:rPr lang="en-US" sz="2000" b="1" dirty="0" err="1">
                <a:solidFill>
                  <a:schemeClr val="bg1"/>
                </a:solidFill>
                <a:latin typeface="Verdana" pitchFamily="34" charset="0"/>
              </a:rPr>
              <a:t>NAA</a:t>
            </a:r>
            <a:r>
              <a:rPr lang="ru-RU" sz="2000" b="1" dirty="0">
                <a:solidFill>
                  <a:schemeClr val="bg1"/>
                </a:solidFill>
                <a:latin typeface="Verdana" pitchFamily="34" charset="0"/>
              </a:rPr>
              <a:t>.</a:t>
            </a:r>
            <a:endParaRPr lang="fr-FR" sz="2000" dirty="0">
              <a:solidFill>
                <a:schemeClr val="bg1"/>
              </a:solidFill>
            </a:endParaRPr>
          </a:p>
        </p:txBody>
      </p:sp>
      <p:sp>
        <p:nvSpPr>
          <p:cNvPr id="2" name="TextBox 1"/>
          <p:cNvSpPr txBox="1"/>
          <p:nvPr/>
        </p:nvSpPr>
        <p:spPr>
          <a:xfrm>
            <a:off x="1619672" y="3140968"/>
            <a:ext cx="526106" cy="276999"/>
          </a:xfrm>
          <a:prstGeom prst="rect">
            <a:avLst/>
          </a:prstGeom>
          <a:noFill/>
        </p:spPr>
        <p:txBody>
          <a:bodyPr wrap="none" rtlCol="0">
            <a:spAutoFit/>
          </a:bodyPr>
          <a:lstStyle/>
          <a:p>
            <a:r>
              <a:rPr lang="en-US" sz="1200" dirty="0" smtClean="0"/>
              <a:t>NPM</a:t>
            </a:r>
            <a:endParaRPr lang="ru-RU" sz="1200" dirty="0"/>
          </a:p>
        </p:txBody>
      </p:sp>
      <p:sp>
        <p:nvSpPr>
          <p:cNvPr id="11" name="TextBox 10"/>
          <p:cNvSpPr txBox="1"/>
          <p:nvPr/>
        </p:nvSpPr>
        <p:spPr>
          <a:xfrm>
            <a:off x="6828558" y="4077072"/>
            <a:ext cx="551754" cy="276999"/>
          </a:xfrm>
          <a:prstGeom prst="rect">
            <a:avLst/>
          </a:prstGeom>
          <a:noFill/>
        </p:spPr>
        <p:txBody>
          <a:bodyPr wrap="none" rtlCol="0">
            <a:spAutoFit/>
          </a:bodyPr>
          <a:lstStyle/>
          <a:p>
            <a:r>
              <a:rPr lang="en-US" sz="1200" dirty="0" smtClean="0"/>
              <a:t>NWC</a:t>
            </a:r>
            <a:endParaRPr lang="ru-RU" sz="1200" dirty="0"/>
          </a:p>
        </p:txBody>
      </p:sp>
      <p:sp>
        <p:nvSpPr>
          <p:cNvPr id="12" name="TextBox 11"/>
          <p:cNvSpPr txBox="1"/>
          <p:nvPr/>
        </p:nvSpPr>
        <p:spPr>
          <a:xfrm>
            <a:off x="6444208" y="3573016"/>
            <a:ext cx="484428" cy="276999"/>
          </a:xfrm>
          <a:prstGeom prst="rect">
            <a:avLst/>
          </a:prstGeom>
          <a:noFill/>
        </p:spPr>
        <p:txBody>
          <a:bodyPr wrap="none" rtlCol="0">
            <a:spAutoFit/>
          </a:bodyPr>
          <a:lstStyle/>
          <a:p>
            <a:r>
              <a:rPr lang="en-US" sz="1200" dirty="0" smtClean="0"/>
              <a:t>VTX</a:t>
            </a:r>
            <a:endParaRPr lang="ru-RU" sz="1200" dirty="0"/>
          </a:p>
        </p:txBody>
      </p:sp>
      <p:sp>
        <p:nvSpPr>
          <p:cNvPr id="13" name="TextBox 12"/>
          <p:cNvSpPr txBox="1"/>
          <p:nvPr/>
        </p:nvSpPr>
        <p:spPr>
          <a:xfrm>
            <a:off x="3495478" y="2780928"/>
            <a:ext cx="500458" cy="276999"/>
          </a:xfrm>
          <a:prstGeom prst="rect">
            <a:avLst/>
          </a:prstGeom>
          <a:noFill/>
        </p:spPr>
        <p:txBody>
          <a:bodyPr wrap="none" rtlCol="0">
            <a:spAutoFit/>
          </a:bodyPr>
          <a:lstStyle/>
          <a:p>
            <a:r>
              <a:rPr lang="en-US" sz="1200" dirty="0" smtClean="0"/>
              <a:t>NAA</a:t>
            </a:r>
            <a:endParaRPr lang="ru-RU" sz="1200" dirty="0"/>
          </a:p>
        </p:txBody>
      </p:sp>
      <p:pic>
        <p:nvPicPr>
          <p:cNvPr id="1026" name="Picture 2" descr="D:\Poklad\2017\Seminar_Trig_Effects_2017\Eclipse_map_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1412776"/>
            <a:ext cx="8577354"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1348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3398"/>
            <a:ext cx="2339975"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8027988" y="6381750"/>
            <a:ext cx="792162" cy="3603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ln>
                <a:solidFill>
                  <a:schemeClr val="tx1"/>
                </a:solidFill>
              </a:ln>
            </a:endParaRPr>
          </a:p>
        </p:txBody>
      </p:sp>
      <p:sp>
        <p:nvSpPr>
          <p:cNvPr id="4099" name="Text Box 7"/>
          <p:cNvSpPr txBox="1">
            <a:spLocks noChangeArrowheads="1"/>
          </p:cNvSpPr>
          <p:nvPr/>
        </p:nvSpPr>
        <p:spPr bwMode="auto">
          <a:xfrm>
            <a:off x="2412305" y="188913"/>
            <a:ext cx="64801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sz="2000" b="1" dirty="0" smtClean="0">
                <a:solidFill>
                  <a:schemeClr val="bg1"/>
                </a:solidFill>
                <a:latin typeface="Verdana" pitchFamily="34" charset="0"/>
              </a:rPr>
              <a:t>Влияние Солнечного затмения на амплитудные и фазовые характеристики </a:t>
            </a:r>
            <a:r>
              <a:rPr lang="ru-RU" sz="2000" b="1" dirty="0" err="1" smtClean="0">
                <a:solidFill>
                  <a:schemeClr val="bg1"/>
                </a:solidFill>
                <a:latin typeface="Verdana" pitchFamily="34" charset="0"/>
              </a:rPr>
              <a:t>ОНЧ</a:t>
            </a:r>
            <a:r>
              <a:rPr lang="ru-RU" sz="2000" b="1" dirty="0" smtClean="0">
                <a:solidFill>
                  <a:schemeClr val="bg1"/>
                </a:solidFill>
                <a:latin typeface="Verdana" pitchFamily="34" charset="0"/>
              </a:rPr>
              <a:t>/</a:t>
            </a:r>
            <a:r>
              <a:rPr lang="ru-RU" sz="2000" b="1" dirty="0" err="1" smtClean="0">
                <a:solidFill>
                  <a:schemeClr val="bg1"/>
                </a:solidFill>
                <a:latin typeface="Verdana" pitchFamily="34" charset="0"/>
              </a:rPr>
              <a:t>КНЧ</a:t>
            </a:r>
            <a:r>
              <a:rPr lang="ru-RU" sz="2000" b="1" dirty="0" smtClean="0">
                <a:solidFill>
                  <a:schemeClr val="bg1"/>
                </a:solidFill>
                <a:latin typeface="Verdana" pitchFamily="34" charset="0"/>
              </a:rPr>
              <a:t> радиосигналов</a:t>
            </a:r>
            <a:endParaRPr lang="fr-FR" sz="2000" dirty="0">
              <a:solidFill>
                <a:schemeClr val="bg1"/>
              </a:solidFill>
            </a:endParaRPr>
          </a:p>
        </p:txBody>
      </p:sp>
      <p:pic>
        <p:nvPicPr>
          <p:cNvPr id="3074" name="Picture 2" descr="D:\Poklad\2017\Seminar_Trig_Effects_2017\2015-03-20-19_Ampl_GQ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773"/>
          <a:stretch/>
        </p:blipFill>
        <p:spPr bwMode="auto">
          <a:xfrm>
            <a:off x="251521" y="1412777"/>
            <a:ext cx="8784976" cy="208105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1920" y="5920085"/>
            <a:ext cx="9102079" cy="923330"/>
          </a:xfrm>
          <a:prstGeom prst="rect">
            <a:avLst/>
          </a:prstGeom>
        </p:spPr>
        <p:txBody>
          <a:bodyPr wrap="square">
            <a:spAutoFit/>
          </a:bodyPr>
          <a:lstStyle/>
          <a:p>
            <a:r>
              <a:rPr lang="ru-RU" b="1" dirty="0" err="1">
                <a:solidFill>
                  <a:srgbClr val="7030A0"/>
                </a:solidFill>
              </a:rPr>
              <a:t>В.В.Адушкин</a:t>
            </a:r>
            <a:r>
              <a:rPr lang="ru-RU" b="1" dirty="0">
                <a:solidFill>
                  <a:srgbClr val="7030A0"/>
                </a:solidFill>
              </a:rPr>
              <a:t>, </a:t>
            </a:r>
            <a:r>
              <a:rPr lang="ru-RU" b="1" dirty="0" err="1">
                <a:solidFill>
                  <a:srgbClr val="7030A0"/>
                </a:solidFill>
              </a:rPr>
              <a:t>Б.Г.Гаврилов</a:t>
            </a:r>
            <a:r>
              <a:rPr lang="ru-RU" b="1" dirty="0">
                <a:solidFill>
                  <a:srgbClr val="7030A0"/>
                </a:solidFill>
              </a:rPr>
              <a:t>, </a:t>
            </a:r>
            <a:r>
              <a:rPr lang="ru-RU" b="1" dirty="0" err="1">
                <a:solidFill>
                  <a:srgbClr val="7030A0"/>
                </a:solidFill>
              </a:rPr>
              <a:t>К.И.Горелый</a:t>
            </a:r>
            <a:r>
              <a:rPr lang="ru-RU" b="1" dirty="0">
                <a:solidFill>
                  <a:srgbClr val="7030A0"/>
                </a:solidFill>
              </a:rPr>
              <a:t>, </a:t>
            </a:r>
            <a:r>
              <a:rPr lang="ru-RU" b="1" dirty="0" err="1">
                <a:solidFill>
                  <a:srgbClr val="7030A0"/>
                </a:solidFill>
              </a:rPr>
              <a:t>Ю.С.Рыбнов</a:t>
            </a:r>
            <a:r>
              <a:rPr lang="ru-RU" b="1" dirty="0">
                <a:solidFill>
                  <a:srgbClr val="7030A0"/>
                </a:solidFill>
              </a:rPr>
              <a:t>, </a:t>
            </a:r>
            <a:r>
              <a:rPr lang="ru-RU" b="1" dirty="0" err="1">
                <a:solidFill>
                  <a:srgbClr val="7030A0"/>
                </a:solidFill>
              </a:rPr>
              <a:t>В.А.Харламов</a:t>
            </a:r>
            <a:r>
              <a:rPr lang="ru-RU" b="1" dirty="0">
                <a:solidFill>
                  <a:srgbClr val="7030A0"/>
                </a:solidFill>
              </a:rPr>
              <a:t>. Геофизические эффекты солнечного затмения 29 марта </a:t>
            </a:r>
            <a:r>
              <a:rPr lang="ru-RU" b="1" dirty="0" err="1">
                <a:solidFill>
                  <a:srgbClr val="7030A0"/>
                </a:solidFill>
              </a:rPr>
              <a:t>2006г</a:t>
            </a:r>
            <a:r>
              <a:rPr lang="ru-RU" b="1" dirty="0">
                <a:solidFill>
                  <a:srgbClr val="7030A0"/>
                </a:solidFill>
              </a:rPr>
              <a:t>. // Доклады Академии наук, том 417, № 4, Декабрь 2007, С. 535-540.</a:t>
            </a:r>
          </a:p>
        </p:txBody>
      </p:sp>
      <p:pic>
        <p:nvPicPr>
          <p:cNvPr id="8" name="Picture 8" descr="D:\Poklad\2017\Seminar_Trig_Effects_2017\2015-03-20-19_Ampl_NA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7155"/>
          <a:stretch/>
        </p:blipFill>
        <p:spPr bwMode="auto">
          <a:xfrm>
            <a:off x="251521" y="3555218"/>
            <a:ext cx="8784976" cy="2340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21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D94238C6-5AA5-4815-91BB-E1BBF8FBA7C3}" type="slidenum">
              <a:rPr lang="ru-RU" smtClean="0"/>
              <a:pPr/>
              <a:t>34</a:t>
            </a:fld>
            <a:endParaRPr lang="ru-RU"/>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38"/>
            <a:ext cx="9144000" cy="6851524"/>
          </a:xfrm>
          <a:prstGeom prst="rect">
            <a:avLst/>
          </a:prstGeom>
        </p:spPr>
      </p:pic>
      <p:sp>
        <p:nvSpPr>
          <p:cNvPr id="6" name="TextBox 5"/>
          <p:cNvSpPr txBox="1"/>
          <p:nvPr/>
        </p:nvSpPr>
        <p:spPr>
          <a:xfrm>
            <a:off x="5220072" y="375316"/>
            <a:ext cx="2709396" cy="707886"/>
          </a:xfrm>
          <a:prstGeom prst="rect">
            <a:avLst/>
          </a:prstGeom>
          <a:noFill/>
        </p:spPr>
        <p:txBody>
          <a:bodyPr wrap="none" rtlCol="0">
            <a:spAutoFit/>
          </a:bodyPr>
          <a:lstStyle/>
          <a:p>
            <a:r>
              <a:rPr lang="ru-RU" sz="4000" b="1" i="1" dirty="0">
                <a:latin typeface="Georgia" pitchFamily="18" charset="0"/>
              </a:rPr>
              <a:t>Спасибо!</a:t>
            </a:r>
          </a:p>
        </p:txBody>
      </p:sp>
    </p:spTree>
    <p:extLst>
      <p:ext uri="{BB962C8B-B14F-4D97-AF65-F5344CB8AC3E}">
        <p14:creationId xmlns:p14="http://schemas.microsoft.com/office/powerpoint/2010/main" val="364676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94238C6-5AA5-4815-91BB-E1BBF8FBA7C3}" type="slidenum">
              <a:rPr lang="ru-RU" smtClean="0"/>
              <a:pPr/>
              <a:t>4</a:t>
            </a:fld>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30" y="38686"/>
            <a:ext cx="8979540" cy="6780628"/>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910"/>
            <a:ext cx="9064704" cy="6768404"/>
          </a:xfrm>
          <a:prstGeom prst="rect">
            <a:avLst/>
          </a:prstGeom>
        </p:spPr>
      </p:pic>
    </p:spTree>
    <p:extLst>
      <p:ext uri="{BB962C8B-B14F-4D97-AF65-F5344CB8AC3E}">
        <p14:creationId xmlns:p14="http://schemas.microsoft.com/office/powerpoint/2010/main" val="72372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94238C6-5AA5-4815-91BB-E1BBF8FBA7C3}" type="slidenum">
              <a:rPr lang="ru-RU" smtClean="0"/>
              <a:pPr/>
              <a:t>5</a:t>
            </a:fld>
            <a:endParaRPr lang="ru-RU"/>
          </a:p>
        </p:txBody>
      </p:sp>
      <p:pic>
        <p:nvPicPr>
          <p:cNvPr id="6146" name="Picture 2" descr="Михнево-ИДГ"/>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98453" y="-1106487"/>
            <a:ext cx="6705600" cy="891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0" y="3352800"/>
            <a:ext cx="4451253" cy="3172544"/>
          </a:xfrm>
          <a:prstGeom prst="rect">
            <a:avLst/>
          </a:prstGeom>
          <a:noFill/>
          <a:ln w="381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w="19050">
                <a:solidFill>
                  <a:srgbClr val="002060"/>
                </a:solidFill>
              </a:ln>
            </a:endParaRPr>
          </a:p>
        </p:txBody>
      </p:sp>
      <p:sp>
        <p:nvSpPr>
          <p:cNvPr id="7" name="Прямоугольник 6"/>
          <p:cNvSpPr/>
          <p:nvPr/>
        </p:nvSpPr>
        <p:spPr>
          <a:xfrm>
            <a:off x="4644008" y="1916832"/>
            <a:ext cx="4266533" cy="4618023"/>
          </a:xfrm>
          <a:prstGeom prst="rect">
            <a:avLst/>
          </a:prstGeom>
          <a:noFill/>
          <a:ln w="571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w="19050">
                <a:solidFill>
                  <a:srgbClr val="002060"/>
                </a:solidFill>
              </a:ln>
            </a:endParaRPr>
          </a:p>
        </p:txBody>
      </p:sp>
      <p:pic>
        <p:nvPicPr>
          <p:cNvPr id="6147" name="Picture 3" descr="D:\Документы\Конференции\2019\Москва. Триггерные эффекты\Доклад\Фото\Спутниковая антенна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7696" y="1654216"/>
            <a:ext cx="2520281" cy="1698967"/>
          </a:xfrm>
          <a:prstGeom prst="rect">
            <a:avLst/>
          </a:prstGeom>
          <a:noFill/>
          <a:ln w="28575">
            <a:solidFill>
              <a:srgbClr val="FFFF00"/>
            </a:solidFill>
          </a:ln>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6087977" y="3017"/>
            <a:ext cx="2818372" cy="1913816"/>
          </a:xfrm>
          <a:prstGeom prst="rect">
            <a:avLst/>
          </a:prstGeom>
          <a:noFill/>
          <a:ln w="381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w="19050">
                <a:solidFill>
                  <a:srgbClr val="002060"/>
                </a:solidFill>
              </a:ln>
            </a:endParaRPr>
          </a:p>
        </p:txBody>
      </p:sp>
    </p:spTree>
    <p:extLst>
      <p:ext uri="{BB962C8B-B14F-4D97-AF65-F5344CB8AC3E}">
        <p14:creationId xmlns:p14="http://schemas.microsoft.com/office/powerpoint/2010/main" val="211417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6147"/>
                                        </p:tgtEl>
                                        <p:attrNameLst>
                                          <p:attrName>style.visibility</p:attrName>
                                        </p:attrNameLst>
                                      </p:cBhvr>
                                      <p:to>
                                        <p:strVal val="visible"/>
                                      </p:to>
                                    </p:set>
                                    <p:animEffect transition="in" filter="wipe(down)">
                                      <p:cBhvr>
                                        <p:cTn id="11" dur="500"/>
                                        <p:tgtEl>
                                          <p:spTgt spid="614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E:\Internet\Схема электромагнитного радиофизического коплекса.jpg"/>
          <p:cNvPicPr>
            <a:picLocks noChangeAspect="1" noChangeArrowheads="1"/>
          </p:cNvPicPr>
          <p:nvPr/>
        </p:nvPicPr>
        <p:blipFill>
          <a:blip r:embed="rId3" cstate="print"/>
          <a:srcRect l="917" t="1296" r="917" b="1500"/>
          <a:stretch>
            <a:fillRect/>
          </a:stretch>
        </p:blipFill>
        <p:spPr bwMode="auto">
          <a:xfrm>
            <a:off x="215516" y="670488"/>
            <a:ext cx="8712968" cy="6107220"/>
          </a:xfrm>
          <a:prstGeom prst="rect">
            <a:avLst/>
          </a:prstGeom>
          <a:noFill/>
        </p:spPr>
      </p:pic>
      <p:sp>
        <p:nvSpPr>
          <p:cNvPr id="6" name="Прямоугольник 5"/>
          <p:cNvSpPr/>
          <p:nvPr/>
        </p:nvSpPr>
        <p:spPr>
          <a:xfrm>
            <a:off x="0" y="0"/>
            <a:ext cx="9144000" cy="52636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Century Gothic" pitchFamily="34" charset="0"/>
            </a:endParaRPr>
          </a:p>
        </p:txBody>
      </p:sp>
      <p:sp>
        <p:nvSpPr>
          <p:cNvPr id="2" name="Заголовок 1"/>
          <p:cNvSpPr>
            <a:spLocks noGrp="1"/>
          </p:cNvSpPr>
          <p:nvPr>
            <p:ph type="title"/>
          </p:nvPr>
        </p:nvSpPr>
        <p:spPr>
          <a:xfrm>
            <a:off x="0" y="0"/>
            <a:ext cx="9144000" cy="526368"/>
          </a:xfrm>
        </p:spPr>
        <p:txBody>
          <a:bodyPr>
            <a:noAutofit/>
          </a:bodyPr>
          <a:lstStyle/>
          <a:p>
            <a:r>
              <a:rPr lang="ru-RU" sz="2400" dirty="0" smtClean="0">
                <a:solidFill>
                  <a:schemeClr val="bg1"/>
                </a:solidFill>
                <a:latin typeface="Century Gothic" pitchFamily="34" charset="0"/>
                <a:ea typeface="Verdana" pitchFamily="34" charset="0"/>
                <a:cs typeface="Verdana" pitchFamily="34" charset="0"/>
              </a:rPr>
              <a:t>Исследования состояния и динамики ионосферы</a:t>
            </a:r>
            <a:endParaRPr lang="ru-RU" sz="2400" dirty="0">
              <a:solidFill>
                <a:schemeClr val="bg1"/>
              </a:solidFill>
              <a:latin typeface="Century Gothic" pitchFamily="34" charset="0"/>
              <a:ea typeface="Verdana" pitchFamily="34" charset="0"/>
              <a:cs typeface="Verdana" pitchFamily="34" charset="0"/>
            </a:endParaRPr>
          </a:p>
        </p:txBody>
      </p:sp>
      <p:sp>
        <p:nvSpPr>
          <p:cNvPr id="3" name="Номер слайда 2"/>
          <p:cNvSpPr>
            <a:spLocks noGrp="1"/>
          </p:cNvSpPr>
          <p:nvPr>
            <p:ph type="sldNum" sz="quarter" idx="12"/>
          </p:nvPr>
        </p:nvSpPr>
        <p:spPr>
          <a:xfrm>
            <a:off x="4191000" y="6416675"/>
            <a:ext cx="762000" cy="365125"/>
          </a:xfrm>
        </p:spPr>
        <p:txBody>
          <a:bodyPr/>
          <a:lstStyle/>
          <a:p>
            <a:fld id="{D94238C6-5AA5-4815-91BB-E1BBF8FBA7C3}" type="slidenum">
              <a:rPr lang="ru-RU" smtClean="0"/>
              <a:pPr/>
              <a:t>6</a:t>
            </a:fld>
            <a:endParaRPr lang="ru-RU"/>
          </a:p>
        </p:txBody>
      </p:sp>
      <p:pic>
        <p:nvPicPr>
          <p:cNvPr id="9" name="Picture 1" descr="D:\Статьи и конференции\2017\Питер 2\3 приемника со вставкой.jpg"/>
          <p:cNvPicPr>
            <a:picLocks noChangeAspect="1" noChangeArrowheads="1"/>
          </p:cNvPicPr>
          <p:nvPr/>
        </p:nvPicPr>
        <p:blipFill>
          <a:blip r:embed="rId4" cstate="print"/>
          <a:srcRect/>
          <a:stretch>
            <a:fillRect/>
          </a:stretch>
        </p:blipFill>
        <p:spPr bwMode="auto">
          <a:xfrm>
            <a:off x="0" y="687505"/>
            <a:ext cx="9144000" cy="617049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94238C6-5AA5-4815-91BB-E1BBF8FBA7C3}" type="slidenum">
              <a:rPr lang="ru-RU" smtClean="0"/>
              <a:pPr/>
              <a:t>7</a:t>
            </a:fld>
            <a:endParaRPr lang="ru-RU"/>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4690725" cy="6954865"/>
          </a:xfrm>
          <a:prstGeom prst="rect">
            <a:avLst/>
          </a:prstGeom>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473745"/>
            <a:ext cx="2942572" cy="3186022"/>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887123"/>
            <a:ext cx="3096343" cy="47814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579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1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94238C6-5AA5-4815-91BB-E1BBF8FBA7C3}" type="slidenum">
              <a:rPr lang="ru-RU" smtClean="0"/>
              <a:pPr/>
              <a:t>8</a:t>
            </a:fld>
            <a:endParaRPr lang="ru-RU"/>
          </a:p>
        </p:txBody>
      </p:sp>
      <p:sp>
        <p:nvSpPr>
          <p:cNvPr id="3" name="Номер слайда 1"/>
          <p:cNvSpPr txBox="1">
            <a:spLocks/>
          </p:cNvSpPr>
          <p:nvPr/>
        </p:nvSpPr>
        <p:spPr>
          <a:xfrm>
            <a:off x="6553200" y="6356352"/>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94238C6-5AA5-4815-91BB-E1BBF8FBA7C3}" type="slidenum">
              <a:rPr lang="ru-RU" smtClean="0"/>
              <a:pPr/>
              <a:t>8</a:t>
            </a:fld>
            <a:endParaRPr lang="ru-RU"/>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5440" y="620688"/>
            <a:ext cx="3041360" cy="2426450"/>
          </a:xfrm>
          <a:prstGeom prst="rect">
            <a:avLst/>
          </a:prstGeom>
          <a:ln>
            <a:solidFill>
              <a:srgbClr val="00B050"/>
            </a:solidFill>
          </a:ln>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5975" y="3969925"/>
            <a:ext cx="3439019" cy="2572397"/>
          </a:xfrm>
          <a:prstGeom prst="rect">
            <a:avLst/>
          </a:prstGeom>
          <a:ln w="38100">
            <a:solidFill>
              <a:srgbClr val="FFFF00"/>
            </a:solidFill>
          </a:ln>
        </p:spPr>
      </p:pic>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31" y="4437111"/>
            <a:ext cx="4272137" cy="2420889"/>
          </a:xfrm>
          <a:prstGeom prst="rect">
            <a:avLst/>
          </a:prstGeom>
          <a:ln>
            <a:solidFill>
              <a:srgbClr val="00B050"/>
            </a:solidFill>
          </a:ln>
        </p:spPr>
      </p:pic>
      <p:sp>
        <p:nvSpPr>
          <p:cNvPr id="13" name="Стрелка вниз 12"/>
          <p:cNvSpPr/>
          <p:nvPr/>
        </p:nvSpPr>
        <p:spPr>
          <a:xfrm flipV="1">
            <a:off x="7166121" y="2420888"/>
            <a:ext cx="453880" cy="1549036"/>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974" y="92748"/>
            <a:ext cx="4704185" cy="4873680"/>
          </a:xfrm>
          <a:prstGeom prst="rect">
            <a:avLst/>
          </a:prstGeom>
          <a:ln>
            <a:solidFill>
              <a:srgbClr val="00B050"/>
            </a:solidFill>
          </a:ln>
        </p:spPr>
      </p:pic>
      <p:sp>
        <p:nvSpPr>
          <p:cNvPr id="4" name="Овал 3"/>
          <p:cNvSpPr/>
          <p:nvPr/>
        </p:nvSpPr>
        <p:spPr>
          <a:xfrm>
            <a:off x="1007604" y="476672"/>
            <a:ext cx="936104" cy="434574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кругленный прямоугольник 6"/>
          <p:cNvSpPr/>
          <p:nvPr/>
        </p:nvSpPr>
        <p:spPr>
          <a:xfrm>
            <a:off x="2555776" y="2649542"/>
            <a:ext cx="2232248" cy="1787569"/>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p:cNvSpPr/>
          <p:nvPr/>
        </p:nvSpPr>
        <p:spPr>
          <a:xfrm>
            <a:off x="1943708" y="5730112"/>
            <a:ext cx="974446" cy="80880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62802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anim calcmode="lin" valueType="num">
                                      <p:cBhvr>
                                        <p:cTn id="25" dur="2000" fill="hold"/>
                                        <p:tgtEl>
                                          <p:spTgt spid="9"/>
                                        </p:tgtEl>
                                        <p:attrNameLst>
                                          <p:attrName>ppt_w</p:attrName>
                                        </p:attrNameLst>
                                      </p:cBhvr>
                                      <p:tavLst>
                                        <p:tav tm="0" fmla="#ppt_w*sin(2.5*pi*$)">
                                          <p:val>
                                            <p:fltVal val="0"/>
                                          </p:val>
                                        </p:tav>
                                        <p:tav tm="100000">
                                          <p:val>
                                            <p:fltVal val="1"/>
                                          </p:val>
                                        </p:tav>
                                      </p:tavLst>
                                    </p:anim>
                                    <p:anim calcmode="lin" valueType="num">
                                      <p:cBhvr>
                                        <p:cTn id="26"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1920" y="6112"/>
            <a:ext cx="5265832" cy="6858000"/>
          </a:xfrm>
          <a:prstGeom prst="rect">
            <a:avLst/>
          </a:prstGeom>
        </p:spPr>
      </p:pic>
      <p:sp>
        <p:nvSpPr>
          <p:cNvPr id="2" name="Номер слайда 1"/>
          <p:cNvSpPr>
            <a:spLocks noGrp="1"/>
          </p:cNvSpPr>
          <p:nvPr>
            <p:ph type="sldNum" sz="quarter" idx="12"/>
          </p:nvPr>
        </p:nvSpPr>
        <p:spPr/>
        <p:txBody>
          <a:bodyPr/>
          <a:lstStyle/>
          <a:p>
            <a:fld id="{D94238C6-5AA5-4815-91BB-E1BBF8FBA7C3}" type="slidenum">
              <a:rPr lang="ru-RU" smtClean="0"/>
              <a:pPr/>
              <a:t>9</a:t>
            </a:fld>
            <a:endParaRPr lang="ru-RU"/>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733" y="3303079"/>
            <a:ext cx="5031778" cy="3353210"/>
          </a:xfrm>
          <a:prstGeom prst="rect">
            <a:avLst/>
          </a:prstGeom>
          <a:ln w="19050">
            <a:solidFill>
              <a:srgbClr val="7030A0"/>
            </a:solidFill>
          </a:ln>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157444"/>
            <a:ext cx="3112015" cy="2334011"/>
          </a:xfrm>
          <a:prstGeom prst="rect">
            <a:avLst/>
          </a:prstGeom>
          <a:ln w="28575">
            <a:solidFill>
              <a:srgbClr val="FFFF00"/>
            </a:solidFill>
          </a:ln>
        </p:spPr>
      </p:pic>
      <p:sp>
        <p:nvSpPr>
          <p:cNvPr id="5" name="Стрелка вниз 4"/>
          <p:cNvSpPr/>
          <p:nvPr/>
        </p:nvSpPr>
        <p:spPr>
          <a:xfrm>
            <a:off x="2123728" y="2491454"/>
            <a:ext cx="316201" cy="1513609"/>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2581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Apex</Template>
  <TotalTime>6463</TotalTime>
  <Words>1401</Words>
  <Application>Microsoft Office PowerPoint</Application>
  <PresentationFormat>Экран (4:3)</PresentationFormat>
  <Paragraphs>187</Paragraphs>
  <Slides>34</Slides>
  <Notes>8</Notes>
  <HiddenSlides>0</HiddenSlides>
  <MMClips>0</MMClips>
  <ScaleCrop>false</ScaleCrop>
  <HeadingPairs>
    <vt:vector size="4" baseType="variant">
      <vt:variant>
        <vt:lpstr>Тема</vt:lpstr>
      </vt:variant>
      <vt:variant>
        <vt:i4>1</vt:i4>
      </vt:variant>
      <vt:variant>
        <vt:lpstr>Заголовки слайдов</vt:lpstr>
      </vt:variant>
      <vt:variant>
        <vt:i4>34</vt:i4>
      </vt:variant>
    </vt:vector>
  </HeadingPairs>
  <TitlesOfParts>
    <vt:vector size="35" baseType="lpstr">
      <vt:lpstr>Апекс</vt:lpstr>
      <vt:lpstr>Презентация PowerPoint</vt:lpstr>
      <vt:lpstr>Презентация PowerPoint</vt:lpstr>
      <vt:lpstr>Презентация PowerPoint</vt:lpstr>
      <vt:lpstr>Презентация PowerPoint</vt:lpstr>
      <vt:lpstr>Презентация PowerPoint</vt:lpstr>
      <vt:lpstr>Исследования состояния и динамики ионосферы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Влияние ионосферных возмущений  на координатно-временное обеспечение  навигационых спутниковых систем</vt:lpstr>
      <vt:lpstr>Влияние ионосферных неоднородностей на точностные характеристики систем ГНСС</vt:lpstr>
      <vt:lpstr>Влияние ионосферных неоднородностей на точностные характеристики систем ГНСС</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ГНСС</dc:title>
  <dc:creator>Home</dc:creator>
  <cp:lastModifiedBy>Boris</cp:lastModifiedBy>
  <cp:revision>194</cp:revision>
  <cp:lastPrinted>2019-06-02T09:21:21Z</cp:lastPrinted>
  <dcterms:created xsi:type="dcterms:W3CDTF">2016-05-01T08:20:09Z</dcterms:created>
  <dcterms:modified xsi:type="dcterms:W3CDTF">2019-06-03T17:43:27Z</dcterms:modified>
</cp:coreProperties>
</file>