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40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71" r:id="rId2"/>
    <p:sldId id="262" r:id="rId3"/>
    <p:sldId id="314" r:id="rId4"/>
    <p:sldId id="387" r:id="rId5"/>
    <p:sldId id="388" r:id="rId6"/>
    <p:sldId id="390" r:id="rId7"/>
    <p:sldId id="308" r:id="rId8"/>
    <p:sldId id="309" r:id="rId9"/>
    <p:sldId id="398" r:id="rId10"/>
    <p:sldId id="397" r:id="rId11"/>
    <p:sldId id="331" r:id="rId12"/>
    <p:sldId id="268" r:id="rId13"/>
    <p:sldId id="269" r:id="rId14"/>
    <p:sldId id="270" r:id="rId15"/>
    <p:sldId id="276" r:id="rId16"/>
    <p:sldId id="277" r:id="rId17"/>
    <p:sldId id="289" r:id="rId18"/>
    <p:sldId id="278" r:id="rId19"/>
    <p:sldId id="280" r:id="rId20"/>
    <p:sldId id="281" r:id="rId21"/>
    <p:sldId id="282" r:id="rId22"/>
    <p:sldId id="283" r:id="rId23"/>
    <p:sldId id="396" r:id="rId24"/>
    <p:sldId id="399" r:id="rId25"/>
    <p:sldId id="395" r:id="rId26"/>
    <p:sldId id="377" r:id="rId27"/>
    <p:sldId id="378" r:id="rId28"/>
    <p:sldId id="363" r:id="rId29"/>
    <p:sldId id="369" r:id="rId30"/>
    <p:sldId id="370" r:id="rId31"/>
    <p:sldId id="371" r:id="rId32"/>
    <p:sldId id="372" r:id="rId33"/>
    <p:sldId id="373" r:id="rId34"/>
    <p:sldId id="374" r:id="rId35"/>
    <p:sldId id="375" r:id="rId36"/>
    <p:sldId id="383" r:id="rId37"/>
    <p:sldId id="384" r:id="rId38"/>
    <p:sldId id="379" r:id="rId39"/>
    <p:sldId id="380" r:id="rId40"/>
    <p:sldId id="381" r:id="rId41"/>
    <p:sldId id="386" r:id="rId42"/>
    <p:sldId id="290" r:id="rId43"/>
    <p:sldId id="385" r:id="rId44"/>
    <p:sldId id="349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1044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4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107EE1-27B3-4268-9386-8699409A2F33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1CC8DF-3977-462A-BE10-F05976C48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175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8351E-0C18-431D-9EEC-49F4BE6AC925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401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slide shows that direction of displacements during the strongest rock burst coincided with  modern stress field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13587-2DA3-457D-ABCF-6F5DF8C5B942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692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13587-2DA3-457D-ABCF-6F5DF8C5B942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8233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13587-2DA3-457D-ABCF-6F5DF8C5B942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303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major </a:t>
            </a:r>
            <a:r>
              <a:rPr lang="en-US" dirty="0" err="1" smtClean="0"/>
              <a:t>upthrows</a:t>
            </a:r>
            <a:r>
              <a:rPr lang="en-US" dirty="0" smtClean="0"/>
              <a:t> in this region dipping to the SW and positioned oblique to the maximum compression direction.  The </a:t>
            </a:r>
            <a:r>
              <a:rPr lang="en-US" dirty="0" err="1" smtClean="0"/>
              <a:t>Bachat</a:t>
            </a:r>
            <a:r>
              <a:rPr lang="en-US" dirty="0" smtClean="0"/>
              <a:t>, </a:t>
            </a:r>
            <a:r>
              <a:rPr lang="en-US" dirty="0" err="1" smtClean="0"/>
              <a:t>Salair</a:t>
            </a:r>
            <a:r>
              <a:rPr lang="en-US" dirty="0" smtClean="0"/>
              <a:t> and other reverse faults are in the most precarious position in regional stress field.  We can assume that  modern tectonic stress sets up a trend to reverse displacements along these fault planes.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13587-2DA3-457D-ABCF-6F5DF8C5B942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6596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13587-2DA3-457D-ABCF-6F5DF8C5B942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6936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Magnitude of the </a:t>
            </a:r>
            <a:r>
              <a:rPr lang="en-US" dirty="0" err="1" smtClean="0"/>
              <a:t>Bachat</a:t>
            </a:r>
            <a:r>
              <a:rPr lang="en-US" dirty="0" smtClean="0"/>
              <a:t> earthquake was about 6, therefore size of focus zone was at least</a:t>
            </a:r>
            <a:r>
              <a:rPr lang="en-US" baseline="0" dirty="0" smtClean="0"/>
              <a:t> 10 km. Therefore size of the event preparation area was 100-200 km, which is comparable with the size of the 2</a:t>
            </a:r>
            <a:r>
              <a:rPr lang="en-US" baseline="30000" dirty="0" smtClean="0"/>
              <a:t>nd</a:t>
            </a:r>
            <a:r>
              <a:rPr lang="en-US" baseline="0" dirty="0" smtClean="0"/>
              <a:t> rank Earth blocks</a:t>
            </a:r>
            <a:r>
              <a:rPr lang="ru-RU" baseline="0" dirty="0" smtClean="0"/>
              <a:t>. </a:t>
            </a:r>
            <a:r>
              <a:rPr lang="en-GB" baseline="0" dirty="0" smtClean="0"/>
              <a:t>It could thus be assumed that </a:t>
            </a:r>
            <a:r>
              <a:rPr lang="en-US" dirty="0" smtClean="0"/>
              <a:t>the </a:t>
            </a:r>
            <a:r>
              <a:rPr lang="en-US" dirty="0" err="1" smtClean="0"/>
              <a:t>Bachat</a:t>
            </a:r>
            <a:r>
              <a:rPr lang="en-US" dirty="0" smtClean="0"/>
              <a:t> earthquake</a:t>
            </a:r>
            <a:r>
              <a:rPr lang="ru-RU" baseline="0" dirty="0" smtClean="0"/>
              <a:t> </a:t>
            </a:r>
            <a:r>
              <a:rPr lang="en-GB" baseline="0" dirty="0" smtClean="0"/>
              <a:t>was the result of tectonic process induced by anthropogenic activity</a:t>
            </a:r>
            <a:r>
              <a:rPr lang="ru-RU" baseline="0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13587-2DA3-457D-ABCF-6F5DF8C5B942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592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Many mines have been closed for a long time, but information about strong rock bursts is</a:t>
            </a:r>
            <a:r>
              <a:rPr lang="ru-RU" dirty="0" smtClean="0"/>
              <a:t> </a:t>
            </a:r>
            <a:r>
              <a:rPr lang="en-GB" dirty="0" smtClean="0"/>
              <a:t>available</a:t>
            </a:r>
            <a:r>
              <a:rPr lang="en-US" dirty="0" smtClean="0"/>
              <a:t> in open sources and special catalogues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13587-2DA3-457D-ABCF-6F5DF8C5B942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075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Gradually rock burst problem transformed to the problem of </a:t>
            </a:r>
            <a:r>
              <a:rPr lang="en-US" baseline="0" dirty="0" err="1" smtClean="0"/>
              <a:t>technogenic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seismisity</a:t>
            </a:r>
            <a:r>
              <a:rPr lang="en-US" baseline="0" dirty="0" smtClean="0"/>
              <a:t>. Strong rock bursts not only caused material damage, but social and environmental damage  as well.</a:t>
            </a:r>
          </a:p>
          <a:p>
            <a:r>
              <a:rPr lang="en-US" baseline="0" dirty="0" smtClean="0"/>
              <a:t>Cola Peninsula. Region with seismic intensity of 7. This is the Cola nuclear power station and we had here seismic event with intensity of 8 in mining area.</a:t>
            </a:r>
          </a:p>
          <a:p>
            <a:r>
              <a:rPr lang="en-US" baseline="0" dirty="0" smtClean="0"/>
              <a:t>This is the Urals – an industrial area in Russia. Here we have a lot of deposits with induced seismicity. The strongest event here with energy class 10 ruined a bauxite mine in 1990, a salt mine in 1995. Strong events are occurring here constantly.</a:t>
            </a:r>
          </a:p>
          <a:p>
            <a:r>
              <a:rPr lang="en-US" baseline="0" dirty="0" err="1" smtClean="0"/>
              <a:t>Kusbass</a:t>
            </a:r>
            <a:r>
              <a:rPr lang="en-US" baseline="0" dirty="0" smtClean="0"/>
              <a:t>  has also become an industrial area with induced seismicity.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13587-2DA3-457D-ABCF-6F5DF8C5B942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592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13587-2DA3-457D-ABCF-6F5DF8C5B942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199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13587-2DA3-457D-ABCF-6F5DF8C5B942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681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slide shows, the displacements of the walls during rock bursts with an energy up to  10e5 J are oriented chaotically and for strong rock burst with an energy more  10e6J the displacements of walls correspond to the modern regional stress field 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13587-2DA3-457D-ABCF-6F5DF8C5B942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551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13587-2DA3-457D-ABCF-6F5DF8C5B942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439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13587-2DA3-457D-ABCF-6F5DF8C5B942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57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13587-2DA3-457D-ABCF-6F5DF8C5B942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32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C9199-4A54-4055-BF98-6C2740BBD90E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255ED-39B1-4322-9BCF-3351D64D92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477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C9199-4A54-4055-BF98-6C2740BBD90E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255ED-39B1-4322-9BCF-3351D64D92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06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C9199-4A54-4055-BF98-6C2740BBD90E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255ED-39B1-4322-9BCF-3351D64D92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300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>
              <a:solidFill>
                <a:srgbClr val="EAEBDE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>
              <a:solidFill>
                <a:srgbClr val="EAEBDE">
                  <a:tint val="60000"/>
                  <a:satMod val="155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0A1AFC-0BCB-4CB7-9036-B00F2EDA54D0}" type="slidenum">
              <a:rPr lang="zh-CN" altLang="ru-RU">
                <a:solidFill>
                  <a:srgbClr val="676A55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altLang="zh-CN">
              <a:solidFill>
                <a:srgbClr val="676A55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938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C9199-4A54-4055-BF98-6C2740BBD90E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255ED-39B1-4322-9BCF-3351D64D92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685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C9199-4A54-4055-BF98-6C2740BBD90E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255ED-39B1-4322-9BCF-3351D64D92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230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C9199-4A54-4055-BF98-6C2740BBD90E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255ED-39B1-4322-9BCF-3351D64D92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008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C9199-4A54-4055-BF98-6C2740BBD90E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255ED-39B1-4322-9BCF-3351D64D92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758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C9199-4A54-4055-BF98-6C2740BBD90E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255ED-39B1-4322-9BCF-3351D64D92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511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C9199-4A54-4055-BF98-6C2740BBD90E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255ED-39B1-4322-9BCF-3351D64D92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521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C9199-4A54-4055-BF98-6C2740BBD90E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255ED-39B1-4322-9BCF-3351D64D92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016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C9199-4A54-4055-BF98-6C2740BBD90E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255ED-39B1-4322-9BCF-3351D64D92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229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C9199-4A54-4055-BF98-6C2740BBD90E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8255ED-39B1-4322-9BCF-3351D64D92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07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image" Target="../media/image16.png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4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3.wmf"/><Relationship Id="rId4" Type="http://schemas.openxmlformats.org/officeDocument/2006/relationships/image" Target="../media/image15.png"/><Relationship Id="rId9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citingbytes.blogspot.co.uk/" TargetMode="External"/><Relationship Id="rId2" Type="http://schemas.openxmlformats.org/officeDocument/2006/relationships/hyperlink" Target="mailto:sarah.callaghan@stfc.ac.uk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izquotes.com/quotes-pictures/quote-you-see-wire-telegraph-is-a-kind-of-a-very-very-long-cat-you-pull-his-tail-in-new-" TargetMode="External"/><Relationship Id="rId4" Type="http://schemas.openxmlformats.org/officeDocument/2006/relationships/image" Target="../media/image30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980728"/>
            <a:ext cx="6934986" cy="396044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b="1" dirty="0"/>
              <a:t>5ая Международная </a:t>
            </a:r>
            <a:r>
              <a:rPr lang="ru-RU" sz="2400" b="1" dirty="0" smtClean="0"/>
              <a:t>конференция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>"Триггерные эффекты в </a:t>
            </a:r>
            <a:r>
              <a:rPr lang="ru-RU" sz="2400" b="1" dirty="0" err="1"/>
              <a:t>геосистемах</a:t>
            </a:r>
            <a:r>
              <a:rPr lang="ru-RU" sz="2400" b="1" dirty="0" smtClean="0"/>
              <a:t>"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>4-7 Июня 2019 / Москва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/>
              <a:t>Прорыв воды реки Ай в горные выработки шахты </a:t>
            </a:r>
            <a:r>
              <a:rPr lang="ru-RU" sz="2400" b="1" dirty="0" err="1"/>
              <a:t>Кургазакская</a:t>
            </a:r>
            <a:r>
              <a:rPr lang="ru-RU" sz="2400" b="1" dirty="0"/>
              <a:t>  как триггер горно-тектонического удара</a:t>
            </a:r>
            <a:r>
              <a:rPr lang="ru-RU" sz="2000" dirty="0"/>
              <a:t/>
            </a:r>
            <a:br>
              <a:rPr lang="ru-RU" sz="2000" dirty="0"/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2695" y="5586206"/>
            <a:ext cx="5225530" cy="921473"/>
          </a:xfrm>
        </p:spPr>
        <p:txBody>
          <a:bodyPr>
            <a:normAutofit lnSpcReduction="10000"/>
          </a:bodyPr>
          <a:lstStyle/>
          <a:p>
            <a:r>
              <a:rPr lang="en-GB" sz="2000" b="1" dirty="0" smtClean="0"/>
              <a:t> </a:t>
            </a:r>
            <a:r>
              <a:rPr lang="ru-RU" sz="2000" b="1" dirty="0" err="1" smtClean="0"/>
              <a:t>Батугин</a:t>
            </a:r>
            <a:r>
              <a:rPr lang="ru-RU" sz="2000" b="1" dirty="0" smtClean="0"/>
              <a:t> Андриан Сергеевич, Горный институт НИТУ «</a:t>
            </a:r>
            <a:r>
              <a:rPr lang="ru-RU" sz="2000" b="1" dirty="0" err="1" smtClean="0"/>
              <a:t>МИСиС</a:t>
            </a:r>
            <a:r>
              <a:rPr lang="ru-RU" sz="2000" b="1" dirty="0" smtClean="0"/>
              <a:t>», центр геодинамики. </a:t>
            </a:r>
            <a:endParaRPr lang="ru-RU" sz="2000" dirty="0" smtClean="0"/>
          </a:p>
          <a:p>
            <a:endParaRPr lang="ru-RU" dirty="0"/>
          </a:p>
        </p:txBody>
      </p:sp>
      <p:pic>
        <p:nvPicPr>
          <p:cNvPr id="7" name="Рисунок 6" descr="Лого-eng.jpg"/>
          <p:cNvPicPr>
            <a:picLocks noChangeAspect="1"/>
          </p:cNvPicPr>
          <p:nvPr/>
        </p:nvPicPr>
        <p:blipFill>
          <a:blip r:embed="rId3"/>
          <a:srcRect l="28170" t="22566" r="31305" b="23642"/>
          <a:stretch>
            <a:fillRect/>
          </a:stretch>
        </p:blipFill>
        <p:spPr>
          <a:xfrm>
            <a:off x="7020272" y="5229200"/>
            <a:ext cx="1558637" cy="1330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0855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В СССР и </a:t>
            </a:r>
            <a:r>
              <a:rPr lang="ru-RU" sz="2400" dirty="0"/>
              <a:t>России одним из сильнейших горных ударов </a:t>
            </a:r>
            <a:r>
              <a:rPr lang="ru-RU" sz="2400" dirty="0" smtClean="0"/>
              <a:t> был горно-тектонический </a:t>
            </a:r>
            <a:r>
              <a:rPr lang="ru-RU" sz="2400" dirty="0" smtClean="0"/>
              <a:t>удар </a:t>
            </a:r>
            <a:r>
              <a:rPr lang="ru-RU" sz="2400" dirty="0" smtClean="0"/>
              <a:t>на шахте </a:t>
            </a:r>
            <a:r>
              <a:rPr lang="ru-RU" sz="2400" dirty="0" err="1" smtClean="0"/>
              <a:t>Кургазакская</a:t>
            </a:r>
            <a:r>
              <a:rPr lang="ru-RU" sz="2400" dirty="0" smtClean="0"/>
              <a:t> </a:t>
            </a:r>
            <a:r>
              <a:rPr lang="ru-RU" sz="2400" dirty="0" smtClean="0"/>
              <a:t>(</a:t>
            </a:r>
            <a:r>
              <a:rPr lang="en-US" sz="2400" dirty="0" err="1" smtClean="0"/>
              <a:t>Lovchikov</a:t>
            </a:r>
            <a:r>
              <a:rPr lang="en-US" sz="2400" dirty="0" smtClean="0"/>
              <a:t>,</a:t>
            </a:r>
            <a:r>
              <a:rPr lang="ru-RU" sz="2400" dirty="0" smtClean="0"/>
              <a:t> 2013, </a:t>
            </a:r>
            <a:r>
              <a:rPr lang="en-US" sz="2400" dirty="0"/>
              <a:t>	</a:t>
            </a:r>
            <a:r>
              <a:rPr lang="en-US" sz="2400" dirty="0" err="1"/>
              <a:t>Dyagilev</a:t>
            </a:r>
            <a:r>
              <a:rPr lang="en-US" sz="2400" dirty="0"/>
              <a:t>, R</a:t>
            </a:r>
            <a:r>
              <a:rPr lang="ru-RU" sz="2400" dirty="0" smtClean="0"/>
              <a:t> </a:t>
            </a:r>
            <a:r>
              <a:rPr lang="ru-RU" sz="2400" dirty="0" smtClean="0"/>
              <a:t>,  2015)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9173370"/>
              </p:ext>
            </p:extLst>
          </p:nvPr>
        </p:nvGraphicFramePr>
        <p:xfrm>
          <a:off x="457200" y="1628800"/>
          <a:ext cx="8229600" cy="1180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Энергетичекий</a:t>
                      </a:r>
                      <a:r>
                        <a:rPr lang="ru-RU" baseline="0" dirty="0" smtClean="0"/>
                        <a:t> класс, 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Магнитуда, </a:t>
                      </a:r>
                      <a:r>
                        <a:rPr lang="en-US" dirty="0" smtClean="0"/>
                        <a:t>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Площадь разрушений,</a:t>
                      </a:r>
                      <a:r>
                        <a:rPr lang="ru-RU" baseline="0" dirty="0" smtClean="0"/>
                        <a:t> </a:t>
                      </a:r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28.05.90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10,5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4,3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45 </a:t>
                      </a:r>
                      <a:r>
                        <a:rPr lang="ru-RU" dirty="0" smtClean="0"/>
                        <a:t>га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124133"/>
            <a:ext cx="5537747" cy="3343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3491880" y="4663706"/>
            <a:ext cx="144016" cy="2149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67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154362"/>
          </a:xfrm>
        </p:spPr>
        <p:txBody>
          <a:bodyPr>
            <a:noAutofit/>
          </a:bodyPr>
          <a:lstStyle/>
          <a:p>
            <a:r>
              <a:rPr lang="ru-RU" sz="3200" dirty="0" smtClean="0"/>
              <a:t>2. Характер </a:t>
            </a:r>
            <a:r>
              <a:rPr lang="ru-RU" sz="3200" dirty="0" smtClean="0"/>
              <a:t>проявления некоторых </a:t>
            </a:r>
            <a:r>
              <a:rPr lang="ru-RU" sz="3200" dirty="0"/>
              <a:t>горно-тектонических ударов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653136"/>
            <a:ext cx="8229600" cy="147302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147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Некоторые характеристики </a:t>
            </a:r>
            <a:r>
              <a:rPr lang="ru-RU" dirty="0" smtClean="0"/>
              <a:t>горно-тектонических ударов</a:t>
            </a:r>
          </a:p>
        </p:txBody>
      </p:sp>
      <p:sp>
        <p:nvSpPr>
          <p:cNvPr id="7171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Высокая энергия (от 10</a:t>
            </a:r>
            <a:r>
              <a:rPr lang="en-US" sz="3600" dirty="0" smtClean="0"/>
              <a:t>^</a:t>
            </a:r>
            <a:r>
              <a:rPr lang="ru-RU" sz="3600" dirty="0" smtClean="0"/>
              <a:t>6</a:t>
            </a:r>
            <a:r>
              <a:rPr lang="en-US" sz="3600" dirty="0" smtClean="0"/>
              <a:t> </a:t>
            </a:r>
            <a:r>
              <a:rPr lang="ru-RU" sz="3600" dirty="0" smtClean="0"/>
              <a:t>Дж)</a:t>
            </a:r>
          </a:p>
          <a:p>
            <a:r>
              <a:rPr lang="ru-RU" sz="3600" dirty="0" smtClean="0"/>
              <a:t>Большие размеры очага (до 1 км)</a:t>
            </a:r>
          </a:p>
          <a:p>
            <a:r>
              <a:rPr lang="ru-RU" sz="3600" dirty="0" smtClean="0"/>
              <a:t>Подвижки по тектоническим нарушениям во время горного удара</a:t>
            </a:r>
          </a:p>
          <a:p>
            <a:r>
              <a:rPr lang="ru-RU" sz="3600" dirty="0" smtClean="0"/>
              <a:t>Гипоцентр находится за пределами области ведения горных работ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84085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25675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Размеры очага горно-тектонического удара достигают сотен метров</a:t>
            </a:r>
          </a:p>
        </p:txBody>
      </p:sp>
      <p:sp>
        <p:nvSpPr>
          <p:cNvPr id="8195" name="Содержимое 2"/>
          <p:cNvSpPr>
            <a:spLocks noGrp="1"/>
          </p:cNvSpPr>
          <p:nvPr>
            <p:ph idx="1"/>
          </p:nvPr>
        </p:nvSpPr>
        <p:spPr>
          <a:xfrm>
            <a:off x="457200" y="2714625"/>
            <a:ext cx="8229600" cy="3411538"/>
          </a:xfrm>
        </p:spPr>
        <p:txBody>
          <a:bodyPr>
            <a:normAutofit fontScale="92500" lnSpcReduction="20000"/>
          </a:bodyPr>
          <a:lstStyle/>
          <a:p>
            <a:r>
              <a:rPr lang="ru-RU" sz="4000" dirty="0" smtClean="0"/>
              <a:t>СУБР – 200-300 м</a:t>
            </a:r>
          </a:p>
          <a:p>
            <a:r>
              <a:rPr lang="ru-RU" sz="4000" dirty="0" smtClean="0"/>
              <a:t>ЮУБР – до 1,2 км, площадь 45 га</a:t>
            </a:r>
          </a:p>
          <a:p>
            <a:r>
              <a:rPr lang="ru-RU" sz="4000" dirty="0" err="1" smtClean="0"/>
              <a:t>Колар</a:t>
            </a:r>
            <a:r>
              <a:rPr lang="ru-RU" sz="4000" dirty="0" smtClean="0"/>
              <a:t> (Индия) – 700 м</a:t>
            </a:r>
          </a:p>
          <a:p>
            <a:r>
              <a:rPr lang="ru-RU" sz="4000" dirty="0" err="1" smtClean="0"/>
              <a:t>Бейпяо</a:t>
            </a:r>
            <a:r>
              <a:rPr lang="ru-RU" sz="4000" dirty="0" smtClean="0"/>
              <a:t> (Китай) – более 300 м</a:t>
            </a:r>
          </a:p>
          <a:p>
            <a:r>
              <a:rPr lang="ru-RU" sz="4000" dirty="0" smtClean="0"/>
              <a:t>Месторождения Кольского п-</a:t>
            </a:r>
            <a:r>
              <a:rPr lang="ru-RU" sz="4000" dirty="0" err="1" smtClean="0"/>
              <a:t>ва</a:t>
            </a:r>
            <a:r>
              <a:rPr lang="ru-RU" sz="4000" dirty="0" smtClean="0"/>
              <a:t> – площадь до 65 га</a:t>
            </a:r>
          </a:p>
        </p:txBody>
      </p:sp>
    </p:spTree>
    <p:extLst>
      <p:ext uri="{BB962C8B-B14F-4D97-AF65-F5344CB8AC3E}">
        <p14:creationId xmlns:p14="http://schemas.microsoft.com/office/powerpoint/2010/main" val="416396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86861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Во время горно-тектонического удара происходят подвижки (смещения) крыльев тектонических нарушений на величины до нескольких десятков см</a:t>
            </a:r>
          </a:p>
        </p:txBody>
      </p:sp>
      <p:sp>
        <p:nvSpPr>
          <p:cNvPr id="9219" name="Содержимое 2"/>
          <p:cNvSpPr>
            <a:spLocks noGrp="1"/>
          </p:cNvSpPr>
          <p:nvPr>
            <p:ph idx="1"/>
          </p:nvPr>
        </p:nvSpPr>
        <p:spPr>
          <a:xfrm>
            <a:off x="457200" y="3286125"/>
            <a:ext cx="8229600" cy="2840038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ru-RU" dirty="0" smtClean="0"/>
              <a:t>Например: </a:t>
            </a:r>
          </a:p>
          <a:p>
            <a:pPr>
              <a:buFontTx/>
              <a:buNone/>
            </a:pPr>
            <a:r>
              <a:rPr lang="ru-RU" dirty="0" smtClean="0"/>
              <a:t>Таштагол – 5 см </a:t>
            </a:r>
            <a:r>
              <a:rPr lang="ru-RU" sz="2200" dirty="0" smtClean="0"/>
              <a:t>(</a:t>
            </a:r>
            <a:r>
              <a:rPr lang="ru-RU" sz="2200" dirty="0" err="1" smtClean="0"/>
              <a:t>Батугина</a:t>
            </a:r>
            <a:r>
              <a:rPr lang="ru-RU" sz="2200" dirty="0" smtClean="0"/>
              <a:t> И.М., Петухов И.М, 1988)</a:t>
            </a:r>
          </a:p>
          <a:p>
            <a:pPr>
              <a:buFontTx/>
              <a:buNone/>
            </a:pPr>
            <a:r>
              <a:rPr lang="ru-RU" dirty="0" smtClean="0"/>
              <a:t>СУБР 5-7 см </a:t>
            </a:r>
            <a:r>
              <a:rPr lang="ru-RU" sz="2400" dirty="0" smtClean="0"/>
              <a:t>(Ломакин В.С</a:t>
            </a:r>
            <a:r>
              <a:rPr lang="ru-RU" sz="2400" dirty="0" smtClean="0"/>
              <a:t>., </a:t>
            </a:r>
            <a:r>
              <a:rPr lang="ru-RU" sz="2400" dirty="0" smtClean="0"/>
              <a:t>Прогноз…, 1997)</a:t>
            </a:r>
          </a:p>
          <a:p>
            <a:pPr>
              <a:buFontTx/>
              <a:buNone/>
            </a:pPr>
            <a:r>
              <a:rPr lang="ru-RU" dirty="0" err="1" smtClean="0"/>
              <a:t>Бейпяо</a:t>
            </a:r>
            <a:r>
              <a:rPr lang="ru-RU" dirty="0" smtClean="0"/>
              <a:t>, Китай </a:t>
            </a:r>
            <a:r>
              <a:rPr lang="ru-RU" dirty="0" smtClean="0"/>
              <a:t>-17 см (</a:t>
            </a:r>
            <a:r>
              <a:rPr lang="ru-RU" dirty="0" err="1" smtClean="0"/>
              <a:t>Батугин</a:t>
            </a:r>
            <a:r>
              <a:rPr lang="ru-RU" dirty="0" smtClean="0"/>
              <a:t>, 1995)</a:t>
            </a:r>
          </a:p>
          <a:p>
            <a:pPr>
              <a:buFontTx/>
              <a:buNone/>
            </a:pPr>
            <a:r>
              <a:rPr lang="ru-RU" dirty="0" smtClean="0"/>
              <a:t>ЮАР – более 30 см (</a:t>
            </a:r>
            <a:r>
              <a:rPr lang="en-US" dirty="0" smtClean="0"/>
              <a:t>van </a:t>
            </a:r>
            <a:r>
              <a:rPr lang="en-US" dirty="0" err="1" smtClean="0"/>
              <a:t>Aswegen</a:t>
            </a:r>
            <a:r>
              <a:rPr lang="en-US" dirty="0" smtClean="0"/>
              <a:t>, 2013)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52784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04800"/>
            <a:ext cx="7851448" cy="7620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Направление подвижки по нарушению</a:t>
            </a:r>
            <a:r>
              <a:rPr lang="ru-RU" dirty="0"/>
              <a:t> </a:t>
            </a:r>
            <a:r>
              <a:rPr lang="ru-RU" dirty="0" smtClean="0"/>
              <a:t>связано с внешним полем напряжений, вызвавшего эту подвижку</a:t>
            </a:r>
            <a:r>
              <a:rPr lang="en-US" dirty="0" smtClean="0"/>
              <a:t>  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 rot="10800000" flipV="1">
            <a:off x="1006316" y="5301208"/>
            <a:ext cx="7851448" cy="57606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Если мы измерим направления смещения крыльев нарушения, произошедшее при горном ударе, то сможем оценить направления главных осей поля напряжений, которое эту подвижку вызвало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676A55">
                    <a:shade val="90000"/>
                  </a:srgbClr>
                </a:solidFill>
              </a:rPr>
              <a:pPr/>
              <a:t>15</a:t>
            </a:fld>
            <a:endParaRPr lang="en-US" dirty="0">
              <a:solidFill>
                <a:srgbClr val="676A55">
                  <a:shade val="90000"/>
                </a:srgbClr>
              </a:solidFill>
            </a:endParaRPr>
          </a:p>
        </p:txBody>
      </p:sp>
      <p:pic>
        <p:nvPicPr>
          <p:cNvPr id="73733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598" y="2204864"/>
            <a:ext cx="4220730" cy="2932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331640" y="1052736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55776" y="1237403"/>
            <a:ext cx="4968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Тектонофизическая схема ориентировки вектора смещения в плоскости </a:t>
            </a:r>
            <a:r>
              <a:rPr lang="ru-RU" sz="1400" dirty="0" err="1" smtClean="0"/>
              <a:t>сместителя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0087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86031"/>
            <a:ext cx="8064896" cy="762000"/>
          </a:xfrm>
        </p:spPr>
        <p:txBody>
          <a:bodyPr>
            <a:noAutofit/>
          </a:bodyPr>
          <a:lstStyle/>
          <a:p>
            <a:pPr algn="ctr"/>
            <a:r>
              <a:rPr lang="ru-RU" dirty="0" smtClean="0"/>
              <a:t>Известно несколько аналитических и графических методов определения ориентировки главных осей по данным о характере смещения крыльев нарушений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99592" y="1107560"/>
            <a:ext cx="7920880" cy="161200"/>
          </a:xfrm>
        </p:spPr>
        <p:txBody>
          <a:bodyPr>
            <a:normAutofit fontScale="32500" lnSpcReduction="20000"/>
          </a:bodyPr>
          <a:lstStyle/>
          <a:p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1033" name="Picture 2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lum bright="-42000" contrast="72000"/>
          </a:blip>
          <a:stretch>
            <a:fillRect/>
          </a:stretch>
        </p:blipFill>
        <p:spPr>
          <a:xfrm>
            <a:off x="1547664" y="1146962"/>
            <a:ext cx="3243001" cy="2394622"/>
          </a:xfrm>
          <a:noFill/>
        </p:spPr>
      </p:pic>
      <p:sp>
        <p:nvSpPr>
          <p:cNvPr id="1034" name="Rectangle 4"/>
          <p:cNvSpPr>
            <a:spLocks noChangeArrowheads="1"/>
          </p:cNvSpPr>
          <p:nvPr/>
        </p:nvSpPr>
        <p:spPr bwMode="auto">
          <a:xfrm>
            <a:off x="406400" y="265113"/>
            <a:ext cx="8558213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2800" b="1">
              <a:solidFill>
                <a:schemeClr val="tx2"/>
              </a:solidFill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371850" y="4464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4" name="Формула" r:id="rId5" imgW="114120" imgH="215640" progId="Equation.3">
                  <p:embed/>
                </p:oleObj>
              </mc:Choice>
              <mc:Fallback>
                <p:oleObj name="Формула" r:id="rId5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1850" y="4464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5" name="Text Box 9"/>
          <p:cNvSpPr txBox="1">
            <a:spLocks noChangeArrowheads="1"/>
          </p:cNvSpPr>
          <p:nvPr/>
        </p:nvSpPr>
        <p:spPr bwMode="auto">
          <a:xfrm>
            <a:off x="549275" y="6588125"/>
            <a:ext cx="5759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800">
              <a:latin typeface="Times New Roman" pitchFamily="18" charset="0"/>
            </a:endParaRPr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643438" y="3716338"/>
          <a:ext cx="4032250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5" name="Формула" r:id="rId7" imgW="2946240" imgH="482400" progId="Equation.3">
                  <p:embed/>
                </p:oleObj>
              </mc:Choice>
              <mc:Fallback>
                <p:oleObj name="Формула" r:id="rId7" imgW="29462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3716338"/>
                        <a:ext cx="4032250" cy="661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3924300" y="4424363"/>
          <a:ext cx="4395788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6" name="Формула" r:id="rId9" imgW="3136680" imgH="482400" progId="Equation.3">
                  <p:embed/>
                </p:oleObj>
              </mc:Choice>
              <mc:Fallback>
                <p:oleObj name="Формула" r:id="rId9" imgW="313668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4424363"/>
                        <a:ext cx="4395788" cy="676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3795303"/>
              </p:ext>
            </p:extLst>
          </p:nvPr>
        </p:nvGraphicFramePr>
        <p:xfrm>
          <a:off x="4788024" y="5085184"/>
          <a:ext cx="1639888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7" name="Формула" r:id="rId11" imgW="1180800" imgH="431640" progId="Equation.3">
                  <p:embed/>
                </p:oleObj>
              </mc:Choice>
              <mc:Fallback>
                <p:oleObj name="Формула" r:id="rId11" imgW="1180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5085184"/>
                        <a:ext cx="1639888" cy="598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6" name="Text Box 14"/>
          <p:cNvSpPr txBox="1">
            <a:spLocks noChangeArrowheads="1"/>
          </p:cNvSpPr>
          <p:nvPr/>
        </p:nvSpPr>
        <p:spPr bwMode="auto">
          <a:xfrm>
            <a:off x="1907704" y="5661248"/>
            <a:ext cx="69854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1" dirty="0">
                <a:latin typeface="Times New Roman" pitchFamily="18" charset="0"/>
              </a:rPr>
              <a:t>n</a:t>
            </a:r>
            <a:r>
              <a:rPr lang="ru-RU" sz="1800" i="1" baseline="-25000" dirty="0">
                <a:latin typeface="Times New Roman" pitchFamily="18" charset="0"/>
              </a:rPr>
              <a:t>1,2,3</a:t>
            </a:r>
            <a:r>
              <a:rPr lang="ru-RU" sz="1800" i="1" dirty="0">
                <a:latin typeface="Times New Roman" pitchFamily="18" charset="0"/>
              </a:rPr>
              <a:t>,</a:t>
            </a:r>
            <a:r>
              <a:rPr lang="ru-RU" sz="1800" i="1" baseline="-25000" dirty="0">
                <a:latin typeface="Times New Roman" pitchFamily="18" charset="0"/>
              </a:rPr>
              <a:t> </a:t>
            </a:r>
            <a:r>
              <a:rPr lang="en-US" sz="1800" i="1" dirty="0">
                <a:latin typeface="Times New Roman" pitchFamily="18" charset="0"/>
              </a:rPr>
              <a:t>m</a:t>
            </a:r>
            <a:r>
              <a:rPr lang="ru-RU" sz="1800" i="1" baseline="-25000" dirty="0">
                <a:latin typeface="Times New Roman" pitchFamily="18" charset="0"/>
              </a:rPr>
              <a:t>1,2,3 </a:t>
            </a:r>
            <a:r>
              <a:rPr lang="ru-RU" sz="1800" i="1" dirty="0" smtClean="0">
                <a:latin typeface="Times New Roman" pitchFamily="18" charset="0"/>
              </a:rPr>
              <a:t>–</a:t>
            </a:r>
            <a:r>
              <a:rPr lang="en-US" sz="1800" i="1" dirty="0" smtClean="0">
                <a:latin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</a:rPr>
              <a:t>косинусы и синусы углов между осями напряжений и нормалью к </a:t>
            </a:r>
            <a:r>
              <a:rPr lang="ru-RU" i="1" dirty="0" err="1" smtClean="0">
                <a:latin typeface="Times New Roman" pitchFamily="18" charset="0"/>
              </a:rPr>
              <a:t>сместителю</a:t>
            </a:r>
            <a:r>
              <a:rPr lang="en-US" i="1" dirty="0" smtClean="0">
                <a:latin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</a:rPr>
              <a:t>(</a:t>
            </a:r>
            <a:r>
              <a:rPr lang="ru-RU" sz="1600" dirty="0" err="1" smtClean="0">
                <a:latin typeface="Times New Roman" pitchFamily="18" charset="0"/>
              </a:rPr>
              <a:t>Гущенко</a:t>
            </a:r>
            <a:r>
              <a:rPr lang="ru-RU" sz="1600" dirty="0" smtClean="0">
                <a:latin typeface="Times New Roman" pitchFamily="18" charset="0"/>
              </a:rPr>
              <a:t>, 1973).</a:t>
            </a:r>
            <a:endParaRPr lang="ru-RU" sz="1600" dirty="0">
              <a:latin typeface="Times New Roman" pitchFamily="18" charset="0"/>
            </a:endParaRPr>
          </a:p>
        </p:txBody>
      </p:sp>
      <p:pic>
        <p:nvPicPr>
          <p:cNvPr id="72884" name="Picture 18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545" y="1154058"/>
            <a:ext cx="2306799" cy="2444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893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700" dirty="0" smtClean="0"/>
              <a:t>Характер смещения крыльев крупных нарушений при горно-тектонических ударах на </a:t>
            </a:r>
            <a:r>
              <a:rPr lang="ru-RU" sz="2700" dirty="0" err="1" smtClean="0"/>
              <a:t>СУБРе</a:t>
            </a:r>
            <a:r>
              <a:rPr lang="ru-RU" sz="2700" dirty="0" smtClean="0"/>
              <a:t> в 1980-х годах (</a:t>
            </a:r>
            <a:r>
              <a:rPr lang="en-US" sz="2700" dirty="0" err="1" smtClean="0"/>
              <a:t>Batugin</a:t>
            </a:r>
            <a:r>
              <a:rPr lang="en-US" sz="2700" dirty="0" smtClean="0"/>
              <a:t>, 1987, 2017)</a:t>
            </a:r>
            <a:endParaRPr lang="ru-RU" sz="2700" dirty="0"/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ru-RU" sz="1200" dirty="0" smtClean="0"/>
              <a:t>Сравнение ориентировки вектора смещения  при горно-тектонических ударах с ориентировкой вектора касательного напряжения регионального поля напряжений</a:t>
            </a:r>
            <a:endParaRPr lang="ru-RU" sz="1200" dirty="0"/>
          </a:p>
        </p:txBody>
      </p:sp>
      <p:sp>
        <p:nvSpPr>
          <p:cNvPr id="2" name="Текст 1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r>
              <a:rPr lang="ru-RU" sz="1200" dirty="0" smtClean="0"/>
              <a:t>Схема расположения очагов горно-тектонических ударов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986526650"/>
              </p:ext>
            </p:extLst>
          </p:nvPr>
        </p:nvGraphicFramePr>
        <p:xfrm>
          <a:off x="457200" y="2362200"/>
          <a:ext cx="4040202" cy="37148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3110"/>
                <a:gridCol w="500985"/>
                <a:gridCol w="342609"/>
                <a:gridCol w="599566"/>
                <a:gridCol w="585829"/>
                <a:gridCol w="583405"/>
                <a:gridCol w="469471"/>
                <a:gridCol w="525227"/>
              </a:tblGrid>
              <a:tr h="262315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Fault</a:t>
                      </a:r>
                      <a:endParaRPr lang="ru-RU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Orientation of modern shearing stress at fault plane, </a:t>
                      </a:r>
                      <a:r>
                        <a:rPr lang="en-US" sz="1000" dirty="0" err="1" smtClean="0">
                          <a:effectLst/>
                        </a:rPr>
                        <a:t>τ</a:t>
                      </a:r>
                      <a:r>
                        <a:rPr lang="en-US" sz="1000" baseline="-25000" dirty="0" err="1" smtClean="0">
                          <a:effectLst/>
                        </a:rPr>
                        <a:t>n</a:t>
                      </a:r>
                      <a:r>
                        <a:rPr lang="en-US" sz="1000" dirty="0" smtClean="0">
                          <a:effectLst/>
                        </a:rPr>
                        <a:t> (γ angle)</a:t>
                      </a:r>
                      <a:endParaRPr lang="ru-RU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Orientation of displacement vector </a:t>
                      </a:r>
                      <a:r>
                        <a:rPr lang="en-US" sz="1000" dirty="0" err="1">
                          <a:effectLst/>
                        </a:rPr>
                        <a:t>v</a:t>
                      </a:r>
                      <a:r>
                        <a:rPr lang="en-US" sz="1000" baseline="-25000" dirty="0" err="1">
                          <a:effectLst/>
                        </a:rPr>
                        <a:t>n</a:t>
                      </a:r>
                      <a:r>
                        <a:rPr lang="en-US" sz="1000" dirty="0">
                          <a:effectLst/>
                        </a:rPr>
                        <a:t>, during rock burst (γ angle)</a:t>
                      </a:r>
                      <a:endParaRPr lang="ru-RU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Displacement amplitude during rock burst, cm</a:t>
                      </a:r>
                      <a:endParaRPr lang="ru-RU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Energy class of rock burst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Difference between τ</a:t>
                      </a:r>
                      <a:r>
                        <a:rPr lang="en-US" sz="1000" baseline="-25000">
                          <a:effectLst/>
                        </a:rPr>
                        <a:t>n </a:t>
                      </a:r>
                      <a:r>
                        <a:rPr lang="en-US" sz="1000">
                          <a:effectLst/>
                        </a:rPr>
                        <a:t>and v</a:t>
                      </a:r>
                      <a:r>
                        <a:rPr lang="en-US" sz="1000" baseline="-25000">
                          <a:effectLst/>
                        </a:rPr>
                        <a:t>n</a:t>
                      </a:r>
                      <a:r>
                        <a:rPr lang="en-US" sz="1000">
                          <a:effectLst/>
                        </a:rPr>
                        <a:t> orientation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</a:tr>
              <a:tr h="15738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Name</a:t>
                      </a:r>
                      <a:endParaRPr lang="ru-RU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Dip direction azimuth/dip angle</a:t>
                      </a:r>
                      <a:endParaRPr lang="ru-RU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Length (size), km</a:t>
                      </a:r>
                      <a:endParaRPr lang="ru-RU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23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№4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270/75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0.5</a:t>
                      </a:r>
                      <a:endParaRPr lang="ru-RU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smtClean="0">
                          <a:effectLst/>
                        </a:rPr>
                        <a:t>175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85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&lt; 1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≤ 5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90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</a:tr>
              <a:tr h="2623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№3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260/75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0.5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smtClean="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85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&lt;1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≤ 5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80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</a:tr>
              <a:tr h="2623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№1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293/75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&gt;2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smtClean="0">
                          <a:effectLst/>
                        </a:rPr>
                        <a:t>155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65</a:t>
                      </a:r>
                      <a:endParaRPr lang="ru-RU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&lt;1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≤ 5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90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</a:tr>
              <a:tr h="2623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№2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350/85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1.5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smtClean="0">
                          <a:effectLst/>
                        </a:rPr>
                        <a:t>9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115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&lt;1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≤ 5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105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</a:tr>
              <a:tr h="2623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№5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252/60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&gt;10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smtClean="0">
                          <a:effectLst/>
                        </a:rPr>
                        <a:t>28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75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≤ 5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47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</a:tr>
              <a:tr h="2623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№2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5–355/85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1.5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smtClean="0">
                          <a:effectLst/>
                        </a:rPr>
                        <a:t>9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&gt; 6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</a:tr>
              <a:tr h="2623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№1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285/66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&gt;2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95</a:t>
                      </a:r>
                      <a:endParaRPr lang="ru-RU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115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&gt; 6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20</a:t>
                      </a:r>
                      <a:endParaRPr lang="ru-RU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37358" marR="37358" marT="0" marB="0" anchor="ctr"/>
                </a:tc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0A1AFC-0BCB-4CB7-9036-B00F2EDA54D0}" type="slidenum">
              <a:rPr lang="zh-CN" altLang="ru-RU" smtClean="0">
                <a:solidFill>
                  <a:srgbClr val="676A55">
                    <a:shade val="90000"/>
                  </a:srgbClr>
                </a:solidFill>
              </a:rPr>
              <a:pPr>
                <a:defRPr/>
              </a:pPr>
              <a:t>17</a:t>
            </a:fld>
            <a:endParaRPr lang="ru-RU" altLang="zh-CN">
              <a:solidFill>
                <a:srgbClr val="676A55">
                  <a:shade val="90000"/>
                </a:srgbClr>
              </a:solidFill>
            </a:endParaRPr>
          </a:p>
        </p:txBody>
      </p:sp>
      <p:pic>
        <p:nvPicPr>
          <p:cNvPr id="7987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966" y="2420888"/>
            <a:ext cx="4041775" cy="2363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 rot="10800000" flipV="1">
            <a:off x="4644008" y="4877290"/>
            <a:ext cx="381642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 smtClean="0"/>
              <a:t>Подвижки при горных ударах с энергией до </a:t>
            </a:r>
            <a:r>
              <a:rPr lang="en-US" sz="1300" dirty="0" smtClean="0"/>
              <a:t> 10e5 J</a:t>
            </a:r>
            <a:r>
              <a:rPr lang="ru-RU" sz="1300" dirty="0" smtClean="0"/>
              <a:t> ориентированы хаотично, а для сильных горных ударов увязываются с региональным полем напряжений</a:t>
            </a:r>
            <a:r>
              <a:rPr lang="en-US" sz="1300" dirty="0" smtClean="0"/>
              <a:t>.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19535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err="1" smtClean="0"/>
              <a:t>Стереограмма</a:t>
            </a:r>
            <a:r>
              <a:rPr lang="ru-RU" sz="2800" dirty="0" smtClean="0"/>
              <a:t> направлений смещений крыльев крупных нарушений при сильных горных ударах на </a:t>
            </a:r>
            <a:r>
              <a:rPr lang="ru-RU" sz="2800" dirty="0" err="1" smtClean="0"/>
              <a:t>СУБРе</a:t>
            </a:r>
            <a:r>
              <a:rPr lang="en-US" sz="2800" dirty="0" smtClean="0"/>
              <a:t> (</a:t>
            </a:r>
            <a:r>
              <a:rPr lang="en-US" sz="2800" dirty="0" err="1" smtClean="0"/>
              <a:t>Batugin</a:t>
            </a:r>
            <a:r>
              <a:rPr lang="en-US" sz="2800" dirty="0" smtClean="0"/>
              <a:t>, 1987, </a:t>
            </a:r>
            <a:r>
              <a:rPr lang="en-US" sz="2800" dirty="0" smtClean="0"/>
              <a:t>20</a:t>
            </a:r>
            <a:r>
              <a:rPr lang="ru-RU" sz="2800" dirty="0" smtClean="0"/>
              <a:t>08</a:t>
            </a:r>
            <a:r>
              <a:rPr lang="en-US" sz="2800" dirty="0" smtClean="0"/>
              <a:t>)</a:t>
            </a:r>
            <a:endParaRPr lang="ru-RU" sz="2800" dirty="0"/>
          </a:p>
        </p:txBody>
      </p:sp>
      <p:pic>
        <p:nvPicPr>
          <p:cNvPr id="665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2091" y="1916832"/>
            <a:ext cx="3878332" cy="3689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5436096" y="1981200"/>
            <a:ext cx="3250704" cy="79972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3"/>
          </p:nvPr>
        </p:nvSpPr>
        <p:spPr>
          <a:xfrm>
            <a:off x="5508104" y="1916832"/>
            <a:ext cx="3178696" cy="28803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/>
              <a:t>Подвижки по крупным нарушениям во время сильных горных ударов управлялись региональным полем напряжений</a:t>
            </a:r>
            <a:endParaRPr lang="en-US" sz="18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676A55">
                    <a:shade val="90000"/>
                  </a:srgbClr>
                </a:solidFill>
              </a:rPr>
              <a:pPr/>
              <a:t>18</a:t>
            </a:fld>
            <a:endParaRPr lang="en-US" dirty="0">
              <a:solidFill>
                <a:srgbClr val="676A55">
                  <a:shade val="90000"/>
                </a:srgbClr>
              </a:solidFill>
            </a:endParaRPr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724805"/>
            <a:ext cx="3143250" cy="509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 rot="10800000" flipV="1">
            <a:off x="5220072" y="5090993"/>
            <a:ext cx="331236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1200" dirty="0"/>
              <a:t>1 – </a:t>
            </a:r>
            <a:r>
              <a:rPr lang="ru-RU" sz="1200" dirty="0" smtClean="0"/>
              <a:t>направление подвижки  для горных ударов с невысокой энергией </a:t>
            </a:r>
            <a:r>
              <a:rPr lang="en-US" sz="1200" dirty="0" smtClean="0"/>
              <a:t> </a:t>
            </a:r>
            <a:r>
              <a:rPr lang="en-US" sz="1200" dirty="0"/>
              <a:t>(E ≤ 5); </a:t>
            </a:r>
          </a:p>
          <a:p>
            <a:r>
              <a:rPr lang="en-US" sz="1200" dirty="0"/>
              <a:t>2 – </a:t>
            </a:r>
            <a:r>
              <a:rPr lang="ru-RU" sz="1200" dirty="0" smtClean="0"/>
              <a:t>то же для сильных горных ударов </a:t>
            </a:r>
            <a:r>
              <a:rPr lang="en-US" sz="1200" dirty="0" smtClean="0"/>
              <a:t>(</a:t>
            </a:r>
            <a:r>
              <a:rPr lang="en-US" sz="1200" dirty="0"/>
              <a:t>E &gt; 6); </a:t>
            </a:r>
          </a:p>
          <a:p>
            <a:r>
              <a:rPr lang="en-US" sz="1200" dirty="0"/>
              <a:t>3 – </a:t>
            </a:r>
            <a:r>
              <a:rPr lang="ru-RU" sz="1200" dirty="0" smtClean="0"/>
              <a:t>ориентировка вектора касательного напряжения регионального поля напряжений;</a:t>
            </a:r>
            <a:endParaRPr lang="en-US" sz="1200" dirty="0"/>
          </a:p>
          <a:p>
            <a:r>
              <a:rPr lang="en-US" sz="1200" dirty="0"/>
              <a:t> 4 </a:t>
            </a:r>
            <a:r>
              <a:rPr lang="en-US" sz="1200" dirty="0" smtClean="0"/>
              <a:t>–</a:t>
            </a:r>
            <a:r>
              <a:rPr lang="ru-RU" sz="1200" dirty="0" smtClean="0"/>
              <a:t> проекция нормали к плоскости </a:t>
            </a:r>
            <a:r>
              <a:rPr lang="ru-RU" sz="1200" dirty="0" err="1" smtClean="0"/>
              <a:t>сметителя</a:t>
            </a:r>
            <a:r>
              <a:rPr lang="ru-RU" sz="1200" dirty="0" smtClean="0"/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8843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Горно-тектонические удары </a:t>
            </a:r>
            <a:r>
              <a:rPr lang="en-US" sz="2000" dirty="0" smtClean="0"/>
              <a:t> 5.10.1984</a:t>
            </a:r>
            <a:r>
              <a:rPr lang="ru-RU" sz="2000" dirty="0" smtClean="0"/>
              <a:t> и</a:t>
            </a:r>
            <a:r>
              <a:rPr lang="en-US" sz="2000" dirty="0" smtClean="0"/>
              <a:t> </a:t>
            </a:r>
            <a:r>
              <a:rPr lang="en-US" sz="2000" dirty="0"/>
              <a:t>19. </a:t>
            </a:r>
            <a:r>
              <a:rPr lang="en-US" sz="2000" dirty="0" smtClean="0"/>
              <a:t>10. 1985 </a:t>
            </a:r>
            <a:r>
              <a:rPr lang="ru-RU" sz="2000" dirty="0" smtClean="0"/>
              <a:t>как смещение блоков земной коры в сторону выработанных пространств</a:t>
            </a:r>
            <a:r>
              <a:rPr lang="en-US" sz="2000" dirty="0" smtClean="0"/>
              <a:t>.</a:t>
            </a: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94" y="1268760"/>
            <a:ext cx="8271291" cy="5040000"/>
          </a:xfrm>
          <a:prstGeom prst="rect">
            <a:avLst/>
          </a:prstGeom>
        </p:spPr>
      </p:pic>
      <p:cxnSp>
        <p:nvCxnSpPr>
          <p:cNvPr id="32" name="Прямая со стрелкой 31"/>
          <p:cNvCxnSpPr/>
          <p:nvPr/>
        </p:nvCxnSpPr>
        <p:spPr>
          <a:xfrm>
            <a:off x="574394" y="1628800"/>
            <a:ext cx="1440000" cy="0"/>
          </a:xfrm>
          <a:prstGeom prst="straightConnector1">
            <a:avLst/>
          </a:prstGeom>
          <a:ln w="2286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>
            <a:off x="569994" y="2348880"/>
            <a:ext cx="1440000" cy="0"/>
          </a:xfrm>
          <a:prstGeom prst="straightConnector1">
            <a:avLst/>
          </a:prstGeom>
          <a:ln w="2286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>
            <a:off x="569994" y="3140968"/>
            <a:ext cx="1440000" cy="0"/>
          </a:xfrm>
          <a:prstGeom prst="straightConnector1">
            <a:avLst/>
          </a:prstGeom>
          <a:ln w="2286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>
            <a:off x="574394" y="3838142"/>
            <a:ext cx="1440000" cy="0"/>
          </a:xfrm>
          <a:prstGeom prst="straightConnector1">
            <a:avLst/>
          </a:prstGeom>
          <a:ln w="2286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569994" y="4581128"/>
            <a:ext cx="1440000" cy="0"/>
          </a:xfrm>
          <a:prstGeom prst="straightConnector1">
            <a:avLst/>
          </a:prstGeom>
          <a:ln w="2286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>
            <a:off x="569994" y="5229200"/>
            <a:ext cx="1440000" cy="0"/>
          </a:xfrm>
          <a:prstGeom prst="straightConnector1">
            <a:avLst/>
          </a:prstGeom>
          <a:ln w="2286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>
            <a:off x="574394" y="5949280"/>
            <a:ext cx="1440000" cy="0"/>
          </a:xfrm>
          <a:prstGeom prst="straightConnector1">
            <a:avLst/>
          </a:prstGeom>
          <a:ln w="2286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flipH="1">
            <a:off x="7401285" y="1628800"/>
            <a:ext cx="1440000" cy="0"/>
          </a:xfrm>
          <a:prstGeom prst="straightConnector1">
            <a:avLst/>
          </a:prstGeom>
          <a:ln w="2286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flipH="1">
            <a:off x="7401285" y="2420888"/>
            <a:ext cx="1440000" cy="0"/>
          </a:xfrm>
          <a:prstGeom prst="straightConnector1">
            <a:avLst/>
          </a:prstGeom>
          <a:ln w="2286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flipH="1">
            <a:off x="7401285" y="3148786"/>
            <a:ext cx="1440000" cy="0"/>
          </a:xfrm>
          <a:prstGeom prst="straightConnector1">
            <a:avLst/>
          </a:prstGeom>
          <a:ln w="2286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 flipH="1">
            <a:off x="7401285" y="3788760"/>
            <a:ext cx="1440000" cy="0"/>
          </a:xfrm>
          <a:prstGeom prst="straightConnector1">
            <a:avLst/>
          </a:prstGeom>
          <a:ln w="2286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 flipH="1">
            <a:off x="7401285" y="4588946"/>
            <a:ext cx="1440000" cy="0"/>
          </a:xfrm>
          <a:prstGeom prst="straightConnector1">
            <a:avLst/>
          </a:prstGeom>
          <a:ln w="2286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 flipH="1">
            <a:off x="7401285" y="5229200"/>
            <a:ext cx="1440000" cy="0"/>
          </a:xfrm>
          <a:prstGeom prst="straightConnector1">
            <a:avLst/>
          </a:prstGeom>
          <a:ln w="2286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 flipH="1">
            <a:off x="7401285" y="5949280"/>
            <a:ext cx="1440000" cy="0"/>
          </a:xfrm>
          <a:prstGeom prst="straightConnector1">
            <a:avLst/>
          </a:prstGeom>
          <a:ln w="2286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flipV="1">
            <a:off x="1691680" y="1268760"/>
            <a:ext cx="7149605" cy="5040000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574394" y="2420888"/>
            <a:ext cx="4285638" cy="1512168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574394" y="2420888"/>
            <a:ext cx="181182" cy="216024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755576" y="2636912"/>
            <a:ext cx="360040" cy="0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>
            <a:off x="1115616" y="2636912"/>
            <a:ext cx="178778" cy="216024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>
            <a:off x="1294394" y="2852936"/>
            <a:ext cx="397286" cy="0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>
          <a:xfrm>
            <a:off x="1691680" y="2852936"/>
            <a:ext cx="144016" cy="216024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 flipV="1">
            <a:off x="1835696" y="2960948"/>
            <a:ext cx="288032" cy="108012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>
            <a:off x="2123728" y="3014954"/>
            <a:ext cx="144016" cy="162018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>
            <a:off x="2267744" y="3176972"/>
            <a:ext cx="449469" cy="0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>
            <a:off x="2717213" y="3176972"/>
            <a:ext cx="126595" cy="180020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/>
          <p:nvPr/>
        </p:nvCxnSpPr>
        <p:spPr>
          <a:xfrm>
            <a:off x="2843808" y="3356992"/>
            <a:ext cx="288032" cy="0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/>
          <p:cNvCxnSpPr/>
          <p:nvPr/>
        </p:nvCxnSpPr>
        <p:spPr>
          <a:xfrm>
            <a:off x="3257854" y="3356992"/>
            <a:ext cx="126014" cy="216024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/>
          <p:cNvCxnSpPr/>
          <p:nvPr/>
        </p:nvCxnSpPr>
        <p:spPr>
          <a:xfrm>
            <a:off x="3383868" y="3573016"/>
            <a:ext cx="468052" cy="0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/>
          <p:nvPr/>
        </p:nvCxnSpPr>
        <p:spPr>
          <a:xfrm>
            <a:off x="3851920" y="3573016"/>
            <a:ext cx="144016" cy="215744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3995936" y="3788760"/>
            <a:ext cx="360040" cy="0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/>
          <p:cNvCxnSpPr/>
          <p:nvPr/>
        </p:nvCxnSpPr>
        <p:spPr>
          <a:xfrm>
            <a:off x="4355976" y="3788760"/>
            <a:ext cx="108012" cy="144296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/>
          <p:cNvCxnSpPr/>
          <p:nvPr/>
        </p:nvCxnSpPr>
        <p:spPr>
          <a:xfrm>
            <a:off x="4463988" y="3933056"/>
            <a:ext cx="396044" cy="0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8" name="Стрелка вправо 117"/>
          <p:cNvSpPr/>
          <p:nvPr/>
        </p:nvSpPr>
        <p:spPr>
          <a:xfrm rot="19200266">
            <a:off x="2957879" y="4312222"/>
            <a:ext cx="540000" cy="1080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0" name="Прямая соединительная линия 119"/>
          <p:cNvCxnSpPr/>
          <p:nvPr/>
        </p:nvCxnSpPr>
        <p:spPr>
          <a:xfrm>
            <a:off x="574394" y="6308760"/>
            <a:ext cx="1117286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Прямая соединительная линия 123"/>
          <p:cNvCxnSpPr/>
          <p:nvPr/>
        </p:nvCxnSpPr>
        <p:spPr>
          <a:xfrm flipH="1" flipV="1">
            <a:off x="569994" y="2420888"/>
            <a:ext cx="4400" cy="3887872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я соединительная линия 128"/>
          <p:cNvCxnSpPr/>
          <p:nvPr/>
        </p:nvCxnSpPr>
        <p:spPr>
          <a:xfrm flipV="1">
            <a:off x="1691680" y="3933056"/>
            <a:ext cx="3240000" cy="2375704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Прямая соединительная линия 135"/>
          <p:cNvCxnSpPr/>
          <p:nvPr/>
        </p:nvCxnSpPr>
        <p:spPr>
          <a:xfrm>
            <a:off x="572194" y="2420888"/>
            <a:ext cx="4359486" cy="1512168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Стрелка вправо 136"/>
          <p:cNvSpPr/>
          <p:nvPr/>
        </p:nvSpPr>
        <p:spPr>
          <a:xfrm rot="19092704">
            <a:off x="1674957" y="4375987"/>
            <a:ext cx="955827" cy="675075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73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"/>
                            </p:stCondLst>
                            <p:childTnLst>
                              <p:par>
                                <p:cTn id="124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5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750"/>
                            </p:stCondLst>
                            <p:childTnLst>
                              <p:par>
                                <p:cTn id="127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8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250"/>
                            </p:stCondLst>
                            <p:childTnLst>
                              <p:par>
                                <p:cTn id="130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1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750"/>
                            </p:stCondLst>
                            <p:childTnLst>
                              <p:par>
                                <p:cTn id="133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4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250"/>
                            </p:stCondLst>
                            <p:childTnLst>
                              <p:par>
                                <p:cTn id="136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7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7750"/>
                            </p:stCondLst>
                            <p:childTnLst>
                              <p:par>
                                <p:cTn id="139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0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9250"/>
                            </p:stCondLst>
                            <p:childTnLst>
                              <p:par>
                                <p:cTn id="142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3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750"/>
                            </p:stCondLst>
                            <p:childTnLst>
                              <p:par>
                                <p:cTn id="145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6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2250"/>
                            </p:stCondLst>
                            <p:childTnLst>
                              <p:par>
                                <p:cTn id="148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9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3750"/>
                            </p:stCondLst>
                            <p:childTnLst>
                              <p:par>
                                <p:cTn id="151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2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250"/>
                            </p:stCondLst>
                            <p:childTnLst>
                              <p:par>
                                <p:cTn id="154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5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6750"/>
                            </p:stCondLst>
                            <p:childTnLst>
                              <p:par>
                                <p:cTn id="157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8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8250"/>
                            </p:stCondLst>
                            <p:childTnLst>
                              <p:par>
                                <p:cTn id="160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1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9750"/>
                            </p:stCondLst>
                            <p:childTnLst>
                              <p:par>
                                <p:cTn id="163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4" dur="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1250"/>
                            </p:stCondLst>
                            <p:childTnLst>
                              <p:par>
                                <p:cTn id="166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7" dur="7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2750"/>
                            </p:stCondLst>
                            <p:childTnLst>
                              <p:par>
                                <p:cTn id="169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0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4250"/>
                            </p:stCondLst>
                            <p:childTnLst>
                              <p:par>
                                <p:cTn id="172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3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5750"/>
                            </p:stCondLst>
                            <p:childTnLst>
                              <p:par>
                                <p:cTn id="1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6250"/>
                            </p:stCondLst>
                            <p:childTnLst>
                              <p:par>
                                <p:cTn id="1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6750"/>
                            </p:stCondLst>
                            <p:childTnLst>
                              <p:par>
                                <p:cTn id="1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7250"/>
                            </p:stCondLst>
                            <p:childTnLst>
                              <p:par>
                                <p:cTn id="1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7750"/>
                            </p:stCondLst>
                            <p:childTnLst>
                              <p:par>
                                <p:cTn id="1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8250"/>
                            </p:stCondLst>
                            <p:childTnLst>
                              <p:par>
                                <p:cTn id="1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8750"/>
                            </p:stCondLst>
                            <p:childTnLst>
                              <p:par>
                                <p:cTn id="1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9250"/>
                            </p:stCondLst>
                            <p:childTnLst>
                              <p:par>
                                <p:cTn id="2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9750"/>
                            </p:stCondLst>
                            <p:childTnLst>
                              <p:par>
                                <p:cTn id="2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0250"/>
                            </p:stCondLst>
                            <p:childTnLst>
                              <p:par>
                                <p:cTn id="2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30750"/>
                            </p:stCondLst>
                            <p:childTnLst>
                              <p:par>
                                <p:cTn id="2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31250"/>
                            </p:stCondLst>
                            <p:childTnLst>
                              <p:par>
                                <p:cTn id="2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1750"/>
                            </p:stCondLst>
                            <p:childTnLst>
                              <p:par>
                                <p:cTn id="2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32250"/>
                            </p:stCondLst>
                            <p:childTnLst>
                              <p:par>
                                <p:cTn id="2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32750"/>
                            </p:stCondLst>
                            <p:childTnLst>
                              <p:par>
                                <p:cTn id="2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33250"/>
                            </p:stCondLst>
                            <p:childTnLst>
                              <p:par>
                                <p:cTn id="2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33750"/>
                            </p:stCondLst>
                            <p:childTnLst>
                              <p:par>
                                <p:cTn id="2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6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8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2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6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8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0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2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8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0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00"/>
                            </p:stCondLst>
                            <p:childTnLst>
                              <p:par>
                                <p:cTn id="297" presetID="0" presetClass="path" presetSubtype="0" repeatCount="200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6827E-7 C 0.00208 -0.00763 0.00504 -0.01711 0.00781 -0.02359 C 0.00938 -0.02683 0.01146 -0.02845 0.01302 -0.03168 C 0.01441 -0.04024 0.01702 -0.04232 0.02014 -0.0488 C 0.0217 -0.0599 0.02708 -0.07308 0.03212 -0.08002 C 0.03281 -0.0821 0.03333 -0.08511 0.0342 -0.08626 C 0.03507 -0.08788 0.03629 -0.08696 0.03733 -0.08834 C 0.04288 -0.10014 0.03299 -0.09089 0.04132 -0.0969 C 0.04497 -0.10754 0.05052 -0.1198 0.05556 -0.12812 C 0.0599 -0.13529 0.05781 -0.12882 0.05955 -0.13622 " pathEditMode="relative" rAng="0" ptsTypes="fffffffffA">
                                      <p:cBhvr>
                                        <p:cTn id="298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6" y="-68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37" grpId="0" animBg="1"/>
      <p:bldP spid="13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l"/>
            <a:r>
              <a:rPr lang="ru-RU" sz="1600" dirty="0" smtClean="0"/>
              <a:t>1. Введение.</a:t>
            </a:r>
            <a:br>
              <a:rPr lang="ru-RU" sz="1600" dirty="0" smtClean="0"/>
            </a:br>
            <a:r>
              <a:rPr lang="ru-RU" sz="1600" dirty="0" smtClean="0"/>
              <a:t>Проблема </a:t>
            </a:r>
            <a:r>
              <a:rPr lang="ru-RU" sz="1600" dirty="0" smtClean="0"/>
              <a:t>геодинамических явлений при ведении горных работ известна с конца 19-го века</a:t>
            </a: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Удароопасные</a:t>
            </a:r>
            <a:r>
              <a:rPr lang="ru-RU" dirty="0"/>
              <a:t> </a:t>
            </a:r>
            <a:r>
              <a:rPr lang="ru-RU" dirty="0" err="1"/>
              <a:t>месторожденияУдароопасные</a:t>
            </a:r>
            <a:r>
              <a:rPr lang="ru-RU" dirty="0"/>
              <a:t> месторождения</a:t>
            </a:r>
          </a:p>
        </p:txBody>
      </p:sp>
      <p:pic>
        <p:nvPicPr>
          <p:cNvPr id="121" name="TempImage 2.png" descr="TempImage 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3095" y="1799736"/>
            <a:ext cx="8208912" cy="466131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Прямоугольник 3"/>
          <p:cNvSpPr/>
          <p:nvPr/>
        </p:nvSpPr>
        <p:spPr>
          <a:xfrm>
            <a:off x="1115616" y="980728"/>
            <a:ext cx="73448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Схема расположения </a:t>
            </a:r>
            <a:r>
              <a:rPr lang="ru-RU" sz="1400" dirty="0" err="1" smtClean="0"/>
              <a:t>удароопасных</a:t>
            </a:r>
            <a:r>
              <a:rPr lang="ru-RU" sz="1400" dirty="0" smtClean="0"/>
              <a:t> месторождений мира (</a:t>
            </a:r>
            <a:r>
              <a:rPr lang="ru-RU" sz="1400" dirty="0" err="1" smtClean="0"/>
              <a:t>Батугина</a:t>
            </a:r>
            <a:r>
              <a:rPr lang="ru-RU" sz="1400" dirty="0" smtClean="0"/>
              <a:t>, 1985)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27113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2. Угольное месторождение </a:t>
            </a:r>
            <a:r>
              <a:rPr lang="ru-RU" sz="2400" dirty="0" err="1" smtClean="0"/>
              <a:t>Бейпяо</a:t>
            </a:r>
            <a:r>
              <a:rPr lang="ru-RU" sz="2400" dirty="0" smtClean="0"/>
              <a:t> в Китае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676A55">
                    <a:shade val="90000"/>
                  </a:srgbClr>
                </a:solidFill>
              </a:rPr>
              <a:pPr/>
              <a:t>20</a:t>
            </a:fld>
            <a:endParaRPr lang="en-US" dirty="0">
              <a:solidFill>
                <a:srgbClr val="676A55">
                  <a:shade val="90000"/>
                </a:srgbClr>
              </a:solidFill>
            </a:endParaRPr>
          </a:p>
        </p:txBody>
      </p:sp>
      <p:pic>
        <p:nvPicPr>
          <p:cNvPr id="839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162" y="1646238"/>
            <a:ext cx="5989676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851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304800"/>
            <a:ext cx="8427512" cy="134316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Смещения по крупным нарушениям во время горно-тектонического удара с магнитудой 4,3 достигали 17 см и подчинялись региональному полю напряжений</a:t>
            </a:r>
            <a:r>
              <a:rPr lang="en-US" dirty="0" smtClean="0"/>
              <a:t> </a:t>
            </a:r>
            <a:r>
              <a:rPr lang="en-US" sz="1600" dirty="0" smtClean="0"/>
              <a:t>(</a:t>
            </a:r>
            <a:r>
              <a:rPr lang="ru-RU" sz="1600" dirty="0" err="1" smtClean="0"/>
              <a:t>Батугин</a:t>
            </a:r>
            <a:r>
              <a:rPr lang="ru-RU" sz="1600" dirty="0" smtClean="0"/>
              <a:t>, 1995, 2016)</a:t>
            </a:r>
            <a:r>
              <a:rPr lang="en-US" sz="1400" dirty="0" smtClean="0"/>
              <a:t>.</a:t>
            </a:r>
            <a:endParaRPr lang="ru-RU" sz="1400" dirty="0"/>
          </a:p>
        </p:txBody>
      </p:sp>
      <p:sp>
        <p:nvSpPr>
          <p:cNvPr id="10" name="Текст 9"/>
          <p:cNvSpPr>
            <a:spLocks noGrp="1"/>
          </p:cNvSpPr>
          <p:nvPr>
            <p:ph type="body" idx="2"/>
          </p:nvPr>
        </p:nvSpPr>
        <p:spPr>
          <a:xfrm>
            <a:off x="251520" y="5229200"/>
            <a:ext cx="8643536" cy="720080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/>
              <a:t>  </a:t>
            </a:r>
            <a:endParaRPr lang="ru-RU" sz="1600" dirty="0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53738196"/>
              </p:ext>
            </p:extLst>
          </p:nvPr>
        </p:nvGraphicFramePr>
        <p:xfrm>
          <a:off x="228600" y="2209800"/>
          <a:ext cx="8666190" cy="26231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9016"/>
                <a:gridCol w="1074607"/>
                <a:gridCol w="734893"/>
                <a:gridCol w="1286063"/>
                <a:gridCol w="1256597"/>
                <a:gridCol w="1251397"/>
                <a:gridCol w="1007011"/>
                <a:gridCol w="1126606"/>
              </a:tblGrid>
              <a:tr h="262315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Fault</a:t>
                      </a:r>
                      <a:endParaRPr lang="ru-RU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80132" marR="8013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smtClean="0">
                          <a:effectLst/>
                        </a:rPr>
                        <a:t>Orientation of modern shearing stress at fault plane, τ</a:t>
                      </a:r>
                      <a:r>
                        <a:rPr lang="en-US" sz="1000" baseline="-25000" smtClean="0">
                          <a:effectLst/>
                        </a:rPr>
                        <a:t>n</a:t>
                      </a:r>
                      <a:r>
                        <a:rPr lang="en-US" sz="1000" smtClean="0">
                          <a:effectLst/>
                        </a:rPr>
                        <a:t> (γ angle)</a:t>
                      </a:r>
                      <a:endParaRPr lang="ru-RU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80132" marR="80132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Orientation of displacement vector </a:t>
                      </a:r>
                      <a:r>
                        <a:rPr lang="en-US" sz="1000" dirty="0" err="1">
                          <a:effectLst/>
                        </a:rPr>
                        <a:t>v</a:t>
                      </a:r>
                      <a:r>
                        <a:rPr lang="en-US" sz="1000" baseline="-25000" dirty="0" err="1">
                          <a:effectLst/>
                        </a:rPr>
                        <a:t>n</a:t>
                      </a:r>
                      <a:r>
                        <a:rPr lang="en-US" sz="1000" dirty="0">
                          <a:effectLst/>
                        </a:rPr>
                        <a:t>, during rock burst (γ angle)</a:t>
                      </a:r>
                      <a:endParaRPr lang="ru-RU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80132" marR="80132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Displacement amplitude during rock burst, cm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80132" marR="80132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Energy class of rock burst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80132" marR="80132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Difference between τ</a:t>
                      </a:r>
                      <a:r>
                        <a:rPr lang="en-US" sz="1000" baseline="-25000">
                          <a:effectLst/>
                        </a:rPr>
                        <a:t>n </a:t>
                      </a:r>
                      <a:r>
                        <a:rPr lang="en-US" sz="1000">
                          <a:effectLst/>
                        </a:rPr>
                        <a:t>and v</a:t>
                      </a:r>
                      <a:r>
                        <a:rPr lang="en-US" sz="1000" baseline="-25000">
                          <a:effectLst/>
                        </a:rPr>
                        <a:t>n</a:t>
                      </a:r>
                      <a:r>
                        <a:rPr lang="en-US" sz="1000">
                          <a:effectLst/>
                        </a:rPr>
                        <a:t> orientation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80132" marR="80132" marT="0" marB="0" anchor="ctr"/>
                </a:tc>
              </a:tr>
              <a:tr h="15738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Name</a:t>
                      </a:r>
                      <a:endParaRPr lang="ru-RU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80132" marR="8013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Dip direction azimuth/dip angle</a:t>
                      </a:r>
                      <a:endParaRPr lang="ru-RU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80132" marR="8013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Length (size), km</a:t>
                      </a:r>
                      <a:endParaRPr lang="ru-RU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80132" marR="80132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23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</a:t>
                      </a:r>
                      <a:r>
                        <a:rPr lang="en-US" sz="1000" baseline="-25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200" dirty="0"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300/66</a:t>
                      </a:r>
                      <a:endParaRPr lang="ru-RU" sz="1200"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&gt; 1</a:t>
                      </a:r>
                      <a:endParaRPr lang="ru-RU" sz="1200" dirty="0"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170</a:t>
                      </a:r>
                      <a:endParaRPr lang="ru-RU" sz="1200"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200"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200"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200" dirty="0"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23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</a:t>
                      </a:r>
                      <a:r>
                        <a:rPr lang="en-US" sz="1000" baseline="-25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200" dirty="0"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284/70</a:t>
                      </a:r>
                      <a:endParaRPr lang="ru-RU" sz="1200"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en-US" sz="1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&gt; 2</a:t>
                      </a:r>
                      <a:endParaRPr lang="ru-RU" sz="1200" dirty="0"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163</a:t>
                      </a:r>
                      <a:endParaRPr lang="ru-RU" sz="1200"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153</a:t>
                      </a:r>
                      <a:endParaRPr lang="ru-RU" sz="1200"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200"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200" dirty="0"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200" dirty="0"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23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</a:t>
                      </a:r>
                      <a:r>
                        <a:rPr lang="en-US" sz="1000" baseline="-25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200" dirty="0"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55/85</a:t>
                      </a:r>
                      <a:endParaRPr lang="ru-RU" sz="1200"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en-US" sz="1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&gt; 2</a:t>
                      </a:r>
                      <a:endParaRPr lang="ru-RU" sz="1200" dirty="0"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35</a:t>
                      </a:r>
                      <a:endParaRPr lang="ru-RU" sz="1200" dirty="0"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200"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200"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200" dirty="0"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200" dirty="0"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E0A1AFC-0BCB-4CB7-9036-B00F2EDA54D0}" type="slidenum">
              <a:rPr lang="zh-CN" altLang="ru-RU" smtClean="0">
                <a:solidFill>
                  <a:srgbClr val="676A55">
                    <a:shade val="90000"/>
                  </a:srgbClr>
                </a:solidFill>
              </a:rPr>
              <a:pPr>
                <a:defRPr/>
              </a:pPr>
              <a:t>21</a:t>
            </a:fld>
            <a:endParaRPr lang="ru-RU" altLang="zh-CN">
              <a:solidFill>
                <a:srgbClr val="676A55">
                  <a:shade val="90000"/>
                </a:srgb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71600" y="1124744"/>
            <a:ext cx="7704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89377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Механизм </a:t>
            </a:r>
            <a:r>
              <a:rPr lang="ru-RU" sz="2000" b="1" dirty="0" smtClean="0"/>
              <a:t>горно-тектонического удара на </a:t>
            </a:r>
            <a:r>
              <a:rPr lang="ru-RU" sz="2000" b="1" dirty="0" smtClean="0"/>
              <a:t>м</a:t>
            </a:r>
            <a:r>
              <a:rPr lang="ru-RU" sz="2000" b="1" dirty="0" smtClean="0"/>
              <a:t>есторождении </a:t>
            </a:r>
            <a:r>
              <a:rPr lang="ru-RU" sz="2000" b="1" dirty="0" err="1" smtClean="0"/>
              <a:t>Бейпяо</a:t>
            </a:r>
            <a:r>
              <a:rPr lang="ru-RU" sz="2000" b="1" dirty="0" smtClean="0"/>
              <a:t>  </a:t>
            </a:r>
            <a:r>
              <a:rPr lang="ru-RU" sz="2000" b="1" dirty="0" smtClean="0"/>
              <a:t>как смещение крыльев нарушений в сторону выработанного пространства под действием регионального поля напряжений</a:t>
            </a:r>
            <a:r>
              <a:rPr lang="en-US" sz="2000" dirty="0" smtClean="0"/>
              <a:t>.</a:t>
            </a:r>
            <a:endParaRPr lang="ru-RU" sz="2000" dirty="0" smtClean="0"/>
          </a:p>
        </p:txBody>
      </p:sp>
      <p:grpSp>
        <p:nvGrpSpPr>
          <p:cNvPr id="2" name="Group 195"/>
          <p:cNvGrpSpPr>
            <a:grpSpLocks/>
          </p:cNvGrpSpPr>
          <p:nvPr/>
        </p:nvGrpSpPr>
        <p:grpSpPr bwMode="auto">
          <a:xfrm>
            <a:off x="1704975" y="4610100"/>
            <a:ext cx="5903913" cy="288925"/>
            <a:chOff x="1806" y="6504"/>
            <a:chExt cx="6402" cy="376"/>
          </a:xfrm>
        </p:grpSpPr>
        <p:grpSp>
          <p:nvGrpSpPr>
            <p:cNvPr id="3" name="Group 196"/>
            <p:cNvGrpSpPr>
              <a:grpSpLocks/>
            </p:cNvGrpSpPr>
            <p:nvPr/>
          </p:nvGrpSpPr>
          <p:grpSpPr bwMode="auto">
            <a:xfrm>
              <a:off x="1806" y="6514"/>
              <a:ext cx="720" cy="360"/>
              <a:chOff x="1314" y="10864"/>
              <a:chExt cx="720" cy="360"/>
            </a:xfrm>
          </p:grpSpPr>
          <p:sp>
            <p:nvSpPr>
              <p:cNvPr id="16410" name="Rectangle 197"/>
              <p:cNvSpPr>
                <a:spLocks noChangeArrowheads="1"/>
              </p:cNvSpPr>
              <p:nvPr/>
            </p:nvSpPr>
            <p:spPr bwMode="auto">
              <a:xfrm>
                <a:off x="1314" y="10864"/>
                <a:ext cx="720" cy="360"/>
              </a:xfrm>
              <a:prstGeom prst="rect">
                <a:avLst/>
              </a:prstGeom>
              <a:solidFill>
                <a:srgbClr val="FFFF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411" name="Line 198"/>
              <p:cNvSpPr>
                <a:spLocks noChangeShapeType="1"/>
              </p:cNvSpPr>
              <p:nvPr/>
            </p:nvSpPr>
            <p:spPr bwMode="auto">
              <a:xfrm flipV="1">
                <a:off x="1374" y="10954"/>
                <a:ext cx="540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lgDashDot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4" name="Group 199"/>
            <p:cNvGrpSpPr>
              <a:grpSpLocks/>
            </p:cNvGrpSpPr>
            <p:nvPr/>
          </p:nvGrpSpPr>
          <p:grpSpPr bwMode="auto">
            <a:xfrm>
              <a:off x="2955" y="6504"/>
              <a:ext cx="720" cy="360"/>
              <a:chOff x="2604" y="11059"/>
              <a:chExt cx="720" cy="360"/>
            </a:xfrm>
          </p:grpSpPr>
          <p:sp>
            <p:nvSpPr>
              <p:cNvPr id="16408" name="Rectangle 200"/>
              <p:cNvSpPr>
                <a:spLocks noChangeArrowheads="1"/>
              </p:cNvSpPr>
              <p:nvPr/>
            </p:nvSpPr>
            <p:spPr bwMode="auto">
              <a:xfrm>
                <a:off x="2604" y="11059"/>
                <a:ext cx="720" cy="360"/>
              </a:xfrm>
              <a:prstGeom prst="rect">
                <a:avLst/>
              </a:prstGeom>
              <a:solidFill>
                <a:srgbClr val="FFFF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409" name="Line 201"/>
              <p:cNvSpPr>
                <a:spLocks noChangeShapeType="1"/>
              </p:cNvSpPr>
              <p:nvPr/>
            </p:nvSpPr>
            <p:spPr bwMode="auto">
              <a:xfrm flipV="1">
                <a:off x="2664" y="11149"/>
                <a:ext cx="540" cy="1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" name="Group 202"/>
            <p:cNvGrpSpPr>
              <a:grpSpLocks/>
            </p:cNvGrpSpPr>
            <p:nvPr/>
          </p:nvGrpSpPr>
          <p:grpSpPr bwMode="auto">
            <a:xfrm>
              <a:off x="3981" y="6505"/>
              <a:ext cx="720" cy="360"/>
              <a:chOff x="3834" y="11044"/>
              <a:chExt cx="720" cy="360"/>
            </a:xfrm>
          </p:grpSpPr>
          <p:sp>
            <p:nvSpPr>
              <p:cNvPr id="16406" name="Rectangle 203"/>
              <p:cNvSpPr>
                <a:spLocks noChangeArrowheads="1"/>
              </p:cNvSpPr>
              <p:nvPr/>
            </p:nvSpPr>
            <p:spPr bwMode="auto">
              <a:xfrm>
                <a:off x="3834" y="11044"/>
                <a:ext cx="720" cy="360"/>
              </a:xfrm>
              <a:prstGeom prst="rect">
                <a:avLst/>
              </a:prstGeom>
              <a:solidFill>
                <a:srgbClr val="FFFF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407" name="Line 204"/>
              <p:cNvSpPr>
                <a:spLocks noChangeShapeType="1"/>
              </p:cNvSpPr>
              <p:nvPr/>
            </p:nvSpPr>
            <p:spPr bwMode="auto">
              <a:xfrm flipV="1">
                <a:off x="3894" y="11134"/>
                <a:ext cx="540" cy="18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6" name="Group 205"/>
            <p:cNvGrpSpPr>
              <a:grpSpLocks/>
            </p:cNvGrpSpPr>
            <p:nvPr/>
          </p:nvGrpSpPr>
          <p:grpSpPr bwMode="auto">
            <a:xfrm>
              <a:off x="5106" y="6509"/>
              <a:ext cx="720" cy="360"/>
              <a:chOff x="7704" y="11059"/>
              <a:chExt cx="720" cy="360"/>
            </a:xfrm>
          </p:grpSpPr>
          <p:sp>
            <p:nvSpPr>
              <p:cNvPr id="16404" name="Rectangle 206"/>
              <p:cNvSpPr>
                <a:spLocks noChangeArrowheads="1"/>
              </p:cNvSpPr>
              <p:nvPr/>
            </p:nvSpPr>
            <p:spPr bwMode="auto">
              <a:xfrm>
                <a:off x="7704" y="11059"/>
                <a:ext cx="720" cy="360"/>
              </a:xfrm>
              <a:prstGeom prst="rect">
                <a:avLst/>
              </a:prstGeom>
              <a:solidFill>
                <a:srgbClr val="FFFF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405" name="AutoShape 207"/>
              <p:cNvSpPr>
                <a:spLocks noChangeArrowheads="1"/>
              </p:cNvSpPr>
              <p:nvPr/>
            </p:nvSpPr>
            <p:spPr bwMode="auto">
              <a:xfrm>
                <a:off x="7794" y="11149"/>
                <a:ext cx="540" cy="180"/>
              </a:xfrm>
              <a:prstGeom prst="rightArrow">
                <a:avLst>
                  <a:gd name="adj1" fmla="val 50000"/>
                  <a:gd name="adj2" fmla="val 75000"/>
                </a:avLst>
              </a:prstGeom>
              <a:solidFill>
                <a:srgbClr val="FFFF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" name="Group 208"/>
            <p:cNvGrpSpPr>
              <a:grpSpLocks/>
            </p:cNvGrpSpPr>
            <p:nvPr/>
          </p:nvGrpSpPr>
          <p:grpSpPr bwMode="auto">
            <a:xfrm>
              <a:off x="6255" y="6520"/>
              <a:ext cx="720" cy="360"/>
              <a:chOff x="9591" y="8438"/>
              <a:chExt cx="720" cy="360"/>
            </a:xfrm>
          </p:grpSpPr>
          <p:sp>
            <p:nvSpPr>
              <p:cNvPr id="16400" name="Rectangle 209"/>
              <p:cNvSpPr>
                <a:spLocks noChangeArrowheads="1"/>
              </p:cNvSpPr>
              <p:nvPr/>
            </p:nvSpPr>
            <p:spPr bwMode="auto">
              <a:xfrm>
                <a:off x="9591" y="8438"/>
                <a:ext cx="720" cy="360"/>
              </a:xfrm>
              <a:prstGeom prst="rect">
                <a:avLst/>
              </a:prstGeom>
              <a:solidFill>
                <a:srgbClr val="FFFF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8" name="Group 210"/>
              <p:cNvGrpSpPr>
                <a:grpSpLocks/>
              </p:cNvGrpSpPr>
              <p:nvPr/>
            </p:nvGrpSpPr>
            <p:grpSpPr bwMode="auto">
              <a:xfrm>
                <a:off x="9672" y="8488"/>
                <a:ext cx="555" cy="255"/>
                <a:chOff x="9672" y="8488"/>
                <a:chExt cx="555" cy="255"/>
              </a:xfrm>
            </p:grpSpPr>
            <p:sp>
              <p:nvSpPr>
                <p:cNvPr id="16402" name="Line 211"/>
                <p:cNvSpPr>
                  <a:spLocks noChangeShapeType="1"/>
                </p:cNvSpPr>
                <p:nvPr/>
              </p:nvSpPr>
              <p:spPr bwMode="auto">
                <a:xfrm flipV="1">
                  <a:off x="9672" y="8488"/>
                  <a:ext cx="510" cy="1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triangle" w="med" len="med"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03" name="Line 212"/>
                <p:cNvSpPr>
                  <a:spLocks noChangeShapeType="1"/>
                </p:cNvSpPr>
                <p:nvPr/>
              </p:nvSpPr>
              <p:spPr bwMode="auto">
                <a:xfrm flipV="1">
                  <a:off x="9717" y="8623"/>
                  <a:ext cx="510" cy="1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sp>
          <p:nvSpPr>
            <p:cNvPr id="16399" name="Text Box 213"/>
            <p:cNvSpPr txBox="1">
              <a:spLocks noChangeArrowheads="1"/>
            </p:cNvSpPr>
            <p:nvPr/>
          </p:nvSpPr>
          <p:spPr bwMode="auto">
            <a:xfrm>
              <a:off x="7353" y="6505"/>
              <a:ext cx="855" cy="360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900"/>
                <a:t>F</a:t>
              </a:r>
              <a:r>
                <a:rPr lang="ru-RU" sz="900" baseline="-25000"/>
                <a:t>9</a:t>
              </a:r>
              <a:r>
                <a:rPr lang="ru-RU" sz="900"/>
                <a:t>, 32</a:t>
              </a:r>
              <a:endParaRPr lang="ru-RU" sz="1000"/>
            </a:p>
          </p:txBody>
        </p:sp>
      </p:grpSp>
      <p:sp>
        <p:nvSpPr>
          <p:cNvPr id="16389" name="Text Box 214"/>
          <p:cNvSpPr txBox="1">
            <a:spLocks noChangeArrowheads="1"/>
          </p:cNvSpPr>
          <p:nvPr/>
        </p:nvSpPr>
        <p:spPr bwMode="auto">
          <a:xfrm>
            <a:off x="1331913" y="4652963"/>
            <a:ext cx="50403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000"/>
          </a:p>
        </p:txBody>
      </p:sp>
      <p:sp>
        <p:nvSpPr>
          <p:cNvPr id="16390" name="Text Box 215"/>
          <p:cNvSpPr txBox="1">
            <a:spLocks noChangeArrowheads="1"/>
          </p:cNvSpPr>
          <p:nvPr/>
        </p:nvSpPr>
        <p:spPr bwMode="auto">
          <a:xfrm>
            <a:off x="1403350" y="4995863"/>
            <a:ext cx="43926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000"/>
          </a:p>
        </p:txBody>
      </p:sp>
      <p:sp>
        <p:nvSpPr>
          <p:cNvPr id="16391" name="Text Box 216"/>
          <p:cNvSpPr txBox="1">
            <a:spLocks noChangeArrowheads="1"/>
          </p:cNvSpPr>
          <p:nvPr/>
        </p:nvSpPr>
        <p:spPr bwMode="auto">
          <a:xfrm>
            <a:off x="1476375" y="5084763"/>
            <a:ext cx="41751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/>
              <a:t>         </a:t>
            </a:r>
          </a:p>
        </p:txBody>
      </p:sp>
      <p:sp>
        <p:nvSpPr>
          <p:cNvPr id="16392" name="Text Box 217"/>
          <p:cNvSpPr txBox="1">
            <a:spLocks noChangeArrowheads="1"/>
          </p:cNvSpPr>
          <p:nvPr/>
        </p:nvSpPr>
        <p:spPr bwMode="auto">
          <a:xfrm>
            <a:off x="1633538" y="4586288"/>
            <a:ext cx="64087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/>
              <a:t>                     </a:t>
            </a:r>
            <a:r>
              <a:rPr lang="ru-RU" sz="1200"/>
              <a:t>-1;                   -2;                  -3;                     -4;                    -5;                      -6</a:t>
            </a:r>
          </a:p>
        </p:txBody>
      </p:sp>
      <p:sp>
        <p:nvSpPr>
          <p:cNvPr id="16393" name="Text Box 218"/>
          <p:cNvSpPr txBox="1">
            <a:spLocks noChangeArrowheads="1"/>
          </p:cNvSpPr>
          <p:nvPr/>
        </p:nvSpPr>
        <p:spPr bwMode="auto">
          <a:xfrm>
            <a:off x="539750" y="5229225"/>
            <a:ext cx="8280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1600" dirty="0" smtClean="0"/>
              <a:t>1-тектонические нарушения; 2-границы блоков земной коры; 3-смещение крыла при горном ударе; 4-</a:t>
            </a:r>
            <a:r>
              <a:rPr lang="en-US" sz="1600" dirty="0" smtClean="0"/>
              <a:t> </a:t>
            </a:r>
            <a:r>
              <a:rPr lang="ru-RU" sz="1600" dirty="0" smtClean="0"/>
              <a:t>вектор касательного напряжения в плоскости </a:t>
            </a:r>
            <a:r>
              <a:rPr lang="ru-RU" sz="1600" dirty="0" err="1" smtClean="0"/>
              <a:t>сместителя</a:t>
            </a:r>
            <a:r>
              <a:rPr lang="ru-RU" sz="1600" dirty="0" smtClean="0"/>
              <a:t>; 5- смещение крыльев нарушения в геологическое время; 6-</a:t>
            </a:r>
            <a:r>
              <a:rPr lang="en-US" sz="1600" dirty="0" smtClean="0"/>
              <a:t> </a:t>
            </a:r>
            <a:r>
              <a:rPr lang="ru-RU" sz="1600" dirty="0" smtClean="0"/>
              <a:t>название нарушений	 </a:t>
            </a:r>
            <a:endParaRPr lang="ru-RU" sz="16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86" y="1124744"/>
            <a:ext cx="7448525" cy="3296186"/>
          </a:xfrm>
          <a:prstGeom prst="rect">
            <a:avLst/>
          </a:prstGeom>
        </p:spPr>
      </p:pic>
      <p:cxnSp>
        <p:nvCxnSpPr>
          <p:cNvPr id="16" name="Прямая со стрелкой 15"/>
          <p:cNvCxnSpPr/>
          <p:nvPr/>
        </p:nvCxnSpPr>
        <p:spPr>
          <a:xfrm rot="-60000" flipV="1">
            <a:off x="2767707" y="3415147"/>
            <a:ext cx="203118" cy="360040"/>
          </a:xfrm>
          <a:prstGeom prst="straightConnector1">
            <a:avLst/>
          </a:prstGeom>
          <a:ln w="15875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Прямая со стрелкой 99"/>
          <p:cNvCxnSpPr/>
          <p:nvPr/>
        </p:nvCxnSpPr>
        <p:spPr>
          <a:xfrm rot="60000" flipH="1">
            <a:off x="2645186" y="3367805"/>
            <a:ext cx="202356" cy="382236"/>
          </a:xfrm>
          <a:prstGeom prst="straightConnector1">
            <a:avLst/>
          </a:prstGeom>
          <a:ln w="15875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Прямая со стрелкой 104"/>
          <p:cNvCxnSpPr/>
          <p:nvPr/>
        </p:nvCxnSpPr>
        <p:spPr>
          <a:xfrm rot="7620000" flipV="1">
            <a:off x="7547885" y="3098044"/>
            <a:ext cx="203118" cy="360040"/>
          </a:xfrm>
          <a:prstGeom prst="straightConnector1">
            <a:avLst/>
          </a:prstGeom>
          <a:ln w="15875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Прямая со стрелкой 105"/>
          <p:cNvCxnSpPr/>
          <p:nvPr/>
        </p:nvCxnSpPr>
        <p:spPr>
          <a:xfrm rot="-240000" flipH="1" flipV="1">
            <a:off x="7450423" y="3115633"/>
            <a:ext cx="144014" cy="391074"/>
          </a:xfrm>
          <a:prstGeom prst="straightConnector1">
            <a:avLst/>
          </a:prstGeom>
          <a:ln w="15875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976418" y="1368000"/>
            <a:ext cx="288000" cy="0"/>
          </a:xfrm>
          <a:prstGeom prst="straightConnector1">
            <a:avLst/>
          </a:prstGeom>
          <a:ln w="34925">
            <a:miter lim="800000"/>
            <a:headEnd type="none" w="sm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6" name="Прямая со стрелкой 115"/>
          <p:cNvCxnSpPr/>
          <p:nvPr/>
        </p:nvCxnSpPr>
        <p:spPr>
          <a:xfrm>
            <a:off x="976418" y="1620000"/>
            <a:ext cx="288000" cy="0"/>
          </a:xfrm>
          <a:prstGeom prst="straightConnector1">
            <a:avLst/>
          </a:prstGeom>
          <a:ln w="34925">
            <a:miter lim="800000"/>
            <a:headEnd type="none" w="sm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8" name="Прямая со стрелкой 127"/>
          <p:cNvCxnSpPr/>
          <p:nvPr/>
        </p:nvCxnSpPr>
        <p:spPr>
          <a:xfrm>
            <a:off x="972300" y="1872000"/>
            <a:ext cx="288000" cy="0"/>
          </a:xfrm>
          <a:prstGeom prst="straightConnector1">
            <a:avLst/>
          </a:prstGeom>
          <a:ln w="34925">
            <a:miter lim="800000"/>
            <a:headEnd type="none" w="sm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9" name="Прямая со стрелкой 128"/>
          <p:cNvCxnSpPr/>
          <p:nvPr/>
        </p:nvCxnSpPr>
        <p:spPr>
          <a:xfrm>
            <a:off x="972300" y="2124000"/>
            <a:ext cx="288000" cy="0"/>
          </a:xfrm>
          <a:prstGeom prst="straightConnector1">
            <a:avLst/>
          </a:prstGeom>
          <a:ln w="34925">
            <a:miter lim="800000"/>
            <a:headEnd type="none" w="sm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0" name="Прямая со стрелкой 129"/>
          <p:cNvCxnSpPr/>
          <p:nvPr/>
        </p:nvCxnSpPr>
        <p:spPr>
          <a:xfrm>
            <a:off x="955687" y="2376000"/>
            <a:ext cx="288000" cy="0"/>
          </a:xfrm>
          <a:prstGeom prst="straightConnector1">
            <a:avLst/>
          </a:prstGeom>
          <a:ln w="34925">
            <a:miter lim="800000"/>
            <a:headEnd type="none" w="sm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1" name="Прямая со стрелкой 130"/>
          <p:cNvCxnSpPr/>
          <p:nvPr/>
        </p:nvCxnSpPr>
        <p:spPr>
          <a:xfrm>
            <a:off x="955687" y="2628000"/>
            <a:ext cx="288000" cy="0"/>
          </a:xfrm>
          <a:prstGeom prst="straightConnector1">
            <a:avLst/>
          </a:prstGeom>
          <a:ln w="34925">
            <a:miter lim="800000"/>
            <a:headEnd type="none" w="sm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4" name="Прямая со стрелкой 133"/>
          <p:cNvCxnSpPr/>
          <p:nvPr/>
        </p:nvCxnSpPr>
        <p:spPr>
          <a:xfrm>
            <a:off x="972527" y="2880000"/>
            <a:ext cx="288000" cy="0"/>
          </a:xfrm>
          <a:prstGeom prst="straightConnector1">
            <a:avLst/>
          </a:prstGeom>
          <a:ln w="34925">
            <a:miter lim="800000"/>
            <a:headEnd type="none" w="sm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5" name="Прямая со стрелкой 134"/>
          <p:cNvCxnSpPr/>
          <p:nvPr/>
        </p:nvCxnSpPr>
        <p:spPr>
          <a:xfrm>
            <a:off x="955687" y="3132000"/>
            <a:ext cx="288000" cy="0"/>
          </a:xfrm>
          <a:prstGeom prst="straightConnector1">
            <a:avLst/>
          </a:prstGeom>
          <a:ln w="34925">
            <a:miter lim="800000"/>
            <a:headEnd type="none" w="sm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6" name="Прямая со стрелкой 135"/>
          <p:cNvCxnSpPr/>
          <p:nvPr/>
        </p:nvCxnSpPr>
        <p:spPr>
          <a:xfrm>
            <a:off x="955687" y="3384000"/>
            <a:ext cx="288000" cy="0"/>
          </a:xfrm>
          <a:prstGeom prst="straightConnector1">
            <a:avLst/>
          </a:prstGeom>
          <a:ln w="34925">
            <a:miter lim="800000"/>
            <a:headEnd type="none" w="sm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7" name="Прямая со стрелкой 136"/>
          <p:cNvCxnSpPr/>
          <p:nvPr/>
        </p:nvCxnSpPr>
        <p:spPr>
          <a:xfrm>
            <a:off x="972300" y="3636000"/>
            <a:ext cx="288000" cy="0"/>
          </a:xfrm>
          <a:prstGeom prst="straightConnector1">
            <a:avLst/>
          </a:prstGeom>
          <a:ln w="34925">
            <a:miter lim="800000"/>
            <a:headEnd type="none" w="sm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1" name="Прямая со стрелкой 140"/>
          <p:cNvCxnSpPr/>
          <p:nvPr/>
        </p:nvCxnSpPr>
        <p:spPr>
          <a:xfrm>
            <a:off x="955687" y="3888000"/>
            <a:ext cx="288000" cy="0"/>
          </a:xfrm>
          <a:prstGeom prst="straightConnector1">
            <a:avLst/>
          </a:prstGeom>
          <a:ln w="34925">
            <a:miter lim="800000"/>
            <a:headEnd type="none" w="sm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2" name="Прямая со стрелкой 141"/>
          <p:cNvCxnSpPr/>
          <p:nvPr/>
        </p:nvCxnSpPr>
        <p:spPr>
          <a:xfrm>
            <a:off x="972527" y="4140000"/>
            <a:ext cx="288000" cy="0"/>
          </a:xfrm>
          <a:prstGeom prst="straightConnector1">
            <a:avLst/>
          </a:prstGeom>
          <a:ln w="34925">
            <a:miter lim="800000"/>
            <a:headEnd type="none" w="sm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3" name="Прямая со стрелкой 142"/>
          <p:cNvCxnSpPr/>
          <p:nvPr/>
        </p:nvCxnSpPr>
        <p:spPr>
          <a:xfrm rot="10800000">
            <a:off x="8116211" y="1368000"/>
            <a:ext cx="288000" cy="0"/>
          </a:xfrm>
          <a:prstGeom prst="straightConnector1">
            <a:avLst/>
          </a:prstGeom>
          <a:ln w="34925">
            <a:miter lim="800000"/>
            <a:headEnd type="none" w="sm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4" name="Прямая со стрелкой 143"/>
          <p:cNvCxnSpPr/>
          <p:nvPr/>
        </p:nvCxnSpPr>
        <p:spPr>
          <a:xfrm rot="10800000">
            <a:off x="8116211" y="1620000"/>
            <a:ext cx="288000" cy="0"/>
          </a:xfrm>
          <a:prstGeom prst="straightConnector1">
            <a:avLst/>
          </a:prstGeom>
          <a:ln w="34925">
            <a:miter lim="800000"/>
            <a:headEnd type="none" w="sm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5" name="Прямая со стрелкой 144"/>
          <p:cNvCxnSpPr/>
          <p:nvPr/>
        </p:nvCxnSpPr>
        <p:spPr>
          <a:xfrm rot="10800000">
            <a:off x="8116211" y="1872000"/>
            <a:ext cx="288000" cy="0"/>
          </a:xfrm>
          <a:prstGeom prst="straightConnector1">
            <a:avLst/>
          </a:prstGeom>
          <a:ln w="34925">
            <a:miter lim="800000"/>
            <a:headEnd type="none" w="sm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6" name="Прямая со стрелкой 145"/>
          <p:cNvCxnSpPr/>
          <p:nvPr/>
        </p:nvCxnSpPr>
        <p:spPr>
          <a:xfrm rot="10800000">
            <a:off x="8116211" y="2124000"/>
            <a:ext cx="288000" cy="0"/>
          </a:xfrm>
          <a:prstGeom prst="straightConnector1">
            <a:avLst/>
          </a:prstGeom>
          <a:ln w="34925">
            <a:miter lim="800000"/>
            <a:headEnd type="none" w="sm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7" name="Прямая со стрелкой 146"/>
          <p:cNvCxnSpPr/>
          <p:nvPr/>
        </p:nvCxnSpPr>
        <p:spPr>
          <a:xfrm rot="10800000">
            <a:off x="8116211" y="2376000"/>
            <a:ext cx="288000" cy="0"/>
          </a:xfrm>
          <a:prstGeom prst="straightConnector1">
            <a:avLst/>
          </a:prstGeom>
          <a:ln w="34925">
            <a:miter lim="800000"/>
            <a:headEnd type="none" w="sm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8" name="Прямая со стрелкой 147"/>
          <p:cNvCxnSpPr/>
          <p:nvPr/>
        </p:nvCxnSpPr>
        <p:spPr>
          <a:xfrm rot="10800000">
            <a:off x="8116211" y="2628000"/>
            <a:ext cx="288000" cy="0"/>
          </a:xfrm>
          <a:prstGeom prst="straightConnector1">
            <a:avLst/>
          </a:prstGeom>
          <a:ln w="34925">
            <a:miter lim="800000"/>
            <a:headEnd type="none" w="sm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9" name="Прямая со стрелкой 148"/>
          <p:cNvCxnSpPr/>
          <p:nvPr/>
        </p:nvCxnSpPr>
        <p:spPr>
          <a:xfrm rot="10800000">
            <a:off x="8116211" y="2880000"/>
            <a:ext cx="288000" cy="0"/>
          </a:xfrm>
          <a:prstGeom prst="straightConnector1">
            <a:avLst/>
          </a:prstGeom>
          <a:ln w="34925">
            <a:miter lim="800000"/>
            <a:headEnd type="none" w="sm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0" name="Прямая со стрелкой 149"/>
          <p:cNvCxnSpPr/>
          <p:nvPr/>
        </p:nvCxnSpPr>
        <p:spPr>
          <a:xfrm rot="10800000">
            <a:off x="8116211" y="3132000"/>
            <a:ext cx="288000" cy="0"/>
          </a:xfrm>
          <a:prstGeom prst="straightConnector1">
            <a:avLst/>
          </a:prstGeom>
          <a:ln w="34925">
            <a:miter lim="800000"/>
            <a:headEnd type="none" w="sm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1" name="Прямая со стрелкой 150"/>
          <p:cNvCxnSpPr/>
          <p:nvPr/>
        </p:nvCxnSpPr>
        <p:spPr>
          <a:xfrm rot="10800000">
            <a:off x="8124611" y="3384000"/>
            <a:ext cx="288000" cy="0"/>
          </a:xfrm>
          <a:prstGeom prst="straightConnector1">
            <a:avLst/>
          </a:prstGeom>
          <a:ln w="34925">
            <a:miter lim="800000"/>
            <a:headEnd type="none" w="sm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2" name="Прямая со стрелкой 151"/>
          <p:cNvCxnSpPr/>
          <p:nvPr/>
        </p:nvCxnSpPr>
        <p:spPr>
          <a:xfrm rot="10800000">
            <a:off x="8116211" y="3888000"/>
            <a:ext cx="288000" cy="0"/>
          </a:xfrm>
          <a:prstGeom prst="straightConnector1">
            <a:avLst/>
          </a:prstGeom>
          <a:ln w="34925">
            <a:miter lim="800000"/>
            <a:headEnd type="none" w="sm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3" name="Прямая со стрелкой 152"/>
          <p:cNvCxnSpPr/>
          <p:nvPr/>
        </p:nvCxnSpPr>
        <p:spPr>
          <a:xfrm rot="10800000">
            <a:off x="8116211" y="3636000"/>
            <a:ext cx="288000" cy="0"/>
          </a:xfrm>
          <a:prstGeom prst="straightConnector1">
            <a:avLst/>
          </a:prstGeom>
          <a:ln w="34925">
            <a:miter lim="800000"/>
            <a:headEnd type="none" w="sm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4" name="Прямая со стрелкой 153"/>
          <p:cNvCxnSpPr/>
          <p:nvPr/>
        </p:nvCxnSpPr>
        <p:spPr>
          <a:xfrm rot="10800000">
            <a:off x="8116211" y="4140000"/>
            <a:ext cx="288000" cy="0"/>
          </a:xfrm>
          <a:prstGeom prst="straightConnector1">
            <a:avLst/>
          </a:prstGeom>
          <a:ln w="34925">
            <a:miter lim="800000"/>
            <a:headEnd type="none" w="sm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387" name="Стрелка вправо 16386"/>
          <p:cNvSpPr/>
          <p:nvPr/>
        </p:nvSpPr>
        <p:spPr>
          <a:xfrm rot="18113470">
            <a:off x="2750963" y="2770217"/>
            <a:ext cx="540000" cy="180000"/>
          </a:xfrm>
          <a:prstGeom prst="rightArrow">
            <a:avLst>
              <a:gd name="adj1" fmla="val 50000"/>
              <a:gd name="adj2" fmla="val 79752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6" name="Стрелка вправо 155"/>
          <p:cNvSpPr/>
          <p:nvPr/>
        </p:nvSpPr>
        <p:spPr>
          <a:xfrm rot="7144656">
            <a:off x="3158563" y="2998618"/>
            <a:ext cx="540000" cy="180000"/>
          </a:xfrm>
          <a:prstGeom prst="rightArrow">
            <a:avLst>
              <a:gd name="adj1" fmla="val 50000"/>
              <a:gd name="adj2" fmla="val 82682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Стрелка вправо 156"/>
          <p:cNvSpPr/>
          <p:nvPr/>
        </p:nvSpPr>
        <p:spPr>
          <a:xfrm rot="3972720">
            <a:off x="6632020" y="2682312"/>
            <a:ext cx="612000" cy="180000"/>
          </a:xfrm>
          <a:prstGeom prst="rightArrow">
            <a:avLst>
              <a:gd name="adj1" fmla="val 50000"/>
              <a:gd name="adj2" fmla="val 73790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Стрелка вправо 157"/>
          <p:cNvSpPr/>
          <p:nvPr/>
        </p:nvSpPr>
        <p:spPr>
          <a:xfrm rot="14831256">
            <a:off x="7150050" y="2473041"/>
            <a:ext cx="612000" cy="180000"/>
          </a:xfrm>
          <a:prstGeom prst="rightArrow">
            <a:avLst>
              <a:gd name="adj1" fmla="val 50000"/>
              <a:gd name="adj2" fmla="val 78646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2" name="Прямая со стрелкой 161"/>
          <p:cNvCxnSpPr/>
          <p:nvPr/>
        </p:nvCxnSpPr>
        <p:spPr>
          <a:xfrm flipV="1">
            <a:off x="2313319" y="3537228"/>
            <a:ext cx="220955" cy="434433"/>
          </a:xfrm>
          <a:prstGeom prst="straightConnector1">
            <a:avLst/>
          </a:prstGeom>
          <a:ln w="444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4" name="Прямая со стрелкой 163"/>
          <p:cNvCxnSpPr/>
          <p:nvPr/>
        </p:nvCxnSpPr>
        <p:spPr>
          <a:xfrm rot="540000" flipH="1" flipV="1">
            <a:off x="7849446" y="3534561"/>
            <a:ext cx="283762" cy="437100"/>
          </a:xfrm>
          <a:prstGeom prst="straightConnector1">
            <a:avLst/>
          </a:prstGeom>
          <a:ln w="444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023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37E-6 L 0.0224 -0.06851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1" y="-3426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-0.01962 -0.06828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-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nimBg="1"/>
      <p:bldP spid="156" grpId="0" animBg="1"/>
      <p:bldP spid="157" grpId="0" animBg="1"/>
      <p:bldP spid="15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Заголовок 9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>Тектонофизическая модель техногенных землетрясений при затоплении </a:t>
            </a:r>
            <a:r>
              <a:rPr lang="ru-RU" sz="2700" dirty="0" smtClean="0"/>
              <a:t>шахт </a:t>
            </a:r>
            <a:r>
              <a:rPr lang="en-US" sz="1600" dirty="0" smtClean="0"/>
              <a:t>(</a:t>
            </a:r>
            <a:r>
              <a:rPr lang="ru-RU" sz="1800" dirty="0" err="1" smtClean="0"/>
              <a:t>Батугин</a:t>
            </a:r>
            <a:r>
              <a:rPr lang="ru-RU" sz="1800" dirty="0" smtClean="0"/>
              <a:t>, Климанова, 2000; </a:t>
            </a:r>
            <a:r>
              <a:rPr lang="en-US" sz="1800" dirty="0" smtClean="0"/>
              <a:t>Srinivasan, 2000;  </a:t>
            </a:r>
            <a:r>
              <a:rPr lang="en-US" sz="1800" dirty="0" err="1" smtClean="0"/>
              <a:t>Goldbach</a:t>
            </a:r>
            <a:r>
              <a:rPr lang="en-US" sz="1800" dirty="0" smtClean="0"/>
              <a:t>, 2009)</a:t>
            </a:r>
            <a:endParaRPr lang="ru-RU" sz="2800" dirty="0"/>
          </a:p>
        </p:txBody>
      </p:sp>
      <p:sp>
        <p:nvSpPr>
          <p:cNvPr id="98" name="Содержимое 9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" y="980188"/>
            <a:ext cx="9110599" cy="5400600"/>
          </a:xfrm>
          <a:prstGeom prst="rect">
            <a:avLst/>
          </a:prstGeom>
        </p:spPr>
      </p:pic>
      <p:cxnSp>
        <p:nvCxnSpPr>
          <p:cNvPr id="8" name="Прямая со стрелкой 7"/>
          <p:cNvCxnSpPr/>
          <p:nvPr/>
        </p:nvCxnSpPr>
        <p:spPr>
          <a:xfrm>
            <a:off x="179512" y="2924944"/>
            <a:ext cx="86409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179512" y="3356992"/>
            <a:ext cx="86409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179512" y="3789040"/>
            <a:ext cx="86409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179512" y="4293096"/>
            <a:ext cx="86409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179512" y="4797152"/>
            <a:ext cx="86409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179512" y="5229200"/>
            <a:ext cx="86409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8244408" y="2954265"/>
            <a:ext cx="83727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8244408" y="3386313"/>
            <a:ext cx="83727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8244408" y="3818361"/>
            <a:ext cx="83727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8244408" y="4322417"/>
            <a:ext cx="83727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8244408" y="4826473"/>
            <a:ext cx="83727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8244408" y="5258521"/>
            <a:ext cx="83727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я соединительная линия 113"/>
          <p:cNvCxnSpPr/>
          <p:nvPr/>
        </p:nvCxnSpPr>
        <p:spPr>
          <a:xfrm flipH="1">
            <a:off x="2125548" y="3411042"/>
            <a:ext cx="360040" cy="180020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/>
          <p:cNvCxnSpPr/>
          <p:nvPr/>
        </p:nvCxnSpPr>
        <p:spPr>
          <a:xfrm flipH="1" flipV="1">
            <a:off x="2348136" y="3933512"/>
            <a:ext cx="211832" cy="143788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единительная линия 119"/>
          <p:cNvCxnSpPr/>
          <p:nvPr/>
        </p:nvCxnSpPr>
        <p:spPr>
          <a:xfrm flipH="1">
            <a:off x="1945528" y="4437112"/>
            <a:ext cx="360040" cy="180020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единительная линия 120"/>
          <p:cNvCxnSpPr/>
          <p:nvPr/>
        </p:nvCxnSpPr>
        <p:spPr>
          <a:xfrm flipH="1">
            <a:off x="1996025" y="3956095"/>
            <a:ext cx="105916" cy="242410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единительная линия 122"/>
          <p:cNvCxnSpPr/>
          <p:nvPr/>
        </p:nvCxnSpPr>
        <p:spPr>
          <a:xfrm flipH="1">
            <a:off x="1835696" y="3284984"/>
            <a:ext cx="266245" cy="252028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Прямая соединительная линия 123"/>
          <p:cNvCxnSpPr/>
          <p:nvPr/>
        </p:nvCxnSpPr>
        <p:spPr>
          <a:xfrm flipH="1" flipV="1">
            <a:off x="2135064" y="5319210"/>
            <a:ext cx="424904" cy="126014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я соединительная линия 128"/>
          <p:cNvCxnSpPr/>
          <p:nvPr/>
        </p:nvCxnSpPr>
        <p:spPr>
          <a:xfrm flipH="1">
            <a:off x="1816005" y="3776075"/>
            <a:ext cx="360040" cy="180020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Прямая соединительная линия 129"/>
          <p:cNvCxnSpPr/>
          <p:nvPr/>
        </p:nvCxnSpPr>
        <p:spPr>
          <a:xfrm flipH="1">
            <a:off x="2485524" y="4725144"/>
            <a:ext cx="74444" cy="267450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/>
          <p:cNvCxnSpPr/>
          <p:nvPr/>
        </p:nvCxnSpPr>
        <p:spPr>
          <a:xfrm flipH="1">
            <a:off x="2915816" y="3333986"/>
            <a:ext cx="360040" cy="180020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единительная линия 132"/>
          <p:cNvCxnSpPr/>
          <p:nvPr/>
        </p:nvCxnSpPr>
        <p:spPr>
          <a:xfrm flipH="1">
            <a:off x="1790357" y="2743567"/>
            <a:ext cx="360040" cy="180020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Прямая соединительная линия 133"/>
          <p:cNvCxnSpPr/>
          <p:nvPr/>
        </p:nvCxnSpPr>
        <p:spPr>
          <a:xfrm flipH="1" flipV="1">
            <a:off x="2012945" y="3266037"/>
            <a:ext cx="211832" cy="143788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я соединительная линия 134"/>
          <p:cNvCxnSpPr/>
          <p:nvPr/>
        </p:nvCxnSpPr>
        <p:spPr>
          <a:xfrm flipH="1">
            <a:off x="1610337" y="3769637"/>
            <a:ext cx="360040" cy="180020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Прямая соединительная линия 135"/>
          <p:cNvCxnSpPr/>
          <p:nvPr/>
        </p:nvCxnSpPr>
        <p:spPr>
          <a:xfrm flipH="1">
            <a:off x="1660834" y="3288620"/>
            <a:ext cx="105916" cy="242410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единительная линия 136"/>
          <p:cNvCxnSpPr/>
          <p:nvPr/>
        </p:nvCxnSpPr>
        <p:spPr>
          <a:xfrm flipH="1">
            <a:off x="1500505" y="2617509"/>
            <a:ext cx="266245" cy="252028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Прямая соединительная линия 137"/>
          <p:cNvCxnSpPr/>
          <p:nvPr/>
        </p:nvCxnSpPr>
        <p:spPr>
          <a:xfrm flipH="1">
            <a:off x="1480814" y="3108600"/>
            <a:ext cx="360040" cy="180020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Прямая соединительная линия 138"/>
          <p:cNvCxnSpPr/>
          <p:nvPr/>
        </p:nvCxnSpPr>
        <p:spPr>
          <a:xfrm flipH="1">
            <a:off x="2150333" y="4057669"/>
            <a:ext cx="74444" cy="267450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Прямая соединительная линия 139"/>
          <p:cNvCxnSpPr/>
          <p:nvPr/>
        </p:nvCxnSpPr>
        <p:spPr>
          <a:xfrm flipH="1">
            <a:off x="2580625" y="2666511"/>
            <a:ext cx="360040" cy="180020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Прямая соединительная линия 140"/>
          <p:cNvCxnSpPr/>
          <p:nvPr/>
        </p:nvCxnSpPr>
        <p:spPr>
          <a:xfrm flipH="1">
            <a:off x="1902960" y="4043415"/>
            <a:ext cx="360040" cy="180020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Прямая соединительная линия 141"/>
          <p:cNvCxnSpPr/>
          <p:nvPr/>
        </p:nvCxnSpPr>
        <p:spPr>
          <a:xfrm flipH="1" flipV="1">
            <a:off x="2125548" y="4565885"/>
            <a:ext cx="211832" cy="143788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Прямая соединительная линия 142"/>
          <p:cNvCxnSpPr/>
          <p:nvPr/>
        </p:nvCxnSpPr>
        <p:spPr>
          <a:xfrm flipH="1">
            <a:off x="1722940" y="5069485"/>
            <a:ext cx="360040" cy="180020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Прямая соединительная линия 143"/>
          <p:cNvCxnSpPr/>
          <p:nvPr/>
        </p:nvCxnSpPr>
        <p:spPr>
          <a:xfrm flipH="1">
            <a:off x="1773437" y="4588468"/>
            <a:ext cx="105916" cy="242410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Прямая соединительная линия 144"/>
          <p:cNvCxnSpPr/>
          <p:nvPr/>
        </p:nvCxnSpPr>
        <p:spPr>
          <a:xfrm flipH="1">
            <a:off x="1613108" y="3917357"/>
            <a:ext cx="266245" cy="252028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Прямая соединительная линия 145"/>
          <p:cNvCxnSpPr/>
          <p:nvPr/>
        </p:nvCxnSpPr>
        <p:spPr>
          <a:xfrm flipH="1">
            <a:off x="1593417" y="4408448"/>
            <a:ext cx="360040" cy="180020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Прямая соединительная линия 146"/>
          <p:cNvCxnSpPr/>
          <p:nvPr/>
        </p:nvCxnSpPr>
        <p:spPr>
          <a:xfrm flipH="1">
            <a:off x="2262936" y="5357517"/>
            <a:ext cx="74444" cy="267450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Прямая соединительная линия 147"/>
          <p:cNvCxnSpPr/>
          <p:nvPr/>
        </p:nvCxnSpPr>
        <p:spPr>
          <a:xfrm flipH="1">
            <a:off x="2693228" y="3966359"/>
            <a:ext cx="360040" cy="180020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Прямая соединительная линия 148"/>
          <p:cNvCxnSpPr/>
          <p:nvPr/>
        </p:nvCxnSpPr>
        <p:spPr>
          <a:xfrm flipH="1">
            <a:off x="2698691" y="4432333"/>
            <a:ext cx="360040" cy="180020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Прямая соединительная линия 149"/>
          <p:cNvCxnSpPr/>
          <p:nvPr/>
        </p:nvCxnSpPr>
        <p:spPr>
          <a:xfrm flipH="1" flipV="1">
            <a:off x="2921279" y="4954803"/>
            <a:ext cx="211832" cy="143788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Прямая соединительная линия 150"/>
          <p:cNvCxnSpPr/>
          <p:nvPr/>
        </p:nvCxnSpPr>
        <p:spPr>
          <a:xfrm flipH="1">
            <a:off x="2518671" y="5458403"/>
            <a:ext cx="360040" cy="180020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Прямая соединительная линия 151"/>
          <p:cNvCxnSpPr/>
          <p:nvPr/>
        </p:nvCxnSpPr>
        <p:spPr>
          <a:xfrm flipH="1">
            <a:off x="2569168" y="4977386"/>
            <a:ext cx="105916" cy="242410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Прямая соединительная линия 152"/>
          <p:cNvCxnSpPr/>
          <p:nvPr/>
        </p:nvCxnSpPr>
        <p:spPr>
          <a:xfrm flipH="1">
            <a:off x="2408839" y="4306275"/>
            <a:ext cx="266245" cy="252028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Прямая соединительная линия 153"/>
          <p:cNvCxnSpPr/>
          <p:nvPr/>
        </p:nvCxnSpPr>
        <p:spPr>
          <a:xfrm flipH="1">
            <a:off x="2389148" y="4797366"/>
            <a:ext cx="360040" cy="180020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Прямая соединительная линия 154"/>
          <p:cNvCxnSpPr/>
          <p:nvPr/>
        </p:nvCxnSpPr>
        <p:spPr>
          <a:xfrm flipH="1">
            <a:off x="3058667" y="5746435"/>
            <a:ext cx="74444" cy="267450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Прямая соединительная линия 155"/>
          <p:cNvCxnSpPr/>
          <p:nvPr/>
        </p:nvCxnSpPr>
        <p:spPr>
          <a:xfrm flipH="1">
            <a:off x="3488959" y="4355277"/>
            <a:ext cx="360040" cy="180020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Прямая соединительная линия 156"/>
          <p:cNvCxnSpPr/>
          <p:nvPr/>
        </p:nvCxnSpPr>
        <p:spPr>
          <a:xfrm flipH="1">
            <a:off x="6302012" y="2514545"/>
            <a:ext cx="360040" cy="180020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Прямая соединительная линия 157"/>
          <p:cNvCxnSpPr/>
          <p:nvPr/>
        </p:nvCxnSpPr>
        <p:spPr>
          <a:xfrm flipH="1" flipV="1">
            <a:off x="6524600" y="3037015"/>
            <a:ext cx="211832" cy="143788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Прямая соединительная линия 158"/>
          <p:cNvCxnSpPr/>
          <p:nvPr/>
        </p:nvCxnSpPr>
        <p:spPr>
          <a:xfrm flipH="1">
            <a:off x="6121992" y="3540615"/>
            <a:ext cx="360040" cy="180020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Прямая соединительная линия 159"/>
          <p:cNvCxnSpPr/>
          <p:nvPr/>
        </p:nvCxnSpPr>
        <p:spPr>
          <a:xfrm flipH="1">
            <a:off x="6172489" y="3059598"/>
            <a:ext cx="105916" cy="242410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Прямая соединительная линия 160"/>
          <p:cNvCxnSpPr/>
          <p:nvPr/>
        </p:nvCxnSpPr>
        <p:spPr>
          <a:xfrm flipH="1">
            <a:off x="6012160" y="2388487"/>
            <a:ext cx="266245" cy="252028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Прямая соединительная линия 161"/>
          <p:cNvCxnSpPr/>
          <p:nvPr/>
        </p:nvCxnSpPr>
        <p:spPr>
          <a:xfrm flipH="1">
            <a:off x="5992469" y="2879578"/>
            <a:ext cx="360040" cy="180020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Прямая соединительная линия 162"/>
          <p:cNvCxnSpPr/>
          <p:nvPr/>
        </p:nvCxnSpPr>
        <p:spPr>
          <a:xfrm flipH="1">
            <a:off x="6661988" y="3330017"/>
            <a:ext cx="74444" cy="267450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Прямая соединительная линия 163"/>
          <p:cNvCxnSpPr/>
          <p:nvPr/>
        </p:nvCxnSpPr>
        <p:spPr>
          <a:xfrm flipH="1">
            <a:off x="7092280" y="2437489"/>
            <a:ext cx="360040" cy="180020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Прямая соединительная линия 164"/>
          <p:cNvCxnSpPr/>
          <p:nvPr/>
        </p:nvCxnSpPr>
        <p:spPr>
          <a:xfrm flipH="1">
            <a:off x="7098622" y="3123919"/>
            <a:ext cx="360040" cy="180020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Прямая соединительная линия 165"/>
          <p:cNvCxnSpPr/>
          <p:nvPr/>
        </p:nvCxnSpPr>
        <p:spPr>
          <a:xfrm flipH="1" flipV="1">
            <a:off x="7321210" y="3646389"/>
            <a:ext cx="211832" cy="143788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Прямая соединительная линия 166"/>
          <p:cNvCxnSpPr/>
          <p:nvPr/>
        </p:nvCxnSpPr>
        <p:spPr>
          <a:xfrm flipH="1">
            <a:off x="5413357" y="3447002"/>
            <a:ext cx="360040" cy="180020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Прямая соединительная линия 167"/>
          <p:cNvCxnSpPr/>
          <p:nvPr/>
        </p:nvCxnSpPr>
        <p:spPr>
          <a:xfrm flipH="1">
            <a:off x="7567319" y="3356992"/>
            <a:ext cx="105916" cy="242410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Прямая соединительная линия 168"/>
          <p:cNvCxnSpPr/>
          <p:nvPr/>
        </p:nvCxnSpPr>
        <p:spPr>
          <a:xfrm flipH="1">
            <a:off x="6808770" y="2997861"/>
            <a:ext cx="266245" cy="252028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Прямая соединительная линия 169"/>
          <p:cNvCxnSpPr/>
          <p:nvPr/>
        </p:nvCxnSpPr>
        <p:spPr>
          <a:xfrm flipH="1">
            <a:off x="6789079" y="3488952"/>
            <a:ext cx="360040" cy="180020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Прямая соединительная линия 170"/>
          <p:cNvCxnSpPr/>
          <p:nvPr/>
        </p:nvCxnSpPr>
        <p:spPr>
          <a:xfrm flipH="1">
            <a:off x="7458598" y="4438021"/>
            <a:ext cx="74444" cy="267450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Прямая соединительная линия 171"/>
          <p:cNvCxnSpPr/>
          <p:nvPr/>
        </p:nvCxnSpPr>
        <p:spPr>
          <a:xfrm flipH="1">
            <a:off x="7888890" y="3046863"/>
            <a:ext cx="360040" cy="180020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Прямая соединительная линия 172"/>
          <p:cNvCxnSpPr/>
          <p:nvPr/>
        </p:nvCxnSpPr>
        <p:spPr>
          <a:xfrm flipH="1">
            <a:off x="2991166" y="2232661"/>
            <a:ext cx="360040" cy="180020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Прямая соединительная линия 173"/>
          <p:cNvCxnSpPr/>
          <p:nvPr/>
        </p:nvCxnSpPr>
        <p:spPr>
          <a:xfrm flipH="1" flipV="1">
            <a:off x="3213754" y="2755131"/>
            <a:ext cx="211832" cy="143788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Прямая соединительная линия 174"/>
          <p:cNvCxnSpPr/>
          <p:nvPr/>
        </p:nvCxnSpPr>
        <p:spPr>
          <a:xfrm flipH="1">
            <a:off x="2811146" y="3258731"/>
            <a:ext cx="360040" cy="180020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Прямая соединительная линия 175"/>
          <p:cNvCxnSpPr/>
          <p:nvPr/>
        </p:nvCxnSpPr>
        <p:spPr>
          <a:xfrm flipH="1">
            <a:off x="2861643" y="2777714"/>
            <a:ext cx="105916" cy="242410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Прямая соединительная линия 176"/>
          <p:cNvCxnSpPr/>
          <p:nvPr/>
        </p:nvCxnSpPr>
        <p:spPr>
          <a:xfrm flipH="1">
            <a:off x="2701314" y="2106603"/>
            <a:ext cx="266245" cy="252028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Прямая соединительная линия 177"/>
          <p:cNvCxnSpPr/>
          <p:nvPr/>
        </p:nvCxnSpPr>
        <p:spPr>
          <a:xfrm flipH="1">
            <a:off x="2681623" y="2597694"/>
            <a:ext cx="360040" cy="180020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Прямая соединительная линия 178"/>
          <p:cNvCxnSpPr/>
          <p:nvPr/>
        </p:nvCxnSpPr>
        <p:spPr>
          <a:xfrm flipH="1">
            <a:off x="3351142" y="3546763"/>
            <a:ext cx="74444" cy="267450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Прямая соединительная линия 179"/>
          <p:cNvCxnSpPr/>
          <p:nvPr/>
        </p:nvCxnSpPr>
        <p:spPr>
          <a:xfrm flipH="1">
            <a:off x="3781434" y="2155605"/>
            <a:ext cx="360040" cy="180020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Прямая соединительная линия 180"/>
          <p:cNvCxnSpPr/>
          <p:nvPr/>
        </p:nvCxnSpPr>
        <p:spPr>
          <a:xfrm flipH="1">
            <a:off x="5795507" y="4990350"/>
            <a:ext cx="360040" cy="180020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Прямая соединительная линия 181"/>
          <p:cNvCxnSpPr/>
          <p:nvPr/>
        </p:nvCxnSpPr>
        <p:spPr>
          <a:xfrm flipH="1" flipV="1">
            <a:off x="6018095" y="5512820"/>
            <a:ext cx="211832" cy="143788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Прямая соединительная линия 182"/>
          <p:cNvCxnSpPr/>
          <p:nvPr/>
        </p:nvCxnSpPr>
        <p:spPr>
          <a:xfrm flipH="1">
            <a:off x="5615487" y="6016420"/>
            <a:ext cx="360040" cy="180020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Прямая соединительная линия 183"/>
          <p:cNvCxnSpPr/>
          <p:nvPr/>
        </p:nvCxnSpPr>
        <p:spPr>
          <a:xfrm flipH="1">
            <a:off x="5665984" y="5535403"/>
            <a:ext cx="105916" cy="242410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Прямая соединительная линия 184"/>
          <p:cNvCxnSpPr/>
          <p:nvPr/>
        </p:nvCxnSpPr>
        <p:spPr>
          <a:xfrm flipH="1">
            <a:off x="5505655" y="4864292"/>
            <a:ext cx="266245" cy="252028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Прямая соединительная линия 185"/>
          <p:cNvCxnSpPr/>
          <p:nvPr/>
        </p:nvCxnSpPr>
        <p:spPr>
          <a:xfrm flipH="1">
            <a:off x="5485964" y="5355383"/>
            <a:ext cx="360040" cy="180020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Прямая соединительная линия 186"/>
          <p:cNvCxnSpPr/>
          <p:nvPr/>
        </p:nvCxnSpPr>
        <p:spPr>
          <a:xfrm flipH="1">
            <a:off x="6155483" y="6304452"/>
            <a:ext cx="74444" cy="267450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Прямая соединительная линия 187"/>
          <p:cNvCxnSpPr/>
          <p:nvPr/>
        </p:nvCxnSpPr>
        <p:spPr>
          <a:xfrm flipH="1">
            <a:off x="6585775" y="4913294"/>
            <a:ext cx="360040" cy="180020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Прямая соединительная линия 189"/>
          <p:cNvCxnSpPr/>
          <p:nvPr/>
        </p:nvCxnSpPr>
        <p:spPr>
          <a:xfrm flipV="1">
            <a:off x="5284186" y="4771344"/>
            <a:ext cx="714894" cy="275515"/>
          </a:xfrm>
          <a:prstGeom prst="line">
            <a:avLst/>
          </a:prstGeom>
          <a:solidFill>
            <a:schemeClr val="tx1">
              <a:lumMod val="95000"/>
              <a:lumOff val="5000"/>
            </a:schemeClr>
          </a:solidFill>
          <a:ln w="1047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Овал 191"/>
          <p:cNvSpPr/>
          <p:nvPr/>
        </p:nvSpPr>
        <p:spPr>
          <a:xfrm>
            <a:off x="6126142" y="4657663"/>
            <a:ext cx="105916" cy="13626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93" name="Прямая соединительная линия 192"/>
          <p:cNvCxnSpPr/>
          <p:nvPr/>
        </p:nvCxnSpPr>
        <p:spPr>
          <a:xfrm flipV="1">
            <a:off x="6292298" y="4373564"/>
            <a:ext cx="714894" cy="275515"/>
          </a:xfrm>
          <a:prstGeom prst="line">
            <a:avLst/>
          </a:prstGeom>
          <a:solidFill>
            <a:schemeClr val="tx1">
              <a:lumMod val="95000"/>
              <a:lumOff val="5000"/>
            </a:schemeClr>
          </a:solidFill>
          <a:ln w="1047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Овал 193"/>
          <p:cNvSpPr/>
          <p:nvPr/>
        </p:nvSpPr>
        <p:spPr>
          <a:xfrm>
            <a:off x="7134254" y="4259883"/>
            <a:ext cx="105916" cy="13626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95" name="Прямая соединительная линия 194"/>
          <p:cNvCxnSpPr/>
          <p:nvPr/>
        </p:nvCxnSpPr>
        <p:spPr>
          <a:xfrm flipV="1">
            <a:off x="7324896" y="3984169"/>
            <a:ext cx="714894" cy="275515"/>
          </a:xfrm>
          <a:prstGeom prst="line">
            <a:avLst/>
          </a:prstGeom>
          <a:solidFill>
            <a:schemeClr val="tx1">
              <a:lumMod val="95000"/>
              <a:lumOff val="5000"/>
            </a:schemeClr>
          </a:solidFill>
          <a:ln w="1047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Прямая со стрелкой 198"/>
          <p:cNvCxnSpPr/>
          <p:nvPr/>
        </p:nvCxnSpPr>
        <p:spPr>
          <a:xfrm flipH="1" flipV="1">
            <a:off x="6789079" y="4671504"/>
            <a:ext cx="232978" cy="48799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Прямая со стрелкой 200"/>
          <p:cNvCxnSpPr/>
          <p:nvPr/>
        </p:nvCxnSpPr>
        <p:spPr>
          <a:xfrm>
            <a:off x="6439635" y="3907570"/>
            <a:ext cx="190881" cy="43814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TextBox 206"/>
          <p:cNvSpPr txBox="1"/>
          <p:nvPr/>
        </p:nvSpPr>
        <p:spPr>
          <a:xfrm>
            <a:off x="6765795" y="41693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08" name="TextBox 207"/>
          <p:cNvSpPr txBox="1"/>
          <p:nvPr/>
        </p:nvSpPr>
        <p:spPr>
          <a:xfrm>
            <a:off x="6671902" y="3729973"/>
            <a:ext cx="534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Ϭ</a:t>
            </a:r>
            <a:r>
              <a:rPr lang="en-US" sz="1600" dirty="0" smtClean="0"/>
              <a:t>n</a:t>
            </a:r>
            <a:endParaRPr lang="ru-RU" sz="1600" dirty="0"/>
          </a:p>
        </p:txBody>
      </p:sp>
      <p:sp>
        <p:nvSpPr>
          <p:cNvPr id="209" name="Прямоугольник 208"/>
          <p:cNvSpPr/>
          <p:nvPr/>
        </p:nvSpPr>
        <p:spPr>
          <a:xfrm>
            <a:off x="7048445" y="4734309"/>
            <a:ext cx="5822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/>
              <a:t>Ϭ</a:t>
            </a:r>
            <a:r>
              <a:rPr lang="en-US" dirty="0" smtClean="0"/>
              <a:t>n</a:t>
            </a:r>
            <a:endParaRPr lang="ru-RU" dirty="0"/>
          </a:p>
        </p:txBody>
      </p:sp>
      <p:sp>
        <p:nvSpPr>
          <p:cNvPr id="211" name="Прямоугольник 210"/>
          <p:cNvSpPr/>
          <p:nvPr/>
        </p:nvSpPr>
        <p:spPr>
          <a:xfrm>
            <a:off x="1259632" y="2514501"/>
            <a:ext cx="6989298" cy="3943299"/>
          </a:xfrm>
          <a:prstGeom prst="rect">
            <a:avLst/>
          </a:prstGeom>
          <a:solidFill>
            <a:schemeClr val="accent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2" name="TextBox 211"/>
          <p:cNvSpPr txBox="1"/>
          <p:nvPr/>
        </p:nvSpPr>
        <p:spPr>
          <a:xfrm>
            <a:off x="7011651" y="3699195"/>
            <a:ext cx="5212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-P</a:t>
            </a:r>
            <a:endParaRPr lang="ru-RU" sz="3200" dirty="0"/>
          </a:p>
        </p:txBody>
      </p:sp>
      <p:sp>
        <p:nvSpPr>
          <p:cNvPr id="213" name="TextBox 212"/>
          <p:cNvSpPr txBox="1"/>
          <p:nvPr/>
        </p:nvSpPr>
        <p:spPr>
          <a:xfrm>
            <a:off x="7495820" y="4754471"/>
            <a:ext cx="5212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-P</a:t>
            </a:r>
            <a:endParaRPr lang="ru-RU" sz="3200" dirty="0"/>
          </a:p>
        </p:txBody>
      </p:sp>
      <p:sp>
        <p:nvSpPr>
          <p:cNvPr id="214" name="Ромб 213"/>
          <p:cNvSpPr/>
          <p:nvPr/>
        </p:nvSpPr>
        <p:spPr>
          <a:xfrm>
            <a:off x="5219719" y="4423236"/>
            <a:ext cx="266245" cy="399196"/>
          </a:xfrm>
          <a:prstGeom prst="diamond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5" name="Стрелка вправо 214"/>
          <p:cNvSpPr/>
          <p:nvPr/>
        </p:nvSpPr>
        <p:spPr>
          <a:xfrm rot="20501781">
            <a:off x="5553149" y="4510603"/>
            <a:ext cx="376982" cy="13919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7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72 -0.01041 L 0.05903 -0.0312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7" y="-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0" animBg="1"/>
      <p:bldP spid="212" grpId="0"/>
      <p:bldP spid="213" grpId="0"/>
      <p:bldP spid="214" grpId="0" animBg="1"/>
      <p:bldP spid="2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3. К </a:t>
            </a:r>
            <a:r>
              <a:rPr lang="ru-RU" sz="2800" dirty="0" smtClean="0"/>
              <a:t>механизму горно-тектонического удара </a:t>
            </a:r>
            <a:r>
              <a:rPr lang="ru-RU" sz="2800" dirty="0"/>
              <a:t>28 мая 1990 г</a:t>
            </a:r>
            <a:r>
              <a:rPr lang="ru-RU" sz="2800" dirty="0" smtClean="0"/>
              <a:t>. на ш. </a:t>
            </a:r>
            <a:r>
              <a:rPr lang="ru-RU" sz="2800" dirty="0" err="1" smtClean="0"/>
              <a:t>Кургазакская</a:t>
            </a:r>
            <a:endParaRPr lang="ru-RU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1643063"/>
            <a:ext cx="6696975" cy="4018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758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err="1" smtClean="0"/>
              <a:t>Палео</a:t>
            </a:r>
            <a:r>
              <a:rPr lang="ru-RU" sz="3200" dirty="0" smtClean="0"/>
              <a:t>- и современное поля напряжений в районе ш. </a:t>
            </a:r>
            <a:r>
              <a:rPr lang="ru-RU" sz="3200" dirty="0" err="1" smtClean="0"/>
              <a:t>Кургазакская</a:t>
            </a:r>
            <a:endParaRPr lang="ru-RU" sz="3200" dirty="0"/>
          </a:p>
        </p:txBody>
      </p:sp>
      <p:pic>
        <p:nvPicPr>
          <p:cNvPr id="3" name="Рисунок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28801"/>
            <a:ext cx="4104456" cy="41764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575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576064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4. О техногенной природе </a:t>
            </a:r>
            <a:r>
              <a:rPr lang="ru-RU" sz="2400" b="1" dirty="0" err="1" smtClean="0"/>
              <a:t>Бачатского</a:t>
            </a:r>
            <a:r>
              <a:rPr lang="ru-RU" sz="2400" b="1" dirty="0" smtClean="0"/>
              <a:t> землетрясения</a:t>
            </a:r>
            <a:endParaRPr lang="ru-RU" sz="2400" b="1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5656" y="2276872"/>
            <a:ext cx="6336704" cy="4441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676A55">
                    <a:shade val="90000"/>
                  </a:srgbClr>
                </a:solidFill>
              </a:rPr>
              <a:pPr/>
              <a:t>26</a:t>
            </a:fld>
            <a:endParaRPr lang="en-US" dirty="0">
              <a:solidFill>
                <a:srgbClr val="676A55">
                  <a:shade val="90000"/>
                </a:srgb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4294967295"/>
          </p:nvPr>
        </p:nvSpPr>
        <p:spPr>
          <a:xfrm>
            <a:off x="827585" y="1535113"/>
            <a:ext cx="8316416" cy="63976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>
                <a:solidFill>
                  <a:prstClr val="black"/>
                </a:solidFill>
                <a:ea typeface="+mj-ea"/>
                <a:cs typeface="+mj-cs"/>
              </a:rPr>
              <a:t>Главное событие  </a:t>
            </a:r>
            <a:r>
              <a:rPr lang="ru-RU" sz="1800" dirty="0" err="1">
                <a:solidFill>
                  <a:prstClr val="black"/>
                </a:solidFill>
                <a:ea typeface="+mj-ea"/>
                <a:cs typeface="+mj-cs"/>
              </a:rPr>
              <a:t>Бачатского</a:t>
            </a:r>
            <a:r>
              <a:rPr lang="ru-RU" sz="1800" dirty="0">
                <a:solidFill>
                  <a:prstClr val="black"/>
                </a:solidFill>
                <a:ea typeface="+mj-ea"/>
                <a:cs typeface="+mj-cs"/>
              </a:rPr>
              <a:t> землетрясения по сейсмологическим данным  - чистый взброс (</a:t>
            </a:r>
            <a:r>
              <a:rPr lang="ru-RU" sz="1800" dirty="0" err="1">
                <a:solidFill>
                  <a:prstClr val="black"/>
                </a:solidFill>
                <a:ea typeface="+mj-ea"/>
                <a:cs typeface="+mj-cs"/>
              </a:rPr>
              <a:t>Еманов</a:t>
            </a:r>
            <a:r>
              <a:rPr lang="ru-RU" sz="1800" dirty="0">
                <a:solidFill>
                  <a:prstClr val="black"/>
                </a:solidFill>
                <a:ea typeface="+mj-ea"/>
                <a:cs typeface="+mj-cs"/>
              </a:rPr>
              <a:t>, 2014)</a:t>
            </a:r>
            <a:br>
              <a:rPr lang="ru-RU" sz="1800" dirty="0">
                <a:solidFill>
                  <a:prstClr val="black"/>
                </a:solidFill>
                <a:ea typeface="+mj-ea"/>
                <a:cs typeface="+mj-cs"/>
              </a:rPr>
            </a:b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34248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ru-RU" sz="2000" b="1" dirty="0"/>
              <a:t>Тектонофизическая схема </a:t>
            </a:r>
            <a:r>
              <a:rPr lang="ru-RU" sz="2000" b="1" dirty="0" err="1"/>
              <a:t>Бачатского</a:t>
            </a:r>
            <a:r>
              <a:rPr lang="ru-RU" sz="2000" b="1" dirty="0"/>
              <a:t> землетрясения такая же, как для горно-тектонического </a:t>
            </a:r>
            <a:r>
              <a:rPr lang="ru-RU" sz="2000" b="1" dirty="0" smtClean="0"/>
              <a:t>удара</a:t>
            </a:r>
            <a:endParaRPr lang="ru-RU" sz="2000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4098" name="Picture 2" descr="C:\Users\Андриан\Изобретения\Downloads\схема Бачатское (2 рис)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42" y="1623980"/>
            <a:ext cx="5400600" cy="499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44008" y="1340768"/>
            <a:ext cx="38164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Под действием регионального поля напряжений висячие крыльев крупных взбросов, подсекающих </a:t>
            </a:r>
            <a:r>
              <a:rPr lang="ru-RU" dirty="0" err="1" smtClean="0"/>
              <a:t>Бачатский</a:t>
            </a:r>
            <a:r>
              <a:rPr lang="ru-RU" dirty="0" smtClean="0"/>
              <a:t> разрез, имеют тенденцию к </a:t>
            </a:r>
            <a:r>
              <a:rPr lang="ru-RU" dirty="0" err="1" smtClean="0"/>
              <a:t>взбросовому</a:t>
            </a:r>
            <a:r>
              <a:rPr lang="ru-RU" dirty="0" smtClean="0"/>
              <a:t> смещению Это увязывается с зафиксированным по сейсмологическим данным смещением в очаге землетрясения.  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921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0266"/>
          </a:xfrm>
        </p:spPr>
        <p:txBody>
          <a:bodyPr>
            <a:noAutofit/>
          </a:bodyPr>
          <a:lstStyle/>
          <a:p>
            <a:r>
              <a:rPr lang="ru-RU" sz="2800" dirty="0" smtClean="0"/>
              <a:t>Непонятно, как горные работы на разрезе глубиной 300 м могли спровоцировать землетрясение с глубиной гипоцентра около 4 км. </a:t>
            </a:r>
            <a:br>
              <a:rPr lang="ru-RU" sz="2800" dirty="0" smtClean="0"/>
            </a:br>
            <a:r>
              <a:rPr lang="ru-RU" sz="2000" dirty="0" smtClean="0"/>
              <a:t>Одно из возможных объяснений может быть дано с позиции концепции предельно напряженного состояния участков земной коры.</a:t>
            </a:r>
            <a:endParaRPr lang="ru-RU" sz="2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996952"/>
            <a:ext cx="5090195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23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Размеры </a:t>
            </a:r>
            <a:r>
              <a:rPr lang="ru-RU" sz="2800" dirty="0"/>
              <a:t>очага </a:t>
            </a:r>
            <a:r>
              <a:rPr lang="ru-RU" sz="2800" dirty="0" err="1" smtClean="0"/>
              <a:t>Бачатского</a:t>
            </a:r>
            <a:r>
              <a:rPr lang="ru-RU" sz="2800" dirty="0" smtClean="0"/>
              <a:t> землетрясения при его магнитуде М=6,1 могли составлять до 10 </a:t>
            </a:r>
            <a:r>
              <a:rPr lang="ru-RU" sz="2800" dirty="0"/>
              <a:t>км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8" b="12211"/>
          <a:stretch/>
        </p:blipFill>
        <p:spPr bwMode="auto">
          <a:xfrm>
            <a:off x="2789302" y="1600201"/>
            <a:ext cx="3600612" cy="397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99592" y="5661248"/>
            <a:ext cx="7992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Зависимость магнитуды М от длины разрыва в L очаге землетрясения [Бугаев Е.Г., 2011] </a:t>
            </a:r>
          </a:p>
        </p:txBody>
      </p:sp>
    </p:spTree>
    <p:extLst>
      <p:ext uri="{BB962C8B-B14F-4D97-AF65-F5344CB8AC3E}">
        <p14:creationId xmlns:p14="http://schemas.microsoft.com/office/powerpoint/2010/main" val="7847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/>
              <a:t>Обычно горный удар – это авария в шахте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ru-RU" sz="1800" dirty="0" smtClean="0"/>
              <a:t>(</a:t>
            </a:r>
            <a:r>
              <a:rPr lang="en-US" sz="1800" dirty="0"/>
              <a:t>photo of Christopher </a:t>
            </a:r>
            <a:r>
              <a:rPr lang="en-US" sz="1800" dirty="0" smtClean="0"/>
              <a:t>Mark)</a:t>
            </a:r>
            <a:r>
              <a:rPr lang="en-US" sz="1800" dirty="0"/>
              <a:t/>
            </a:r>
            <a:br>
              <a:rPr lang="en-US" sz="1800" dirty="0"/>
            </a:br>
            <a:endParaRPr lang="ru-RU" sz="18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69" y="1756831"/>
            <a:ext cx="7443861" cy="4212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843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201622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Очаг горного удара – область предельно напряженного состояния массива</a:t>
            </a:r>
            <a:br>
              <a:rPr lang="ru-RU" sz="2800" dirty="0" smtClean="0"/>
            </a:br>
            <a:r>
              <a:rPr lang="ru-RU" sz="2800" dirty="0" smtClean="0"/>
              <a:t>Очаг землетрясения, как зона разрушения, - так же область предельно напряженного состояния 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852936"/>
            <a:ext cx="8229600" cy="327322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/>
              <a:t>В сейсмологии основные концепции, объясняющие механизмы </a:t>
            </a:r>
            <a:r>
              <a:rPr lang="ru-RU" sz="2400" dirty="0" err="1"/>
              <a:t>коровых</a:t>
            </a:r>
            <a:r>
              <a:rPr lang="ru-RU" sz="2400" dirty="0"/>
              <a:t> </a:t>
            </a:r>
            <a:r>
              <a:rPr lang="ru-RU" sz="2400" dirty="0" smtClean="0"/>
              <a:t>землетрясений, </a:t>
            </a:r>
            <a:r>
              <a:rPr lang="ru-RU" sz="2400" dirty="0"/>
              <a:t>так или иначе используют представление о </a:t>
            </a:r>
            <a:r>
              <a:rPr lang="ru-RU" sz="2400" dirty="0" smtClean="0"/>
              <a:t>разрушении пород в очаговой области, т.е. достижении предельного состояния. </a:t>
            </a:r>
            <a:r>
              <a:rPr lang="ru-RU" sz="2400" dirty="0"/>
              <a:t>В ряде работ, например, </a:t>
            </a:r>
            <a:r>
              <a:rPr lang="en-US" sz="2400" dirty="0" smtClean="0"/>
              <a:t>[</a:t>
            </a:r>
            <a:r>
              <a:rPr lang="ru-RU" sz="2400" dirty="0" smtClean="0"/>
              <a:t>Соболев, Пономарев, 2003; </a:t>
            </a:r>
            <a:r>
              <a:rPr lang="en-US" sz="2400" dirty="0" smtClean="0"/>
              <a:t>Ellsworth</a:t>
            </a:r>
            <a:r>
              <a:rPr lang="ru-RU" sz="2400" dirty="0" smtClean="0"/>
              <a:t>, 2013] </a:t>
            </a:r>
            <a:r>
              <a:rPr lang="ru-RU" sz="2400" dirty="0"/>
              <a:t>прямо </a:t>
            </a:r>
            <a:r>
              <a:rPr lang="ru-RU" sz="2400" dirty="0" smtClean="0"/>
              <a:t>указывается </a:t>
            </a:r>
            <a:r>
              <a:rPr lang="ru-RU" sz="2400" dirty="0"/>
              <a:t>на то, что в земной коре существуют участки </a:t>
            </a:r>
            <a:r>
              <a:rPr lang="ru-RU" sz="2400" dirty="0" smtClean="0"/>
              <a:t>массива </a:t>
            </a:r>
            <a:r>
              <a:rPr lang="ru-RU" sz="2400" dirty="0"/>
              <a:t>с состоянием, близким к предельному. </a:t>
            </a:r>
          </a:p>
        </p:txBody>
      </p:sp>
    </p:spTree>
    <p:extLst>
      <p:ext uri="{BB962C8B-B14F-4D97-AF65-F5344CB8AC3E}">
        <p14:creationId xmlns:p14="http://schemas.microsoft.com/office/powerpoint/2010/main" val="398000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Очаг землетрясения – область предельно напряженного состояния массива</a:t>
            </a:r>
          </a:p>
          <a:p>
            <a:r>
              <a:rPr lang="ru-RU" dirty="0" smtClean="0"/>
              <a:t>Размеры очага при магнитуде </a:t>
            </a:r>
            <a:r>
              <a:rPr lang="ru-RU" dirty="0" smtClean="0"/>
              <a:t>М=6 </a:t>
            </a:r>
            <a:r>
              <a:rPr lang="ru-RU" dirty="0" smtClean="0"/>
              <a:t>составляют около 10 км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Гипоцентр </a:t>
            </a:r>
            <a:r>
              <a:rPr lang="ru-RU" dirty="0" err="1"/>
              <a:t>Бачатского</a:t>
            </a:r>
            <a:r>
              <a:rPr lang="ru-RU" dirty="0"/>
              <a:t> землетрясения находился на глубине </a:t>
            </a:r>
            <a:r>
              <a:rPr lang="ru-RU" dirty="0" smtClean="0"/>
              <a:t>4</a:t>
            </a:r>
            <a:r>
              <a:rPr lang="en-US" dirty="0" smtClean="0"/>
              <a:t>-10</a:t>
            </a:r>
            <a:r>
              <a:rPr lang="ru-RU" dirty="0" smtClean="0"/>
              <a:t> км</a:t>
            </a:r>
          </a:p>
          <a:p>
            <a:pPr marL="0" indent="0" algn="just">
              <a:buNone/>
            </a:pPr>
            <a:r>
              <a:rPr lang="ru-RU" sz="2900" b="1" dirty="0" smtClean="0">
                <a:solidFill>
                  <a:prstClr val="black"/>
                </a:solidFill>
                <a:ea typeface="+mj-ea"/>
                <a:cs typeface="+mj-cs"/>
              </a:rPr>
              <a:t>Земная </a:t>
            </a:r>
            <a:r>
              <a:rPr lang="ru-RU" sz="2900" b="1" dirty="0">
                <a:solidFill>
                  <a:prstClr val="black"/>
                </a:solidFill>
                <a:ea typeface="+mj-ea"/>
                <a:cs typeface="+mj-cs"/>
              </a:rPr>
              <a:t>кора в районе </a:t>
            </a:r>
            <a:r>
              <a:rPr lang="ru-RU" sz="2900" b="1" dirty="0" err="1">
                <a:solidFill>
                  <a:prstClr val="black"/>
                </a:solidFill>
                <a:ea typeface="+mj-ea"/>
                <a:cs typeface="+mj-cs"/>
              </a:rPr>
              <a:t>Бачатского</a:t>
            </a:r>
            <a:r>
              <a:rPr lang="ru-RU" sz="2900" b="1" dirty="0">
                <a:solidFill>
                  <a:prstClr val="black"/>
                </a:solidFill>
                <a:ea typeface="+mj-ea"/>
                <a:cs typeface="+mj-cs"/>
              </a:rPr>
              <a:t> разреза перед </a:t>
            </a:r>
            <a:r>
              <a:rPr lang="ru-RU" sz="2900" b="1" dirty="0" smtClean="0">
                <a:solidFill>
                  <a:prstClr val="black"/>
                </a:solidFill>
                <a:ea typeface="+mj-ea"/>
                <a:cs typeface="+mj-cs"/>
              </a:rPr>
              <a:t>землетрясением </a:t>
            </a:r>
            <a:r>
              <a:rPr lang="ru-RU" sz="2900" b="1" dirty="0">
                <a:solidFill>
                  <a:prstClr val="black"/>
                </a:solidFill>
                <a:ea typeface="+mj-ea"/>
                <a:cs typeface="+mj-cs"/>
              </a:rPr>
              <a:t>находилась в предельном состоянии от поверхности до глубины в несколько км</a:t>
            </a:r>
            <a:r>
              <a:rPr lang="ru-RU" sz="4000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306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41049" y="322208"/>
            <a:ext cx="3639820" cy="10469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1270" algn="ctr">
              <a:lnSpc>
                <a:spcPct val="111800"/>
              </a:lnSpc>
              <a:spcBef>
                <a:spcPts val="100"/>
              </a:spcBef>
            </a:pPr>
            <a:r>
              <a:rPr sz="2000" dirty="0" smtClean="0"/>
              <a:t> </a:t>
            </a:r>
            <a:r>
              <a:rPr sz="2000" spc="-5" dirty="0">
                <a:solidFill>
                  <a:srgbClr val="000000"/>
                </a:solidFill>
                <a:hlinkClick r:id="rId2"/>
              </a:rPr>
              <a:t>sarah.callaghan@stfc.ac.uk </a:t>
            </a:r>
            <a:r>
              <a:rPr sz="2000" spc="-5" dirty="0">
                <a:solidFill>
                  <a:srgbClr val="000000"/>
                </a:solidFill>
              </a:rPr>
              <a:t> </a:t>
            </a:r>
            <a:r>
              <a:rPr sz="2000" dirty="0">
                <a:solidFill>
                  <a:srgbClr val="000000"/>
                </a:solidFill>
              </a:rPr>
              <a:t>@sorcha_ni  </a:t>
            </a:r>
            <a:r>
              <a:rPr sz="2000" u="sng" spc="-5" dirty="0">
                <a:solidFill>
                  <a:srgbClr val="00B0F0"/>
                </a:solidFill>
                <a:uFill>
                  <a:solidFill>
                    <a:srgbClr val="00B0F0"/>
                  </a:solidFill>
                </a:uFill>
                <a:hlinkClick r:id="rId3"/>
              </a:rPr>
              <a:t>http://citingbytes.blogspot.co.uk/</a:t>
            </a:r>
            <a:endParaRPr sz="2000" dirty="0"/>
          </a:p>
        </p:txBody>
      </p:sp>
      <p:sp>
        <p:nvSpPr>
          <p:cNvPr id="3" name="object 3"/>
          <p:cNvSpPr/>
          <p:nvPr/>
        </p:nvSpPr>
        <p:spPr>
          <a:xfrm>
            <a:off x="251459" y="2060448"/>
            <a:ext cx="8569452" cy="36545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9565" y="5762853"/>
            <a:ext cx="82327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00B050"/>
                </a:solidFill>
                <a:latin typeface="Arial"/>
                <a:cs typeface="Arial"/>
                <a:hlinkClick r:id="rId5"/>
              </a:rPr>
              <a:t>http://izquotes.com/quotes-pictures/quote-you-see-wire-telegraph-is-a-kind-of-a-very-very-long-cat-you-pull-his-tail-in-new- </a:t>
            </a:r>
            <a:r>
              <a:rPr sz="1200" spc="-5" dirty="0">
                <a:solidFill>
                  <a:srgbClr val="00B050"/>
                </a:solidFill>
                <a:latin typeface="Arial"/>
                <a:cs typeface="Arial"/>
              </a:rPr>
              <a:t> york-and-his-albert-einstein-282685.jpg</a:t>
            </a:r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493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Район </a:t>
            </a:r>
            <a:r>
              <a:rPr lang="ru-RU" b="1" dirty="0" err="1" smtClean="0"/>
              <a:t>Бачатского</a:t>
            </a:r>
            <a:r>
              <a:rPr lang="ru-RU" b="1" dirty="0" smtClean="0"/>
              <a:t> угольного разреза  </a:t>
            </a:r>
            <a:endParaRPr lang="ru-RU" dirty="0"/>
          </a:p>
        </p:txBody>
      </p:sp>
      <p:pic>
        <p:nvPicPr>
          <p:cNvPr id="4" name="Содержимое 3" descr="1 Фон карьер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2050" name="Picture 2" descr="C:\Users\Saullvaro\Desktop\Новое для слайда\2 Гориз. напряж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200" y="1602000"/>
            <a:ext cx="6033180" cy="4525200"/>
          </a:xfrm>
          <a:prstGeom prst="rect">
            <a:avLst/>
          </a:prstGeom>
          <a:noFill/>
        </p:spPr>
      </p:pic>
      <p:pic>
        <p:nvPicPr>
          <p:cNvPr id="2051" name="Picture 3" descr="C:\Users\Saullvaro\Desktop\Новое для слайда\3 Стрелка взброс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5200" y="1602000"/>
            <a:ext cx="6033180" cy="4525200"/>
          </a:xfrm>
          <a:prstGeom prst="rect">
            <a:avLst/>
          </a:prstGeom>
          <a:noFill/>
        </p:spPr>
      </p:pic>
      <p:pic>
        <p:nvPicPr>
          <p:cNvPr id="2052" name="Picture 4" descr="C:\Users\Saullvaro\Desktop\Новое для слайда\4 Радиус напряжен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55200" y="1602000"/>
            <a:ext cx="6033182" cy="4525200"/>
          </a:xfrm>
          <a:prstGeom prst="rect">
            <a:avLst/>
          </a:prstGeom>
          <a:noFill/>
        </p:spPr>
      </p:pic>
      <p:pic>
        <p:nvPicPr>
          <p:cNvPr id="2054" name="Picture 6" descr="C:\Users\Saullvaro\Desktop\Новое для слайда\5.3 Кот с новым фоном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55200" y="1602000"/>
            <a:ext cx="6033181" cy="4525200"/>
          </a:xfrm>
          <a:prstGeom prst="rect">
            <a:avLst/>
          </a:prstGeom>
          <a:noFill/>
        </p:spPr>
      </p:pic>
      <p:pic>
        <p:nvPicPr>
          <p:cNvPr id="2058" name="Picture 10" descr="C:\Users\Saullvaro\Desktop\Новое для слайда\6.2 Взброс крыла с радиусом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55200" y="1602000"/>
            <a:ext cx="6033181" cy="4525200"/>
          </a:xfrm>
          <a:prstGeom prst="rect">
            <a:avLst/>
          </a:prstGeom>
          <a:noFill/>
        </p:spPr>
      </p:pic>
      <p:pic>
        <p:nvPicPr>
          <p:cNvPr id="2057" name="Picture 9" descr="C:\Users\Saullvaro\Desktop\Новое для слайда\7 Направление взброса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55200" y="1602000"/>
            <a:ext cx="6033181" cy="4525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258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Размеры области подготовки </a:t>
            </a:r>
            <a:r>
              <a:rPr lang="ru-RU" sz="3200" dirty="0" err="1" smtClean="0"/>
              <a:t>Бачатского</a:t>
            </a:r>
            <a:r>
              <a:rPr lang="ru-RU" sz="3200" dirty="0" smtClean="0"/>
              <a:t> землетрясения могли составлять сотни км </a:t>
            </a:r>
            <a:endParaRPr lang="ru-RU" sz="3200" dirty="0"/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467544" y="1484784"/>
            <a:ext cx="8291264" cy="2325936"/>
          </a:xfrm>
        </p:spPr>
        <p:txBody>
          <a:bodyPr>
            <a:normAutofit/>
          </a:bodyPr>
          <a:lstStyle/>
          <a:p>
            <a:r>
              <a:rPr lang="ru-RU" sz="2000" b="0" dirty="0" smtClean="0"/>
              <a:t>Размер очаговой зоны </a:t>
            </a:r>
            <a:r>
              <a:rPr lang="ru-RU" sz="2000" b="0" dirty="0" err="1" smtClean="0"/>
              <a:t>Бачатского</a:t>
            </a:r>
            <a:r>
              <a:rPr lang="ru-RU" sz="2000" b="0" dirty="0" smtClean="0"/>
              <a:t> землетрясения </a:t>
            </a:r>
            <a:r>
              <a:rPr lang="en-US" sz="2000" b="0" dirty="0" smtClean="0"/>
              <a:t>r </a:t>
            </a:r>
            <a:r>
              <a:rPr lang="ru-RU" sz="2000" b="0" dirty="0" smtClean="0"/>
              <a:t> – около 10 км.  </a:t>
            </a:r>
            <a:r>
              <a:rPr lang="ru-RU" sz="2000" dirty="0" smtClean="0"/>
              <a:t> </a:t>
            </a:r>
          </a:p>
          <a:p>
            <a:r>
              <a:rPr lang="ru-RU" sz="2000" b="0" dirty="0" err="1" smtClean="0"/>
              <a:t>Вто</a:t>
            </a:r>
            <a:r>
              <a:rPr lang="ru-RU" sz="2000" b="0" dirty="0" smtClean="0"/>
              <a:t> же время размеры области подготовки сейсмического события составляют</a:t>
            </a:r>
            <a:r>
              <a:rPr lang="en-US" sz="2000" b="0" dirty="0" smtClean="0"/>
              <a:t>  </a:t>
            </a:r>
            <a:r>
              <a:rPr lang="en-US" sz="2000" dirty="0" smtClean="0"/>
              <a:t>R = 10-20 r</a:t>
            </a:r>
            <a:r>
              <a:rPr lang="en-US" sz="2000" b="0" dirty="0" smtClean="0"/>
              <a:t>.</a:t>
            </a:r>
          </a:p>
          <a:p>
            <a:r>
              <a:rPr lang="ru-RU" sz="2000" b="0" dirty="0" smtClean="0"/>
              <a:t> Учитывая, что </a:t>
            </a:r>
            <a:r>
              <a:rPr lang="en-US" sz="2000" dirty="0" smtClean="0"/>
              <a:t>r </a:t>
            </a:r>
            <a:r>
              <a:rPr lang="en-US" sz="2000" dirty="0"/>
              <a:t>= </a:t>
            </a:r>
            <a:r>
              <a:rPr lang="en-US" sz="2000" dirty="0" smtClean="0"/>
              <a:t>10 </a:t>
            </a:r>
            <a:r>
              <a:rPr lang="ru-RU" sz="2000" dirty="0" smtClean="0"/>
              <a:t>км, </a:t>
            </a:r>
            <a:r>
              <a:rPr lang="ru-RU" sz="2000" b="0" dirty="0" smtClean="0"/>
              <a:t>получим, что область подготовки достигает 100-200 км,  </a:t>
            </a:r>
          </a:p>
          <a:p>
            <a:endParaRPr lang="ru-RU" sz="1200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half" idx="3"/>
          </p:nvPr>
        </p:nvSpPr>
        <p:spPr>
          <a:xfrm>
            <a:off x="4645026" y="3501008"/>
            <a:ext cx="4041775" cy="792087"/>
          </a:xfrm>
        </p:spPr>
        <p:txBody>
          <a:bodyPr/>
          <a:lstStyle/>
          <a:p>
            <a:r>
              <a:rPr lang="en-US" dirty="0" smtClean="0"/>
              <a:t> </a:t>
            </a:r>
            <a:endParaRPr lang="ru-RU" dirty="0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314866229"/>
              </p:ext>
            </p:extLst>
          </p:nvPr>
        </p:nvGraphicFramePr>
        <p:xfrm>
          <a:off x="611560" y="3933056"/>
          <a:ext cx="4032447" cy="16001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3102"/>
                <a:gridCol w="1323102"/>
                <a:gridCol w="1386243"/>
              </a:tblGrid>
              <a:tr h="1234423">
                <a:tc>
                  <a:txBody>
                    <a:bodyPr/>
                    <a:lstStyle/>
                    <a:p>
                      <a:r>
                        <a:rPr lang="en-US" dirty="0" smtClean="0"/>
                        <a:t>Area</a:t>
                      </a:r>
                      <a:endParaRPr lang="ru-RU" dirty="0"/>
                    </a:p>
                  </a:txBody>
                  <a:tcPr marL="44891" marR="4489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Least size of focus zone,</a:t>
                      </a:r>
                      <a:r>
                        <a:rPr lang="en-US" baseline="0" dirty="0" smtClean="0"/>
                        <a:t> km</a:t>
                      </a:r>
                      <a:endParaRPr lang="ru-RU" dirty="0"/>
                    </a:p>
                  </a:txBody>
                  <a:tcPr marL="44891" marR="4489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Size of active blocks of the Earth, km </a:t>
                      </a:r>
                      <a:endParaRPr lang="ru-RU" dirty="0"/>
                    </a:p>
                  </a:txBody>
                  <a:tcPr marL="44891" marR="44891"/>
                </a:tc>
              </a:tr>
              <a:tr h="308606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Бачаты</a:t>
                      </a:r>
                      <a:endParaRPr lang="ru-RU" dirty="0"/>
                    </a:p>
                  </a:txBody>
                  <a:tcPr marL="44891" marR="44891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 marL="44891" marR="44891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100-200</a:t>
                      </a:r>
                      <a:endParaRPr lang="ru-RU" dirty="0"/>
                    </a:p>
                  </a:txBody>
                  <a:tcPr marL="44891" marR="44891"/>
                </a:tc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0A1AFC-0BCB-4CB7-9036-B00F2EDA54D0}" type="slidenum">
              <a:rPr lang="zh-CN" altLang="ru-RU" smtClean="0">
                <a:solidFill>
                  <a:srgbClr val="676A55">
                    <a:shade val="90000"/>
                  </a:srgbClr>
                </a:solidFill>
              </a:rPr>
              <a:pPr>
                <a:defRPr/>
              </a:pPr>
              <a:t>34</a:t>
            </a:fld>
            <a:endParaRPr lang="ru-RU" altLang="zh-CN">
              <a:solidFill>
                <a:srgbClr val="676A55">
                  <a:shade val="90000"/>
                </a:srgbClr>
              </a:solidFill>
            </a:endParaRPr>
          </a:p>
        </p:txBody>
      </p:sp>
      <p:pic>
        <p:nvPicPr>
          <p:cNvPr id="8499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93096"/>
            <a:ext cx="2761727" cy="230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881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/>
              <a:t>На карте блочного строения Кузбасса 100-200 км – это блоки земной коры </a:t>
            </a:r>
            <a:r>
              <a:rPr lang="en-US" sz="2400" dirty="0" smtClean="0"/>
              <a:t>II </a:t>
            </a:r>
            <a:r>
              <a:rPr lang="ru-RU" sz="2400" dirty="0" smtClean="0"/>
              <a:t>ранга, участвующие в самостоятельных тектонических движениях. </a:t>
            </a:r>
            <a:endParaRPr lang="ru-RU" sz="2400" dirty="0"/>
          </a:p>
        </p:txBody>
      </p:sp>
      <p:pic>
        <p:nvPicPr>
          <p:cNvPr id="4" name="Содержимое 3" descr="20160913_12053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6061" b="4348"/>
          <a:stretch>
            <a:fillRect/>
          </a:stretch>
        </p:blipFill>
        <p:spPr>
          <a:xfrm rot="16200000">
            <a:off x="2000231" y="2714619"/>
            <a:ext cx="4429157" cy="2714644"/>
          </a:xfrm>
        </p:spPr>
      </p:pic>
      <p:sp>
        <p:nvSpPr>
          <p:cNvPr id="6" name="Стрелка вправо 5"/>
          <p:cNvSpPr/>
          <p:nvPr/>
        </p:nvSpPr>
        <p:spPr>
          <a:xfrm rot="21284220">
            <a:off x="2428860" y="414338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лево 6"/>
          <p:cNvSpPr/>
          <p:nvPr/>
        </p:nvSpPr>
        <p:spPr>
          <a:xfrm rot="21256064">
            <a:off x="5500694" y="3857628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 rot="-600000">
            <a:off x="3786182" y="4143380"/>
            <a:ext cx="142876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5580111" y="5035317"/>
            <a:ext cx="32403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Взаимодействие блоков может создавать региональные зоны предельно напряженного состояния. 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54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Возможная область подготовки </a:t>
            </a:r>
            <a:r>
              <a:rPr lang="ru-RU" sz="3200" dirty="0" err="1" smtClean="0"/>
              <a:t>Бачатского</a:t>
            </a:r>
            <a:r>
              <a:rPr lang="ru-RU" sz="3200" dirty="0" smtClean="0"/>
              <a:t> </a:t>
            </a:r>
            <a:r>
              <a:rPr lang="ru-RU" sz="3200" dirty="0" smtClean="0"/>
              <a:t>землетрясения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5" t="932" r="56614" b="-1444"/>
          <a:stretch/>
        </p:blipFill>
        <p:spPr>
          <a:xfrm>
            <a:off x="1763688" y="1412776"/>
            <a:ext cx="5448845" cy="4596028"/>
          </a:xfrm>
        </p:spPr>
      </p:pic>
    </p:spTree>
    <p:extLst>
      <p:ext uri="{BB962C8B-B14F-4D97-AF65-F5344CB8AC3E}">
        <p14:creationId xmlns:p14="http://schemas.microsoft.com/office/powerpoint/2010/main" val="140957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ru-RU" sz="3200" dirty="0" smtClean="0"/>
              <a:t>Возможная область подготовки горно-тектонического удара на месторождении </a:t>
            </a:r>
            <a:r>
              <a:rPr lang="ru-RU" sz="3200" dirty="0" err="1" smtClean="0"/>
              <a:t>Бейпяо</a:t>
            </a:r>
            <a:r>
              <a:rPr lang="ru-RU" sz="3200" dirty="0" smtClean="0"/>
              <a:t> 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9" t="-152" b="1"/>
          <a:stretch/>
        </p:blipFill>
        <p:spPr>
          <a:xfrm>
            <a:off x="1547664" y="2276872"/>
            <a:ext cx="6584324" cy="4276736"/>
          </a:xfrm>
        </p:spPr>
      </p:pic>
    </p:spTree>
    <p:extLst>
      <p:ext uri="{BB962C8B-B14F-4D97-AF65-F5344CB8AC3E}">
        <p14:creationId xmlns:p14="http://schemas.microsoft.com/office/powerpoint/2010/main" val="132387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/>
              <a:t>проф.Петухов</a:t>
            </a:r>
            <a:r>
              <a:rPr lang="ru-RU" sz="2800" dirty="0" smtClean="0"/>
              <a:t> И. М. – автор идеи о предельно напряженном состоянии </a:t>
            </a:r>
            <a:r>
              <a:rPr lang="ru-RU" sz="2800" dirty="0" smtClean="0"/>
              <a:t>земной </a:t>
            </a:r>
            <a:r>
              <a:rPr lang="ru-RU" sz="2800" dirty="0" smtClean="0"/>
              <a:t>коры</a:t>
            </a:r>
            <a:endParaRPr lang="ru-RU" sz="2800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504" y="1844824"/>
            <a:ext cx="4158952" cy="39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60848"/>
            <a:ext cx="4038600" cy="311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596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Схема формирования предельно напряженного состояния двух иерархических уровней (краевая часть пласта и скважина)</a:t>
            </a:r>
            <a:endParaRPr lang="ru-RU" sz="2800" dirty="0"/>
          </a:p>
        </p:txBody>
      </p:sp>
      <p:pic>
        <p:nvPicPr>
          <p:cNvPr id="1229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05649"/>
            <a:ext cx="4038600" cy="371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26" y="1613562"/>
            <a:ext cx="2901948" cy="449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88840"/>
            <a:ext cx="4038600" cy="371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109" y="1988840"/>
            <a:ext cx="4038600" cy="371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939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Горно-тектонический удар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Горно-тектонический удар – горный удар, вызванный приходом волны энергии от толчка (землетрясения) из массива (Петухов</a:t>
            </a:r>
            <a:r>
              <a:rPr lang="ru-RU" dirty="0" smtClean="0"/>
              <a:t>, 2004)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Первые горно-тектонические удары описаны на примере Ткибули-</a:t>
            </a:r>
            <a:r>
              <a:rPr lang="ru-RU" dirty="0" err="1" smtClean="0"/>
              <a:t>Шаорского</a:t>
            </a:r>
            <a:r>
              <a:rPr lang="ru-RU" dirty="0" smtClean="0"/>
              <a:t> месторождения в Грузии. Приход </a:t>
            </a:r>
            <a:r>
              <a:rPr lang="ru-RU" dirty="0" smtClean="0"/>
              <a:t>сейсмической волны от </a:t>
            </a:r>
            <a:r>
              <a:rPr lang="ru-RU" dirty="0" smtClean="0"/>
              <a:t>землетрясения переводит  </a:t>
            </a:r>
            <a:r>
              <a:rPr lang="ru-RU" dirty="0" smtClean="0"/>
              <a:t>рассматривался авторами (Петухов И.М., </a:t>
            </a:r>
            <a:r>
              <a:rPr lang="ru-RU" dirty="0" err="1" smtClean="0"/>
              <a:t>Гелашвили</a:t>
            </a:r>
            <a:r>
              <a:rPr lang="ru-RU" dirty="0" smtClean="0"/>
              <a:t> Г.М., 1973) как </a:t>
            </a:r>
            <a:r>
              <a:rPr lang="ru-RU" dirty="0" smtClean="0"/>
              <a:t>горного удара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460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В земной коре участки предельно напряженного состояния возникают от поверхности на некоторую глубину</a:t>
            </a:r>
            <a:endParaRPr lang="ru-RU" sz="24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5" t="12148" r="27226" b="11036"/>
          <a:stretch/>
        </p:blipFill>
        <p:spPr bwMode="auto">
          <a:xfrm rot="5400000">
            <a:off x="2873557" y="2103107"/>
            <a:ext cx="2985053" cy="34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318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altLang="ru-RU" sz="2400" dirty="0" smtClean="0"/>
              <a:t>Схема участков 1-4-й степеней геодинамической опасности </a:t>
            </a:r>
            <a:r>
              <a:rPr lang="ru-RU" altLang="ru-RU" sz="1800" dirty="0" smtClean="0"/>
              <a:t>(</a:t>
            </a:r>
            <a:r>
              <a:rPr lang="ru-RU" altLang="ru-RU" sz="1800" dirty="0" err="1" smtClean="0"/>
              <a:t>Батугин</a:t>
            </a:r>
            <a:r>
              <a:rPr lang="ru-RU" altLang="ru-RU" sz="1800" dirty="0" smtClean="0"/>
              <a:t>, 1996, 2008) </a:t>
            </a:r>
          </a:p>
        </p:txBody>
      </p:sp>
      <p:pic>
        <p:nvPicPr>
          <p:cNvPr id="22531" name="Picture 6" descr="010 Схема участков 1-4-й степеней геодинамической опасност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238" y="1600200"/>
            <a:ext cx="7883525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197728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Выводы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514350" indent="-514350" algn="just">
              <a:buAutoNum type="arabicPeriod"/>
            </a:pPr>
            <a:r>
              <a:rPr lang="ru-RU" dirty="0" smtClean="0"/>
              <a:t>Крупные геодинамические события на горных предприятиях реализуются как часть тектонического процесса, что необходимо учитывать при планировании развития горно-промышленных районов</a:t>
            </a:r>
          </a:p>
          <a:p>
            <a:pPr marL="514350" indent="-514350" algn="just">
              <a:buAutoNum type="arabicPeriod"/>
            </a:pPr>
            <a:r>
              <a:rPr lang="ru-RU" dirty="0" smtClean="0"/>
              <a:t>Возникновение </a:t>
            </a:r>
            <a:r>
              <a:rPr lang="ru-RU" dirty="0"/>
              <a:t>горно-тектонического удара </a:t>
            </a:r>
            <a:r>
              <a:rPr lang="ru-RU" dirty="0" smtClean="0"/>
              <a:t>на шахте </a:t>
            </a:r>
            <a:r>
              <a:rPr lang="ru-RU" dirty="0" err="1" smtClean="0"/>
              <a:t>Кургазакская</a:t>
            </a:r>
            <a:r>
              <a:rPr lang="ru-RU" dirty="0" smtClean="0"/>
              <a:t> могло быть результатом реализации процессов </a:t>
            </a:r>
            <a:r>
              <a:rPr lang="ru-RU" dirty="0"/>
              <a:t>активизации суффозионно-карстовых и геодинамических </a:t>
            </a:r>
            <a:r>
              <a:rPr lang="ru-RU" dirty="0" smtClean="0"/>
              <a:t>процессов. В результате прорыва </a:t>
            </a:r>
            <a:r>
              <a:rPr lang="ru-RU" dirty="0"/>
              <a:t>речных вод в горные выработки по </a:t>
            </a:r>
            <a:r>
              <a:rPr lang="ru-RU" dirty="0" err="1"/>
              <a:t>сместителям</a:t>
            </a:r>
            <a:r>
              <a:rPr lang="ru-RU" dirty="0"/>
              <a:t> нарушений </a:t>
            </a:r>
            <a:r>
              <a:rPr lang="ru-RU" dirty="0" smtClean="0"/>
              <a:t>произошло снижение </a:t>
            </a:r>
            <a:r>
              <a:rPr lang="ru-RU" dirty="0"/>
              <a:t>нормального сжатия </a:t>
            </a:r>
            <a:r>
              <a:rPr lang="ru-RU" dirty="0" err="1"/>
              <a:t>сместителя</a:t>
            </a:r>
            <a:r>
              <a:rPr lang="ru-RU" dirty="0"/>
              <a:t> одного из крупных </a:t>
            </a:r>
            <a:r>
              <a:rPr lang="ru-RU" dirty="0" smtClean="0"/>
              <a:t>нарушений, что способствовало динамической подвижке его крыла. Т. </a:t>
            </a:r>
            <a:r>
              <a:rPr lang="ru-RU" dirty="0"/>
              <a:t>о</a:t>
            </a:r>
            <a:r>
              <a:rPr lang="ru-RU" dirty="0" smtClean="0"/>
              <a:t>. прорыв речных вод можно рассматривать как триггер горного удара на шахте </a:t>
            </a:r>
            <a:r>
              <a:rPr lang="ru-RU" dirty="0" err="1" smtClean="0"/>
              <a:t>Кургазакская</a:t>
            </a:r>
            <a:r>
              <a:rPr lang="ru-RU" dirty="0" smtClean="0"/>
              <a:t>.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75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Некоторые публикации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514350" indent="-514350">
              <a:buAutoNum type="arabicPeriod"/>
            </a:pPr>
            <a:r>
              <a:rPr lang="en-US" dirty="0" err="1" smtClean="0"/>
              <a:t>Batugin</a:t>
            </a:r>
            <a:r>
              <a:rPr lang="en-US" dirty="0" smtClean="0"/>
              <a:t> </a:t>
            </a:r>
            <a:r>
              <a:rPr lang="en-US" dirty="0"/>
              <a:t>A. Reactivation of major faults during strong rock bursts as realization of tectonic processes</a:t>
            </a:r>
            <a:r>
              <a:rPr lang="en-US" dirty="0" smtClean="0"/>
              <a:t>. In: Proceedings of ISRM-2019 (will be published).</a:t>
            </a:r>
            <a:endParaRPr lang="en-US" dirty="0"/>
          </a:p>
          <a:p>
            <a:pPr marL="514350" indent="-514350">
              <a:buAutoNum type="arabicPeriod"/>
            </a:pPr>
            <a:r>
              <a:rPr lang="en-US" dirty="0" err="1" smtClean="0"/>
              <a:t>Batugin</a:t>
            </a:r>
            <a:r>
              <a:rPr lang="en-US" dirty="0" smtClean="0"/>
              <a:t> </a:t>
            </a:r>
            <a:r>
              <a:rPr lang="en-US" dirty="0"/>
              <a:t>A. Critically Stressed Areas of Earth’s Crust as Medium for Man-caused Hazards / E3S Web of Conferences, 56, 02007 (2018) https://doi.org/10.1051/e3sconf/20185602007</a:t>
            </a:r>
            <a:r>
              <a:rPr lang="en-US" dirty="0" smtClean="0"/>
              <a:t>.</a:t>
            </a:r>
            <a:r>
              <a:rPr lang="ru-RU" dirty="0" smtClean="0"/>
              <a:t> </a:t>
            </a:r>
          </a:p>
          <a:p>
            <a:pPr marL="514350" indent="-514350">
              <a:buAutoNum type="arabicPeriod"/>
            </a:pPr>
            <a:r>
              <a:rPr lang="en-US" dirty="0" err="1" smtClean="0"/>
              <a:t>Batugin</a:t>
            </a:r>
            <a:r>
              <a:rPr lang="en-US" dirty="0"/>
              <a:t>, A.S. On the </a:t>
            </a:r>
            <a:r>
              <a:rPr lang="en-US" dirty="0" err="1"/>
              <a:t>tectonophysical</a:t>
            </a:r>
            <a:r>
              <a:rPr lang="en-US" dirty="0"/>
              <a:t> conditions of tectonic rock bursts / Proceedings of the Ninth International Symposium on </a:t>
            </a:r>
            <a:r>
              <a:rPr lang="en-US" dirty="0" err="1"/>
              <a:t>Rockbursts</a:t>
            </a:r>
            <a:r>
              <a:rPr lang="en-US" dirty="0"/>
              <a:t> and Seismicity in Mines (RASiM-2017), Nov. 15-17, 2017. Santiago, Chile, 2017, pp. </a:t>
            </a:r>
            <a:r>
              <a:rPr lang="en-US" dirty="0" smtClean="0"/>
              <a:t>140-144.</a:t>
            </a:r>
            <a:endParaRPr lang="ru-RU" dirty="0" smtClean="0"/>
          </a:p>
          <a:p>
            <a:pPr marL="514350" indent="-514350">
              <a:buAutoNum type="arabicPeriod"/>
            </a:pPr>
            <a:r>
              <a:rPr lang="en-US" dirty="0" err="1"/>
              <a:t>Batugin</a:t>
            </a:r>
            <a:r>
              <a:rPr lang="en-US" dirty="0"/>
              <a:t> A.S., </a:t>
            </a:r>
            <a:r>
              <a:rPr lang="en-US" dirty="0" err="1"/>
              <a:t>Batugina</a:t>
            </a:r>
            <a:r>
              <a:rPr lang="en-US" dirty="0"/>
              <a:t> I.M., Lan </a:t>
            </a:r>
            <a:r>
              <a:rPr lang="en-US" dirty="0" err="1"/>
              <a:t>Tianwei</a:t>
            </a:r>
            <a:r>
              <a:rPr lang="en-US" dirty="0"/>
              <a:t> </a:t>
            </a:r>
            <a:r>
              <a:rPr lang="en-US" dirty="0" err="1"/>
              <a:t>Tectonophysical</a:t>
            </a:r>
            <a:r>
              <a:rPr lang="en-US" dirty="0"/>
              <a:t> model of fault tectonic rock burst with wing sliding // Journal of Liaoning Technical University (Natural Science). 2016, 35(6): 561-565. </a:t>
            </a:r>
            <a:r>
              <a:rPr lang="en-US" dirty="0" err="1"/>
              <a:t>doi</a:t>
            </a:r>
            <a:r>
              <a:rPr lang="en-US" dirty="0"/>
              <a:t>: 10.11956/</a:t>
            </a:r>
            <a:r>
              <a:rPr lang="en-US" dirty="0" err="1"/>
              <a:t>j_issn</a:t>
            </a:r>
            <a:r>
              <a:rPr lang="en-US" dirty="0"/>
              <a:t>. 1008-0562.2016.06.001</a:t>
            </a:r>
            <a:r>
              <a:rPr lang="en-US" dirty="0" smtClean="0"/>
              <a:t>.</a:t>
            </a:r>
            <a:endParaRPr lang="ru-RU" dirty="0" smtClean="0"/>
          </a:p>
          <a:p>
            <a:pPr marL="514350" indent="-514350">
              <a:buAutoNum type="arabicPeriod"/>
            </a:pPr>
            <a:r>
              <a:rPr lang="ru-RU" dirty="0" smtClean="0"/>
              <a:t> </a:t>
            </a:r>
            <a:r>
              <a:rPr lang="ru-RU" dirty="0" err="1"/>
              <a:t>Батугин</a:t>
            </a:r>
            <a:r>
              <a:rPr lang="ru-RU" dirty="0"/>
              <a:t> А.С. Тектонофизическая модель горно-тектонических ударов с подвижками крыльев крупных тектонических нарушений. // ГИАБ, «Труды научного симпозиума «Неделя Горняка – 2010». 2010. с.252-264.</a:t>
            </a:r>
            <a:endParaRPr lang="ru-RU" dirty="0" smtClean="0"/>
          </a:p>
          <a:p>
            <a:pPr marL="514350" indent="-514350">
              <a:buAutoNum type="arabicPeriod"/>
            </a:pPr>
            <a:r>
              <a:rPr lang="ru-RU" dirty="0" err="1" smtClean="0"/>
              <a:t>Батугин</a:t>
            </a:r>
            <a:r>
              <a:rPr lang="ru-RU" dirty="0" smtClean="0"/>
              <a:t> </a:t>
            </a:r>
            <a:r>
              <a:rPr lang="ru-RU" dirty="0"/>
              <a:t>А.С. Классификация участков земной коры по степени геодинамической опасности. // Труды научного симпозиума «Неделя Горняка – 2009». 2009. с. 246-254</a:t>
            </a:r>
            <a:r>
              <a:rPr lang="ru-RU" dirty="0" smtClean="0"/>
              <a:t>.</a:t>
            </a:r>
          </a:p>
          <a:p>
            <a:pPr marL="514350" indent="-514350">
              <a:buAutoNum type="arabicPeriod"/>
            </a:pPr>
            <a:r>
              <a:rPr lang="en-US" dirty="0" err="1" smtClean="0"/>
              <a:t>Batugin</a:t>
            </a:r>
            <a:r>
              <a:rPr lang="en-US" dirty="0"/>
              <a:t>, A., </a:t>
            </a:r>
            <a:r>
              <a:rPr lang="en-US" dirty="0" err="1"/>
              <a:t>Klimanova</a:t>
            </a:r>
            <a:r>
              <a:rPr lang="en-US" dirty="0"/>
              <a:t>, V.: Assessment of the influence of the depth of flooding of the liquidated mines on the increase of the geodynamic hazard. In: Deformation and destruction of materials with defects and dynamic phenomena in workings, pp. 26-27. Simferopol (2000).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733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БЛАГОДАРЮ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590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Расширенное </a:t>
            </a:r>
            <a:r>
              <a:rPr lang="ru-RU" dirty="0" smtClean="0"/>
              <a:t>понятия горно-тектонического удара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Горно-тектоническими ударами стали называть горные удары с гипоцентром в </a:t>
            </a:r>
            <a:r>
              <a:rPr lang="ru-RU" dirty="0"/>
              <a:t>глубине </a:t>
            </a:r>
            <a:r>
              <a:rPr lang="ru-RU" dirty="0" smtClean="0"/>
              <a:t>массива, сопровождающиеся </a:t>
            </a:r>
            <a:r>
              <a:rPr lang="ru-RU" dirty="0"/>
              <a:t>сильным сотрясением массива, резким звуком, образованием пыли и воздушной волной. Их </a:t>
            </a:r>
            <a:r>
              <a:rPr lang="ru-RU" dirty="0" smtClean="0"/>
              <a:t>происхождение связывают с полем тектонических напряжений (</a:t>
            </a:r>
            <a:r>
              <a:rPr lang="ru-RU" dirty="0" smtClean="0"/>
              <a:t>Каталоги ВНИМИ, Ловчиков </a:t>
            </a:r>
            <a:r>
              <a:rPr lang="ru-RU" dirty="0" smtClean="0"/>
              <a:t>А.В. 2004, Лазаревич Т.И., 1990, Еременко А.А. и др.).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773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Сильные горные удары (техногенные землетрясения по другим классификациям) известны на многих месторождениях мира.</a:t>
            </a:r>
            <a:endParaRPr lang="ru-RU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41931"/>
            <a:ext cx="6840760" cy="3883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2059042" y="2975376"/>
            <a:ext cx="208702" cy="1748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267744" y="2780928"/>
            <a:ext cx="65274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1964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4499992" y="3140968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716016" y="2965594"/>
            <a:ext cx="652743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1929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5467491" y="2684185"/>
            <a:ext cx="216024" cy="18466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683515" y="2564904"/>
            <a:ext cx="838691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1980-е</a:t>
            </a: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6300192" y="4149080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683515" y="4293096"/>
            <a:ext cx="688685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1930</a:t>
            </a:r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7812360" y="3356992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7452320" y="3501008"/>
            <a:ext cx="652743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1970</a:t>
            </a:r>
            <a:endParaRPr lang="ru-RU" dirty="0"/>
          </a:p>
        </p:txBody>
      </p:sp>
      <p:sp>
        <p:nvSpPr>
          <p:cNvPr id="16" name="Овал 15"/>
          <p:cNvSpPr/>
          <p:nvPr/>
        </p:nvSpPr>
        <p:spPr>
          <a:xfrm>
            <a:off x="7092280" y="3248980"/>
            <a:ext cx="216024" cy="1800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6444209" y="3501008"/>
            <a:ext cx="864096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1980</a:t>
            </a:r>
            <a:r>
              <a:rPr lang="ru-RU" dirty="0" smtClean="0"/>
              <a:t>-е</a:t>
            </a:r>
            <a:endParaRPr lang="ru-RU" dirty="0"/>
          </a:p>
        </p:txBody>
      </p:sp>
      <p:sp>
        <p:nvSpPr>
          <p:cNvPr id="18" name="Овал 17"/>
          <p:cNvSpPr/>
          <p:nvPr/>
        </p:nvSpPr>
        <p:spPr>
          <a:xfrm>
            <a:off x="4716016" y="5373216"/>
            <a:ext cx="222580" cy="1800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5042386" y="5157192"/>
            <a:ext cx="825757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1910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179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dirty="0" smtClean="0"/>
              <a:t>Например, одно из крупнейших техногенных  землетрясений в Южной Африке с </a:t>
            </a:r>
            <a:r>
              <a:rPr lang="en-US" sz="2200" dirty="0" smtClean="0"/>
              <a:t>M= 5,2.  </a:t>
            </a:r>
            <a:r>
              <a:rPr lang="ru-RU" sz="2200" dirty="0" smtClean="0"/>
              <a:t> произошло 8 декабря 1976 г.</a:t>
            </a:r>
            <a:r>
              <a:rPr lang="en-US" sz="2200" dirty="0" smtClean="0"/>
              <a:t> </a:t>
            </a:r>
            <a:r>
              <a:rPr lang="ru-RU" sz="2200" dirty="0" smtClean="0"/>
              <a:t>(</a:t>
            </a:r>
            <a:r>
              <a:rPr lang="en-US" sz="2200" dirty="0" err="1" smtClean="0"/>
              <a:t>Durrheim</a:t>
            </a:r>
            <a:r>
              <a:rPr lang="en-US" sz="2200" dirty="0" smtClean="0"/>
              <a:t> et al., 2007)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2342047"/>
            <a:ext cx="4038600" cy="3042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25254"/>
            <a:ext cx="4038600" cy="2875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378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Самым сильным техногенным землетрясением в ЮАР (золотодобывающие рудники </a:t>
            </a:r>
            <a:r>
              <a:rPr lang="ru-RU" sz="2400" dirty="0" err="1" smtClean="0"/>
              <a:t>Стилфонтайн</a:t>
            </a:r>
            <a:r>
              <a:rPr lang="ru-RU" sz="2400" dirty="0" smtClean="0"/>
              <a:t>) считается событие 9 марта </a:t>
            </a:r>
            <a:r>
              <a:rPr lang="en-US" sz="2400" dirty="0" smtClean="0"/>
              <a:t>2005</a:t>
            </a:r>
            <a:r>
              <a:rPr lang="ru-RU" sz="2400" dirty="0" smtClean="0"/>
              <a:t> года  с М=5,3.  </a:t>
            </a:r>
            <a:r>
              <a:rPr lang="en-US" sz="2400" dirty="0" smtClean="0"/>
              <a:t>(from </a:t>
            </a:r>
            <a:r>
              <a:rPr lang="en-US" sz="2400" dirty="0" err="1" smtClean="0"/>
              <a:t>Durrheim</a:t>
            </a:r>
            <a:r>
              <a:rPr lang="en-US" sz="2400" dirty="0" smtClean="0"/>
              <a:t> et al., 2007)</a:t>
            </a:r>
            <a:r>
              <a:rPr lang="ru-RU" sz="2400" dirty="0" smtClean="0"/>
              <a:t>.</a:t>
            </a:r>
            <a:br>
              <a:rPr lang="ru-RU" sz="2400" dirty="0" smtClean="0"/>
            </a:br>
            <a:r>
              <a:rPr lang="ru-RU" sz="2400" dirty="0" smtClean="0"/>
              <a:t>Рудник был закрыт, работы лишилось 6500 человек, ущерб превысил 100  млн. </a:t>
            </a:r>
            <a:r>
              <a:rPr lang="en-US" sz="2400" dirty="0" smtClean="0"/>
              <a:t>$.</a:t>
            </a:r>
            <a:endParaRPr lang="ru-RU" sz="2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94252" y="2000240"/>
            <a:ext cx="5555495" cy="4125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5613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836712"/>
            <a:ext cx="7931224" cy="288031"/>
          </a:xfrm>
        </p:spPr>
        <p:txBody>
          <a:bodyPr>
            <a:normAutofit/>
          </a:bodyPr>
          <a:lstStyle/>
          <a:p>
            <a:r>
              <a:rPr lang="ru-RU" sz="1200" dirty="0" smtClean="0"/>
              <a:t>В настоящее время в России существует несколько горно-промышленных районов с техногенной сейсмичностью </a:t>
            </a:r>
            <a:endParaRPr lang="ru-RU" sz="1200" dirty="0"/>
          </a:p>
        </p:txBody>
      </p:sp>
      <p:pic>
        <p:nvPicPr>
          <p:cNvPr id="4" name="Содержимое 3" descr="Карта сейсмичности России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7750" y="1142984"/>
            <a:ext cx="7107382" cy="4286280"/>
          </a:xfrm>
        </p:spPr>
      </p:pic>
      <p:sp>
        <p:nvSpPr>
          <p:cNvPr id="5" name="Овал 4"/>
          <p:cNvSpPr/>
          <p:nvPr/>
        </p:nvSpPr>
        <p:spPr>
          <a:xfrm>
            <a:off x="4428565" y="4257684"/>
            <a:ext cx="142876" cy="3428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6" name="Овал 5"/>
          <p:cNvSpPr/>
          <p:nvPr/>
        </p:nvSpPr>
        <p:spPr>
          <a:xfrm>
            <a:off x="3214678" y="3000372"/>
            <a:ext cx="357190" cy="57150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 rot="17277869">
            <a:off x="3071802" y="1785926"/>
            <a:ext cx="500066" cy="35719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714876" y="2714620"/>
            <a:ext cx="214314" cy="28575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260649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В России в ряде горнодобывающих районов проблема горных ударов трансформировалась в проблему горно-тектонических ударов и техногенной сейсмичности (Адушкин, 2016, 2018, </a:t>
            </a:r>
            <a:r>
              <a:rPr lang="ru-RU" sz="1400" dirty="0" err="1" smtClean="0"/>
              <a:t>Батугин</a:t>
            </a:r>
            <a:r>
              <a:rPr lang="ru-RU" sz="1400" dirty="0" smtClean="0"/>
              <a:t>, 2008 и др.)</a:t>
            </a:r>
            <a:endParaRPr lang="ru-RU" sz="1400" dirty="0"/>
          </a:p>
        </p:txBody>
      </p:sp>
      <p:sp>
        <p:nvSpPr>
          <p:cNvPr id="9" name="Овал 8"/>
          <p:cNvSpPr/>
          <p:nvPr/>
        </p:nvSpPr>
        <p:spPr>
          <a:xfrm>
            <a:off x="6588224" y="3933056"/>
            <a:ext cx="216024" cy="32462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40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10085</TotalTime>
  <Words>2205</Words>
  <Application>Microsoft Office PowerPoint</Application>
  <PresentationFormat>Экран (4:3)</PresentationFormat>
  <Paragraphs>265</Paragraphs>
  <Slides>44</Slides>
  <Notes>15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6" baseType="lpstr">
      <vt:lpstr>Тема Office</vt:lpstr>
      <vt:lpstr>Формула</vt:lpstr>
      <vt:lpstr>5ая Международная конференция "Триггерные эффекты в геосистемах" 4-7 Июня 2019 / Москва  Прорыв воды реки Ай в горные выработки шахты Кургазакская  как триггер горно-тектонического удара </vt:lpstr>
      <vt:lpstr>1. Введение. Проблема геодинамических явлений при ведении горных работ известна с конца 19-го века</vt:lpstr>
      <vt:lpstr>Обычно горный удар – это авария в шахте  (photo of Christopher Mark) </vt:lpstr>
      <vt:lpstr>Горно-тектонический удар </vt:lpstr>
      <vt:lpstr>Расширенное понятия горно-тектонического удара</vt:lpstr>
      <vt:lpstr>Сильные горные удары (техногенные землетрясения по другим классификациям) известны на многих месторождениях мира.</vt:lpstr>
      <vt:lpstr>Например, одно из крупнейших техногенных  землетрясений в Южной Африке с M= 5,2.   произошло 8 декабря 1976 г. (Durrheim et al., 2007)</vt:lpstr>
      <vt:lpstr>Самым сильным техногенным землетрясением в ЮАР (золотодобывающие рудники Стилфонтайн) считается событие 9 марта 2005 года  с М=5,3.  (from Durrheim et al., 2007). Рудник был закрыт, работы лишилось 6500 человек, ущерб превысил 100  млн. $.</vt:lpstr>
      <vt:lpstr>В настоящее время в России существует несколько горно-промышленных районов с техногенной сейсмичностью </vt:lpstr>
      <vt:lpstr>В СССР и России одним из сильнейших горных ударов  был горно-тектонический удар на шахте Кургазакская (Lovchikov, 2013,  Dyagilev, R ,  2015)</vt:lpstr>
      <vt:lpstr>2. Характер проявления некоторых горно-тектонических ударов </vt:lpstr>
      <vt:lpstr>Некоторые характеристики горно-тектонических ударов</vt:lpstr>
      <vt:lpstr>Размеры очага горно-тектонического удара достигают сотен метров</vt:lpstr>
      <vt:lpstr>Во время горно-тектонического удара происходят подвижки (смещения) крыльев тектонических нарушений на величины до нескольких десятков см</vt:lpstr>
      <vt:lpstr>Направление подвижки по нарушению связано с внешним полем напряжений, вызвавшего эту подвижку  </vt:lpstr>
      <vt:lpstr>Известно несколько аналитических и графических методов определения ориентировки главных осей по данным о характере смещения крыльев нарушений</vt:lpstr>
      <vt:lpstr>Характер смещения крыльев крупных нарушений при горно-тектонических ударах на СУБРе в 1980-х годах (Batugin, 1987, 2017)</vt:lpstr>
      <vt:lpstr>Стереограмма направлений смещений крыльев крупных нарушений при сильных горных ударах на СУБРе (Batugin, 1987, 2008)</vt:lpstr>
      <vt:lpstr>Горно-тектонические удары  5.10.1984 и 19. 10. 1985 как смещение блоков земной коры в сторону выработанных пространств.</vt:lpstr>
      <vt:lpstr>2. Угольное месторождение Бейпяо в Китае</vt:lpstr>
      <vt:lpstr>Смещения по крупным нарушениям во время горно-тектонического удара с магнитудой 4,3 достигали 17 см и подчинялись региональному полю напряжений (Батугин, 1995, 2016).</vt:lpstr>
      <vt:lpstr>Механизм горно-тектонического удара на месторождении Бейпяо  как смещение крыльев нарушений в сторону выработанного пространства под действием регионального поля напряжений.</vt:lpstr>
      <vt:lpstr>Тектонофизическая модель техногенных землетрясений при затоплении шахт (Батугин, Климанова, 2000; Srinivasan, 2000;  Goldbach, 2009)</vt:lpstr>
      <vt:lpstr>3. К механизму горно-тектонического удара 28 мая 1990 г. на ш. Кургазакская</vt:lpstr>
      <vt:lpstr>Палео- и современное поля напряжений в районе ш. Кургазакская</vt:lpstr>
      <vt:lpstr>4. О техногенной природе Бачатского землетрясения</vt:lpstr>
      <vt:lpstr>Тектонофизическая схема Бачатского землетрясения такая же, как для горно-тектонического удара</vt:lpstr>
      <vt:lpstr>Непонятно, как горные работы на разрезе глубиной 300 м могли спровоцировать землетрясение с глубиной гипоцентра около 4 км.  Одно из возможных объяснений может быть дано с позиции концепции предельно напряженного состояния участков земной коры.</vt:lpstr>
      <vt:lpstr>Размеры очага Бачатского землетрясения при его магнитуде М=6,1 могли составлять до 10 км.</vt:lpstr>
      <vt:lpstr>Очаг горного удара – область предельно напряженного состояния массива Очаг землетрясения, как зона разрушения, - так же область предельно напряженного состояния </vt:lpstr>
      <vt:lpstr>  </vt:lpstr>
      <vt:lpstr> sarah.callaghan@stfc.ac.uk  @sorcha_ni  http://citingbytes.blogspot.co.uk/</vt:lpstr>
      <vt:lpstr>Район Бачатского угольного разреза  </vt:lpstr>
      <vt:lpstr>Размеры области подготовки Бачатского землетрясения могли составлять сотни км </vt:lpstr>
      <vt:lpstr>На карте блочного строения Кузбасса 100-200 км – это блоки земной коры II ранга, участвующие в самостоятельных тектонических движениях. </vt:lpstr>
      <vt:lpstr>Возможная область подготовки Бачатского землетрясения</vt:lpstr>
      <vt:lpstr>Возможная область подготовки горно-тектонического удара на месторождении Бейпяо </vt:lpstr>
      <vt:lpstr>проф.Петухов И. М. – автор идеи о предельно напряженном состоянии земной коры</vt:lpstr>
      <vt:lpstr>Схема формирования предельно напряженного состояния двух иерархических уровней (краевая часть пласта и скважина)</vt:lpstr>
      <vt:lpstr>В земной коре участки предельно напряженного состояния возникают от поверхности на некоторую глубину</vt:lpstr>
      <vt:lpstr>Схема участков 1-4-й степеней геодинамической опасности (Батугин, 1996, 2008) </vt:lpstr>
      <vt:lpstr>Выводы</vt:lpstr>
      <vt:lpstr>Некоторые публикации</vt:lpstr>
      <vt:lpstr> 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Тектонофизические условия горно-тектонических ударов и техногенных землетрясений"</dc:title>
  <dc:creator>Андриан</dc:creator>
  <cp:lastModifiedBy>Андриан</cp:lastModifiedBy>
  <cp:revision>91</cp:revision>
  <dcterms:created xsi:type="dcterms:W3CDTF">2018-09-09T09:52:48Z</dcterms:created>
  <dcterms:modified xsi:type="dcterms:W3CDTF">2019-06-06T05:05:17Z</dcterms:modified>
</cp:coreProperties>
</file>