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5" r:id="rId3"/>
  </p:sldMasterIdLst>
  <p:notesMasterIdLst>
    <p:notesMasterId r:id="rId37"/>
  </p:notesMasterIdLst>
  <p:sldIdLst>
    <p:sldId id="279" r:id="rId4"/>
    <p:sldId id="331" r:id="rId5"/>
    <p:sldId id="384" r:id="rId6"/>
    <p:sldId id="368" r:id="rId7"/>
    <p:sldId id="307" r:id="rId8"/>
    <p:sldId id="463" r:id="rId9"/>
    <p:sldId id="407" r:id="rId10"/>
    <p:sldId id="464" r:id="rId11"/>
    <p:sldId id="412" r:id="rId12"/>
    <p:sldId id="377" r:id="rId13"/>
    <p:sldId id="315" r:id="rId14"/>
    <p:sldId id="420" r:id="rId15"/>
    <p:sldId id="416" r:id="rId16"/>
    <p:sldId id="415" r:id="rId17"/>
    <p:sldId id="417" r:id="rId18"/>
    <p:sldId id="418" r:id="rId19"/>
    <p:sldId id="419" r:id="rId20"/>
    <p:sldId id="422" r:id="rId21"/>
    <p:sldId id="424" r:id="rId22"/>
    <p:sldId id="462" r:id="rId23"/>
    <p:sldId id="425" r:id="rId24"/>
    <p:sldId id="432" r:id="rId25"/>
    <p:sldId id="431" r:id="rId26"/>
    <p:sldId id="433" r:id="rId27"/>
    <p:sldId id="434" r:id="rId28"/>
    <p:sldId id="435" r:id="rId29"/>
    <p:sldId id="437" r:id="rId30"/>
    <p:sldId id="440" r:id="rId31"/>
    <p:sldId id="441" r:id="rId32"/>
    <p:sldId id="452" r:id="rId33"/>
    <p:sldId id="439" r:id="rId34"/>
    <p:sldId id="455" r:id="rId35"/>
    <p:sldId id="453" r:id="rId36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2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2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2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2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chemeClr val="tx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chemeClr val="tx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chemeClr val="tx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chemeClr val="tx2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044" autoAdjust="0"/>
    <p:restoredTop sz="94662" autoAdjust="0"/>
  </p:normalViewPr>
  <p:slideViewPr>
    <p:cSldViewPr>
      <p:cViewPr varScale="1">
        <p:scale>
          <a:sx n="83" d="100"/>
          <a:sy n="83" d="100"/>
        </p:scale>
        <p:origin x="-1282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0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s\REP\2013\AmountTempt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34215624829817"/>
          <c:y val="8.4459459459459679E-2"/>
          <c:w val="0.73913111702054135"/>
          <c:h val="0.68581081081081263"/>
        </c:manualLayout>
      </c:layout>
      <c:barChart>
        <c:barDir val="col"/>
        <c:grouping val="clustered"/>
        <c:ser>
          <c:idx val="1"/>
          <c:order val="0"/>
          <c:tx>
            <c:v>Event number</c:v>
          </c:tx>
          <c:spPr>
            <a:solidFill>
              <a:srgbClr val="008080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Лист1!$A$2:$A$13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34.07142857142837</c:v>
                </c:pt>
                <c:pt idx="1">
                  <c:v>24.142857142857171</c:v>
                </c:pt>
                <c:pt idx="2">
                  <c:v>21.428571428571427</c:v>
                </c:pt>
                <c:pt idx="3">
                  <c:v>17.857142857142829</c:v>
                </c:pt>
                <c:pt idx="4">
                  <c:v>16.214285714285751</c:v>
                </c:pt>
                <c:pt idx="5">
                  <c:v>25.214285714285751</c:v>
                </c:pt>
                <c:pt idx="6">
                  <c:v>52.642857142857153</c:v>
                </c:pt>
                <c:pt idx="7">
                  <c:v>99.142857142856613</c:v>
                </c:pt>
                <c:pt idx="8">
                  <c:v>121.92857142857136</c:v>
                </c:pt>
                <c:pt idx="9">
                  <c:v>127.07142857142846</c:v>
                </c:pt>
                <c:pt idx="10">
                  <c:v>77.428571428571303</c:v>
                </c:pt>
                <c:pt idx="11">
                  <c:v>40.857142857142591</c:v>
                </c:pt>
              </c:numCache>
            </c:numRef>
          </c:val>
        </c:ser>
        <c:dLbls/>
        <c:gapWidth val="50"/>
        <c:axId val="143495552"/>
        <c:axId val="143497472"/>
      </c:barChart>
      <c:lineChart>
        <c:grouping val="standard"/>
        <c:ser>
          <c:idx val="0"/>
          <c:order val="1"/>
          <c:tx>
            <c:v>Air Temperature</c:v>
          </c:tx>
          <c:spPr>
            <a:ln w="25400">
              <a:solidFill>
                <a:srgbClr val="00B0F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00B0F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dPt>
            <c:idx val="5"/>
            <c:marker>
              <c:symbol val="diamond"/>
              <c:size val="8"/>
              <c:spPr>
                <a:solidFill>
                  <a:srgbClr val="FF0000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</c:dPt>
          <c:dPt>
            <c:idx val="6"/>
            <c:marker>
              <c:symbol val="diamond"/>
              <c:size val="8"/>
              <c:spPr>
                <a:solidFill>
                  <a:srgbClr val="FF0000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spPr>
              <a:ln w="25400">
                <a:solidFill>
                  <a:srgbClr val="FF0000"/>
                </a:solidFill>
                <a:prstDash val="solid"/>
              </a:ln>
            </c:spPr>
          </c:dPt>
          <c:dPt>
            <c:idx val="7"/>
            <c:marker>
              <c:symbol val="diamond"/>
              <c:size val="8"/>
              <c:spPr>
                <a:solidFill>
                  <a:srgbClr val="FF0000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spPr>
              <a:ln w="25400">
                <a:solidFill>
                  <a:srgbClr val="FF0000"/>
                </a:solidFill>
                <a:prstDash val="solid"/>
              </a:ln>
            </c:spPr>
          </c:dPt>
          <c:dPt>
            <c:idx val="8"/>
            <c:marker>
              <c:symbol val="diamond"/>
              <c:size val="8"/>
              <c:spPr>
                <a:solidFill>
                  <a:srgbClr val="FF0000"/>
                </a:solidFill>
                <a:ln>
                  <a:solidFill>
                    <a:srgbClr val="000000"/>
                  </a:solidFill>
                  <a:prstDash val="solid"/>
                </a:ln>
              </c:spPr>
            </c:marker>
            <c:spPr>
              <a:ln w="25400">
                <a:solidFill>
                  <a:srgbClr val="FF0000"/>
                </a:solidFill>
                <a:prstDash val="solid"/>
              </a:ln>
            </c:spPr>
          </c:dPt>
          <c:val>
            <c:numRef>
              <c:f>Лист1!$C$2:$C$13</c:f>
              <c:numCache>
                <c:formatCode>General</c:formatCode>
                <c:ptCount val="12"/>
                <c:pt idx="0">
                  <c:v>-14.076470588235305</c:v>
                </c:pt>
                <c:pt idx="1">
                  <c:v>-14.570588235294135</c:v>
                </c:pt>
                <c:pt idx="2">
                  <c:v>-13.341176470588239</c:v>
                </c:pt>
                <c:pt idx="3">
                  <c:v>-10.158823529411761</c:v>
                </c:pt>
                <c:pt idx="4">
                  <c:v>-3.2294117647058842</c:v>
                </c:pt>
                <c:pt idx="5">
                  <c:v>2.8294117647058821</c:v>
                </c:pt>
                <c:pt idx="6">
                  <c:v>6.4294117647058817</c:v>
                </c:pt>
                <c:pt idx="7">
                  <c:v>5.5764705882352947</c:v>
                </c:pt>
                <c:pt idx="8">
                  <c:v>1.3588235294117683</c:v>
                </c:pt>
                <c:pt idx="9">
                  <c:v>-5.2</c:v>
                </c:pt>
                <c:pt idx="10">
                  <c:v>-8.7176470588235269</c:v>
                </c:pt>
                <c:pt idx="11">
                  <c:v>-12.064705882352939</c:v>
                </c:pt>
              </c:numCache>
            </c:numRef>
          </c:val>
        </c:ser>
        <c:dLbls/>
        <c:marker val="1"/>
        <c:axId val="143511936"/>
        <c:axId val="143513472"/>
      </c:lineChart>
      <c:catAx>
        <c:axId val="14349555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Months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0.45368661914304326"/>
              <c:y val="0.87500000000000133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43497472"/>
        <c:crosses val="autoZero"/>
        <c:lblAlgn val="ctr"/>
        <c:lblOffset val="100"/>
        <c:tickLblSkip val="1"/>
        <c:tickMarkSkip val="1"/>
      </c:catAx>
      <c:valAx>
        <c:axId val="143497472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Event</a:t>
                </a:r>
                <a:r>
                  <a:rPr lang="en-US" baseline="0"/>
                  <a:t> Nu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2.83554136964402E-2"/>
              <c:y val="0.26351351351351299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43495552"/>
        <c:crosses val="autoZero"/>
        <c:crossBetween val="between"/>
      </c:valAx>
      <c:catAx>
        <c:axId val="143511936"/>
        <c:scaling>
          <c:orientation val="minMax"/>
        </c:scaling>
        <c:delete val="1"/>
        <c:axPos val="b"/>
        <c:tickLblPos val="none"/>
        <c:crossAx val="143513472"/>
        <c:crosses val="autoZero"/>
        <c:lblAlgn val="ctr"/>
        <c:lblOffset val="100"/>
      </c:catAx>
      <c:valAx>
        <c:axId val="143513472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Cº</a:t>
                </a:r>
                <a:endParaRPr lang="ru-RU" baseline="30000"/>
              </a:p>
            </c:rich>
          </c:tx>
          <c:layout>
            <c:manualLayout>
              <c:xMode val="edge"/>
              <c:yMode val="edge"/>
              <c:x val="0.93005756924323668"/>
              <c:y val="0.34121621621621617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43511936"/>
        <c:crosses val="max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4366742939529709"/>
          <c:y val="9.7972972972973166E-2"/>
          <c:w val="0.31569027248703402"/>
          <c:h val="0.16891891891891908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9D162E1F-984D-4836-B319-0F652E8BD6C6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3B137E85-F972-4F25-88C7-B514E7FDDB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5344951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Проанализировав  результаты сейсмического мониторинга мы обнаружили устойчивый сезонных характер в динамике количества слабых землетрясений в шельфовой части района Шпицбергена.  В то же время сезонность у землетрясений с магнитудой больше 2.2 и у землетрясений океанической части не наблюдается. Дале мы обнаружили четкую связь между месячными вариациями сейсмичности и температуры воздуха. </a:t>
            </a:r>
            <a:r>
              <a:rPr lang="en-US" altLang="ru-RU" smtClean="0"/>
              <a:t>(</a:t>
            </a:r>
            <a:r>
              <a:rPr lang="ru-RU" altLang="ru-RU" smtClean="0"/>
              <a:t>Указать период!!!)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91FAE-9379-41A2-A93E-8AA34062DE0A}" type="slidenum">
              <a:rPr lang="ru-RU" altLang="ru-RU">
                <a:solidFill>
                  <a:srgbClr val="1F497D"/>
                </a:solidFill>
              </a:rPr>
              <a:pPr/>
              <a:t>9</a:t>
            </a:fld>
            <a:endParaRPr lang="ru-RU" alt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619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1019F-2539-4D4B-ABBB-3B984D7AED41}" type="slidenum">
              <a:rPr lang="ru-RU" altLang="ru-RU">
                <a:solidFill>
                  <a:srgbClr val="000000"/>
                </a:solidFill>
              </a:rPr>
              <a:pPr/>
              <a:t>12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192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1695D-9730-48AE-B333-CE4A373E3F1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374D7-5730-463D-AAFB-B4760AED1F7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9063ED-6326-4BDB-AF3D-35580FB8B01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5D9FA70F-0EF0-4759-8DB3-B66AF3FA61EB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fld id="{60452BBB-0F72-4A56-BC79-D5F6F6365CB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4B96CE50-DAB6-4885-87A5-D6A8B5583335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fld id="{29823312-E9D5-4837-86D5-BDF7A2B7CB1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82E45FC3-E52C-4134-ADFB-79FC02BD0240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fld id="{893AFBAF-FA7B-40C7-BA12-E0365D48169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B19A8AC2-03DB-4AD5-8492-38069691C902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fld id="{219183A1-C4C4-471B-863D-CF1BCC9C9F3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7AF0EC1A-6D24-4FDB-AC28-60506CFE5ACC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fld id="{B7C34802-F57E-46E3-9418-99469DC13AF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0E1B4610-4A15-458B-8ADB-B758145CAE07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fld id="{B81096AD-119A-4871-9E8E-11A57AB818B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958D8440-CD5F-45B0-B8B0-29D754F3B33E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fld id="{134E5D02-C319-49C1-B858-2D1B00F08BA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9F745389-736C-44F5-82CF-59AE72F49295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fld id="{C2F67DCF-0801-49EE-BA68-B7BE1BB39EF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CCE6C5-5F03-464D-985E-516ECC6AD2D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51447116-C55D-471E-9324-55CC5AEB6CE7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fld id="{98F2340D-033B-4DA0-9C08-2D7C05F4224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6354CF25-AD57-46A2-8503-A79B9AA900DF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fld id="{2AC4DA99-CF1B-475F-A799-DE8D80B6674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AC148A86-6CCA-4080-B734-8C31DB52A8E8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fld id="{7F3ADE24-70CD-4C5C-A259-9B5A5D6154F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A4B49A-8D44-4E24-B75C-875CD1F270AA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fld id="{9FCBAFBD-4664-48E8-A9D2-76D65FB3D26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84701CF-D26D-4905-A6B5-EA09A9F5E2BC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fld id="{41355C30-C719-4B1B-9D6A-E2C56259918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599ECEE-AF13-450A-8F11-1CE06E1D2E2D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fld id="{D0DA1ECD-EE26-443F-B969-05942B580C6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4B57A3-D645-4236-9110-A678A8FB0EDB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fld id="{69A71CF5-4D7C-416A-99A0-D4E7E021502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9B3391-0C49-4EB4-946E-C0FAF435D098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fld id="{EE35564B-5D31-41EE-BFB9-BA2729812C0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042EE4-35D2-4CAC-B61C-F59855B8BEEA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fld id="{BAF096EF-1914-453B-A722-A4CC739C975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729C63-E003-4B06-9C16-7F2FC8794F45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fld id="{F89AAFC1-DF7B-4CA3-BA5A-D5AC3831C62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750E57-70E4-4B24-846A-E21FE834064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9714A92-3314-4A69-AB64-38431BF76FAC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fld id="{C460FFAB-7B2B-4978-9CFA-046135D3B57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46A408-A463-4232-BF10-F8C897A17D9E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fld id="{51F259E2-BDC0-4145-9A8B-DAF39F4E5D0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F14A52C-D2A7-4C63-8D94-4743F25123BD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fld id="{6BE86565-057F-407A-B3FE-A461FA727E4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A76E6D-D087-4F81-9057-93914CCFA5F6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fld id="{37D805C1-07CE-474C-B7FD-3F60D4D2A74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E41736-72BF-4600-BD26-B1559305DC7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E8A49A-DF34-470F-8BDC-41B757AE555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344C5-4D42-4D1B-98CB-EEF7AC452D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F0EF0A-0621-4A2F-9B17-90857DC0B52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61B24D-3E35-461A-B0B5-61CB0BB40AD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91D7B4-FE48-4319-B6E2-664E2DFE19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7A1F9420-D58B-46E6-A032-5FD3B670847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fld id="{E2E7C4FE-E197-42BD-99A7-3CFBBBBF8E70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75126BE-A9B3-4A9A-9B97-B417C57577E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AB300F6-C272-4C25-A698-ADDF43A45E19}" type="datetimeFigureOut">
              <a:rPr lang="ru-RU"/>
              <a:pPr>
                <a:defRPr/>
              </a:pPr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A79D37A2-33D7-4326-8FF0-5E6D9C0D40F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1\Desktop\&#1058;&#1088;&#1080;&#1075;&#1075;&#1077;&#1088;&#1099;%202019\Video2.mp4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0" y="908720"/>
            <a:ext cx="9144000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3600" b="1" cap="all" dirty="0"/>
          </a:p>
          <a:p>
            <a:pPr algn="ctr" eaLnBrk="1" hangingPunct="1">
              <a:defRPr/>
            </a:pPr>
            <a:endParaRPr lang="en-US" sz="3600" b="1" cap="all" dirty="0"/>
          </a:p>
          <a:p>
            <a:pPr algn="ctr" eaLnBrk="1" hangingPunct="1">
              <a:defRPr/>
            </a:pPr>
            <a:r>
              <a:rPr lang="ru-RU" b="1" dirty="0" smtClean="0"/>
              <a:t>Нетектоническая </a:t>
            </a:r>
            <a:r>
              <a:rPr lang="ru-RU" b="1" dirty="0"/>
              <a:t>сейсмичность </a:t>
            </a:r>
            <a:endParaRPr lang="ru-RU" b="1" dirty="0" smtClean="0"/>
          </a:p>
          <a:p>
            <a:pPr algn="ctr" eaLnBrk="1" hangingPunct="1">
              <a:defRPr/>
            </a:pPr>
            <a:r>
              <a:rPr lang="ru-RU" b="1" dirty="0" smtClean="0"/>
              <a:t>в </a:t>
            </a:r>
            <a:r>
              <a:rPr lang="ru-RU" b="1" dirty="0" err="1" smtClean="0"/>
              <a:t>криолитосфере</a:t>
            </a:r>
            <a:endParaRPr lang="en-US" b="1" dirty="0" smtClean="0"/>
          </a:p>
          <a:p>
            <a:pPr algn="ctr" eaLnBrk="1" hangingPunct="1">
              <a:defRPr/>
            </a:pPr>
            <a:endParaRPr lang="en-US" sz="2600" b="1" dirty="0" smtClean="0"/>
          </a:p>
          <a:p>
            <a:pPr algn="ctr" eaLnBrk="1" hangingPunct="1">
              <a:defRPr/>
            </a:pPr>
            <a:r>
              <a:rPr lang="ru-RU" sz="2600" i="1" u="sng" dirty="0" smtClean="0"/>
              <a:t>Виноградов Ю.А.,</a:t>
            </a:r>
            <a:r>
              <a:rPr lang="ru-RU" sz="2800" i="1" u="sng" dirty="0">
                <a:ea typeface="Calibri" panose="020F0502020204030204" pitchFamily="34" charset="0"/>
              </a:rPr>
              <a:t> </a:t>
            </a:r>
            <a:r>
              <a:rPr lang="ru-RU" sz="2800" i="1" dirty="0">
                <a:ea typeface="Calibri" panose="020F0502020204030204" pitchFamily="34" charset="0"/>
              </a:rPr>
              <a:t>Федоров А.В., Виноградов А.Н</a:t>
            </a:r>
            <a:r>
              <a:rPr lang="ru-RU" sz="2800" i="1" dirty="0" smtClean="0">
                <a:ea typeface="Calibri" panose="020F0502020204030204" pitchFamily="34" charset="0"/>
              </a:rPr>
              <a:t>.</a:t>
            </a:r>
          </a:p>
          <a:p>
            <a:pPr algn="ctr" eaLnBrk="1" hangingPunct="1">
              <a:defRPr/>
            </a:pPr>
            <a:endParaRPr lang="ru-RU" sz="2600" b="1" i="1" dirty="0" smtClean="0"/>
          </a:p>
          <a:p>
            <a:pPr eaLnBrk="1" hangingPunct="1">
              <a:defRPr/>
            </a:pPr>
            <a:r>
              <a:rPr lang="ru-RU" sz="2400" i="1" dirty="0" smtClean="0"/>
              <a:t>Федеральный исследовательский центр «Единая геофизическая служба Российской академии наук», </a:t>
            </a:r>
            <a:r>
              <a:rPr lang="ru-RU" sz="2400" i="1" dirty="0" err="1" smtClean="0"/>
              <a:t>г.Обнинск</a:t>
            </a:r>
            <a:endParaRPr lang="ru-RU" sz="2400" i="1" dirty="0"/>
          </a:p>
          <a:p>
            <a:pPr algn="ctr" eaLnBrk="1" hangingPunct="1">
              <a:spcBef>
                <a:spcPct val="50000"/>
              </a:spcBef>
              <a:defRPr/>
            </a:pPr>
            <a:endParaRPr lang="en-US" sz="2800" u="sng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defRPr/>
            </a:pP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ru-RU" sz="2400" dirty="0" smtClean="0"/>
              <a:t>Москва</a:t>
            </a:r>
            <a:endParaRPr lang="ru-RU" sz="2400" dirty="0"/>
          </a:p>
          <a:p>
            <a:pPr algn="ctr" eaLnBrk="1" hangingPunct="1">
              <a:defRPr/>
            </a:pPr>
            <a:r>
              <a:rPr lang="ru-RU" sz="2400" dirty="0" smtClean="0"/>
              <a:t>4-7 июня, 2019 г.</a:t>
            </a:r>
            <a:r>
              <a:rPr lang="en-US" sz="2400" dirty="0" smtClean="0"/>
              <a:t> </a:t>
            </a:r>
            <a:endParaRPr lang="ru-RU" sz="2400" dirty="0"/>
          </a:p>
        </p:txBody>
      </p:sp>
      <p:pic>
        <p:nvPicPr>
          <p:cNvPr id="39939" name="Picture 5" descr="LOGO GSR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46038"/>
            <a:ext cx="2333625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323850" y="0"/>
            <a:ext cx="8820150" cy="706438"/>
          </a:xfrm>
        </p:spPr>
        <p:txBody>
          <a:bodyPr/>
          <a:lstStyle/>
          <a:p>
            <a:pPr eaLnBrk="1" hangingPunct="1"/>
            <a:r>
              <a:rPr lang="ru-RU" altLang="ru-RU" sz="2800" b="1" dirty="0" smtClean="0"/>
              <a:t>Среднемесячное количество инфразвуковых событий за период 2011-2017 </a:t>
            </a:r>
            <a:r>
              <a:rPr lang="ru-RU" altLang="ru-RU" sz="2800" b="1" dirty="0" err="1" smtClean="0"/>
              <a:t>г.г</a:t>
            </a:r>
            <a:r>
              <a:rPr lang="ru-RU" altLang="ru-RU" sz="2800" b="1" dirty="0" smtClean="0"/>
              <a:t>.</a:t>
            </a: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 rot="5400000">
            <a:off x="797718" y="2250282"/>
            <a:ext cx="2735263" cy="196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 rot="5400000">
            <a:off x="4031456" y="5193507"/>
            <a:ext cx="1585913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 rot="5400000">
            <a:off x="4283075" y="2781300"/>
            <a:ext cx="1225550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 rot="16200000">
            <a:off x="3851275" y="5086351"/>
            <a:ext cx="2035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Infrasund</a:t>
            </a: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noise level</a:t>
            </a:r>
            <a:endParaRPr lang="ru-RU" sz="1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2231" name="Picture 2" descr="EventNu"/>
          <p:cNvPicPr>
            <a:picLocks noChangeAspect="1" noChangeArrowheads="1"/>
          </p:cNvPicPr>
          <p:nvPr/>
        </p:nvPicPr>
        <p:blipFill>
          <a:blip r:embed="rId2" cstate="print"/>
          <a:srcRect l="2502" r="48624" b="50523"/>
          <a:stretch>
            <a:fillRect/>
          </a:stretch>
        </p:blipFill>
        <p:spPr bwMode="auto">
          <a:xfrm>
            <a:off x="2078038" y="981075"/>
            <a:ext cx="5462587" cy="3140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7" name="Chart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4388" y="3859213"/>
            <a:ext cx="5840412" cy="299878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066925" y="981075"/>
            <a:ext cx="196850" cy="28797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7442200" y="990600"/>
            <a:ext cx="514350" cy="28813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 rot="16200000">
            <a:off x="1124744" y="2278857"/>
            <a:ext cx="2179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 infrasound events</a:t>
            </a:r>
            <a:endParaRPr lang="ru-RU" sz="1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676" y="2231201"/>
            <a:ext cx="1764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ИНФРАЗВУК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9866" y="4976332"/>
            <a:ext cx="1739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СЕЙСМИКА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8893175" cy="706438"/>
          </a:xfrm>
        </p:spPr>
        <p:txBody>
          <a:bodyPr/>
          <a:lstStyle/>
          <a:p>
            <a:pPr eaLnBrk="1" hangingPunct="1"/>
            <a:r>
              <a:rPr lang="ru-RU" altLang="ru-RU" sz="2600" b="1" smtClean="0"/>
              <a:t>Источники сейсмических и акустических волн</a:t>
            </a:r>
          </a:p>
        </p:txBody>
      </p:sp>
      <p:pic>
        <p:nvPicPr>
          <p:cNvPr id="53251" name="Picture 3" descr="p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268413"/>
            <a:ext cx="5761038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uesc_06_img03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221163"/>
            <a:ext cx="3241675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 descr="bdce24fc-32b0-40d8-9580-53e06dca45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4221163"/>
            <a:ext cx="302418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 descr="imag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588" y="4221163"/>
            <a:ext cx="22860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50825" y="6237288"/>
            <a:ext cx="1755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калвинг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3563938" y="6237288"/>
            <a:ext cx="29416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растрескивание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6948488" y="6237288"/>
            <a:ext cx="2027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подвижка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ESM_STATIONS_E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93763"/>
            <a:ext cx="9063038" cy="522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 rot="5400000">
            <a:off x="3178968" y="3107532"/>
            <a:ext cx="19288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10800000">
            <a:off x="4500563" y="6092825"/>
            <a:ext cx="307181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7" name="Rectangle 27"/>
          <p:cNvSpPr>
            <a:spLocks noChangeArrowheads="1"/>
          </p:cNvSpPr>
          <p:nvPr/>
        </p:nvSpPr>
        <p:spPr bwMode="auto">
          <a:xfrm>
            <a:off x="3779838" y="3933825"/>
            <a:ext cx="144462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4278" name="TextBox 29"/>
          <p:cNvSpPr txBox="1">
            <a:spLocks noChangeArrowheads="1"/>
          </p:cNvSpPr>
          <p:nvPr/>
        </p:nvSpPr>
        <p:spPr bwMode="auto">
          <a:xfrm>
            <a:off x="52388" y="61913"/>
            <a:ext cx="88407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>
                <a:solidFill>
                  <a:srgbClr val="000000"/>
                </a:solidFill>
                <a:cs typeface="Times New Roman" pitchFamily="18" charset="0"/>
              </a:rPr>
              <a:t>Эксперименты 2012 - 2014 гг. по сейсмоинфразвуковому мониторингу ледников северного побережья залива Ис-фиорд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052513"/>
            <a:ext cx="7583487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929313" y="3286125"/>
            <a:ext cx="584200" cy="366713"/>
            <a:chOff x="1702" y="2160"/>
            <a:chExt cx="368" cy="231"/>
          </a:xfrm>
        </p:grpSpPr>
        <p:sp>
          <p:nvSpPr>
            <p:cNvPr id="63492" name="Line 10"/>
            <p:cNvSpPr>
              <a:spLocks noChangeShapeType="1"/>
            </p:cNvSpPr>
            <p:nvPr/>
          </p:nvSpPr>
          <p:spPr bwMode="auto">
            <a:xfrm flipH="1">
              <a:off x="1702" y="2295"/>
              <a:ext cx="180" cy="29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933" name="Text Box 13"/>
            <p:cNvSpPr txBox="1">
              <a:spLocks noChangeArrowheads="1"/>
            </p:cNvSpPr>
            <p:nvPr/>
          </p:nvSpPr>
          <p:spPr bwMode="auto">
            <a:xfrm>
              <a:off x="1882" y="2160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3</a:t>
              </a:r>
              <a:endPara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214938" y="2786063"/>
            <a:ext cx="298450" cy="649287"/>
            <a:chOff x="2381" y="1706"/>
            <a:chExt cx="188" cy="409"/>
          </a:xfrm>
        </p:grpSpPr>
        <p:sp>
          <p:nvSpPr>
            <p:cNvPr id="63495" name="Line 11"/>
            <p:cNvSpPr>
              <a:spLocks noChangeShapeType="1"/>
            </p:cNvSpPr>
            <p:nvPr/>
          </p:nvSpPr>
          <p:spPr bwMode="auto">
            <a:xfrm>
              <a:off x="2472" y="1933"/>
              <a:ext cx="0" cy="182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934" name="Text Box 14"/>
            <p:cNvSpPr txBox="1">
              <a:spLocks noChangeArrowheads="1"/>
            </p:cNvSpPr>
            <p:nvPr/>
          </p:nvSpPr>
          <p:spPr bwMode="auto">
            <a:xfrm>
              <a:off x="2381" y="1706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2</a:t>
              </a:r>
              <a:endPara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3203575" y="4295775"/>
            <a:ext cx="5146675" cy="2317750"/>
            <a:chOff x="2064" y="2840"/>
            <a:chExt cx="3242" cy="1460"/>
          </a:xfrm>
        </p:grpSpPr>
        <p:sp>
          <p:nvSpPr>
            <p:cNvPr id="81932" name="Text Box 12"/>
            <p:cNvSpPr txBox="1">
              <a:spLocks noChangeArrowheads="1"/>
            </p:cNvSpPr>
            <p:nvPr/>
          </p:nvSpPr>
          <p:spPr bwMode="auto">
            <a:xfrm>
              <a:off x="2064" y="2840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1</a:t>
              </a:r>
              <a:endParaRPr lang="ru-RU" sz="1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grpSp>
          <p:nvGrpSpPr>
            <p:cNvPr id="56328" name="Group 17"/>
            <p:cNvGrpSpPr>
              <a:grpSpLocks/>
            </p:cNvGrpSpPr>
            <p:nvPr/>
          </p:nvGrpSpPr>
          <p:grpSpPr bwMode="auto">
            <a:xfrm>
              <a:off x="2064" y="3022"/>
              <a:ext cx="3242" cy="1278"/>
              <a:chOff x="2064" y="3022"/>
              <a:chExt cx="3242" cy="1278"/>
            </a:xfrm>
          </p:grpSpPr>
          <p:sp>
            <p:nvSpPr>
              <p:cNvPr id="63500" name="Line 8"/>
              <p:cNvSpPr>
                <a:spLocks noChangeShapeType="1"/>
              </p:cNvSpPr>
              <p:nvPr/>
            </p:nvSpPr>
            <p:spPr bwMode="auto">
              <a:xfrm>
                <a:off x="2064" y="3022"/>
                <a:ext cx="0" cy="182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935" name="Text Box 15"/>
              <p:cNvSpPr txBox="1">
                <a:spLocks noChangeArrowheads="1"/>
              </p:cNvSpPr>
              <p:nvPr/>
            </p:nvSpPr>
            <p:spPr bwMode="auto">
              <a:xfrm>
                <a:off x="3696" y="3158"/>
                <a:ext cx="1610" cy="114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1 –</a:t>
                </a:r>
                <a:r>
                  <a:rPr lang="ru-RU" sz="16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 сейсмоинфразвуко-вая станция</a:t>
                </a:r>
                <a:r>
                  <a:rPr lang="en-US" sz="16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 BRBB</a:t>
                </a:r>
              </a:p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2 – GPS-</a:t>
                </a:r>
                <a:r>
                  <a:rPr lang="ru-RU" sz="16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станция</a:t>
                </a:r>
                <a:r>
                  <a:rPr lang="en-US" sz="16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 (</a:t>
                </a:r>
                <a:r>
                  <a:rPr lang="ru-RU" sz="16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на поверхности ледника</a:t>
                </a:r>
                <a:r>
                  <a:rPr lang="en-US" sz="16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)</a:t>
                </a:r>
              </a:p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3 – </a:t>
                </a:r>
                <a:r>
                  <a:rPr lang="ru-RU" sz="16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временная сейсмическая станция</a:t>
                </a:r>
                <a:r>
                  <a:rPr lang="en-US" sz="16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 </a:t>
                </a:r>
                <a:endParaRPr lang="ru-RU" sz="16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</p:grpSp>
      </p:grpSp>
      <p:sp>
        <p:nvSpPr>
          <p:cNvPr id="81936" name="Text Box 16"/>
          <p:cNvSpPr txBox="1">
            <a:spLocks noChangeArrowheads="1"/>
          </p:cNvSpPr>
          <p:nvPr/>
        </p:nvSpPr>
        <p:spPr bwMode="auto">
          <a:xfrm>
            <a:off x="1258888" y="333375"/>
            <a:ext cx="7008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Комплекс для контроля движения  ледников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33413"/>
          </a:xfrm>
        </p:spPr>
        <p:txBody>
          <a:bodyPr/>
          <a:lstStyle/>
          <a:p>
            <a:pPr eaLnBrk="1" hangingPunct="1"/>
            <a:r>
              <a:rPr lang="ru-RU" altLang="ru-RU" sz="3200" i="1" smtClean="0"/>
              <a:t>Пульсирующий ледник Эсмарк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059113" y="6308725"/>
            <a:ext cx="4735512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000" b="1">
                <a:solidFill>
                  <a:schemeClr val="bg1"/>
                </a:solidFill>
              </a:rPr>
              <a:t>По «SATELLITE IMAGE ATLAS OF GLACIERS OF THE WORLD»</a:t>
            </a:r>
          </a:p>
          <a:p>
            <a:pPr eaLnBrk="1" hangingPunct="1"/>
            <a:r>
              <a:rPr lang="ru-RU" altLang="ru-RU" sz="1000" b="1">
                <a:solidFill>
                  <a:schemeClr val="bg1"/>
                </a:solidFill>
              </a:rPr>
              <a:t> U.S. GEOLOGICAL SURVEY</a:t>
            </a:r>
            <a:r>
              <a:rPr lang="ru-RU" altLang="ru-RU" sz="1800">
                <a:solidFill>
                  <a:schemeClr val="bg1"/>
                </a:solidFill>
                <a:latin typeface="Arial" charset="0"/>
              </a:rPr>
              <a:t> </a:t>
            </a:r>
            <a:endParaRPr lang="ru-RU" altLang="ru-RU" sz="120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ru-RU" altLang="ru-RU" sz="180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pic>
        <p:nvPicPr>
          <p:cNvPr id="57348" name="Picture 4" descr="03 Hansbreen"/>
          <p:cNvPicPr>
            <a:picLocks noChangeAspect="1" noChangeArrowheads="1"/>
          </p:cNvPicPr>
          <p:nvPr/>
        </p:nvPicPr>
        <p:blipFill>
          <a:blip r:embed="rId2" cstate="print"/>
          <a:srcRect l="-139" t="6767" b="4106"/>
          <a:stretch>
            <a:fillRect/>
          </a:stretch>
        </p:blipFill>
        <p:spPr bwMode="auto">
          <a:xfrm>
            <a:off x="323850" y="709613"/>
            <a:ext cx="8208963" cy="614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0"/>
            <a:ext cx="8964612" cy="1143000"/>
          </a:xfrm>
        </p:spPr>
        <p:txBody>
          <a:bodyPr/>
          <a:lstStyle/>
          <a:p>
            <a:r>
              <a:rPr lang="ru-RU" altLang="ru-RU" sz="2800" b="1" smtClean="0"/>
              <a:t>Временная сейсмическая станция</a:t>
            </a:r>
          </a:p>
        </p:txBody>
      </p:sp>
      <p:pic>
        <p:nvPicPr>
          <p:cNvPr id="58371" name="Picture 3" descr="IMG_7695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341438"/>
            <a:ext cx="72009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P6110429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341438"/>
            <a:ext cx="69850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Заголовок 1"/>
          <p:cNvSpPr>
            <a:spLocks/>
          </p:cNvSpPr>
          <p:nvPr/>
        </p:nvSpPr>
        <p:spPr bwMode="auto">
          <a:xfrm>
            <a:off x="179388" y="0"/>
            <a:ext cx="8964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800" b="1">
                <a:latin typeface="Arial" charset="0"/>
              </a:rPr>
              <a:t>Временная сейсмическая станция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ru-RU" sz="3200" smtClean="0"/>
              <a:t>GPS-</a:t>
            </a:r>
            <a:r>
              <a:rPr lang="ru-RU" altLang="ru-RU" sz="3200" smtClean="0"/>
              <a:t>станция на поверхности ледника</a:t>
            </a:r>
          </a:p>
        </p:txBody>
      </p:sp>
      <p:pic>
        <p:nvPicPr>
          <p:cNvPr id="60419" name="Picture 3" descr="IMG_7746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484313"/>
            <a:ext cx="6697662" cy="502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ByMast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3375"/>
            <a:ext cx="5216525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 descr="ByInfraLi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9538" y="3500438"/>
            <a:ext cx="5224462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ая выноска 3"/>
          <p:cNvSpPr/>
          <p:nvPr/>
        </p:nvSpPr>
        <p:spPr bwMode="auto">
          <a:xfrm>
            <a:off x="6588125" y="1341438"/>
            <a:ext cx="1871663" cy="1223962"/>
          </a:xfrm>
          <a:prstGeom prst="wedgeRectCallout">
            <a:avLst>
              <a:gd name="adj1" fmla="val -144926"/>
              <a:gd name="adj2" fmla="val 1623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Сейсмические события не вызвавшие инфразвук</a:t>
            </a:r>
            <a:endParaRPr lang="ru-RU" sz="1800" dirty="0"/>
          </a:p>
        </p:txBody>
      </p:sp>
      <p:sp>
        <p:nvSpPr>
          <p:cNvPr id="5" name="Прямоугольная выноска 4"/>
          <p:cNvSpPr/>
          <p:nvPr/>
        </p:nvSpPr>
        <p:spPr bwMode="auto">
          <a:xfrm>
            <a:off x="468313" y="4221163"/>
            <a:ext cx="1871662" cy="1223962"/>
          </a:xfrm>
          <a:prstGeom prst="wedgeRectCallout">
            <a:avLst>
              <a:gd name="adj1" fmla="val 211205"/>
              <a:gd name="adj2" fmla="val 1851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Сейсмические события, сопровождавшиеся инфразвуком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3"/>
          <p:cNvSpPr txBox="1">
            <a:spLocks noChangeArrowheads="1"/>
          </p:cNvSpPr>
          <p:nvPr/>
        </p:nvSpPr>
        <p:spPr bwMode="auto">
          <a:xfrm>
            <a:off x="92075" y="128588"/>
            <a:ext cx="86836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altLang="ru-RU" sz="1800" b="1" cap="all" dirty="0" err="1" smtClean="0">
                <a:solidFill>
                  <a:srgbClr val="000000"/>
                </a:solidFill>
                <a:latin typeface="Calibri" pitchFamily="34" charset="0"/>
              </a:rPr>
              <a:t>ЭКСПеРиМЕНТЫ</a:t>
            </a:r>
            <a:r>
              <a:rPr lang="ru-RU" altLang="ru-RU" sz="1800" b="1" cap="all" dirty="0" smtClean="0">
                <a:solidFill>
                  <a:srgbClr val="000000"/>
                </a:solidFill>
                <a:latin typeface="Calibri" pitchFamily="34" charset="0"/>
              </a:rPr>
              <a:t> 2016-2017  года на комплексе «Пирамида»</a:t>
            </a:r>
            <a:endParaRPr lang="en-US" altLang="ru-RU" sz="1800" b="1" cap="all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 eaLnBrk="1" hangingPunct="1"/>
            <a:r>
              <a:rPr lang="ru-RU" altLang="ru-RU" sz="1800" b="1" dirty="0" smtClean="0">
                <a:solidFill>
                  <a:srgbClr val="000000"/>
                </a:solidFill>
                <a:latin typeface="Calibri" pitchFamily="34" charset="0"/>
              </a:rPr>
              <a:t>Выявлены </a:t>
            </a:r>
            <a:r>
              <a:rPr lang="ru-RU" altLang="ru-RU" sz="1800" b="1" dirty="0" err="1" smtClean="0">
                <a:solidFill>
                  <a:srgbClr val="000000"/>
                </a:solidFill>
                <a:latin typeface="Calibri" pitchFamily="34" charset="0"/>
              </a:rPr>
              <a:t>льдотрясения</a:t>
            </a:r>
            <a:r>
              <a:rPr lang="ru-RU" altLang="ru-RU" sz="18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altLang="ru-RU" sz="1800" b="1" dirty="0">
                <a:solidFill>
                  <a:srgbClr val="000000"/>
                </a:solidFill>
                <a:latin typeface="Calibri" pitchFamily="34" charset="0"/>
              </a:rPr>
              <a:t>на леднике </a:t>
            </a:r>
            <a:r>
              <a:rPr lang="ru-RU" altLang="ru-RU" sz="1800" b="1" dirty="0" err="1" smtClean="0">
                <a:solidFill>
                  <a:srgbClr val="000000"/>
                </a:solidFill>
                <a:latin typeface="Calibri" pitchFamily="34" charset="0"/>
              </a:rPr>
              <a:t>Норденшельда</a:t>
            </a:r>
            <a:r>
              <a:rPr lang="ru-RU" altLang="ru-RU" sz="1800" dirty="0" smtClean="0">
                <a:solidFill>
                  <a:srgbClr val="000000"/>
                </a:solidFill>
                <a:latin typeface="Calibri" pitchFamily="34" charset="0"/>
              </a:rPr>
              <a:t>. Эпицентры </a:t>
            </a:r>
            <a:r>
              <a:rPr lang="ru-RU" altLang="ru-RU" sz="1800" dirty="0">
                <a:solidFill>
                  <a:srgbClr val="000000"/>
                </a:solidFill>
                <a:latin typeface="Calibri" pitchFamily="34" charset="0"/>
              </a:rPr>
              <a:t>на краю ледника предположительно </a:t>
            </a:r>
            <a:r>
              <a:rPr lang="ru-RU" altLang="ru-RU" sz="1800" dirty="0" err="1">
                <a:solidFill>
                  <a:srgbClr val="000000"/>
                </a:solidFill>
                <a:latin typeface="Calibri" pitchFamily="34" charset="0"/>
              </a:rPr>
              <a:t>калвинговые</a:t>
            </a:r>
            <a:r>
              <a:rPr lang="ru-RU" altLang="ru-RU" sz="1800" dirty="0">
                <a:solidFill>
                  <a:srgbClr val="000000"/>
                </a:solidFill>
                <a:latin typeface="Calibri" pitchFamily="34" charset="0"/>
              </a:rPr>
              <a:t> события</a:t>
            </a:r>
            <a:r>
              <a:rPr lang="en-US" altLang="ru-RU" sz="1800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ru-RU" altLang="ru-RU" sz="1800" dirty="0">
                <a:solidFill>
                  <a:srgbClr val="000000"/>
                </a:solidFill>
                <a:latin typeface="Calibri" pitchFamily="34" charset="0"/>
              </a:rPr>
              <a:t>на теле - </a:t>
            </a:r>
            <a:r>
              <a:rPr lang="ru-RU" altLang="ru-RU" sz="1800" dirty="0" err="1">
                <a:solidFill>
                  <a:srgbClr val="000000"/>
                </a:solidFill>
                <a:latin typeface="Calibri" pitchFamily="34" charset="0"/>
              </a:rPr>
              <a:t>кревайзинг</a:t>
            </a:r>
            <a:r>
              <a:rPr lang="en-US" altLang="ru-RU" sz="1800" dirty="0">
                <a:solidFill>
                  <a:srgbClr val="000000"/>
                </a:solidFill>
                <a:latin typeface="Calibri" pitchFamily="34" charset="0"/>
              </a:rPr>
              <a:t>. </a:t>
            </a:r>
            <a:endParaRPr lang="ru-RU" altLang="ru-RU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9486" y="6259371"/>
            <a:ext cx="8901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altLang="ru-RU" sz="1600" dirty="0">
                <a:solidFill>
                  <a:srgbClr val="000000"/>
                </a:solidFill>
                <a:latin typeface="Calibri" pitchFamily="34" charset="0"/>
              </a:rPr>
              <a:t>Следующий шаг – связать особенности сейсмической и акустической записей с природой событий для определения типа источника (</a:t>
            </a:r>
            <a:r>
              <a:rPr lang="ru-RU" altLang="ru-RU" sz="1600" dirty="0" err="1">
                <a:solidFill>
                  <a:srgbClr val="000000"/>
                </a:solidFill>
                <a:latin typeface="Calibri" pitchFamily="34" charset="0"/>
              </a:rPr>
              <a:t>калвинг</a:t>
            </a:r>
            <a:r>
              <a:rPr lang="ru-RU" altLang="ru-RU" sz="1600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ru-RU" altLang="ru-RU" sz="1600" dirty="0" err="1">
                <a:solidFill>
                  <a:srgbClr val="000000"/>
                </a:solidFill>
                <a:latin typeface="Calibri" pitchFamily="34" charset="0"/>
              </a:rPr>
              <a:t>кревайзинг</a:t>
            </a:r>
            <a:r>
              <a:rPr lang="ru-RU" altLang="ru-RU" sz="1600" dirty="0">
                <a:solidFill>
                  <a:srgbClr val="000000"/>
                </a:solidFill>
                <a:latin typeface="Calibri" pitchFamily="34" charset="0"/>
              </a:rPr>
              <a:t> и т.д.)</a:t>
            </a:r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079" y="1051919"/>
            <a:ext cx="7821096" cy="51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Box 6"/>
          <p:cNvSpPr txBox="1">
            <a:spLocks noChangeArrowheads="1"/>
          </p:cNvSpPr>
          <p:nvPr/>
        </p:nvSpPr>
        <p:spPr bwMode="auto">
          <a:xfrm rot="158282">
            <a:off x="2927350" y="2101850"/>
            <a:ext cx="1778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400">
                <a:solidFill>
                  <a:srgbClr val="FFFFFF"/>
                </a:solidFill>
                <a:latin typeface="Calibri" pitchFamily="34" charset="0"/>
              </a:rPr>
              <a:t>Ледник Норденшельда</a:t>
            </a:r>
          </a:p>
        </p:txBody>
      </p: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1143000" y="3327400"/>
            <a:ext cx="1449388" cy="1387475"/>
            <a:chOff x="1143374" y="3327072"/>
            <a:chExt cx="1449051" cy="1387437"/>
          </a:xfrm>
        </p:grpSpPr>
        <p:sp>
          <p:nvSpPr>
            <p:cNvPr id="9" name="Овал 8"/>
            <p:cNvSpPr/>
            <p:nvPr/>
          </p:nvSpPr>
          <p:spPr>
            <a:xfrm>
              <a:off x="1230667" y="3327072"/>
              <a:ext cx="830069" cy="708006"/>
            </a:xfrm>
            <a:prstGeom prst="ellipse">
              <a:avLst/>
            </a:prstGeom>
            <a:noFill/>
            <a:ln w="158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62472" name="TextBox 9"/>
            <p:cNvSpPr txBox="1">
              <a:spLocks noChangeArrowheads="1"/>
            </p:cNvSpPr>
            <p:nvPr/>
          </p:nvSpPr>
          <p:spPr bwMode="auto">
            <a:xfrm>
              <a:off x="1143374" y="3975845"/>
              <a:ext cx="1449051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ru-RU" altLang="ru-RU" sz="1400" b="1" dirty="0">
                  <a:solidFill>
                    <a:srgbClr val="FFFFFF"/>
                  </a:solidFill>
                  <a:latin typeface="Calibri" pitchFamily="34" charset="0"/>
                </a:rPr>
                <a:t>Август 2016:</a:t>
              </a:r>
            </a:p>
            <a:p>
              <a:pPr eaLnBrk="1" hangingPunct="1"/>
              <a:r>
                <a:rPr lang="en-US" altLang="ru-RU" sz="1400" b="1" dirty="0">
                  <a:solidFill>
                    <a:srgbClr val="FFFFFF"/>
                  </a:solidFill>
                  <a:latin typeface="Calibri" pitchFamily="34" charset="0"/>
                </a:rPr>
                <a:t>2 </a:t>
              </a:r>
              <a:r>
                <a:rPr lang="ru-RU" altLang="ru-RU" sz="1400" b="1" dirty="0">
                  <a:solidFill>
                    <a:srgbClr val="FFFFFF"/>
                  </a:solidFill>
                  <a:latin typeface="Calibri" pitchFamily="34" charset="0"/>
                </a:rPr>
                <a:t>видео камеры</a:t>
              </a:r>
              <a:endParaRPr lang="en-US" altLang="ru-RU" sz="1400" b="1" dirty="0">
                <a:solidFill>
                  <a:srgbClr val="FFFFFF"/>
                </a:solidFill>
                <a:latin typeface="Calibri" pitchFamily="34" charset="0"/>
              </a:endParaRPr>
            </a:p>
            <a:p>
              <a:pPr eaLnBrk="1" hangingPunct="1"/>
              <a:r>
                <a:rPr lang="ru-RU" altLang="ru-RU" sz="1400" b="1" dirty="0">
                  <a:solidFill>
                    <a:srgbClr val="FFFFFF"/>
                  </a:solidFill>
                  <a:latin typeface="Calibri" pitchFamily="34" charset="0"/>
                </a:rPr>
                <a:t>сейсмостанция</a:t>
              </a:r>
              <a:endParaRPr lang="en-US" altLang="ru-RU" sz="1400" b="1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113" y="1588"/>
            <a:ext cx="201930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Арктика</a:t>
            </a:r>
          </a:p>
        </p:txBody>
      </p:sp>
      <p:pic>
        <p:nvPicPr>
          <p:cNvPr id="44035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0025" y="709613"/>
            <a:ext cx="6453188" cy="538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0650" y="6118225"/>
            <a:ext cx="9015413" cy="738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400" dirty="0"/>
              <a:t>30 млн. </a:t>
            </a:r>
            <a:r>
              <a:rPr lang="ru-RU" sz="1400" dirty="0" err="1"/>
              <a:t>кв.км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проблемы: огромная и малонаселенная территория, отсутствие инфраструктуры, низкая транспортная доступность, плохая связь, сложные климатические условия, дикие животные, строгие экологические правила. </a:t>
            </a:r>
            <a:endParaRPr lang="ru-RU" sz="1400" dirty="0"/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 flipH="1">
            <a:off x="2555776" y="3429000"/>
            <a:ext cx="2088232" cy="115212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Прямая соединительная линия 7"/>
          <p:cNvCxnSpPr/>
          <p:nvPr/>
        </p:nvCxnSpPr>
        <p:spPr bwMode="auto">
          <a:xfrm flipV="1">
            <a:off x="4644008" y="2924944"/>
            <a:ext cx="2376264" cy="50405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00902"/>
            <a:ext cx="8637648" cy="60341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711" y="0"/>
            <a:ext cx="58021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Система видеоконтроля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63174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3"/>
          <p:cNvSpPr txBox="1">
            <a:spLocks noChangeArrowheads="1"/>
          </p:cNvSpPr>
          <p:nvPr/>
        </p:nvSpPr>
        <p:spPr bwMode="auto">
          <a:xfrm>
            <a:off x="144463" y="188913"/>
            <a:ext cx="88915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000" b="1">
                <a:solidFill>
                  <a:srgbClr val="000000"/>
                </a:solidFill>
                <a:latin typeface="Calibri" pitchFamily="34" charset="0"/>
              </a:rPr>
              <a:t>Оборудование</a:t>
            </a:r>
            <a:endParaRPr lang="en-US" altLang="ru-RU" sz="2000" b="1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endParaRPr lang="en-US" altLang="ru-RU" sz="18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r>
              <a:rPr lang="en-US" altLang="ru-RU" sz="1800">
                <a:solidFill>
                  <a:srgbClr val="000000"/>
                </a:solidFill>
                <a:latin typeface="Calibri" pitchFamily="34" charset="0"/>
              </a:rPr>
              <a:t>2 </a:t>
            </a:r>
            <a:r>
              <a:rPr lang="ru-RU" altLang="ru-RU" sz="1800">
                <a:solidFill>
                  <a:srgbClr val="000000"/>
                </a:solidFill>
                <a:latin typeface="Calibri" pitchFamily="34" charset="0"/>
              </a:rPr>
              <a:t>видео камеры, оснащенные </a:t>
            </a:r>
            <a:r>
              <a:rPr lang="en-US" altLang="ru-RU" sz="1800">
                <a:solidFill>
                  <a:srgbClr val="000000"/>
                </a:solidFill>
                <a:latin typeface="Calibri" pitchFamily="34" charset="0"/>
              </a:rPr>
              <a:t>GPS-</a:t>
            </a:r>
            <a:r>
              <a:rPr lang="ru-RU" altLang="ru-RU" sz="1800">
                <a:solidFill>
                  <a:srgbClr val="000000"/>
                </a:solidFill>
                <a:latin typeface="Calibri" pitchFamily="34" charset="0"/>
              </a:rPr>
              <a:t>приемниками,</a:t>
            </a:r>
            <a:r>
              <a:rPr lang="en-US" altLang="ru-RU" sz="18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altLang="ru-RU" sz="1800">
                <a:solidFill>
                  <a:srgbClr val="000000"/>
                </a:solidFill>
                <a:latin typeface="Calibri" pitchFamily="34" charset="0"/>
              </a:rPr>
              <a:t>для непрерывной регистрации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" y="1912938"/>
            <a:ext cx="4608513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5800" y="1360488"/>
            <a:ext cx="2490788" cy="5238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Видео-камера, направленная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на ледник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03625" y="1468438"/>
            <a:ext cx="1287463" cy="3079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GPS </a:t>
            </a:r>
            <a:r>
              <a:rPr lang="ru-RU" sz="1400" dirty="0">
                <a:solidFill>
                  <a:prstClr val="black"/>
                </a:solidFill>
                <a:latin typeface="Calibri"/>
              </a:rPr>
              <a:t>приемник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71725" y="5700713"/>
            <a:ext cx="2784475" cy="3079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Источник энергии </a:t>
            </a:r>
            <a:r>
              <a:rPr lang="mr-IN" sz="1400" dirty="0">
                <a:solidFill>
                  <a:prstClr val="black"/>
                </a:solidFill>
                <a:latin typeface="Calibri"/>
              </a:rPr>
              <a:t>–</a:t>
            </a:r>
            <a:r>
              <a:rPr lang="ru-RU" sz="1400" dirty="0">
                <a:solidFill>
                  <a:prstClr val="black"/>
                </a:solidFill>
                <a:latin typeface="Calibri"/>
              </a:rPr>
              <a:t> аккумулятор </a:t>
            </a:r>
          </a:p>
        </p:txBody>
      </p:sp>
      <p:pic>
        <p:nvPicPr>
          <p:cNvPr id="634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9863" y="1614488"/>
            <a:ext cx="3551237" cy="473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6" name="TextBox 9"/>
          <p:cNvSpPr txBox="1">
            <a:spLocks noChangeArrowheads="1"/>
          </p:cNvSpPr>
          <p:nvPr/>
        </p:nvSpPr>
        <p:spPr bwMode="auto">
          <a:xfrm rot="158282">
            <a:off x="2628900" y="2270125"/>
            <a:ext cx="177958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300">
                <a:solidFill>
                  <a:srgbClr val="000000"/>
                </a:solidFill>
                <a:latin typeface="Calibri" pitchFamily="34" charset="0"/>
              </a:rPr>
              <a:t>Лед. Норденшельда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624138" y="1789113"/>
            <a:ext cx="0" cy="99536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517900" y="1768475"/>
            <a:ext cx="3506788" cy="125095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3019425" y="1730375"/>
            <a:ext cx="857250" cy="21082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448050" y="4679950"/>
            <a:ext cx="0" cy="99536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3973513" y="4713288"/>
            <a:ext cx="3141662" cy="99536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2"/>
          <p:cNvSpPr txBox="1">
            <a:spLocks noChangeArrowheads="1"/>
          </p:cNvSpPr>
          <p:nvPr/>
        </p:nvSpPr>
        <p:spPr bwMode="auto">
          <a:xfrm>
            <a:off x="285720" y="0"/>
            <a:ext cx="9350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200" dirty="0">
                <a:solidFill>
                  <a:srgbClr val="000000"/>
                </a:solidFill>
                <a:latin typeface="Calibri" pitchFamily="34" charset="0"/>
              </a:rPr>
              <a:t>Видео</a:t>
            </a:r>
          </a:p>
        </p:txBody>
      </p:sp>
      <p:pic>
        <p:nvPicPr>
          <p:cNvPr id="4" name="Video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14348" y="428604"/>
            <a:ext cx="8143900" cy="610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3"/>
          <p:cNvSpPr txBox="1">
            <a:spLocks noChangeArrowheads="1"/>
          </p:cNvSpPr>
          <p:nvPr/>
        </p:nvSpPr>
        <p:spPr bwMode="auto">
          <a:xfrm>
            <a:off x="46038" y="182563"/>
            <a:ext cx="7404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800">
                <a:solidFill>
                  <a:srgbClr val="000000"/>
                </a:solidFill>
                <a:latin typeface="Calibri" pitchFamily="34" charset="0"/>
              </a:rPr>
              <a:t>Сейсмоинфразвуковая запись обрушения края ледника Норденшельда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8593300" cy="534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TextBox 5"/>
          <p:cNvSpPr txBox="1">
            <a:spLocks noChangeArrowheads="1"/>
          </p:cNvSpPr>
          <p:nvPr/>
        </p:nvSpPr>
        <p:spPr bwMode="auto">
          <a:xfrm>
            <a:off x="2822575" y="1435100"/>
            <a:ext cx="2603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Сейсмостанция около ледника</a:t>
            </a:r>
          </a:p>
        </p:txBody>
      </p:sp>
      <p:sp>
        <p:nvSpPr>
          <p:cNvPr id="65541" name="TextBox 6"/>
          <p:cNvSpPr txBox="1">
            <a:spLocks noChangeArrowheads="1"/>
          </p:cNvSpPr>
          <p:nvPr/>
        </p:nvSpPr>
        <p:spPr bwMode="auto">
          <a:xfrm>
            <a:off x="4767263" y="3557588"/>
            <a:ext cx="3352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Инфразвуковая станция</a:t>
            </a:r>
            <a:r>
              <a:rPr lang="en-US" altLang="ru-RU" sz="1400">
                <a:solidFill>
                  <a:srgbClr val="000000"/>
                </a:solidFill>
                <a:latin typeface="Calibri" pitchFamily="34" charset="0"/>
              </a:rPr>
              <a:t> PYR</a:t>
            </a:r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 в Пирамиде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95936" y="3367360"/>
            <a:ext cx="902245" cy="24514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19672" y="908721"/>
            <a:ext cx="1058887" cy="245864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363" y="2003425"/>
            <a:ext cx="6723062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88" y="4176713"/>
            <a:ext cx="2867025" cy="2400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66564" name="TextBox 5"/>
          <p:cNvSpPr txBox="1">
            <a:spLocks noChangeArrowheads="1"/>
          </p:cNvSpPr>
          <p:nvPr/>
        </p:nvSpPr>
        <p:spPr bwMode="auto">
          <a:xfrm>
            <a:off x="1365250" y="2693988"/>
            <a:ext cx="160496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Начало отрыва фрагмента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454150" y="3127375"/>
            <a:ext cx="438150" cy="1801813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/>
          <p:cNvSpPr/>
          <p:nvPr/>
        </p:nvSpPr>
        <p:spPr>
          <a:xfrm>
            <a:off x="977900" y="4929188"/>
            <a:ext cx="677863" cy="63023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66567" name="TextBox 8"/>
          <p:cNvSpPr txBox="1">
            <a:spLocks noChangeArrowheads="1"/>
          </p:cNvSpPr>
          <p:nvPr/>
        </p:nvSpPr>
        <p:spPr bwMode="auto">
          <a:xfrm>
            <a:off x="1693863" y="1598613"/>
            <a:ext cx="15351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Отрыв фрагмента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2332038" y="2747963"/>
            <a:ext cx="638175" cy="2603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56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2663" y="203200"/>
            <a:ext cx="24288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Овал 11"/>
          <p:cNvSpPr/>
          <p:nvPr/>
        </p:nvSpPr>
        <p:spPr>
          <a:xfrm>
            <a:off x="4260850" y="1193800"/>
            <a:ext cx="676275" cy="6318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2924175" y="1857375"/>
            <a:ext cx="417513" cy="78581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66567" idx="3"/>
          </p:cNvCxnSpPr>
          <p:nvPr/>
        </p:nvCxnSpPr>
        <p:spPr>
          <a:xfrm flipV="1">
            <a:off x="3228975" y="1509713"/>
            <a:ext cx="1031875" cy="2428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57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3875" y="4322763"/>
            <a:ext cx="284797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Овал 15"/>
          <p:cNvSpPr/>
          <p:nvPr/>
        </p:nvSpPr>
        <p:spPr>
          <a:xfrm>
            <a:off x="6519863" y="5305425"/>
            <a:ext cx="960437" cy="85883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66575" name="TextBox 16"/>
          <p:cNvSpPr txBox="1">
            <a:spLocks noChangeArrowheads="1"/>
          </p:cNvSpPr>
          <p:nvPr/>
        </p:nvSpPr>
        <p:spPr bwMode="auto">
          <a:xfrm>
            <a:off x="3763963" y="4997450"/>
            <a:ext cx="117316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Удар об воду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4351338" y="3346450"/>
            <a:ext cx="0" cy="158273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951538" y="3127375"/>
            <a:ext cx="979487" cy="211613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78" name="TextBox 19"/>
          <p:cNvSpPr txBox="1">
            <a:spLocks noChangeArrowheads="1"/>
          </p:cNvSpPr>
          <p:nvPr/>
        </p:nvSpPr>
        <p:spPr bwMode="auto">
          <a:xfrm>
            <a:off x="39688" y="114300"/>
            <a:ext cx="31099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000">
                <a:solidFill>
                  <a:srgbClr val="000000"/>
                </a:solidFill>
                <a:latin typeface="Calibri" pitchFamily="34" charset="0"/>
              </a:rPr>
              <a:t>Сейсмограмма обрушения</a:t>
            </a:r>
          </a:p>
          <a:p>
            <a:pPr eaLnBrk="1" hangingPunct="1"/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Запись сейсмостанцией </a:t>
            </a:r>
            <a:r>
              <a:rPr lang="en-US" altLang="ru-RU" sz="1400">
                <a:solidFill>
                  <a:srgbClr val="000000"/>
                </a:solidFill>
                <a:latin typeface="Calibri" pitchFamily="34" charset="0"/>
              </a:rPr>
              <a:t>NRSH </a:t>
            </a:r>
            <a:endParaRPr lang="ru-RU" altLang="ru-RU" sz="140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в близи Ледника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4737100" y="5103813"/>
            <a:ext cx="1782763" cy="38100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80" name="TextBox 21"/>
          <p:cNvSpPr txBox="1">
            <a:spLocks noChangeArrowheads="1"/>
          </p:cNvSpPr>
          <p:nvPr/>
        </p:nvSpPr>
        <p:spPr bwMode="auto">
          <a:xfrm>
            <a:off x="6130925" y="917575"/>
            <a:ext cx="2574925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Осыпание мелких обломков + отраженные волны от дна – поверхность воды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 flipH="1">
            <a:off x="5403850" y="1509713"/>
            <a:ext cx="1244600" cy="1498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3"/>
          <p:cNvSpPr txBox="1">
            <a:spLocks noChangeArrowheads="1"/>
          </p:cNvSpPr>
          <p:nvPr/>
        </p:nvSpPr>
        <p:spPr bwMode="auto">
          <a:xfrm>
            <a:off x="85725" y="107950"/>
            <a:ext cx="3636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000">
                <a:solidFill>
                  <a:srgbClr val="000000"/>
                </a:solidFill>
                <a:latin typeface="Calibri" pitchFamily="34" charset="0"/>
              </a:rPr>
              <a:t>Инфразвук, откол края ледника</a:t>
            </a:r>
          </a:p>
        </p:txBody>
      </p:sp>
      <p:sp>
        <p:nvSpPr>
          <p:cNvPr id="67587" name="TextBox 4"/>
          <p:cNvSpPr txBox="1">
            <a:spLocks noChangeArrowheads="1"/>
          </p:cNvSpPr>
          <p:nvPr/>
        </p:nvSpPr>
        <p:spPr bwMode="auto">
          <a:xfrm>
            <a:off x="3297238" y="5602288"/>
            <a:ext cx="4116387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500">
                <a:solidFill>
                  <a:srgbClr val="000000"/>
                </a:solidFill>
                <a:latin typeface="Calibri" pitchFamily="34" charset="0"/>
              </a:rPr>
              <a:t>Запись инфразвуковой группой </a:t>
            </a:r>
            <a:r>
              <a:rPr lang="en-US" altLang="ru-RU" sz="1500">
                <a:solidFill>
                  <a:srgbClr val="000000"/>
                </a:solidFill>
                <a:latin typeface="Calibri" pitchFamily="34" charset="0"/>
              </a:rPr>
              <a:t>PYR</a:t>
            </a:r>
            <a:r>
              <a:rPr lang="ru-RU" altLang="ru-RU" sz="1500">
                <a:solidFill>
                  <a:srgbClr val="000000"/>
                </a:solidFill>
                <a:latin typeface="Calibri" pitchFamily="34" charset="0"/>
              </a:rPr>
              <a:t> в Пирамиде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525" y="841375"/>
            <a:ext cx="6797675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" y="3429000"/>
            <a:ext cx="2867025" cy="2400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67590" name="TextBox 7"/>
          <p:cNvSpPr txBox="1">
            <a:spLocks noChangeArrowheads="1"/>
          </p:cNvSpPr>
          <p:nvPr/>
        </p:nvSpPr>
        <p:spPr bwMode="auto">
          <a:xfrm>
            <a:off x="765175" y="1460500"/>
            <a:ext cx="1401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Начало откола фрагмента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1454150" y="1984375"/>
            <a:ext cx="814388" cy="22399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5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9638" y="2584450"/>
            <a:ext cx="284797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3" name="TextBox 10"/>
          <p:cNvSpPr txBox="1">
            <a:spLocks noChangeArrowheads="1"/>
          </p:cNvSpPr>
          <p:nvPr/>
        </p:nvSpPr>
        <p:spPr bwMode="auto">
          <a:xfrm>
            <a:off x="3794125" y="4070350"/>
            <a:ext cx="1173163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400">
                <a:solidFill>
                  <a:srgbClr val="000000"/>
                </a:solidFill>
                <a:latin typeface="Calibri" pitchFamily="34" charset="0"/>
              </a:rPr>
              <a:t>Удар об воду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967288" y="4224338"/>
            <a:ext cx="1966912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6934200" y="3624263"/>
            <a:ext cx="958850" cy="85883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044575" y="4224338"/>
            <a:ext cx="676275" cy="6318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3429000" y="2141538"/>
            <a:ext cx="919163" cy="1912937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Изображение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0725"/>
            <a:ext cx="91440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Изображение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8700" y="3792538"/>
            <a:ext cx="3684588" cy="30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5762625" y="5073650"/>
            <a:ext cx="400050" cy="350838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849938" y="5537200"/>
            <a:ext cx="312737" cy="274638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68614" name="TextBox 7"/>
          <p:cNvSpPr txBox="1">
            <a:spLocks noChangeArrowheads="1"/>
          </p:cNvSpPr>
          <p:nvPr/>
        </p:nvSpPr>
        <p:spPr bwMode="auto">
          <a:xfrm>
            <a:off x="3217863" y="1609725"/>
            <a:ext cx="1397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800">
                <a:solidFill>
                  <a:srgbClr val="000000"/>
                </a:solidFill>
                <a:latin typeface="Calibri" pitchFamily="34" charset="0"/>
              </a:rPr>
              <a:t>1 кусок упал</a:t>
            </a:r>
            <a:endParaRPr lang="en-US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8615" name="TextBox 8"/>
          <p:cNvSpPr txBox="1">
            <a:spLocks noChangeArrowheads="1"/>
          </p:cNvSpPr>
          <p:nvPr/>
        </p:nvSpPr>
        <p:spPr bwMode="auto">
          <a:xfrm>
            <a:off x="6040438" y="1836738"/>
            <a:ext cx="1397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800">
                <a:solidFill>
                  <a:srgbClr val="000000"/>
                </a:solidFill>
                <a:latin typeface="Calibri" pitchFamily="34" charset="0"/>
              </a:rPr>
              <a:t>2 кусок упал</a:t>
            </a:r>
            <a:endParaRPr lang="en-US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4208463" y="1836738"/>
            <a:ext cx="563562" cy="968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924300" y="1979613"/>
            <a:ext cx="1925638" cy="36703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68615" idx="2"/>
            <a:endCxn id="6" idx="7"/>
          </p:cNvCxnSpPr>
          <p:nvPr/>
        </p:nvCxnSpPr>
        <p:spPr>
          <a:xfrm flipH="1">
            <a:off x="6103938" y="2206625"/>
            <a:ext cx="635000" cy="291782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68615" idx="1"/>
          </p:cNvCxnSpPr>
          <p:nvPr/>
        </p:nvCxnSpPr>
        <p:spPr>
          <a:xfrm flipH="1">
            <a:off x="5322888" y="2022475"/>
            <a:ext cx="717550" cy="603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20" name="TextBox 13"/>
          <p:cNvSpPr txBox="1">
            <a:spLocks noChangeArrowheads="1"/>
          </p:cNvSpPr>
          <p:nvPr/>
        </p:nvSpPr>
        <p:spPr bwMode="auto">
          <a:xfrm>
            <a:off x="1257300" y="1092200"/>
            <a:ext cx="2062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800">
                <a:solidFill>
                  <a:srgbClr val="000000"/>
                </a:solidFill>
                <a:latin typeface="Calibri" pitchFamily="34" charset="0"/>
              </a:rPr>
              <a:t>Начало обрушения</a:t>
            </a:r>
          </a:p>
        </p:txBody>
      </p:sp>
      <p:sp>
        <p:nvSpPr>
          <p:cNvPr id="68621" name="TextBox 14"/>
          <p:cNvSpPr txBox="1">
            <a:spLocks noChangeArrowheads="1"/>
          </p:cNvSpPr>
          <p:nvPr/>
        </p:nvSpPr>
        <p:spPr bwMode="auto">
          <a:xfrm>
            <a:off x="177800" y="177800"/>
            <a:ext cx="4403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000">
                <a:solidFill>
                  <a:srgbClr val="000000"/>
                </a:solidFill>
                <a:latin typeface="Calibri" pitchFamily="34" charset="0"/>
              </a:rPr>
              <a:t>Сейсмограмма </a:t>
            </a:r>
            <a:r>
              <a:rPr lang="en-US" altLang="ru-RU" sz="2000">
                <a:solidFill>
                  <a:srgbClr val="000000"/>
                </a:solidFill>
                <a:latin typeface="Calibri" pitchFamily="34" charset="0"/>
              </a:rPr>
              <a:t>– </a:t>
            </a:r>
            <a:r>
              <a:rPr lang="ru-RU" altLang="ru-RU" sz="2000">
                <a:solidFill>
                  <a:srgbClr val="000000"/>
                </a:solidFill>
                <a:latin typeface="Calibri" pitchFamily="34" charset="0"/>
              </a:rPr>
              <a:t>откол 2-х фрагментов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Изображение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1250"/>
            <a:ext cx="91440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Box 4"/>
          <p:cNvSpPr txBox="1">
            <a:spLocks noChangeArrowheads="1"/>
          </p:cNvSpPr>
          <p:nvPr/>
        </p:nvSpPr>
        <p:spPr bwMode="auto">
          <a:xfrm>
            <a:off x="177800" y="665163"/>
            <a:ext cx="3895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800">
                <a:solidFill>
                  <a:srgbClr val="000000"/>
                </a:solidFill>
                <a:latin typeface="Calibri" pitchFamily="34" charset="0"/>
              </a:rPr>
              <a:t>Льдотрясение на теле Норденшельда</a:t>
            </a:r>
          </a:p>
        </p:txBody>
      </p:sp>
      <p:sp>
        <p:nvSpPr>
          <p:cNvPr id="69636" name="TextBox 5"/>
          <p:cNvSpPr txBox="1">
            <a:spLocks noChangeArrowheads="1"/>
          </p:cNvSpPr>
          <p:nvPr/>
        </p:nvSpPr>
        <p:spPr bwMode="auto">
          <a:xfrm>
            <a:off x="5099050" y="665163"/>
            <a:ext cx="3379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800">
                <a:solidFill>
                  <a:srgbClr val="000000"/>
                </a:solidFill>
                <a:latin typeface="Calibri" pitchFamily="34" charset="0"/>
              </a:rPr>
              <a:t>Обрушение края Норденшельда</a:t>
            </a:r>
          </a:p>
        </p:txBody>
      </p:sp>
      <p:sp>
        <p:nvSpPr>
          <p:cNvPr id="69637" name="TextBox 6"/>
          <p:cNvSpPr txBox="1">
            <a:spLocks noChangeArrowheads="1"/>
          </p:cNvSpPr>
          <p:nvPr/>
        </p:nvSpPr>
        <p:spPr bwMode="auto">
          <a:xfrm>
            <a:off x="6591300" y="2044700"/>
            <a:ext cx="2422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1800">
                <a:solidFill>
                  <a:srgbClr val="000000"/>
                </a:solidFill>
                <a:latin typeface="Calibri" pitchFamily="34" charset="0"/>
              </a:rPr>
              <a:t>Ice drops into the water</a:t>
            </a:r>
            <a:endParaRPr lang="ru-RU" alt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9638" name="TextBox 7"/>
          <p:cNvSpPr txBox="1">
            <a:spLocks noChangeArrowheads="1"/>
          </p:cNvSpPr>
          <p:nvPr/>
        </p:nvSpPr>
        <p:spPr bwMode="auto">
          <a:xfrm>
            <a:off x="4699000" y="5746750"/>
            <a:ext cx="4152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800">
                <a:solidFill>
                  <a:srgbClr val="000000"/>
                </a:solidFill>
                <a:latin typeface="Calibri" pitchFamily="34" charset="0"/>
              </a:rPr>
              <a:t>Импульсный сигнал с четким моментом падения куска льда в воду</a:t>
            </a:r>
          </a:p>
        </p:txBody>
      </p:sp>
      <p:sp>
        <p:nvSpPr>
          <p:cNvPr id="69639" name="TextBox 8"/>
          <p:cNvSpPr txBox="1">
            <a:spLocks noChangeArrowheads="1"/>
          </p:cNvSpPr>
          <p:nvPr/>
        </p:nvSpPr>
        <p:spPr bwMode="auto">
          <a:xfrm>
            <a:off x="98425" y="5746750"/>
            <a:ext cx="4152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800">
                <a:solidFill>
                  <a:srgbClr val="000000"/>
                </a:solidFill>
                <a:latin typeface="Calibri" pitchFamily="34" charset="0"/>
              </a:rPr>
              <a:t>«Широкая «волновая» форма</a:t>
            </a:r>
          </a:p>
        </p:txBody>
      </p:sp>
      <p:sp>
        <p:nvSpPr>
          <p:cNvPr id="69640" name="TextBox 9"/>
          <p:cNvSpPr txBox="1">
            <a:spLocks noChangeArrowheads="1"/>
          </p:cNvSpPr>
          <p:nvPr/>
        </p:nvSpPr>
        <p:spPr bwMode="auto">
          <a:xfrm>
            <a:off x="3581400" y="0"/>
            <a:ext cx="2520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000">
                <a:solidFill>
                  <a:srgbClr val="000000"/>
                </a:solidFill>
                <a:latin typeface="Calibri" pitchFamily="34" charset="0"/>
              </a:rPr>
              <a:t>Акустические записи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706437"/>
          </a:xfrm>
        </p:spPr>
        <p:txBody>
          <a:bodyPr/>
          <a:lstStyle/>
          <a:p>
            <a:pPr eaLnBrk="1" hangingPunct="1"/>
            <a:r>
              <a:rPr lang="ru-RU" altLang="ru-RU" sz="3600" b="1" smtClean="0"/>
              <a:t>Сейсмическое событие</a:t>
            </a:r>
            <a:r>
              <a:rPr lang="en-US" altLang="ru-RU" sz="3600" b="1" smtClean="0"/>
              <a:t> c M=4,24</a:t>
            </a:r>
            <a:endParaRPr lang="ru-RU" altLang="ru-RU" b="1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588" y="5778500"/>
            <a:ext cx="9145588" cy="1079500"/>
          </a:xfrm>
          <a:solidFill>
            <a:schemeClr val="accent1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ru-RU" sz="2400" smtClean="0"/>
              <a:t>    </a:t>
            </a:r>
            <a:r>
              <a:rPr lang="ru-RU" altLang="ru-RU" sz="1400" smtClean="0"/>
              <a:t>Сейсмическое событие, зарегистрированное на западном побережье Северного острова Новой Земли 11 октября 2010 года в 22:40:00.0 </a:t>
            </a:r>
            <a:r>
              <a:rPr lang="en-US" altLang="ru-RU" sz="1400" smtClean="0"/>
              <a:t>GMT</a:t>
            </a:r>
            <a:r>
              <a:rPr lang="ru-RU" altLang="ru-RU" sz="1400" smtClean="0"/>
              <a:t> в точке с координатами 76.2220 С.Ш и  63.8830.  Магнитуда </a:t>
            </a:r>
            <a:r>
              <a:rPr lang="en-US" altLang="ru-RU" sz="1400" smtClean="0"/>
              <a:t>ML</a:t>
            </a:r>
            <a:r>
              <a:rPr lang="ru-RU" altLang="ru-RU" sz="1400" smtClean="0"/>
              <a:t> была оценена по данным сейсмостанций КФ ГС РАН и НОРСАР на уровне 4.24</a:t>
            </a:r>
            <a:endParaRPr lang="ru-RU" altLang="ru-RU" sz="2400" smtClean="0"/>
          </a:p>
        </p:txBody>
      </p:sp>
      <p:pic>
        <p:nvPicPr>
          <p:cNvPr id="70660" name="Picture 4" descr="newz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08050"/>
            <a:ext cx="8137525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75"/>
            <a:ext cx="4932363" cy="1485900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Анализ ледовой обстановки, выполненный НИЦ космической гидрометеорологии «Планета»</a:t>
            </a:r>
            <a:r>
              <a:rPr lang="ru-RU" altLang="ru-RU" sz="3200" smtClean="0"/>
              <a:t/>
            </a:r>
            <a:br>
              <a:rPr lang="ru-RU" altLang="ru-RU" sz="3200" smtClean="0"/>
            </a:br>
            <a:endParaRPr lang="ru-RU" altLang="ru-RU" sz="3200" smtClean="0"/>
          </a:p>
        </p:txBody>
      </p:sp>
      <p:pic>
        <p:nvPicPr>
          <p:cNvPr id="71683" name="Picture 4" descr="Результат Новая З_13 10 2010 1631-2"/>
          <p:cNvPicPr>
            <a:picLocks noChangeAspect="1" noChangeArrowheads="1"/>
          </p:cNvPicPr>
          <p:nvPr/>
        </p:nvPicPr>
        <p:blipFill>
          <a:blip r:embed="rId2" cstate="print"/>
          <a:srcRect l="14963" r="8473"/>
          <a:stretch>
            <a:fillRect/>
          </a:stretch>
        </p:blipFill>
        <p:spPr bwMode="auto">
          <a:xfrm>
            <a:off x="5072063" y="214313"/>
            <a:ext cx="3857625" cy="649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8" descr="космоснимо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2714625"/>
            <a:ext cx="3571875" cy="392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11175" y="1484313"/>
            <a:ext cx="3703638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«Обнаружены 2 айсберга, </a:t>
            </a:r>
          </a:p>
          <a:p>
            <a:pPr eaLnBrk="1" hangingPunct="1"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крупный размером  0,8*4 км»</a:t>
            </a:r>
          </a:p>
          <a:p>
            <a:pPr eaLnBrk="1" hangingPunct="1"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Примерный вес  - 150 млн. тонн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OilgasBEAR"/>
          <p:cNvPicPr>
            <a:picLocks noChangeAspect="1" noChangeArrowheads="1"/>
          </p:cNvPicPr>
          <p:nvPr/>
        </p:nvPicPr>
        <p:blipFill>
          <a:blip r:embed="rId2" cstate="print"/>
          <a:srcRect l="1547" t="1376" r="1826" b="1970"/>
          <a:stretch>
            <a:fillRect/>
          </a:stretch>
        </p:blipFill>
        <p:spPr bwMode="auto">
          <a:xfrm>
            <a:off x="184150" y="0"/>
            <a:ext cx="8739188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Заголовок 1"/>
          <p:cNvSpPr>
            <a:spLocks noGrp="1"/>
          </p:cNvSpPr>
          <p:nvPr>
            <p:ph type="title"/>
          </p:nvPr>
        </p:nvSpPr>
        <p:spPr>
          <a:xfrm>
            <a:off x="574675" y="188913"/>
            <a:ext cx="8229600" cy="2232025"/>
          </a:xfrm>
        </p:spPr>
        <p:txBody>
          <a:bodyPr/>
          <a:lstStyle/>
          <a:p>
            <a:pPr algn="ctr" eaLnBrk="1" hangingPunct="1"/>
            <a:r>
              <a:rPr lang="ru-RU" altLang="ru-RU" sz="2400" b="1" smtClean="0">
                <a:latin typeface="Arial Black" pitchFamily="34" charset="0"/>
              </a:rPr>
              <a:t>КЛЮЧЕВОЙ ВОПРОС:</a:t>
            </a:r>
            <a:br>
              <a:rPr lang="ru-RU" altLang="ru-RU" sz="2400" b="1" smtClean="0">
                <a:latin typeface="Arial Black" pitchFamily="34" charset="0"/>
              </a:rPr>
            </a:br>
            <a:r>
              <a:rPr lang="ru-RU" altLang="ru-RU" sz="2400" b="1" smtClean="0">
                <a:latin typeface="Arial Black" pitchFamily="34" charset="0"/>
              </a:rPr>
              <a:t>МОЖНО ЛИ СОВРЕМЕННЫМИ ГЕОФИЗИЧЕСКИМИ МЕТОДАМИ ПРОГНОЗИРОВАТЬ РАЙОНЫ С ПОВЫШЕННЫМ РИСКОМ АНОМАЛЬНЫХ ПРОЯВЛЕНИЙ  ОПАСНЫХ ЯВЛЕНИЙ В КРИОЛИТОСФЕРЕ?</a:t>
            </a:r>
          </a:p>
        </p:txBody>
      </p:sp>
      <p:sp>
        <p:nvSpPr>
          <p:cNvPr id="63491" name="TextBox 2"/>
          <p:cNvSpPr txBox="1">
            <a:spLocks noChangeArrowheads="1"/>
          </p:cNvSpPr>
          <p:nvPr/>
        </p:nvSpPr>
        <p:spPr bwMode="auto">
          <a:xfrm>
            <a:off x="-29760" y="3437056"/>
            <a:ext cx="91217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СВЯЗАННАЯ С  НИМИ СЕЙСМИЧЕСКАЯ ЭМИССИЯ  РЕДКО ДОСТИГАЕТ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ЭНЕРГЕТИЧЕСКОГО УРОВНЯ  </a:t>
            </a:r>
            <a:r>
              <a:rPr lang="ru-RU" altLang="ru-RU" sz="180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2,5 магнитуды</a:t>
            </a:r>
            <a:r>
              <a:rPr lang="ru-RU" alt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 ДЛЯ МОНИТОРИНГА НАДО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ПЕРЕХОДИТЬ К МИКРО – И НАНОСЕЙСМОЛОГИИ.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ru-RU" alt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АКУСТИЧЕСКОМ ПОЛЕ ВЗРЫВНЫЕ И СИГНАЛЫ,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ВЫЗВАННЫЕ ДЕСТРУКЦИЕЙ ЛЕДНИКОВ, УВЕРЕННО ФИКСИРУЮТСЯ 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ИНФРАЗВУКОВОМ ДИАПАЗОНЕ ЧАСТОТ, НО  ЛОКАЦИЯ СОБЫТИЙ  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ТРЕБУЕТ НАЛИЧИЯ НЕСКОЛЬКИХ ИНФРАЗВУКОВЫХ ГРУПП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0"/>
            <a:ext cx="8640960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ЗАКЛЮЧЕНИЕ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200" dirty="0">
                <a:solidFill>
                  <a:prstClr val="black"/>
                </a:solidFill>
                <a:cs typeface="Times New Roman" panose="02020603050405020304" pitchFamily="18" charset="0"/>
              </a:rPr>
              <a:t>Установлено, что слабая сейсмичность и инфразвуковая эмиссия на Шпицбергене имеет сезонный характер и  обусловлена деструкцией ледниковых покровов.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200" dirty="0">
                <a:solidFill>
                  <a:prstClr val="black"/>
                </a:solidFill>
                <a:cs typeface="Times New Roman" panose="02020603050405020304" pitchFamily="18" charset="0"/>
              </a:rPr>
              <a:t>Впервые зарегистрированы сейсмоинфразвуковые проявления деструкции криосферы.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200" dirty="0">
                <a:solidFill>
                  <a:prstClr val="black"/>
                </a:solidFill>
                <a:cs typeface="Times New Roman" panose="02020603050405020304" pitchFamily="18" charset="0"/>
              </a:rPr>
              <a:t>Получены сейсмические, акустические и видео записи </a:t>
            </a:r>
            <a:r>
              <a:rPr lang="ru-RU" sz="2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калвинговых</a:t>
            </a:r>
            <a:r>
              <a:rPr lang="ru-RU" sz="2200" dirty="0">
                <a:solidFill>
                  <a:prstClr val="black"/>
                </a:solidFill>
                <a:cs typeface="Times New Roman" panose="02020603050405020304" pitchFamily="18" charset="0"/>
              </a:rPr>
              <a:t> событий, произошедших на крупнейшем леднике Шпицбергена</a:t>
            </a:r>
            <a:r>
              <a:rPr lang="ru-RU" sz="2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.</a:t>
            </a:r>
            <a:r>
              <a:rPr lang="en-US" sz="2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Выявлено, что процессу </a:t>
            </a:r>
            <a:r>
              <a:rPr lang="ru-RU" sz="22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айсбергообразования</a:t>
            </a:r>
            <a:r>
              <a:rPr lang="ru-RU" sz="2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(</a:t>
            </a:r>
            <a:r>
              <a:rPr lang="en-US" sz="2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calving) </a:t>
            </a:r>
            <a:r>
              <a:rPr lang="ru-RU" sz="2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предшествует процесс растрескивания</a:t>
            </a:r>
            <a:r>
              <a:rPr lang="en-US" sz="2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(</a:t>
            </a:r>
            <a:r>
              <a:rPr lang="en-US" sz="22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creavising</a:t>
            </a:r>
            <a:r>
              <a:rPr lang="en-US" sz="2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)</a:t>
            </a:r>
            <a:r>
              <a:rPr lang="ru-RU" sz="2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. (ТР)</a:t>
            </a:r>
            <a:endParaRPr lang="ru-RU" sz="22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200" dirty="0">
                <a:solidFill>
                  <a:prstClr val="black"/>
                </a:solidFill>
                <a:cs typeface="Times New Roman" panose="02020603050405020304" pitchFamily="18" charset="0"/>
              </a:rPr>
              <a:t>Выявлены отличия в структуре волновых форм </a:t>
            </a:r>
            <a:r>
              <a:rPr lang="ru-RU" sz="2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калвинга</a:t>
            </a:r>
            <a:r>
              <a:rPr lang="ru-RU" sz="2200" dirty="0">
                <a:solidFill>
                  <a:prstClr val="black"/>
                </a:solidFill>
                <a:cs typeface="Times New Roman" panose="02020603050405020304" pitchFamily="18" charset="0"/>
              </a:rPr>
              <a:t> от других типов </a:t>
            </a:r>
            <a:r>
              <a:rPr lang="ru-RU" sz="2200" dirty="0" err="1">
                <a:solidFill>
                  <a:prstClr val="black"/>
                </a:solidFill>
                <a:cs typeface="Times New Roman" panose="02020603050405020304" pitchFamily="18" charset="0"/>
              </a:rPr>
              <a:t>льдотрясений</a:t>
            </a:r>
            <a:r>
              <a:rPr lang="ru-RU" sz="2200" dirty="0">
                <a:solidFill>
                  <a:prstClr val="black"/>
                </a:solidFill>
                <a:cs typeface="Times New Roman" panose="02020603050405020304" pitchFamily="18" charset="0"/>
              </a:rPr>
              <a:t>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200" dirty="0">
                <a:solidFill>
                  <a:prstClr val="black"/>
                </a:solidFill>
                <a:cs typeface="Times New Roman" panose="02020603050405020304" pitchFamily="18" charset="0"/>
              </a:rPr>
              <a:t>Показана возможность регистрации геофизическими методами мониторинга нетектонических сейсмических событий, </a:t>
            </a:r>
            <a:r>
              <a:rPr lang="ru-RU" sz="2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вызванных деструкцией ледниковых покровов.</a:t>
            </a:r>
            <a:endParaRPr lang="ru-RU" sz="22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200" dirty="0">
                <a:solidFill>
                  <a:prstClr val="black"/>
                </a:solidFill>
                <a:cs typeface="Times New Roman" panose="02020603050405020304" pitchFamily="18" charset="0"/>
              </a:rPr>
              <a:t>При комплексном промышленном освоении и развитии Арктических территорий </a:t>
            </a:r>
            <a:r>
              <a:rPr lang="ru-RU" sz="2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необходимо существенно расширить  сеть наблюдения, для контроля опасностей</a:t>
            </a:r>
            <a:r>
              <a:rPr lang="ru-RU" sz="2200" dirty="0">
                <a:solidFill>
                  <a:prstClr val="black"/>
                </a:solidFill>
                <a:cs typeface="Times New Roman" panose="02020603050405020304" pitchFamily="18" charset="0"/>
              </a:rPr>
              <a:t>, </a:t>
            </a:r>
            <a:r>
              <a:rPr lang="ru-RU" sz="2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вызываемых </a:t>
            </a:r>
            <a:r>
              <a:rPr lang="ru-RU" sz="2200" dirty="0">
                <a:solidFill>
                  <a:prstClr val="black"/>
                </a:solidFill>
                <a:cs typeface="Times New Roman" panose="02020603050405020304" pitchFamily="18" charset="0"/>
              </a:rPr>
              <a:t>деструкцией криосферы.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Рисунок 3"/>
          <p:cNvPicPr>
            <a:picLocks noChangeAspect="1"/>
          </p:cNvPicPr>
          <p:nvPr/>
        </p:nvPicPr>
        <p:blipFill>
          <a:blip r:embed="rId2" cstate="print"/>
          <a:srcRect l="10625" t="14481" r="62601" b="12262"/>
          <a:stretch>
            <a:fillRect/>
          </a:stretch>
        </p:blipFill>
        <p:spPr bwMode="auto">
          <a:xfrm>
            <a:off x="1225550" y="404813"/>
            <a:ext cx="6335713" cy="614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Группа 17"/>
          <p:cNvGrpSpPr>
            <a:grpSpLocks/>
          </p:cNvGrpSpPr>
          <p:nvPr/>
        </p:nvGrpSpPr>
        <p:grpSpPr bwMode="auto">
          <a:xfrm>
            <a:off x="2411413" y="2997200"/>
            <a:ext cx="3529012" cy="1727200"/>
            <a:chOff x="2411760" y="2996952"/>
            <a:chExt cx="3528392" cy="1728192"/>
          </a:xfrm>
        </p:grpSpPr>
        <p:cxnSp>
          <p:nvCxnSpPr>
            <p:cNvPr id="91140" name="Прямая соединительная линия 9"/>
            <p:cNvCxnSpPr>
              <a:cxnSpLocks noChangeShapeType="1"/>
            </p:cNvCxnSpPr>
            <p:nvPr/>
          </p:nvCxnSpPr>
          <p:spPr bwMode="auto">
            <a:xfrm>
              <a:off x="4283968" y="3479829"/>
              <a:ext cx="1656184" cy="1245315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91141" name="Прямая соединительная линия 11"/>
            <p:cNvCxnSpPr>
              <a:cxnSpLocks noChangeShapeType="1"/>
            </p:cNvCxnSpPr>
            <p:nvPr/>
          </p:nvCxnSpPr>
          <p:spPr bwMode="auto">
            <a:xfrm flipH="1" flipV="1">
              <a:off x="2411760" y="2996952"/>
              <a:ext cx="1872208" cy="482877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2" name="Овал 1"/>
          <p:cNvSpPr/>
          <p:nvPr/>
        </p:nvSpPr>
        <p:spPr bwMode="auto">
          <a:xfrm rot="17858715">
            <a:off x="3863822" y="4757493"/>
            <a:ext cx="707730" cy="780257"/>
          </a:xfrm>
          <a:prstGeom prst="ellipse">
            <a:avLst/>
          </a:prstGeom>
          <a:solidFill>
            <a:srgbClr val="FF0000">
              <a:alpha val="46000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-180975" y="1773238"/>
            <a:ext cx="6516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https://im0-tub-ru.yandex.net/i?id=e2be5b1b9246bd18cb1a8a4745cbe480-sr&amp;n=13"/>
          <p:cNvSpPr>
            <a:spLocks noChangeAspect="1" noChangeArrowheads="1"/>
          </p:cNvSpPr>
          <p:nvPr/>
        </p:nvSpPr>
        <p:spPr bwMode="auto">
          <a:xfrm>
            <a:off x="219075" y="-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083" name="Picture 5" descr="http://www.mvslipenchuk.ru/mediacache/813d7276-0cfe-44de-b736-0efca01c16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" y="620713"/>
            <a:ext cx="6153150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07950" y="107950"/>
            <a:ext cx="8875713" cy="431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Северный морской путь – национальный транспортный проект РФ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7450" y="6432550"/>
            <a:ext cx="51847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доклада М.В.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Слипенчук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Холодный Шелковый путь.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nord"/>
          <p:cNvPicPr>
            <a:picLocks noChangeAspect="1" noChangeArrowheads="1"/>
          </p:cNvPicPr>
          <p:nvPr/>
        </p:nvPicPr>
        <p:blipFill>
          <a:blip r:embed="rId2" cstate="print"/>
          <a:srcRect l="35880" t="24751" r="35750" b="24867"/>
          <a:stretch>
            <a:fillRect/>
          </a:stretch>
        </p:blipFill>
        <p:spPr bwMode="auto">
          <a:xfrm>
            <a:off x="3851275" y="898525"/>
            <a:ext cx="5111750" cy="538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 rot="1413057">
            <a:off x="3252788" y="3121025"/>
            <a:ext cx="3240087" cy="60325"/>
          </a:xfrm>
          <a:prstGeom prst="rightArrow">
            <a:avLst>
              <a:gd name="adj1" fmla="val 50000"/>
              <a:gd name="adj2" fmla="val 11388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GB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898525"/>
            <a:ext cx="3240088" cy="32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95513" y="11113"/>
            <a:ext cx="5449887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Архипелаг Шпицберген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292600"/>
            <a:ext cx="3924300" cy="29241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ts val="0"/>
              </a:spcBef>
              <a:buClr>
                <a:srgbClr val="FF9900"/>
              </a:buClr>
              <a:defRPr/>
            </a:pPr>
            <a:r>
              <a:rPr lang="ru-RU" sz="1600" dirty="0">
                <a:solidFill>
                  <a:schemeClr val="tx1"/>
                </a:solidFill>
                <a:cs typeface="Arial" pitchFamily="34" charset="0"/>
              </a:rPr>
              <a:t>Близко расположен к северному полюсу</a:t>
            </a:r>
            <a:r>
              <a:rPr lang="en-GB" sz="1600" dirty="0">
                <a:solidFill>
                  <a:schemeClr val="tx1"/>
                </a:solidFill>
                <a:cs typeface="Arial" pitchFamily="34" charset="0"/>
              </a:rPr>
              <a:t>. </a:t>
            </a:r>
            <a:endParaRPr lang="ru-RU" sz="1600" dirty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spcBef>
                <a:spcPts val="0"/>
              </a:spcBef>
              <a:buClr>
                <a:srgbClr val="FF9900"/>
              </a:buClr>
              <a:defRPr/>
            </a:pPr>
            <a:r>
              <a:rPr lang="ru-RU" sz="1600" dirty="0">
                <a:solidFill>
                  <a:schemeClr val="tx1"/>
                </a:solidFill>
                <a:cs typeface="Arial" pitchFamily="34" charset="0"/>
              </a:rPr>
              <a:t>Доступен в любое время года</a:t>
            </a:r>
          </a:p>
          <a:p>
            <a:pPr eaLnBrk="1" hangingPunct="1">
              <a:spcBef>
                <a:spcPts val="0"/>
              </a:spcBef>
              <a:buClr>
                <a:srgbClr val="FF9900"/>
              </a:buClr>
              <a:defRPr/>
            </a:pPr>
            <a:r>
              <a:rPr lang="ru-RU" sz="1600" dirty="0">
                <a:solidFill>
                  <a:schemeClr val="tx1"/>
                </a:solidFill>
                <a:cs typeface="Arial" pitchFamily="34" charset="0"/>
              </a:rPr>
              <a:t>Безвизовый въезд, научные исследователи из 20 стран мира</a:t>
            </a:r>
            <a:endParaRPr lang="en-GB" sz="1600" dirty="0">
              <a:solidFill>
                <a:schemeClr val="tx1"/>
              </a:solidFill>
              <a:cs typeface="Arial" pitchFamily="34" charset="0"/>
            </a:endParaRPr>
          </a:p>
          <a:p>
            <a:pPr eaLnBrk="1" hangingPunct="1">
              <a:spcBef>
                <a:spcPts val="0"/>
              </a:spcBef>
              <a:buClr>
                <a:srgbClr val="FF9900"/>
              </a:buClr>
              <a:defRPr/>
            </a:pPr>
            <a:r>
              <a:rPr lang="ru-RU" sz="1600" dirty="0">
                <a:solidFill>
                  <a:schemeClr val="tx1"/>
                </a:solidFill>
                <a:cs typeface="Arial" pitchFamily="34" charset="0"/>
              </a:rPr>
              <a:t>Прекрасная инфраструктура для научных исследований, свободный обмен данными.</a:t>
            </a:r>
          </a:p>
          <a:p>
            <a:pPr eaLnBrk="1" hangingPunct="1">
              <a:spcBef>
                <a:spcPts val="0"/>
              </a:spcBef>
              <a:buClr>
                <a:srgbClr val="FF9900"/>
              </a:buClr>
              <a:defRPr/>
            </a:pPr>
            <a:r>
              <a:rPr lang="ru-RU" sz="1600" dirty="0">
                <a:solidFill>
                  <a:schemeClr val="tx1"/>
                </a:solidFill>
                <a:cs typeface="Arial" pitchFamily="34" charset="0"/>
              </a:rPr>
              <a:t>Наличие научной базы РАН на архипелаге.</a:t>
            </a:r>
          </a:p>
          <a:p>
            <a:pPr eaLnBrk="1" hangingPunct="1">
              <a:spcBef>
                <a:spcPts val="0"/>
              </a:spcBef>
              <a:buClr>
                <a:srgbClr val="FF9900"/>
              </a:buClr>
              <a:defRPr/>
            </a:pPr>
            <a:r>
              <a:rPr lang="ru-RU" sz="1600" dirty="0">
                <a:solidFill>
                  <a:schemeClr val="tx1"/>
                </a:solidFill>
                <a:cs typeface="Arial" pitchFamily="34" charset="0"/>
              </a:rPr>
              <a:t>Правительственная программа обеспечения присутствия на архипелаге Шпицберген. </a:t>
            </a:r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Clr>
                <a:srgbClr val="FF9900"/>
              </a:buClr>
              <a:defRPr/>
            </a:pPr>
            <a:endParaRPr lang="en-GB" sz="16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7111" name="TextBox 1"/>
          <p:cNvSpPr txBox="1">
            <a:spLocks noChangeArrowheads="1"/>
          </p:cNvSpPr>
          <p:nvPr/>
        </p:nvSpPr>
        <p:spPr bwMode="auto">
          <a:xfrm>
            <a:off x="1635125" y="6475413"/>
            <a:ext cx="32845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Clr>
                <a:srgbClr val="FF9900"/>
              </a:buClr>
            </a:pPr>
            <a:r>
              <a:rPr lang="ru-RU" altLang="ru-RU" sz="1600">
                <a:solidFill>
                  <a:schemeClr val="tx1"/>
                </a:solidFill>
                <a:cs typeface="Arial" charset="0"/>
              </a:rPr>
              <a:t>Более 100 пульсирующих ледников</a:t>
            </a:r>
            <a:endParaRPr lang="en-US" altLang="ru-RU" sz="160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05" t="2540" r="8967" b="4686"/>
          <a:stretch/>
        </p:blipFill>
        <p:spPr bwMode="auto">
          <a:xfrm>
            <a:off x="0" y="332656"/>
            <a:ext cx="9130439" cy="580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404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Содержимое 2"/>
          <p:cNvSpPr>
            <a:spLocks noGrp="1"/>
          </p:cNvSpPr>
          <p:nvPr>
            <p:ph idx="1"/>
          </p:nvPr>
        </p:nvSpPr>
        <p:spPr>
          <a:xfrm>
            <a:off x="4286250" y="841375"/>
            <a:ext cx="4806950" cy="27860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sz="2300" b="1" smtClean="0"/>
              <a:t>Сейсмоинфразвуковые группы</a:t>
            </a:r>
          </a:p>
          <a:p>
            <a:pPr algn="ctr">
              <a:buFontTx/>
              <a:buNone/>
            </a:pPr>
            <a:r>
              <a:rPr lang="ru-RU" altLang="ru-RU" sz="2300" b="1" smtClean="0"/>
              <a:t> КоФ ФИЦ ЕГС РАН на архипелаге Шпицберген</a:t>
            </a:r>
          </a:p>
        </p:txBody>
      </p:sp>
      <p:pic>
        <p:nvPicPr>
          <p:cNvPr id="48131" name="Рисунок 5" descr="brbb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4041775"/>
            <a:ext cx="3595688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4000500"/>
            <a:ext cx="3643312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2" descr="E:\Disk_F\MyDissertation\Oslo_2017\Presentation\brbb+pyr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96863" y="260350"/>
            <a:ext cx="3857625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484438" y="4041775"/>
            <a:ext cx="14700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октября 2010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16688" y="4041775"/>
            <a:ext cx="1258887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июня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50" t="2382" r="11354"/>
          <a:stretch/>
        </p:blipFill>
        <p:spPr bwMode="auto">
          <a:xfrm>
            <a:off x="47818" y="260648"/>
            <a:ext cx="9069798" cy="64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7837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Группа 14"/>
          <p:cNvGrpSpPr>
            <a:grpSpLocks/>
          </p:cNvGrpSpPr>
          <p:nvPr/>
        </p:nvGrpSpPr>
        <p:grpSpPr bwMode="auto">
          <a:xfrm>
            <a:off x="415925" y="1096963"/>
            <a:ext cx="8347075" cy="5710237"/>
            <a:chOff x="3729067" y="629469"/>
            <a:chExt cx="5378819" cy="3331959"/>
          </a:xfrm>
        </p:grpSpPr>
        <p:grpSp>
          <p:nvGrpSpPr>
            <p:cNvPr id="50180" name="Группа 35"/>
            <p:cNvGrpSpPr>
              <a:grpSpLocks/>
            </p:cNvGrpSpPr>
            <p:nvPr/>
          </p:nvGrpSpPr>
          <p:grpSpPr bwMode="auto">
            <a:xfrm>
              <a:off x="3729067" y="629469"/>
              <a:ext cx="5378819" cy="3331959"/>
              <a:chOff x="3104952" y="1972646"/>
              <a:chExt cx="4445000" cy="2435225"/>
            </a:xfrm>
          </p:grpSpPr>
          <p:graphicFrame>
            <p:nvGraphicFramePr>
              <p:cNvPr id="37" name="Chart 1"/>
              <p:cNvGraphicFramePr>
                <a:graphicFrameLocks/>
              </p:cNvGraphicFramePr>
              <p:nvPr/>
            </p:nvGraphicFramePr>
            <p:xfrm>
              <a:off x="3104952" y="1972646"/>
              <a:ext cx="4445000" cy="243522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39" name="TextBox 38"/>
              <p:cNvSpPr txBox="1"/>
              <p:nvPr/>
            </p:nvSpPr>
            <p:spPr>
              <a:xfrm>
                <a:off x="5036642" y="4053792"/>
                <a:ext cx="439597" cy="1570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8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month</a:t>
                </a:r>
                <a:endParaRPr lang="ru-RU" sz="1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184" name="TextBox 39"/>
              <p:cNvSpPr txBox="1">
                <a:spLocks noChangeArrowheads="1"/>
              </p:cNvSpPr>
              <p:nvPr/>
            </p:nvSpPr>
            <p:spPr bwMode="auto">
              <a:xfrm rot="-5400000">
                <a:off x="2898532" y="2835680"/>
                <a:ext cx="711357" cy="19666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US" altLang="ru-RU" sz="1800" b="1">
                    <a:solidFill>
                      <a:srgbClr val="000000"/>
                    </a:solidFill>
                  </a:rPr>
                  <a:t>Event N</a:t>
                </a:r>
                <a:endParaRPr lang="ru-RU" altLang="ru-RU" sz="1800" b="1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4427761" y="1663238"/>
              <a:ext cx="399677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30163" y="0"/>
            <a:ext cx="91440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Обнаружен сезонный характер сейсмичности</a:t>
            </a:r>
          </a:p>
          <a:p>
            <a:pPr algn="ctr" eaLnBrk="1" hangingPunct="1">
              <a:defRPr/>
            </a:pPr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событий с 1≤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</a:t>
            </a:r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≥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2,2</a:t>
            </a:r>
            <a:endParaRPr lang="ru-RU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0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0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26011</TotalTime>
  <Words>774</Words>
  <Application>Microsoft Office PowerPoint</Application>
  <PresentationFormat>Экран (4:3)</PresentationFormat>
  <Paragraphs>130</Paragraphs>
  <Slides>33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Оформление по умолчанию</vt:lpstr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Среднемесячное количество инфразвуковых событий за период 2011-2017 г.г.</vt:lpstr>
      <vt:lpstr>Источники сейсмических и акустических волн</vt:lpstr>
      <vt:lpstr>Слайд 12</vt:lpstr>
      <vt:lpstr>Слайд 13</vt:lpstr>
      <vt:lpstr>Пульсирующий ледник Эсмарк</vt:lpstr>
      <vt:lpstr>Временная сейсмическая станция</vt:lpstr>
      <vt:lpstr>Слайд 16</vt:lpstr>
      <vt:lpstr>GPS-станция на поверхности ледника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Сейсмическое событие c M=4,24</vt:lpstr>
      <vt:lpstr>Анализ ледовой обстановки, выполненный НИЦ космической гидрометеорологии «Планета» </vt:lpstr>
      <vt:lpstr>КЛЮЧЕВОЙ ВОПРОС: МОЖНО ЛИ СОВРЕМЕННЫМИ ГЕОФИЗИЧЕСКИМИ МЕТОДАМИ ПРОГНОЗИРОВАТЬ РАЙОНЫ С ПОВЫШЕННЫМ РИСКОМ АНОМАЛЬНЫХ ПРОЯВЛЕНИЙ  ОПАСНЫХ ЯВЛЕНИЙ В КРИОЛИТОСФЕРЕ?</vt:lpstr>
      <vt:lpstr>Слайд 31</vt:lpstr>
      <vt:lpstr>Слайд 32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Перспективы дистанционного сейсмологического и инфразвукового мониторинга  динамических процессов в пульсирующих ледниках  Шпицбергена и в донных отложениях прилегающего шельфа и континентального склона</dc:title>
  <dc:creator>noname</dc:creator>
  <cp:lastModifiedBy>user1</cp:lastModifiedBy>
  <cp:revision>183</cp:revision>
  <dcterms:created xsi:type="dcterms:W3CDTF">2009-11-11T08:43:27Z</dcterms:created>
  <dcterms:modified xsi:type="dcterms:W3CDTF">2019-06-05T06:34:24Z</dcterms:modified>
</cp:coreProperties>
</file>