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363" r:id="rId4"/>
    <p:sldId id="364" r:id="rId5"/>
    <p:sldId id="337" r:id="rId6"/>
    <p:sldId id="300" r:id="rId7"/>
    <p:sldId id="350" r:id="rId8"/>
    <p:sldId id="371" r:id="rId9"/>
    <p:sldId id="366" r:id="rId10"/>
    <p:sldId id="365" r:id="rId11"/>
    <p:sldId id="374" r:id="rId12"/>
    <p:sldId id="355" r:id="rId13"/>
    <p:sldId id="360" r:id="rId14"/>
    <p:sldId id="375" r:id="rId15"/>
    <p:sldId id="341" r:id="rId16"/>
    <p:sldId id="361" r:id="rId17"/>
    <p:sldId id="373" r:id="rId18"/>
    <p:sldId id="370" r:id="rId19"/>
    <p:sldId id="29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6" autoAdjust="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E67A98-2FBF-4C5E-88E8-55BAB4F63B46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BCDAA1-CC90-4FF3-99D3-923B5A947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9C70-732A-4B01-A0F4-6DF50646CB50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684F-845C-4A47-A304-CD930BC93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BFF8E-9AB9-4CFF-9825-AB6ACF856EFE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84D9-11BB-4362-841C-891FFC6B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F182-C37A-438C-B1FE-63A077439CD5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D619-EFE3-4876-91DE-DEE53E1FD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F3EE-3BC0-433F-8079-34ADEA5B56FB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7440-DA8E-4078-82B7-2365C6CF8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33D2-DEC6-4FDD-B7A3-7194F9FA8288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C3EFC-D56C-4C4A-9141-0B760D3A1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2BA9-978B-4AF5-979F-4EDC2CA030A3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5DD3-D65D-43EC-A823-001F9AB6E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F451-423D-406E-BD3C-F0F4E3E24A94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9D53-DBD8-4E69-9F73-DB16D4D8C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17F7-0E54-4D4B-B999-4E4BF52F9F1E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4FAF-49AA-4297-A623-6D10D3C91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0BF39-9DA5-4141-A664-E78785A7E987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D5684-26D8-486F-9915-151376C58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4EA8-F7BE-48D6-9182-0807D6742894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5C3D-8B46-456E-BADB-464179008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A92A-077C-4EFF-B94E-3E68AE9F847E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96F7-DAEE-4E49-955E-F0912745E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B1970-D108-4B81-A65D-61FCE1A17571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18408-79C7-4083-90DC-DB2A11F4E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85728"/>
            <a:ext cx="9144000" cy="1857388"/>
          </a:xfr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НЕУСТОЙЧИВОСТЬ ТРЕНИЯ ГОРНЫХ ПОРОД В ЛАБОРАТОРНОМ ЭКСПЕРИМЕНТЕ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71750"/>
            <a:ext cx="8929688" cy="3857625"/>
          </a:xfrm>
        </p:spPr>
        <p:txBody>
          <a:bodyPr rtlCol="0">
            <a:normAutofit fontScale="92500"/>
          </a:bodyPr>
          <a:lstStyle/>
          <a:p>
            <a:pPr algn="l">
              <a:defRPr/>
            </a:pP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ru-RU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Вет</a:t>
            </a:r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тегрень Виктор Иванович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Пономарев А.В., </a:t>
            </a:r>
            <a:r>
              <a:rPr lang="ru-RU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Майбук З.-Ю.Я.</a:t>
            </a:r>
            <a:r>
              <a:rPr lang="ru-RU" b="1" dirty="0" smtClean="0"/>
              <a:t>, 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ХромовА. Ан.,</a:t>
            </a: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Кулик В. Б,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Мамалимов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 И., </a:t>
            </a: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Щербаков И.П.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 физики Земли им. О.Ю. Шмидта РАН, Москва, Россия</a:t>
            </a:r>
          </a:p>
          <a:p>
            <a:pPr algn="l">
              <a:defRPr/>
            </a:pPr>
            <a:r>
              <a:rPr lang="ru-RU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Физико-технический институт им. А.Ф. Иоффе РАН, Санкт-Петербург, Россия</a:t>
            </a:r>
          </a:p>
          <a:p>
            <a:pPr algn="l">
              <a:buFont typeface="Arial" pitchFamily="34" charset="0"/>
              <a:buNone/>
              <a:defRPr/>
            </a:pP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Исследование поверхности после трения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работы - исследовать минеральный состав поверхностных слоев пород после трения в лаборатории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Образцы: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рифейский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песчаник, диорит и ксенолит</a:t>
            </a:r>
            <a:r>
              <a:rPr lang="ru-RU" dirty="0" smtClean="0"/>
              <a:t>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- инфракрасная, рамановская и фотолюминесцентная спектроскопия.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50" cy="107156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Фотография узла трения</a:t>
            </a:r>
            <a:endParaRPr lang="en-US" sz="40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000125"/>
            <a:ext cx="67913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Исследованные породы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643470"/>
          </a:xfrm>
        </p:spPr>
        <p:txBody>
          <a:bodyPr/>
          <a:lstStyle/>
          <a:p>
            <a:r>
              <a:rPr lang="ru-RU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Рифейский</a:t>
            </a:r>
            <a:r>
              <a:rPr lang="ru-RU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песчаник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/>
              <a:t>из шурфов полуострова Средний на северном побережье Кольского полуострова.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Диорит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из скважины Воронежского кристаллического массива</a:t>
            </a:r>
          </a:p>
          <a:p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Ксенолит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/>
              <a:t>обломок, выброшенный при взрыве вулкана Шивелуч (Камчатка) в 1964 г.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поверхностей горных пород после трения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  <a:solidFill>
            <a:srgbClr val="92D050"/>
          </a:solidFill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инфракрасных, рамановских и люминесцентных спектров поверхностей трения рифейского песчаника, диорита и ксенолита показал, что после трения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содержат дефектные нанокристаллы глин  (каолинита  и монтмориллонита) и воду с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растоворенными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ней ионами металлов. </a:t>
            </a:r>
          </a:p>
          <a:p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 зоне трения песчаника</a:t>
            </a:r>
            <a:endParaRPr lang="ru-RU" dirty="0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071538" y="1500174"/>
          <a:ext cx="7161829" cy="5000660"/>
        </p:xfrm>
        <a:graphic>
          <a:graphicData uri="http://schemas.openxmlformats.org/presentationml/2006/ole">
            <p:oleObj spid="_x0000_s104449" name="Graph" r:id="rId3" imgW="4130650" imgH="2887066" progId="Origin50.Graph">
              <p:embed/>
            </p:oleObj>
          </a:graphicData>
        </a:graphic>
      </p:graphicFrame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Возможный механизм образования глин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  <a:solidFill>
            <a:srgbClr val="00B0F0"/>
          </a:solidFill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Предполагается, что глины образуются после разрывов химических связей в кристаллических решетках минералов и образования свободных радикалов.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Свободные радикалы весьма активны и инициируют химические реакции, в которых участвует вода и ионы,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растоворенные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ней. Эти реакции, вероятно, и приводят к образованию глин.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Спектр излучения гранита при трении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1142976" y="1357298"/>
          <a:ext cx="7072312" cy="4938712"/>
        </p:xfrm>
        <a:graphic>
          <a:graphicData uri="http://schemas.openxmlformats.org/presentationml/2006/ole">
            <p:oleObj spid="_x0000_s95233" name="Graph" r:id="rId3" imgW="4130640" imgH="288684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78"/>
          </a:xfrm>
        </p:spPr>
        <p:txBody>
          <a:bodyPr/>
          <a:lstStyle/>
          <a:p>
            <a:r>
              <a:rPr lang="ru-RU" dirty="0" smtClean="0"/>
              <a:t>Во время трения разрываются межатомные </a:t>
            </a:r>
            <a:r>
              <a:rPr lang="en-US" dirty="0" smtClean="0"/>
              <a:t>Si-O-Si  </a:t>
            </a:r>
            <a:r>
              <a:rPr lang="ru-RU" dirty="0" smtClean="0"/>
              <a:t>и </a:t>
            </a:r>
            <a:r>
              <a:rPr lang="en-US" dirty="0" smtClean="0"/>
              <a:t>Al-O-Al </a:t>
            </a:r>
            <a:r>
              <a:rPr lang="ru-RU" dirty="0" smtClean="0"/>
              <a:t>связи и возникают</a:t>
            </a:r>
            <a:r>
              <a:rPr lang="en-US" dirty="0" smtClean="0"/>
              <a:t> </a:t>
            </a:r>
            <a:r>
              <a:rPr lang="ru-RU" dirty="0" smtClean="0"/>
              <a:t>электронно-возбужденные </a:t>
            </a:r>
            <a:r>
              <a:rPr lang="ru-RU" b="1" dirty="0" smtClean="0">
                <a:solidFill>
                  <a:srgbClr val="FF0000"/>
                </a:solidFill>
              </a:rPr>
              <a:t>свободные радикалы ≡</a:t>
            </a:r>
            <a:r>
              <a:rPr lang="ru-RU" b="1" dirty="0" err="1" smtClean="0">
                <a:solidFill>
                  <a:srgbClr val="FF0000"/>
                </a:solidFill>
              </a:rPr>
              <a:t>Si-O</a:t>
            </a:r>
            <a:r>
              <a:rPr lang="ru-RU" b="1" baseline="30000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, ионы </a:t>
            </a:r>
            <a:r>
              <a:rPr lang="en-US" b="1" dirty="0" smtClean="0">
                <a:solidFill>
                  <a:srgbClr val="FF0000"/>
                </a:solidFill>
              </a:rPr>
              <a:t>Fe</a:t>
            </a:r>
            <a:r>
              <a:rPr lang="ru-RU" b="1" baseline="30000" dirty="0" smtClean="0">
                <a:solidFill>
                  <a:srgbClr val="FF0000"/>
                </a:solidFill>
              </a:rPr>
              <a:t>3+</a:t>
            </a:r>
            <a:r>
              <a:rPr lang="ru-RU" b="1" dirty="0" smtClean="0">
                <a:solidFill>
                  <a:srgbClr val="FF0000"/>
                </a:solidFill>
              </a:rPr>
              <a:t>, замещающие ионы Si</a:t>
            </a:r>
            <a:r>
              <a:rPr lang="ru-RU" b="1" baseline="30000" dirty="0" smtClean="0">
                <a:solidFill>
                  <a:srgbClr val="FF0000"/>
                </a:solidFill>
              </a:rPr>
              <a:t>4+</a:t>
            </a:r>
            <a:r>
              <a:rPr lang="ru-RU" b="1" dirty="0" smtClean="0">
                <a:solidFill>
                  <a:srgbClr val="FF0000"/>
                </a:solidFill>
              </a:rPr>
              <a:t>, центры [</a:t>
            </a:r>
            <a:r>
              <a:rPr lang="en-US" b="1" dirty="0" err="1" smtClean="0">
                <a:solidFill>
                  <a:srgbClr val="FF0000"/>
                </a:solidFill>
              </a:rPr>
              <a:t>AlO</a:t>
            </a:r>
            <a:r>
              <a:rPr lang="ru-RU" b="1" baseline="-25000" dirty="0" smtClean="0">
                <a:solidFill>
                  <a:srgbClr val="FF0000"/>
                </a:solidFill>
              </a:rPr>
              <a:t>4</a:t>
            </a:r>
            <a:r>
              <a:rPr lang="ru-RU" b="1" dirty="0" smtClean="0">
                <a:solidFill>
                  <a:srgbClr val="FF0000"/>
                </a:solidFill>
              </a:rPr>
              <a:t>]</a:t>
            </a:r>
            <a:r>
              <a:rPr lang="ru-RU" b="1" baseline="30000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 и ловушки электронов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Эти возбужденные связи, ионы и ловушки весьма активны и в присутствии воды и растворенных  в ней ионов металлов </a:t>
            </a:r>
            <a:r>
              <a:rPr lang="ru-RU" b="1" dirty="0" smtClean="0">
                <a:solidFill>
                  <a:srgbClr val="FF0000"/>
                </a:solidFill>
              </a:rPr>
              <a:t>могут вызывать химические реакции, приводящие к образованию глин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Предположение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864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Формирование глинистой прослойки в зоне трения, по-видимому, может рассматриваться как фактор, </a:t>
            </a:r>
            <a:r>
              <a:rPr lang="ru-RU" b="1" u="sng" dirty="0" smtClean="0">
                <a:solidFill>
                  <a:srgbClr val="C00000"/>
                </a:solidFill>
              </a:rPr>
              <a:t>вызывающий переключение из режима плавного роста деформации или смещения при трении к ее скачкообразному увеличению. </a:t>
            </a:r>
            <a:r>
              <a:rPr lang="ru-RU" b="1" dirty="0" smtClean="0">
                <a:solidFill>
                  <a:srgbClr val="C00000"/>
                </a:solidFill>
              </a:rPr>
              <a:t>Пока в зоне трения не образуется слой глины, напряжение растет. В момент, когда он покрывает достаточно большую поверхность трения, сила трения резко уменьшается и возникает скачкообразный сдвиг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вопроса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1966 г. известные американские специалисты в области физики разрушения и моделирования процессов подготовки землетрясений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Brace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Byerlee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высказали предположение, что причиной землетрясений может быть повторяющаяся неустойчивость скольжения блоков горных пород. Byerlee в 1978 г., обратил  внимание, что некоторые глины обладают аномально низкими коэффициентами трения и предположил , что неустойчивость может быть вызвана </a:t>
            </a:r>
            <a:r>
              <a:rPr lang="ru-RU" sz="28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существованием таких глин в контактном слое между блоками горных пород.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вопроса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предположил, что контактный слой представляет собой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измельчения породы до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наноразмеров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Toro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предположил, что  в этом слое образуется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насыщенный флюидом минеральный агрегат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Fialko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2005 г и 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elsen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2008 предположили, что при трении из-за высоких температур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расплав минералов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рямые исследований строения такого слоя мы начали в 2011 году по предложению Г.А.  Соболева и Ю.А. Морозова.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наших исследований природных зеркал скольжения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5715016"/>
          </a:xfrm>
        </p:spPr>
        <p:txBody>
          <a:bodyPr/>
          <a:lstStyle/>
          <a:p>
            <a:r>
              <a:rPr lang="ru-RU" sz="2800" dirty="0" smtClean="0"/>
              <a:t>Используя методы инфракрасной, рамановской и флуоресцентной спектроскопии исследовали строение природных </a:t>
            </a:r>
            <a:r>
              <a:rPr lang="ru-RU" sz="2800" dirty="0" smtClean="0">
                <a:solidFill>
                  <a:srgbClr val="FF0000"/>
                </a:solidFill>
              </a:rPr>
              <a:t>зеркал скольжения </a:t>
            </a:r>
            <a:r>
              <a:rPr lang="ru-RU" sz="2800" dirty="0" smtClean="0"/>
              <a:t>на поверхности  рифейского песчаника, доломита и порфирита.  Результаты этих исследований были обобщены в </a:t>
            </a:r>
            <a:r>
              <a:rPr lang="ru-RU" sz="2800" dirty="0" smtClean="0">
                <a:solidFill>
                  <a:srgbClr val="7030A0"/>
                </a:solidFill>
              </a:rPr>
              <a:t>2016 </a:t>
            </a:r>
            <a:r>
              <a:rPr lang="ru-RU" sz="2800" dirty="0" smtClean="0"/>
              <a:t>г. в монографии </a:t>
            </a:r>
            <a:r>
              <a:rPr lang="ru-RU" sz="2800" dirty="0" smtClean="0">
                <a:solidFill>
                  <a:srgbClr val="FF0000"/>
                </a:solidFill>
              </a:rPr>
              <a:t>Г.А. Соболев, В.И. Веттегрень и др., «</a:t>
            </a:r>
            <a:r>
              <a:rPr lang="ru-RU" sz="2800" b="1" dirty="0" smtClean="0">
                <a:solidFill>
                  <a:srgbClr val="FF0000"/>
                </a:solidFill>
              </a:rPr>
              <a:t>Нанокристаллы в горных породах»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Оказалось, </a:t>
            </a:r>
            <a:r>
              <a:rPr lang="ru-RU" sz="28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что  все зеркала </a:t>
            </a:r>
            <a:r>
              <a:rPr lang="ru-RU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скольжения содержат </a:t>
            </a:r>
            <a:r>
              <a:rPr lang="ru-RU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дефектные нанокристаллы (</a:t>
            </a:r>
            <a:r>
              <a:rPr lang="ru-RU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песчаник - монтмориллонита; доломит –  кварца и альбита,  а порфирит – эпидота) и воду с </a:t>
            </a:r>
            <a:r>
              <a:rPr lang="ru-RU" sz="28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растовренными</a:t>
            </a:r>
            <a:r>
              <a:rPr lang="ru-RU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ней ионами металлов. </a:t>
            </a:r>
            <a:endParaRPr lang="ru-RU" sz="28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Естественная трещина сдвига в керне, который был извлечен  с глубины 560 м</a:t>
            </a: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89" name="Рисунок 10" descr="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337477"/>
            <a:ext cx="6572296" cy="5329459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527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Спектр затухания ИК излучения в желто-зеленых полях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8596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509736" y="1571612"/>
          <a:ext cx="6347130" cy="4429156"/>
        </p:xfrm>
        <a:graphic>
          <a:graphicData uri="http://schemas.openxmlformats.org/presentationml/2006/ole">
            <p:oleObj spid="_x0000_s23553" name="Graph" r:id="rId3" imgW="4130640" imgH="288684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Спектр затухания ИК излучения в поверхностном слое вмещающей породы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1000100" y="1357298"/>
          <a:ext cx="7143750" cy="5014913"/>
        </p:xfrm>
        <a:graphic>
          <a:graphicData uri="http://schemas.openxmlformats.org/presentationml/2006/ole">
            <p:oleObj spid="_x0000_s74753" name="Graph" r:id="rId3" imgW="4130640" imgH="2886840" progId="Origin50.Graph">
              <p:embed/>
            </p:oleObj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Строение поверхности трещины сдвига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Поверхность трещины сдвига представляет собой трехслойную структуру.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Верхний слой </a:t>
            </a:r>
            <a:r>
              <a:rPr lang="ru-RU" sz="3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содержит только </a:t>
            </a:r>
            <a:r>
              <a:rPr lang="ru-RU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нанокристаллы глауконита</a:t>
            </a:r>
            <a:r>
              <a:rPr lang="ru-RU" sz="3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ним расположен слой, в котором,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кроме глауконита, содержатся кристаллы кальцита и монтмориллонита.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Общая толщина этих слоев составляет около 600 мкм.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64"/>
          </a:xfrm>
          <a:solidFill>
            <a:srgbClr val="FFFF00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поверхности после образования трещин сдвига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  <a:noFill/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 трещин сдвига в гнейсе и граните привело к образованию на их поверхности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глинистых минералов (каолинита, иллита, глауконита и монтмориллонита ), насыщенных водой и имеющих низкий коэффициент трения.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7789</TotalTime>
  <Words>715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Graph</vt:lpstr>
      <vt:lpstr>Origin Graph</vt:lpstr>
      <vt:lpstr>  НЕУСТОЙЧИВОСТЬ ТРЕНИЯ ГОРНЫХ ПОРОД В ЛАБОРАТОРНОМ ЭКСПЕРИМЕНТЕ  </vt:lpstr>
      <vt:lpstr>История вопроса</vt:lpstr>
      <vt:lpstr>История вопроса</vt:lpstr>
      <vt:lpstr>Результаты наших исследований природных зеркал скольжения</vt:lpstr>
      <vt:lpstr>Естественная трещина сдвига в керне, который был извлечен  с глубины 560 м</vt:lpstr>
      <vt:lpstr>Спектр затухания ИК излучения в желто-зеленых полях</vt:lpstr>
      <vt:lpstr>Спектр затухания ИК излучения в поверхностном слое вмещающей породы</vt:lpstr>
      <vt:lpstr>Строение поверхности трещины сдвига</vt:lpstr>
      <vt:lpstr>Строение поверхности после образования трещин сдвига</vt:lpstr>
      <vt:lpstr>Исследование поверхности после трения</vt:lpstr>
      <vt:lpstr>Фотография узла трения</vt:lpstr>
      <vt:lpstr>Исследованные породы </vt:lpstr>
      <vt:lpstr>Результаты исследования поверхностей горных пород после трения</vt:lpstr>
      <vt:lpstr>Температура в зоне трения песчаника</vt:lpstr>
      <vt:lpstr>Возможный механизм образования глин</vt:lpstr>
      <vt:lpstr>Спектр излучения гранита при трении</vt:lpstr>
      <vt:lpstr>Слайд 17</vt:lpstr>
      <vt:lpstr>Предположение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changing of the sandstone surface in an unstable friction</dc:title>
  <dc:creator>Admin</dc:creator>
  <cp:lastModifiedBy>Admin</cp:lastModifiedBy>
  <cp:revision>376</cp:revision>
  <dcterms:created xsi:type="dcterms:W3CDTF">2016-05-23T08:01:44Z</dcterms:created>
  <dcterms:modified xsi:type="dcterms:W3CDTF">2019-06-05T13:00:49Z</dcterms:modified>
</cp:coreProperties>
</file>