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57" r:id="rId5"/>
    <p:sldId id="259" r:id="rId6"/>
    <p:sldId id="258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660066"/>
    <a:srgbClr val="00005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4652" autoAdjust="0"/>
  </p:normalViewPr>
  <p:slideViewPr>
    <p:cSldViewPr>
      <p:cViewPr varScale="1">
        <p:scale>
          <a:sx n="83" d="100"/>
          <a:sy n="83" d="100"/>
        </p:scale>
        <p:origin x="118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A22CA-AA21-403F-9EB4-D43B0A94E2EA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0878C-47B5-4DA9-968E-58C6D5ED0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3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0878C-47B5-4DA9-968E-58C6D5ED00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3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0499-45F9-4D53-8035-1D2DD7505F8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2348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654AA-DC9F-4F78-9FD7-196D988CBD8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1689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4BB3-1356-40DC-B42A-5ECBFB2C6F0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0058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D62AB-D02A-4F28-960D-3B0294A543A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9686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53FB9-0609-4132-B8C1-69213DA98AC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6298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C8F86-ADC5-4FCF-BECF-A6D419D60AF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2681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27605-F574-44CB-955B-4DBFBA86513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4669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4E943-E9E6-413C-AAC0-011FC1AD829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677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E9367-2A62-4552-8AA5-676321411E3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3215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7F922-EA85-4F47-A422-A9A0A005879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6960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AA2F9-2CBA-45BC-BD3F-D82840C8008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9622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EC43119-DAE8-4BF4-82BA-7B925BAED5B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.ipgg.sbras.ru/" TargetMode="External"/><Relationship Id="rId2" Type="http://schemas.openxmlformats.org/officeDocument/2006/relationships/hyperlink" Target="http://cosm-rays.ipgg.sbras.r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674316" y="2593871"/>
            <a:ext cx="8244408" cy="1768004"/>
          </a:xfrm>
          <a:noFill/>
        </p:spPr>
        <p:txBody>
          <a:bodyPr anchor="ctr"/>
          <a:lstStyle/>
          <a:p>
            <a:pPr algn="l" eaLnBrk="1" hangingPunct="1"/>
            <a:r>
              <a:rPr lang="ru-RU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ИОНОСФЕРНЫЕ НАБЛЮДЕНИЯ НАД НОВОСИБИРСКОМ ВО ВРЕМЯ ЗЕМЛЕТРЯСЕНИЙ НА АЛТАЕ</a:t>
            </a:r>
            <a:endParaRPr lang="es-E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125"/>
          <p:cNvSpPr>
            <a:spLocks noChangeArrowheads="1"/>
          </p:cNvSpPr>
          <p:nvPr/>
        </p:nvSpPr>
        <p:spPr bwMode="auto">
          <a:xfrm>
            <a:off x="674316" y="4467048"/>
            <a:ext cx="3887539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b="1" i="1" dirty="0" smtClean="0">
                <a:solidFill>
                  <a:schemeClr val="bg1"/>
                </a:solidFill>
              </a:rPr>
              <a:t>А.Ю. Белинская, А.А. Ковалев</a:t>
            </a:r>
            <a:endParaRPr lang="es-ES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85146" y="5805264"/>
            <a:ext cx="5958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Геофизическая обсерватории «Ключи» (ИНГГ СО РАН, г. Новосибирск)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88949"/>
            <a:ext cx="1854387" cy="1644223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http://www.ipgg.sbras.ru/SiteAssets/ipgg-logo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47" y="406880"/>
            <a:ext cx="1872208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www.ipgg.sbras.ru/SiteAssets/ipgg-logo-2.pn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85" y="621863"/>
            <a:ext cx="2465022" cy="137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2E66DAD-A400-4B4D-B8E1-A572B23395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528" y="116632"/>
            <a:ext cx="8445624" cy="1143000"/>
          </a:xfrm>
          <a:prstGeom prst="rect">
            <a:avLst/>
          </a:prstGeom>
        </p:spPr>
        <p:txBody>
          <a:bodyPr rtlCol="0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Обсерватория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солнечно-земной физики ИНГГ СО РАН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4811" y="1389162"/>
            <a:ext cx="4083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Расположение: 10 км. от  </a:t>
            </a:r>
            <a:r>
              <a:rPr lang="ru-RU" b="1" dirty="0" smtClean="0">
                <a:solidFill>
                  <a:srgbClr val="002060"/>
                </a:solidFill>
              </a:rPr>
              <a:t>Новосибирского Академгородка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AE4A3F-C142-4B2C-BB17-B2E9AA21E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541" y="2038647"/>
            <a:ext cx="2510246" cy="34506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450983-0843-47A8-B82F-354758267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9"/>
          <a:stretch/>
        </p:blipFill>
        <p:spPr>
          <a:xfrm>
            <a:off x="268940" y="1189429"/>
            <a:ext cx="2297368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E17A2F-0CDC-4ABD-B502-15FAB1F40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08" y="3091046"/>
            <a:ext cx="2297368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86C25E-8C28-4833-8F9F-D4F9D9894C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87" r="10842"/>
          <a:stretch/>
        </p:blipFill>
        <p:spPr>
          <a:xfrm>
            <a:off x="272807" y="5049291"/>
            <a:ext cx="2297369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2A81A95-F5EA-4509-BE38-1412B65B5BA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566308" y="2089429"/>
            <a:ext cx="4357007" cy="126157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1E8FEC1-B862-468D-AEB1-F5A07D118EE1}"/>
              </a:ext>
            </a:extLst>
          </p:cNvPr>
          <p:cNvCxnSpPr>
            <a:cxnSpLocks/>
          </p:cNvCxnSpPr>
          <p:nvPr/>
        </p:nvCxnSpPr>
        <p:spPr>
          <a:xfrm flipV="1">
            <a:off x="2570176" y="4794339"/>
            <a:ext cx="5417761" cy="86690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CEFEA4B-AB69-4AD7-95A0-6B57A9A710F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570176" y="3991046"/>
            <a:ext cx="5332853" cy="38293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685A6D4-A258-4D38-BD2B-0BA632FF044F}"/>
              </a:ext>
            </a:extLst>
          </p:cNvPr>
          <p:cNvSpPr/>
          <p:nvPr/>
        </p:nvSpPr>
        <p:spPr>
          <a:xfrm rot="21031096">
            <a:off x="2640408" y="4837186"/>
            <a:ext cx="31105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Ионосферная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станция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BE120AE-B894-4A8D-B8C6-19A11D5ED99D}"/>
              </a:ext>
            </a:extLst>
          </p:cNvPr>
          <p:cNvSpPr/>
          <p:nvPr/>
        </p:nvSpPr>
        <p:spPr>
          <a:xfrm rot="970484">
            <a:off x="2373734" y="2059787"/>
            <a:ext cx="4032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Станция</a:t>
            </a:r>
            <a:r>
              <a:rPr kumimoji="0" lang="en-US" altLang="ru-RU" sz="2800" b="1" i="0" u="none" strike="noStrike" kern="1200" cap="none" spc="0" normalizeH="0" baseline="0" noProof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2800" b="1" i="0" u="none" strike="noStrike" kern="1200" cap="none" spc="0" normalizeH="0" baseline="0" noProof="0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космических лучей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835F329-C92B-47DA-9794-8463AFA922F0}"/>
              </a:ext>
            </a:extLst>
          </p:cNvPr>
          <p:cNvSpPr/>
          <p:nvPr/>
        </p:nvSpPr>
        <p:spPr>
          <a:xfrm rot="230890">
            <a:off x="2577889" y="3595617"/>
            <a:ext cx="36242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Магнитная станция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(павильоны)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6326379"/>
            <a:ext cx="566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charset="0"/>
              </a:rPr>
              <a:t>Состав лаборатории: 6 </a:t>
            </a:r>
            <a:r>
              <a:rPr lang="ru-RU" altLang="ru-RU" b="1" dirty="0" err="1">
                <a:solidFill>
                  <a:srgbClr val="1F497D">
                    <a:lumMod val="75000"/>
                  </a:srgbClr>
                </a:solidFill>
                <a:latin typeface="+mn-lt"/>
                <a:cs typeface="Arial" charset="0"/>
              </a:rPr>
              <a:t>науч.сотр</a:t>
            </a:r>
            <a:r>
              <a:rPr lang="ru-RU" altLang="ru-RU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charset="0"/>
              </a:rPr>
              <a:t>. и 11 чел. ИТ</a:t>
            </a:r>
            <a:r>
              <a:rPr lang="en-US" altLang="ru-RU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charset="0"/>
              </a:rPr>
              <a:t>C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94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Цели и </a:t>
            </a:r>
            <a:r>
              <a:rPr lang="ru-RU" b="1" dirty="0" smtClean="0">
                <a:solidFill>
                  <a:schemeClr val="bg1"/>
                </a:solidFill>
              </a:rPr>
              <a:t>задачи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1200"/>
              </a:spcAft>
              <a:buClr>
                <a:srgbClr val="A5A5A5"/>
              </a:buClr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Анализ вариаций потока космических лучей и геофизических полей во время экстремальных событий (солнечные вспышки, землетрясения, геомагнитные бури и т.п.), а также их поведения в спокойных условиях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. Непрерывный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круглосуточный мониторинг геомагнитного поля, космических лучей и ионосферы, сбор и первичная обработка данных в реальном времени, регулярное обновление баз данных и подготовка информации к международному обмену. </a:t>
            </a:r>
            <a:endParaRPr lang="ru-RU" sz="2000" b="1" dirty="0" smtClean="0">
              <a:solidFill>
                <a:srgbClr val="002060"/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Созданы базы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данных,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которые доступны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в сети интернет по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адресам: 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+mn-lt"/>
                <a:hlinkClick r:id="rId2"/>
              </a:rPr>
              <a:t>http://cosm-rays.ipgg.sbras.ru/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rgbClr val="A5A5A5"/>
              </a:buClr>
            </a:pPr>
            <a:r>
              <a:rPr lang="en-US" sz="2000" b="1" dirty="0">
                <a:latin typeface="+mn-lt"/>
                <a:hlinkClick r:id="rId3"/>
              </a:rPr>
              <a:t>http://im.ipgg.sbras.ru/</a:t>
            </a:r>
            <a:endParaRPr lang="ru-RU" sz="2000" b="1" dirty="0">
              <a:latin typeface="+mn-lt"/>
            </a:endParaRPr>
          </a:p>
          <a:p>
            <a:pPr lvl="0" algn="just" fontAlgn="auto">
              <a:spcBef>
                <a:spcPts val="0"/>
              </a:spcBef>
              <a:spcAft>
                <a:spcPts val="1200"/>
              </a:spcAft>
              <a:buClr>
                <a:srgbClr val="A5A5A5"/>
              </a:buClr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Проект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ФНИ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"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Проявление процессов глубинной геодинамики в геосферах Земли по результатам мониторинга геомагнитного поля, ионосферы и космических лучей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".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629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altLang="en-US" b="1" dirty="0" smtClean="0">
                <a:solidFill>
                  <a:schemeClr val="bg1"/>
                </a:solidFill>
              </a:rPr>
              <a:t>Очаги землетрясений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Для анализа вариаций ионосферных параметров под воздействием сейсмоактивности ранее были проведены расчёты для периода 2000-2008 гг</a:t>
            </a:r>
            <a:r>
              <a:rPr lang="ru-RU" sz="2000" b="1" dirty="0" smtClean="0">
                <a:solidFill>
                  <a:srgbClr val="002060"/>
                </a:solidFill>
              </a:rPr>
              <a:t>. Рассматривались </a:t>
            </a:r>
            <a:r>
              <a:rPr lang="ru-RU" sz="2000" b="1" dirty="0">
                <a:solidFill>
                  <a:srgbClr val="002060"/>
                </a:solidFill>
              </a:rPr>
              <a:t>землетрясения с магнитудой M</a:t>
            </a:r>
            <a:r>
              <a:rPr lang="ru-RU" sz="2000" b="1" dirty="0" smtClean="0">
                <a:solidFill>
                  <a:srgbClr val="002060"/>
                </a:solidFill>
              </a:rPr>
              <a:t>≥3,5 </a:t>
            </a:r>
            <a:r>
              <a:rPr lang="ru-RU" sz="2000" b="1" dirty="0">
                <a:solidFill>
                  <a:srgbClr val="002060"/>
                </a:solidFill>
              </a:rPr>
              <a:t>и удаленностью эпицентра от обсерватории не более 1000 км</a:t>
            </a:r>
            <a:r>
              <a:rPr lang="ru-RU" sz="2000" b="1" dirty="0" smtClean="0">
                <a:solidFill>
                  <a:srgbClr val="002060"/>
                </a:solidFill>
              </a:rPr>
              <a:t>. 74 события. 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430891"/>
              </p:ext>
            </p:extLst>
          </p:nvPr>
        </p:nvGraphicFramePr>
        <p:xfrm>
          <a:off x="4135935" y="5733256"/>
          <a:ext cx="270351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lot" r:id="rId3" imgW="2702880" imgH="918000" progId="Grapher.Document">
                  <p:embed/>
                </p:oleObj>
              </mc:Choice>
              <mc:Fallback>
                <p:oleObj name="Plot" r:id="rId3" imgW="2702880" imgH="918000" progId="Graph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5935" y="5733256"/>
                        <a:ext cx="2703513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02420" y="3116000"/>
            <a:ext cx="45922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2060"/>
                </a:solidFill>
              </a:rPr>
              <a:t>Бачатское</a:t>
            </a:r>
            <a:r>
              <a:rPr lang="ru-RU" sz="2000" b="1" dirty="0">
                <a:solidFill>
                  <a:srgbClr val="002060"/>
                </a:solidFill>
              </a:rPr>
              <a:t> землетрясение произошло 18.06.2013 г. в 23:02 UT (19.06.2013 г. в 06:02 местного времени) с магнитудой 5.3-5.6 и координатами эпицентра 54.29° </a:t>
            </a:r>
            <a:r>
              <a:rPr lang="ru-RU" sz="2000" b="1" dirty="0" err="1">
                <a:solidFill>
                  <a:srgbClr val="002060"/>
                </a:solidFill>
              </a:rPr>
              <a:t>с.ш</a:t>
            </a:r>
            <a:r>
              <a:rPr lang="ru-RU" sz="2000" b="1" dirty="0">
                <a:solidFill>
                  <a:srgbClr val="002060"/>
                </a:solidFill>
              </a:rPr>
              <a:t>., 86.17° </a:t>
            </a:r>
            <a:r>
              <a:rPr lang="ru-RU" sz="2000" b="1" dirty="0" err="1">
                <a:solidFill>
                  <a:srgbClr val="002060"/>
                </a:solidFill>
              </a:rPr>
              <a:t>в.д</a:t>
            </a:r>
            <a:r>
              <a:rPr lang="ru-RU" sz="2000" b="1" dirty="0">
                <a:solidFill>
                  <a:srgbClr val="002060"/>
                </a:solidFill>
              </a:rPr>
              <a:t>. на площади одноименного угольного разреза в Кузбассе.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81"/>
          <a:stretch/>
        </p:blipFill>
        <p:spPr>
          <a:xfrm>
            <a:off x="230379" y="3084076"/>
            <a:ext cx="3802241" cy="3693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Отклонения критических частот слоя </a:t>
            </a:r>
            <a:r>
              <a:rPr lang="en-US" sz="3600" b="1" dirty="0">
                <a:solidFill>
                  <a:schemeClr val="bg1"/>
                </a:solidFill>
              </a:rPr>
              <a:t>F</a:t>
            </a:r>
            <a:r>
              <a:rPr lang="ru-RU" sz="3600" b="1" dirty="0">
                <a:solidFill>
                  <a:schemeClr val="bg1"/>
                </a:solidFill>
              </a:rPr>
              <a:t>2 </a:t>
            </a:r>
            <a:r>
              <a:rPr lang="ru-RU" sz="3600" b="1" dirty="0" smtClean="0">
                <a:solidFill>
                  <a:schemeClr val="bg1"/>
                </a:solidFill>
              </a:rPr>
              <a:t>и </a:t>
            </a:r>
            <a:r>
              <a:rPr lang="ru-RU" sz="3600" b="1" dirty="0">
                <a:solidFill>
                  <a:schemeClr val="bg1"/>
                </a:solidFill>
              </a:rPr>
              <a:t>слоя </a:t>
            </a:r>
            <a:r>
              <a:rPr lang="en-US" sz="3600" b="1" dirty="0" err="1">
                <a:solidFill>
                  <a:schemeClr val="bg1"/>
                </a:solidFill>
              </a:rPr>
              <a:t>Es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от </a:t>
            </a:r>
            <a:r>
              <a:rPr lang="ru-RU" sz="3600" b="1" dirty="0">
                <a:solidFill>
                  <a:schemeClr val="bg1"/>
                </a:solidFill>
              </a:rPr>
              <a:t>медианных </a:t>
            </a:r>
            <a:r>
              <a:rPr lang="ru-RU" sz="3600" b="1" dirty="0" smtClean="0">
                <a:solidFill>
                  <a:schemeClr val="bg1"/>
                </a:solidFill>
              </a:rPr>
              <a:t>значений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5534549"/>
            <a:ext cx="8820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Для каждого случая землетрясения были вычислены отклонения наблюдаемых значений критических частот слоев F2 и </a:t>
            </a:r>
            <a:r>
              <a:rPr lang="ru-RU" b="1" dirty="0" err="1">
                <a:solidFill>
                  <a:srgbClr val="002060"/>
                </a:solidFill>
              </a:rPr>
              <a:t>Es</a:t>
            </a:r>
            <a:r>
              <a:rPr lang="ru-RU" b="1" dirty="0">
                <a:solidFill>
                  <a:srgbClr val="002060"/>
                </a:solidFill>
              </a:rPr>
              <a:t> от скользящих медианных значений в процентном отношении. И к этим значениям был применен </a:t>
            </a:r>
            <a:r>
              <a:rPr lang="ru-RU" b="1" dirty="0" smtClean="0">
                <a:solidFill>
                  <a:srgbClr val="002060"/>
                </a:solidFill>
              </a:rPr>
              <a:t>МНЭ </a:t>
            </a:r>
            <a:r>
              <a:rPr lang="en-US" b="1" dirty="0" smtClean="0">
                <a:solidFill>
                  <a:srgbClr val="002060"/>
                </a:solidFill>
              </a:rPr>
              <a:t>(</a:t>
            </a:r>
            <a:r>
              <a:rPr lang="ru-RU" b="1" dirty="0" smtClean="0">
                <a:solidFill>
                  <a:srgbClr val="002060"/>
                </a:solidFill>
              </a:rPr>
              <a:t>0 </a:t>
            </a:r>
            <a:r>
              <a:rPr lang="ru-RU" b="1" dirty="0">
                <a:solidFill>
                  <a:srgbClr val="002060"/>
                </a:solidFill>
              </a:rPr>
              <a:t>день – день землетрясения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65" y="1453892"/>
            <a:ext cx="7077470" cy="39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4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Землетрясения с магнитудой </a:t>
            </a:r>
            <a:r>
              <a:rPr lang="en-US" sz="2800" b="1" dirty="0" smtClean="0">
                <a:solidFill>
                  <a:schemeClr val="bg1"/>
                </a:solidFill>
              </a:rPr>
              <a:t>&gt;</a:t>
            </a:r>
            <a:r>
              <a:rPr lang="ru-RU" sz="2800" b="1" dirty="0" smtClean="0">
                <a:solidFill>
                  <a:schemeClr val="bg1"/>
                </a:solidFill>
              </a:rPr>
              <a:t> 6 и удаленностью </a:t>
            </a:r>
            <a:r>
              <a:rPr lang="en-US" sz="2800" b="1" dirty="0" smtClean="0">
                <a:solidFill>
                  <a:schemeClr val="bg1"/>
                </a:solidFill>
              </a:rPr>
              <a:t>&lt;1000 </a:t>
            </a:r>
            <a:r>
              <a:rPr lang="ru-RU" sz="2800" b="1" dirty="0" smtClean="0">
                <a:solidFill>
                  <a:schemeClr val="bg1"/>
                </a:solidFill>
              </a:rPr>
              <a:t>км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29" y="1546467"/>
            <a:ext cx="4766671" cy="4275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736304" cy="2701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824" y="4437112"/>
            <a:ext cx="2737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год	месяц	день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1979</a:t>
            </a:r>
            <a:r>
              <a:rPr lang="ru-RU" b="1" dirty="0">
                <a:solidFill>
                  <a:srgbClr val="002060"/>
                </a:solidFill>
              </a:rPr>
              <a:t>	9	25</a:t>
            </a:r>
          </a:p>
          <a:p>
            <a:r>
              <a:rPr lang="ru-RU" b="1" dirty="0">
                <a:solidFill>
                  <a:srgbClr val="002060"/>
                </a:solidFill>
              </a:rPr>
              <a:t>1990	6	14</a:t>
            </a:r>
          </a:p>
          <a:p>
            <a:r>
              <a:rPr lang="ru-RU" b="1" dirty="0">
                <a:solidFill>
                  <a:srgbClr val="002060"/>
                </a:solidFill>
              </a:rPr>
              <a:t>1990	8	3</a:t>
            </a:r>
          </a:p>
          <a:p>
            <a:r>
              <a:rPr lang="ru-RU" b="1" dirty="0">
                <a:solidFill>
                  <a:srgbClr val="002060"/>
                </a:solidFill>
              </a:rPr>
              <a:t>2003	9	27</a:t>
            </a:r>
          </a:p>
          <a:p>
            <a:r>
              <a:rPr lang="ru-RU" b="1" dirty="0">
                <a:solidFill>
                  <a:srgbClr val="002060"/>
                </a:solidFill>
              </a:rPr>
              <a:t>2011	12	27</a:t>
            </a:r>
          </a:p>
          <a:p>
            <a:r>
              <a:rPr lang="ru-RU" b="1" dirty="0">
                <a:solidFill>
                  <a:srgbClr val="002060"/>
                </a:solidFill>
              </a:rPr>
              <a:t>2012	2	26</a:t>
            </a:r>
          </a:p>
          <a:p>
            <a:r>
              <a:rPr lang="ru-RU" b="1" dirty="0">
                <a:solidFill>
                  <a:srgbClr val="002060"/>
                </a:solidFill>
              </a:rPr>
              <a:t>2017	8	</a:t>
            </a:r>
            <a:r>
              <a:rPr lang="ru-RU" b="1" dirty="0" smtClean="0">
                <a:solidFill>
                  <a:srgbClr val="002060"/>
                </a:solidFill>
              </a:rPr>
              <a:t>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5850088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Отклонения критических частот слоя </a:t>
            </a:r>
            <a:r>
              <a:rPr lang="ru-RU" b="1" dirty="0" smtClean="0">
                <a:solidFill>
                  <a:srgbClr val="002060"/>
                </a:solidFill>
              </a:rPr>
              <a:t>F2 </a:t>
            </a:r>
            <a:r>
              <a:rPr lang="ru-RU" b="1" dirty="0">
                <a:solidFill>
                  <a:srgbClr val="002060"/>
                </a:solidFill>
              </a:rPr>
              <a:t>и слоя </a:t>
            </a:r>
            <a:r>
              <a:rPr lang="ru-RU" b="1" dirty="0" err="1">
                <a:solidFill>
                  <a:srgbClr val="002060"/>
                </a:solidFill>
              </a:rPr>
              <a:t>Es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от </a:t>
            </a:r>
            <a:r>
              <a:rPr lang="ru-RU" b="1" dirty="0">
                <a:solidFill>
                  <a:srgbClr val="002060"/>
                </a:solidFill>
              </a:rPr>
              <a:t>медианных значений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МНЭ</a:t>
            </a:r>
            <a:r>
              <a:rPr lang="ru-RU" b="1" dirty="0">
                <a:solidFill>
                  <a:srgbClr val="002060"/>
                </a:solidFill>
              </a:rPr>
              <a:t>, 0 день – день </a:t>
            </a:r>
            <a:r>
              <a:rPr lang="ru-RU" b="1" dirty="0" smtClean="0">
                <a:solidFill>
                  <a:srgbClr val="002060"/>
                </a:solidFill>
              </a:rPr>
              <a:t>землетрясения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9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sz="3200" b="1" dirty="0" err="1">
                <a:solidFill>
                  <a:schemeClr val="bg1"/>
                </a:solidFill>
              </a:rPr>
              <a:t>Бачатское</a:t>
            </a:r>
            <a:r>
              <a:rPr lang="ru-RU" sz="3200" b="1" dirty="0">
                <a:solidFill>
                  <a:schemeClr val="bg1"/>
                </a:solidFill>
              </a:rPr>
              <a:t> землетрясение 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18.06.2013 </a:t>
            </a:r>
            <a:r>
              <a:rPr lang="ru-RU" sz="3200" b="1" dirty="0">
                <a:solidFill>
                  <a:schemeClr val="bg1"/>
                </a:solidFill>
              </a:rPr>
              <a:t>г. </a:t>
            </a:r>
            <a:r>
              <a:rPr lang="ru-RU" sz="3200" b="1" dirty="0" smtClean="0">
                <a:solidFill>
                  <a:schemeClr val="bg1"/>
                </a:solidFill>
              </a:rPr>
              <a:t>23:02 </a:t>
            </a:r>
            <a:r>
              <a:rPr lang="ru-RU" sz="3200" b="1" dirty="0">
                <a:solidFill>
                  <a:schemeClr val="bg1"/>
                </a:solidFill>
              </a:rPr>
              <a:t>UT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9329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Расстояние от эпицентра до ионосферной станции составило порядка 220 км. Геофизическая обстановка в эти дни была спокойная.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8060847" cy="43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4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Выводы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20838"/>
            <a:ext cx="8820472" cy="5223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+mn-lt"/>
                <a:ea typeface="MS Mincho"/>
              </a:rPr>
              <a:t>В дни до землетрясения можно наблюдать более мощный слой </a:t>
            </a:r>
            <a:r>
              <a:rPr lang="en-US" sz="1400" b="1" dirty="0">
                <a:solidFill>
                  <a:srgbClr val="002060"/>
                </a:solidFill>
                <a:latin typeface="+mn-lt"/>
                <a:ea typeface="MS Mincho"/>
              </a:rPr>
              <a:t>F</a:t>
            </a:r>
            <a:r>
              <a:rPr lang="ru-RU" sz="1400" b="1" dirty="0">
                <a:solidFill>
                  <a:srgbClr val="002060"/>
                </a:solidFill>
                <a:latin typeface="+mn-lt"/>
                <a:ea typeface="MS Mincho"/>
              </a:rPr>
              <a:t>2 в ночное время. А в день толчка - в околополуденной время</a:t>
            </a:r>
            <a:endParaRPr lang="ru-RU" sz="1400" b="1" dirty="0">
              <a:solidFill>
                <a:srgbClr val="002060"/>
              </a:solidFill>
              <a:latin typeface="+mn-lt"/>
              <a:ea typeface="SimSun" panose="02010600030101010101" pitchFamily="2" charset="-122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+mn-lt"/>
                <a:ea typeface="MS Mincho"/>
              </a:rPr>
              <a:t>На следующий день отмечены пониженные значения критической частоты слоя </a:t>
            </a:r>
            <a:r>
              <a:rPr lang="en-US" sz="1400" b="1" dirty="0">
                <a:solidFill>
                  <a:srgbClr val="002060"/>
                </a:solidFill>
                <a:latin typeface="+mn-lt"/>
                <a:ea typeface="MS Mincho"/>
              </a:rPr>
              <a:t>F</a:t>
            </a:r>
            <a:r>
              <a:rPr lang="ru-RU" sz="1400" b="1" dirty="0">
                <a:solidFill>
                  <a:srgbClr val="002060"/>
                </a:solidFill>
                <a:latin typeface="+mn-lt"/>
                <a:ea typeface="MS Mincho"/>
              </a:rPr>
              <a:t>2 в </a:t>
            </a:r>
            <a:r>
              <a:rPr lang="ru-RU" sz="1400" b="1" dirty="0" err="1">
                <a:solidFill>
                  <a:srgbClr val="002060"/>
                </a:solidFill>
                <a:latin typeface="+mn-lt"/>
                <a:ea typeface="MS Mincho"/>
              </a:rPr>
              <a:t>послезакатное</a:t>
            </a:r>
            <a:r>
              <a:rPr lang="ru-RU" sz="1400" b="1" dirty="0">
                <a:solidFill>
                  <a:srgbClr val="002060"/>
                </a:solidFill>
                <a:latin typeface="+mn-lt"/>
                <a:ea typeface="MS Mincho"/>
              </a:rPr>
              <a:t> время.</a:t>
            </a:r>
            <a:endParaRPr lang="ru-RU" sz="1400" b="1" dirty="0">
              <a:solidFill>
                <a:srgbClr val="002060"/>
              </a:solidFill>
              <a:latin typeface="+mn-lt"/>
              <a:ea typeface="SimSun" panose="02010600030101010101" pitchFamily="2" charset="-122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+mn-lt"/>
                <a:ea typeface="MS Mincho"/>
              </a:rPr>
              <a:t>Спорадический слой перед днем землетрясения появляется чаще обычного в ночное время, причем его критическая частота превышает «климатические» нормы больше, чем на 20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MS Mincho"/>
              </a:rPr>
              <a:t>%.</a:t>
            </a: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+mn-lt"/>
                <a:ea typeface="MS Mincho"/>
              </a:rPr>
              <a:t>Отличия отклонений характеристик ионосферы от «климатических» норм для расчетов МНЭ алтайских землетрясений и для конкретного </a:t>
            </a:r>
            <a:r>
              <a:rPr lang="ru-RU" sz="1400" b="1" dirty="0" err="1">
                <a:solidFill>
                  <a:srgbClr val="002060"/>
                </a:solidFill>
                <a:latin typeface="+mn-lt"/>
                <a:ea typeface="MS Mincho"/>
              </a:rPr>
              <a:t>Бачатского</a:t>
            </a:r>
            <a:r>
              <a:rPr lang="ru-RU" sz="1400" b="1" dirty="0">
                <a:solidFill>
                  <a:srgbClr val="002060"/>
                </a:solidFill>
                <a:latin typeface="+mn-lt"/>
                <a:ea typeface="MS Mincho"/>
              </a:rPr>
              <a:t> землетрясения могут быть из-за того, что оно произошло очень близко от станции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MS Mincho"/>
              </a:rPr>
              <a:t>. </a:t>
            </a:r>
            <a:r>
              <a:rPr lang="ru-RU" sz="1400" b="1" dirty="0">
                <a:solidFill>
                  <a:srgbClr val="002060"/>
                </a:solidFill>
                <a:latin typeface="+mn-lt"/>
                <a:ea typeface="MS Mincho"/>
              </a:rPr>
              <a:t>Кроме того, осенних событий в выборке было преобладающие количество, а в это время мы наблюдаем особо большие вариации суточного хода характеристик ионосферы.</a:t>
            </a:r>
            <a:endParaRPr lang="ru-RU" sz="1400" b="1" dirty="0">
              <a:solidFill>
                <a:srgbClr val="002060"/>
              </a:solidFill>
              <a:latin typeface="+mn-lt"/>
              <a:ea typeface="SimSun" panose="02010600030101010101" pitchFamily="2" charset="-122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+mn-lt"/>
                <a:ea typeface="MS Mincho"/>
              </a:rPr>
              <a:t>Полученные результаты свидетельствуют о том, что проявления землетрясения в ионосферном слое следует ожидать на небольшом удалении от очага. Основным направлением в дальнейших наших исследованиях может быть анализ землетрясений, очаг которых удален не более, чем на 300 км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  <a:ea typeface="MS Mincho"/>
              </a:rPr>
              <a:t>.</a:t>
            </a:r>
            <a:endParaRPr lang="ru-RU" sz="1400" b="1" dirty="0">
              <a:solidFill>
                <a:srgbClr val="002060"/>
              </a:solidFill>
              <a:latin typeface="+mn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953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6858000" cy="2162621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44522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Работа выполнена при поддержке проекта ФНИ № 0331-2019-0013 "Проявление процессов глубинной геодинамики в геосферах Земли по результатам мониторинга геомагнитного поля, ионосферы и космических лучей".</a:t>
            </a:r>
          </a:p>
        </p:txBody>
      </p:sp>
    </p:spTree>
    <p:extLst>
      <p:ext uri="{BB962C8B-B14F-4D97-AF65-F5344CB8AC3E}">
        <p14:creationId xmlns:p14="http://schemas.microsoft.com/office/powerpoint/2010/main" val="17217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10721</TotalTime>
  <Words>543</Words>
  <Application>Microsoft Office PowerPoint</Application>
  <PresentationFormat>Экран (4:3)</PresentationFormat>
  <Paragraphs>45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SimSun</vt:lpstr>
      <vt:lpstr>Arial</vt:lpstr>
      <vt:lpstr>Calibri</vt:lpstr>
      <vt:lpstr>MS Mincho</vt:lpstr>
      <vt:lpstr>Diseño predeterminado</vt:lpstr>
      <vt:lpstr>Plot</vt:lpstr>
      <vt:lpstr>ИОНОСФЕРНЫЕ НАБЛЮДЕНИЯ НАД НОВОСИБИРСКОМ ВО ВРЕМЯ ЗЕМЛЕТРЯСЕНИЙ НА АЛТАЕ</vt:lpstr>
      <vt:lpstr>Обсерватория  солнечно-земной физики ИНГГ СО РАН</vt:lpstr>
      <vt:lpstr>Цели и задачи</vt:lpstr>
      <vt:lpstr>Очаги землетрясений</vt:lpstr>
      <vt:lpstr>Отклонения критических частот слоя F2 и слоя Es от медианных значений</vt:lpstr>
      <vt:lpstr>Землетрясения с магнитудой &gt; 6 и удаленностью &lt;1000 км </vt:lpstr>
      <vt:lpstr>Бачатское землетрясение  18.06.2013 г. 23:02 UT </vt:lpstr>
      <vt:lpstr>Выводы</vt:lpstr>
      <vt:lpstr>Спасибо за внимание!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Anastasiya Belinskaya</cp:lastModifiedBy>
  <cp:revision>742</cp:revision>
  <dcterms:created xsi:type="dcterms:W3CDTF">2010-05-23T14:28:12Z</dcterms:created>
  <dcterms:modified xsi:type="dcterms:W3CDTF">2019-06-02T04:49:31Z</dcterms:modified>
</cp:coreProperties>
</file>