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6" r:id="rId3"/>
    <p:sldId id="279" r:id="rId4"/>
    <p:sldId id="280" r:id="rId5"/>
    <p:sldId id="258" r:id="rId6"/>
    <p:sldId id="259" r:id="rId7"/>
    <p:sldId id="260" r:id="rId8"/>
    <p:sldId id="261" r:id="rId9"/>
    <p:sldId id="263" r:id="rId10"/>
    <p:sldId id="265" r:id="rId11"/>
    <p:sldId id="270" r:id="rId12"/>
    <p:sldId id="269" r:id="rId13"/>
    <p:sldId id="268" r:id="rId14"/>
    <p:sldId id="271" r:id="rId15"/>
    <p:sldId id="272" r:id="rId16"/>
    <p:sldId id="273" r:id="rId17"/>
    <p:sldId id="277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DISKSTATION\backup\Springer\LNCS%20Templates\2016\Te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5.0778005922154208E-2"/>
          <c:y val="5.1400554097404488E-2"/>
          <c:w val="0.94049952150364025"/>
          <c:h val="0.8326195683872849"/>
        </c:manualLayout>
      </c:layout>
      <c:lineChart>
        <c:grouping val="standard"/>
        <c:dLbls/>
        <c:marker val="1"/>
        <c:axId val="86918656"/>
        <c:axId val="87004288"/>
      </c:lineChart>
      <c:catAx>
        <c:axId val="86918656"/>
        <c:scaling>
          <c:orientation val="minMax"/>
        </c:scaling>
        <c:axPos val="b"/>
        <c:numFmt formatCode="General" sourceLinked="1"/>
        <c:tickLblPos val="nextTo"/>
        <c:crossAx val="87004288"/>
        <c:crosses val="autoZero"/>
        <c:auto val="1"/>
        <c:lblAlgn val="ctr"/>
        <c:lblOffset val="100"/>
        <c:tickLblSkip val="5"/>
      </c:catAx>
      <c:valAx>
        <c:axId val="87004288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crossAx val="86918656"/>
        <c:crossesAt val="1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3960322214804827"/>
          <c:y val="0.16628280839895015"/>
          <c:w val="0.19030159563783383"/>
          <c:h val="0.16743438320209983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 algn="ctr">
        <a:defRPr sz="800"/>
      </a:pPr>
      <a:endParaRPr lang="ru-RU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0.01238</cdr:x>
      <cdr:y>0</cdr:y>
    </cdr:from>
    <cdr:to>
      <cdr:x>1</cdr:x>
      <cdr:y>1</cdr:y>
    </cdr:to>
    <cdr:pic>
      <cdr:nvPicPr>
        <cdr:cNvPr id="3" name="Рисунок 2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xmlns="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90038" y="0"/>
          <a:ext cx="7182769" cy="57077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D80A7-4DDF-4CC8-ADC3-1AD24ECEFA10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2E52A-7880-4A05-BFC8-4BCF2C6EB7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657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E52A-7880-4A05-BFC8-4BCF2C6EB7D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9073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E52A-7880-4A05-BFC8-4BCF2C6EB7D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3681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0D55-5FCD-4A6B-9A1C-87E5026B2B28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C820-D3FE-498E-B853-BE1F1C952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676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0D55-5FCD-4A6B-9A1C-87E5026B2B28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C820-D3FE-498E-B853-BE1F1C952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3972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0D55-5FCD-4A6B-9A1C-87E5026B2B28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C820-D3FE-498E-B853-BE1F1C952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738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0D55-5FCD-4A6B-9A1C-87E5026B2B28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C820-D3FE-498E-B853-BE1F1C952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217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0D55-5FCD-4A6B-9A1C-87E5026B2B28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C820-D3FE-498E-B853-BE1F1C952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133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0D55-5FCD-4A6B-9A1C-87E5026B2B28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C820-D3FE-498E-B853-BE1F1C952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885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0D55-5FCD-4A6B-9A1C-87E5026B2B28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C820-D3FE-498E-B853-BE1F1C952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069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0D55-5FCD-4A6B-9A1C-87E5026B2B28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C820-D3FE-498E-B853-BE1F1C952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1814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0D55-5FCD-4A6B-9A1C-87E5026B2B28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C820-D3FE-498E-B853-BE1F1C952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599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0D55-5FCD-4A6B-9A1C-87E5026B2B28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C820-D3FE-498E-B853-BE1F1C952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946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0D55-5FCD-4A6B-9A1C-87E5026B2B28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C820-D3FE-498E-B853-BE1F1C952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110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60D55-5FCD-4A6B-9A1C-87E5026B2B28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EC820-D3FE-498E-B853-BE1F1C952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070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olossus.iris.washington.edu/cgi-bin/web-db-v4?event_id=666211&amp;out_format=IMS1.0&amp;request=COMPREHENSIVE&amp;table_owner=isc" TargetMode="External"/><Relationship Id="rId3" Type="http://schemas.openxmlformats.org/officeDocument/2006/relationships/hyperlink" Target="http://colossus.iris.washington.edu/cgi-bin/web-db-v4?event_id=13794392&amp;out_format=IMS1.0&amp;request=COMPREHENSIVE&amp;table_owner=isc" TargetMode="External"/><Relationship Id="rId7" Type="http://schemas.openxmlformats.org/officeDocument/2006/relationships/hyperlink" Target="http://colossus.iris.washington.edu/cgi-bin/web-db-v4?event_id=641214&amp;out_format=IMS1.0&amp;request=COMPREHENSIVE&amp;table_owner=isc" TargetMode="External"/><Relationship Id="rId2" Type="http://schemas.openxmlformats.org/officeDocument/2006/relationships/hyperlink" Target="http://colossus.iris.washington.edu/cgi-bin/web-db-v4?event_id=605658462&amp;out_format=IMS1.0&amp;request=COMPREHENSIVE&amp;table_owner=is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lossus.iris.washington.edu/cgi-bin/web-db-v4?event_id=563404&amp;out_format=IMS1.0&amp;request=COMPREHENSIVE&amp;table_owner=isc" TargetMode="External"/><Relationship Id="rId11" Type="http://schemas.openxmlformats.org/officeDocument/2006/relationships/hyperlink" Target="http://colossus.iris.washington.edu/cgi-bin/web-db-v4?event_id=853212&amp;out_format=IMS1.0&amp;request=COMPREHENSIVE&amp;table_owner=isc" TargetMode="External"/><Relationship Id="rId5" Type="http://schemas.openxmlformats.org/officeDocument/2006/relationships/hyperlink" Target="http://colossus.iris.washington.edu/cgi-bin/web-db-v4?event_id=942875&amp;out_format=IMS1.0&amp;request=COMPREHENSIVE&amp;table_owner=isc" TargetMode="External"/><Relationship Id="rId10" Type="http://schemas.openxmlformats.org/officeDocument/2006/relationships/hyperlink" Target="http://colossus.iris.washington.edu/cgi-bin/web-db-v4?event_id=770825&amp;out_format=IMS1.0&amp;request=COMPREHENSIVE&amp;table_owner=isc" TargetMode="External"/><Relationship Id="rId4" Type="http://schemas.openxmlformats.org/officeDocument/2006/relationships/hyperlink" Target="http://colossus.iris.washington.edu/cgi-bin/web-db-v4?event_id=1738852&amp;out_format=IMS1.0&amp;request=COMPREHENSIVE&amp;table_owner=isc" TargetMode="External"/><Relationship Id="rId9" Type="http://schemas.openxmlformats.org/officeDocument/2006/relationships/hyperlink" Target="http://colossus.iris.washington.edu/cgi-bin/web-db-v4?event_id=761557&amp;out_format=IMS1.0&amp;request=COMPREHENSIVE&amp;table_owner=is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STUDY OF GEOHAZARD STATE OF KADJI-SAI URANIUM TAILING </a:t>
            </a:r>
            <a:r>
              <a:rPr lang="en-US" b="1" dirty="0" smtClean="0"/>
              <a:t>SITE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2292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5</a:t>
            </a:r>
            <a:r>
              <a:rPr lang="en-GB" baseline="30000" dirty="0" err="1" smtClean="0"/>
              <a:t>th</a:t>
            </a:r>
            <a:r>
              <a:rPr lang="en-GB" dirty="0" smtClean="0"/>
              <a:t>  International Conference</a:t>
            </a:r>
            <a:r>
              <a:rPr lang="ru-RU" dirty="0" smtClean="0"/>
              <a:t> </a:t>
            </a:r>
            <a:endParaRPr lang="en-GB" dirty="0" smtClean="0"/>
          </a:p>
          <a:p>
            <a:r>
              <a:rPr lang="en-US" dirty="0" smtClean="0"/>
              <a:t>Trigger Effects </a:t>
            </a:r>
            <a:r>
              <a:rPr lang="en-US" dirty="0"/>
              <a:t>in </a:t>
            </a:r>
            <a:r>
              <a:rPr lang="en-US" dirty="0" err="1" smtClean="0"/>
              <a:t>Geosystems</a:t>
            </a:r>
            <a:r>
              <a:rPr lang="en-US" dirty="0" smtClean="0"/>
              <a:t>, Moscow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5951021"/>
            <a:ext cx="1744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4—7 June, 2019 </a:t>
            </a:r>
            <a:endParaRPr lang="en-US" dirty="0" smtClean="0"/>
          </a:p>
          <a:p>
            <a:pPr algn="ctr"/>
            <a:r>
              <a:rPr lang="en-US" dirty="0" smtClean="0"/>
              <a:t>Moscow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412776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Institute of Geosphere Dynamics </a:t>
            </a:r>
            <a:r>
              <a:rPr lang="en-US" dirty="0" smtClean="0"/>
              <a:t>of </a:t>
            </a:r>
            <a:r>
              <a:rPr lang="en-US" dirty="0" smtClean="0"/>
              <a:t>Russian Academy of Sciences</a:t>
            </a:r>
            <a:endParaRPr lang="ru-RU" dirty="0"/>
          </a:p>
        </p:txBody>
      </p:sp>
      <p:pic>
        <p:nvPicPr>
          <p:cNvPr id="1026" name="Picture 2" descr="ÐÐ¼ÐµÑÐ¸ÐºÐ°Ð½ÑÐºÐ¸Ð¹ Ð£Ð½Ð¸Ð²ÐµÑÑÐ¸ÑÐµÑ Ð² Ð¦ÐµÐ½ÑÑÐ°Ð»ÑÐ½Ð¾Ð¹ ÐÐ·Ð¸Ð¸ - ÐÐ£Ð¦Ð - ÐÐ»Ð°Ð²Ð½Ð°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19872" cy="75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dg.chph.ras.ru/assets/idg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8854"/>
            <a:ext cx="1728192" cy="90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91880" y="4797152"/>
            <a:ext cx="2248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Zheenbek</a:t>
            </a:r>
            <a:r>
              <a:rPr lang="en-US" dirty="0" smtClean="0"/>
              <a:t> </a:t>
            </a:r>
            <a:r>
              <a:rPr lang="en-US" dirty="0" err="1" smtClean="0"/>
              <a:t>Kulenbekov</a:t>
            </a:r>
            <a:endParaRPr lang="en-US" dirty="0" smtClean="0"/>
          </a:p>
          <a:p>
            <a:pPr algn="ctr"/>
            <a:r>
              <a:rPr lang="en-US" dirty="0" err="1" smtClean="0"/>
              <a:t>Sagynbek</a:t>
            </a:r>
            <a:r>
              <a:rPr lang="en-US" dirty="0" smtClean="0"/>
              <a:t> </a:t>
            </a:r>
            <a:r>
              <a:rPr lang="en-US" dirty="0" err="1" smtClean="0"/>
              <a:t>Orunbaev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24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48680"/>
            <a:ext cx="6697364" cy="444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5157192"/>
            <a:ext cx="88201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altLang="ru-RU" sz="2000" dirty="0" smtClean="0">
                <a:latin typeface="Philosopher" pitchFamily="50" charset="0"/>
              </a:rPr>
              <a:t>Erosion </a:t>
            </a:r>
            <a:r>
              <a:rPr lang="en-US" altLang="ru-RU" sz="2000" dirty="0">
                <a:latin typeface="Philosopher" pitchFamily="50" charset="0"/>
              </a:rPr>
              <a:t>is probably the biggest risk for this site due to it is position between two perennial creeks</a:t>
            </a:r>
            <a:endParaRPr lang="de-DE" altLang="ru-RU" sz="2000" dirty="0">
              <a:latin typeface="Philosopher" pitchFamily="50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de-DE" altLang="ru-RU" sz="2000" dirty="0" smtClean="0">
                <a:latin typeface="Philosopher" pitchFamily="50" charset="0"/>
              </a:rPr>
              <a:t>  </a:t>
            </a:r>
            <a:r>
              <a:rPr lang="en-US" altLang="ru-RU" sz="2000" dirty="0">
                <a:latin typeface="Philosopher" pitchFamily="50" charset="0"/>
              </a:rPr>
              <a:t>Using high resolution panchromatic SPOT images is one of the advanced methods to analyze erosion issues </a:t>
            </a:r>
          </a:p>
        </p:txBody>
      </p:sp>
    </p:spTree>
    <p:extLst>
      <p:ext uri="{BB962C8B-B14F-4D97-AF65-F5344CB8AC3E}">
        <p14:creationId xmlns:p14="http://schemas.microsoft.com/office/powerpoint/2010/main" xmlns="" val="3519128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6363" y="692150"/>
            <a:ext cx="8569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ru-RU" sz="2400">
                <a:latin typeface="Philosopher" pitchFamily="50" charset="0"/>
              </a:rPr>
              <a:t> </a:t>
            </a:r>
            <a:r>
              <a:rPr lang="en-GB" altLang="ru-RU" b="1"/>
              <a:t>Scientific goal of the recommendation is to:</a:t>
            </a:r>
            <a:endParaRPr lang="en-US" altLang="ru-RU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79388" y="1196975"/>
            <a:ext cx="8713787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altLang="ru-RU" sz="2400" dirty="0">
                <a:latin typeface="Philosopher" pitchFamily="50" charset="0"/>
              </a:rPr>
              <a:t>  </a:t>
            </a:r>
            <a:r>
              <a:rPr lang="en-US" altLang="ru-RU" dirty="0">
                <a:latin typeface="Philosopher" pitchFamily="50" charset="0"/>
              </a:rPr>
              <a:t>Forecasting possible future environmental damage at </a:t>
            </a:r>
            <a:r>
              <a:rPr lang="en-US" altLang="ru-RU" dirty="0" err="1">
                <a:latin typeface="Philosopher" pitchFamily="50" charset="0"/>
              </a:rPr>
              <a:t>Kadji</a:t>
            </a:r>
            <a:r>
              <a:rPr lang="en-US" altLang="ru-RU" dirty="0">
                <a:latin typeface="Philosopher" pitchFamily="50" charset="0"/>
              </a:rPr>
              <a:t>-Sai uranium tailing site by the uranium tailing on this site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0" y="2060575"/>
            <a:ext cx="87852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ru-RU" sz="2400">
                <a:latin typeface="Philosopher" pitchFamily="50" charset="0"/>
              </a:rPr>
              <a:t>  </a:t>
            </a:r>
            <a:r>
              <a:rPr lang="en-GB" altLang="ru-RU" b="1"/>
              <a:t>Government of Kyrgyz Republic should take into account to undertake the following operations:</a:t>
            </a:r>
            <a:endParaRPr lang="de-DE" altLang="ru-RU">
              <a:latin typeface="Philosopher" pitchFamily="50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4005263"/>
            <a:ext cx="87852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ru-RU" sz="2400">
                <a:latin typeface="Philosopher" pitchFamily="50" charset="0"/>
              </a:rPr>
              <a:t>  </a:t>
            </a:r>
            <a:r>
              <a:rPr lang="en-GB" altLang="ru-RU" b="1"/>
              <a:t>Government of Kyrgyz Republic should take into account possibilities to accomplish the following measures in terms of a state policy:</a:t>
            </a:r>
            <a:endParaRPr lang="de-DE" altLang="ru-RU">
              <a:latin typeface="Philosopher" pitchFamily="50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79388" y="2852738"/>
            <a:ext cx="87852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ru-RU" sz="2400">
                <a:latin typeface="Philosopher" pitchFamily="50" charset="0"/>
              </a:rPr>
              <a:t>  </a:t>
            </a:r>
            <a:r>
              <a:rPr lang="en-US" altLang="ru-RU">
                <a:latin typeface="Philosopher" pitchFamily="50" charset="0"/>
              </a:rPr>
              <a:t>The reconstruct off-take channels and guarding fences around tailings as well as install safety signs and symbols nearby tailings</a:t>
            </a:r>
            <a:endParaRPr lang="de-DE" altLang="ru-RU">
              <a:latin typeface="Philosopher" pitchFamily="50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58775" y="5013325"/>
            <a:ext cx="87852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ru-RU" sz="2400">
                <a:latin typeface="Philosopher" pitchFamily="50" charset="0"/>
              </a:rPr>
              <a:t>  </a:t>
            </a:r>
            <a:r>
              <a:rPr lang="en-US" altLang="ru-RU">
                <a:latin typeface="Philosopher" pitchFamily="50" charset="0"/>
              </a:rPr>
              <a:t>to provide a forum for complex state decision making regarding ecological issues in the Issyk-Kul region and their solutions</a:t>
            </a:r>
            <a:endParaRPr lang="de-DE" altLang="ru-RU">
              <a:latin typeface="Philosophe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027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32656"/>
            <a:ext cx="885698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6258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79857"/>
            <a:ext cx="8496944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331639" y="153506"/>
            <a:ext cx="71486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Strong earthquakes of Issyk-Kul basin and surrounding areas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2462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4039612"/>
              </p:ext>
            </p:extLst>
          </p:nvPr>
        </p:nvGraphicFramePr>
        <p:xfrm>
          <a:off x="251520" y="764708"/>
          <a:ext cx="8496943" cy="4628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665"/>
                <a:gridCol w="1345163"/>
                <a:gridCol w="1459619"/>
                <a:gridCol w="1216545"/>
                <a:gridCol w="790578"/>
                <a:gridCol w="836597"/>
                <a:gridCol w="836597"/>
                <a:gridCol w="836597"/>
                <a:gridCol w="672582"/>
              </a:tblGrid>
              <a:tr h="360036"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 dirty="0">
                          <a:effectLst/>
                        </a:rPr>
                        <a:t>#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 dirty="0" err="1">
                          <a:effectLst/>
                        </a:rPr>
                        <a:t>Event</a:t>
                      </a:r>
                      <a:r>
                        <a:rPr lang="ru-RU" sz="1600" dirty="0">
                          <a:effectLst/>
                        </a:rPr>
                        <a:t> ID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l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Date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l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Time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lat: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lat: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 dirty="0" err="1">
                          <a:effectLst/>
                        </a:rPr>
                        <a:t>depth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 dirty="0" err="1">
                          <a:effectLst/>
                        </a:rPr>
                        <a:t>Azim</a:t>
                      </a:r>
                      <a:endParaRPr lang="ru-RU" sz="1600" dirty="0">
                        <a:effectLst/>
                      </a:endParaRPr>
                    </a:p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 dirty="0" err="1">
                          <a:effectLst/>
                        </a:rPr>
                        <a:t>gap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 dirty="0">
                          <a:effectLst/>
                        </a:rPr>
                        <a:t>M,</a:t>
                      </a:r>
                    </a:p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 dirty="0" err="1">
                          <a:effectLst/>
                        </a:rPr>
                        <a:t>mb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889"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 u="sng">
                          <a:effectLst/>
                        </a:rPr>
                        <a:t>612718993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l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2018-09-14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l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22:15:05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41.94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77.21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19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76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4.5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889"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 u="sng">
                          <a:effectLst/>
                        </a:rPr>
                        <a:t>611833675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l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2017-04-28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l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05:01:24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41.89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76.81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61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4.7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889"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 u="sng">
                          <a:effectLst/>
                          <a:hlinkClick r:id="rId2"/>
                        </a:rPr>
                        <a:t>605658462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l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2014-11-14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l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01:24:16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42.11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77.19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12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12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5.5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889"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 u="sng">
                          <a:effectLst/>
                          <a:hlinkClick r:id="rId3"/>
                        </a:rPr>
                        <a:t>13794392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l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2009-09-24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l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07:57:13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42.07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77.52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32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27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4.7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889"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 u="sng">
                          <a:effectLst/>
                        </a:rPr>
                        <a:t>8079884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l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2006-02-05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l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 dirty="0">
                          <a:effectLst/>
                        </a:rPr>
                        <a:t>10:28:10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41.88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77.05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61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4.5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889"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 u="sng">
                          <a:effectLst/>
                        </a:rPr>
                        <a:t>10599274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l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2006-03-07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l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20:34:10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41.85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77.28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52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4.2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889"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 u="sng">
                          <a:effectLst/>
                          <a:hlinkClick r:id="rId4"/>
                        </a:rPr>
                        <a:t>1738852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l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2000-08-08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l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01:15:09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42.11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76.94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33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27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5.2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889"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 u="sng">
                          <a:effectLst/>
                          <a:hlinkClick r:id="rId5"/>
                        </a:rPr>
                        <a:t>942875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l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1996-01-18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l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09:33:49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41.84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77.50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16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25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5.2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889"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 u="sng">
                          <a:effectLst/>
                          <a:hlinkClick r:id="rId6"/>
                        </a:rPr>
                        <a:t>563404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l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1983-12-21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l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19:30:59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42.06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77.43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23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23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4.8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889"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 u="sng">
                          <a:effectLst/>
                          <a:hlinkClick r:id="rId7"/>
                        </a:rPr>
                        <a:t>641214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l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1980-07-05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l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20:25:25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41.90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77.45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11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14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5.4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889"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11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 u="sng">
                          <a:effectLst/>
                          <a:hlinkClick r:id="rId8"/>
                        </a:rPr>
                        <a:t>666211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l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1979-04-06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l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18:30:06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41.91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77.53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19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5.1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889"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12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 u="sng">
                          <a:effectLst/>
                          <a:hlinkClick r:id="rId9"/>
                        </a:rPr>
                        <a:t>761557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l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1973-04-14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l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19:49:45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41.85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77.57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11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71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4.7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889"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13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 u="sng">
                          <a:effectLst/>
                          <a:hlinkClick r:id="rId10"/>
                        </a:rPr>
                        <a:t>770825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l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1972-08-22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l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16:35:05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42.18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77.40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11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70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4.9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889"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14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 u="sng">
                          <a:effectLst/>
                          <a:hlinkClick r:id="rId11"/>
                        </a:rPr>
                        <a:t>853212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l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1965-10-18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l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 dirty="0">
                          <a:effectLst/>
                        </a:rPr>
                        <a:t>10:21:46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41.95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77.51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11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</a:rPr>
                        <a:t>32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 fontAlgn="auto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 dirty="0">
                          <a:effectLst/>
                        </a:rPr>
                        <a:t>5.1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99592" y="11663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Moderate earthquakes of Issyk-Kul basin and surrounding areas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3707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992887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744" y="5655162"/>
            <a:ext cx="3443232" cy="1014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699853"/>
            <a:ext cx="3842453" cy="96950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0" y="26064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sz="2400" dirty="0"/>
              <a:t>Basic fault system in Issyk-Kul </a:t>
            </a:r>
            <a:r>
              <a:rPr lang="en-US" sz="2400" dirty="0" smtClean="0"/>
              <a:t>basin</a:t>
            </a:r>
          </a:p>
          <a:p>
            <a:pPr algn="ctr" hangingPunct="0"/>
            <a:r>
              <a:rPr lang="en-US" sz="2400" dirty="0" smtClean="0"/>
              <a:t>The </a:t>
            </a:r>
            <a:r>
              <a:rPr lang="en-US" sz="2400" dirty="0"/>
              <a:t>map of moderate (</a:t>
            </a:r>
            <a:r>
              <a:rPr lang="en-US" sz="2400" dirty="0" err="1"/>
              <a:t>mb</a:t>
            </a:r>
            <a:r>
              <a:rPr lang="en-US" sz="2400" dirty="0"/>
              <a:t>=3.5–5.5) earthquakes with focal mechanism.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211889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1"/>
          <p:cNvGraphicFramePr/>
          <p:nvPr>
            <p:extLst>
              <p:ext uri="{D42A27DB-BD31-4B8C-83A1-F6EECF244321}">
                <p14:modId xmlns:p14="http://schemas.microsoft.com/office/powerpoint/2010/main" xmlns="" val="580764290"/>
              </p:ext>
            </p:extLst>
          </p:nvPr>
        </p:nvGraphicFramePr>
        <p:xfrm>
          <a:off x="935596" y="980728"/>
          <a:ext cx="7272807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2909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sz="2400" dirty="0"/>
              <a:t>The potential contaminated areas in case of the tailings break off according to (Kyrgyzstan Uranium Tailings, 2008).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8580" y="6444044"/>
            <a:ext cx="335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Kyrgyzstan Uranium Tailings, 2008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7899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6916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Radioactive waste and tailings of the former </a:t>
            </a:r>
            <a:r>
              <a:rPr lang="en-US" dirty="0" err="1"/>
              <a:t>Kadji</a:t>
            </a:r>
            <a:r>
              <a:rPr lang="en-US" dirty="0"/>
              <a:t>-Sai uranium mine and treatment plant in north eastern Kyrgyzstan are in high environmental concern. 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/>
              <a:t>High resolution panchromatic SPOT images </a:t>
            </a:r>
            <a:r>
              <a:rPr lang="en-US" dirty="0" smtClean="0"/>
              <a:t>is one of the good way to use </a:t>
            </a:r>
            <a:r>
              <a:rPr lang="en-US" dirty="0" smtClean="0"/>
              <a:t>for </a:t>
            </a:r>
            <a:r>
              <a:rPr lang="en-US" dirty="0"/>
              <a:t>erosion study of tailing </a:t>
            </a:r>
            <a:r>
              <a:rPr lang="en-US" dirty="0" smtClean="0"/>
              <a:t>site.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/>
              <a:t>Historical seismicity of the region serve as a high potential risk to the </a:t>
            </a:r>
            <a:r>
              <a:rPr lang="en-US" dirty="0" smtClean="0"/>
              <a:t>dumpsites (</a:t>
            </a:r>
            <a:r>
              <a:rPr lang="en-US" dirty="0"/>
              <a:t>Around </a:t>
            </a:r>
            <a:r>
              <a:rPr lang="en-US" dirty="0" err="1"/>
              <a:t>Kadji</a:t>
            </a:r>
            <a:r>
              <a:rPr lang="en-US" dirty="0"/>
              <a:t>-Sai, earthquakes with magnitude at </a:t>
            </a:r>
            <a:r>
              <a:rPr lang="en-US" dirty="0" err="1"/>
              <a:t>mb</a:t>
            </a:r>
            <a:r>
              <a:rPr lang="en-US" dirty="0"/>
              <a:t> =4.0-5.5, and intensity equivalent to I=6.0-7.0 (balls) periodically took place in a </a:t>
            </a:r>
            <a:r>
              <a:rPr lang="en-US" dirty="0" smtClean="0"/>
              <a:t>region)</a:t>
            </a:r>
          </a:p>
          <a:p>
            <a:pPr>
              <a:spcBef>
                <a:spcPts val="1200"/>
              </a:spcBef>
            </a:pPr>
            <a:r>
              <a:rPr lang="en-US" dirty="0"/>
              <a:t>The area is characterized by critical slope stability due to generally steep </a:t>
            </a:r>
            <a:r>
              <a:rPr lang="en-US" dirty="0" smtClean="0"/>
              <a:t>relief.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/>
              <a:t>Therefore strong seismic shaking can easily destabilize large surface soil masses and cause numerous gravity mass movements like landslides, avalanches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5695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/>
          <a:lstStyle/>
          <a:p>
            <a:r>
              <a:rPr lang="en-US" dirty="0" smtClean="0"/>
              <a:t>Thank you for your attention</a:t>
            </a:r>
            <a:r>
              <a:rPr lang="en-US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4597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Contents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6916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/>
              <a:t>Introduction: Radioactive </a:t>
            </a:r>
            <a:r>
              <a:rPr lang="en-US" sz="2800" dirty="0"/>
              <a:t>waste and tailings of the former </a:t>
            </a:r>
            <a:r>
              <a:rPr lang="en-US" sz="2800" dirty="0" err="1"/>
              <a:t>Kadji-Sai</a:t>
            </a:r>
            <a:r>
              <a:rPr lang="en-US" sz="2800" dirty="0"/>
              <a:t> uranium </a:t>
            </a:r>
            <a:r>
              <a:rPr lang="en-US" sz="2800" dirty="0" smtClean="0"/>
              <a:t>mine. 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Remote sensing of tailings. High </a:t>
            </a:r>
            <a:r>
              <a:rPr lang="en-US" sz="2800" dirty="0"/>
              <a:t>resolution panchromatic SPOT </a:t>
            </a:r>
            <a:r>
              <a:rPr lang="en-US" sz="2800" dirty="0" smtClean="0"/>
              <a:t>images. 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Seismicity of the region (historical seismicity) serve as a high potential risk to the tailings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Slope </a:t>
            </a:r>
            <a:r>
              <a:rPr lang="en-US" sz="2800" dirty="0"/>
              <a:t>stability </a:t>
            </a:r>
            <a:r>
              <a:rPr lang="en-US" sz="2800" dirty="0" smtClean="0"/>
              <a:t>(generally </a:t>
            </a:r>
            <a:r>
              <a:rPr lang="en-US" sz="2800" dirty="0"/>
              <a:t>steep </a:t>
            </a:r>
            <a:r>
              <a:rPr lang="en-US" sz="2800" dirty="0" smtClean="0"/>
              <a:t>relief) of the area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Strong </a:t>
            </a:r>
            <a:r>
              <a:rPr lang="en-US" sz="2800" dirty="0"/>
              <a:t>seismic shaking </a:t>
            </a:r>
            <a:r>
              <a:rPr lang="en-US" sz="2800" dirty="0" smtClean="0"/>
              <a:t>might destabilize </a:t>
            </a:r>
            <a:r>
              <a:rPr lang="en-US" sz="2800" dirty="0"/>
              <a:t>large surface soil masses </a:t>
            </a:r>
            <a:r>
              <a:rPr lang="en-US" sz="2800" dirty="0" smtClean="0"/>
              <a:t>like </a:t>
            </a:r>
            <a:r>
              <a:rPr lang="en-US" sz="2800" dirty="0"/>
              <a:t>landslides, avalanches</a:t>
            </a:r>
            <a:r>
              <a:rPr lang="en-US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670816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97644" y="620688"/>
            <a:ext cx="874871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ru-RU" sz="2000" dirty="0">
                <a:latin typeface="Bookman Old Style" panose="02050604050505020204" pitchFamily="18" charset="0"/>
              </a:rPr>
              <a:t>  The deposited total amount of brown coal is approximately 4x10</a:t>
            </a:r>
            <a:r>
              <a:rPr lang="en-US" altLang="ru-RU" sz="2000" baseline="30000" dirty="0">
                <a:latin typeface="Bookman Old Style" panose="02050604050505020204" pitchFamily="18" charset="0"/>
              </a:rPr>
              <a:t>6</a:t>
            </a:r>
            <a:r>
              <a:rPr lang="en-US" altLang="ru-RU" sz="2000" dirty="0">
                <a:latin typeface="Bookman Old Style" panose="02050604050505020204" pitchFamily="18" charset="0"/>
              </a:rPr>
              <a:t> tons with an estimated content of 0.25% to 0.35% </a:t>
            </a:r>
            <a:r>
              <a:rPr lang="en-US" altLang="ru-RU" sz="2000" dirty="0" smtClean="0">
                <a:latin typeface="Bookman Old Style" panose="02050604050505020204" pitchFamily="18" charset="0"/>
              </a:rPr>
              <a:t>uranium.</a:t>
            </a:r>
            <a:endParaRPr lang="en-US" altLang="ru-RU" sz="2000" dirty="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ru-RU" sz="2000" dirty="0">
                <a:latin typeface="Bookman Old Style" panose="02050604050505020204" pitchFamily="18" charset="0"/>
              </a:rPr>
              <a:t>   Coal was combusted in a thermal plant, and then uranium oxide was separated from the ashes by flotation, packed and transported to a plant for further processing (</a:t>
            </a:r>
            <a:r>
              <a:rPr lang="en-US" altLang="ru-RU" sz="2000" dirty="0" err="1">
                <a:latin typeface="Bookman Old Style" panose="02050604050505020204" pitchFamily="18" charset="0"/>
              </a:rPr>
              <a:t>Gavshin</a:t>
            </a:r>
            <a:r>
              <a:rPr lang="en-US" altLang="ru-RU" sz="2000" dirty="0">
                <a:latin typeface="Bookman Old Style" panose="02050604050505020204" pitchFamily="18" charset="0"/>
              </a:rPr>
              <a:t> et al. 2004)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07151" y="2563589"/>
            <a:ext cx="83534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ru-RU" sz="2000" dirty="0">
                <a:latin typeface="Bookman Old Style" panose="02050604050505020204" pitchFamily="18" charset="0"/>
              </a:rPr>
              <a:t>  Nowadays, a radioactive coal ash volume is about 150 to 400 x 10</a:t>
            </a:r>
            <a:r>
              <a:rPr lang="en-US" altLang="ru-RU" sz="2000" baseline="30000" dirty="0">
                <a:latin typeface="Bookman Old Style" panose="02050604050505020204" pitchFamily="18" charset="0"/>
              </a:rPr>
              <a:t>3</a:t>
            </a:r>
            <a:r>
              <a:rPr lang="en-US" altLang="ru-RU" sz="2000" dirty="0">
                <a:latin typeface="Bookman Old Style" panose="02050604050505020204" pitchFamily="18" charset="0"/>
              </a:rPr>
              <a:t> m</a:t>
            </a:r>
            <a:r>
              <a:rPr lang="en-US" altLang="ru-RU" sz="2000" baseline="30000" dirty="0">
                <a:latin typeface="Bookman Old Style" panose="02050604050505020204" pitchFamily="18" charset="0"/>
              </a:rPr>
              <a:t>3 </a:t>
            </a:r>
            <a:r>
              <a:rPr lang="en-US" altLang="ru-RU" sz="2000" dirty="0">
                <a:latin typeface="Bookman Old Style" panose="02050604050505020204" pitchFamily="18" charset="0"/>
              </a:rPr>
              <a:t> </a:t>
            </a:r>
            <a:endParaRPr lang="en-US" altLang="ru-RU" sz="2000" baseline="30000" dirty="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ru-RU" sz="2000" dirty="0">
                <a:latin typeface="Bookman Old Style" panose="02050604050505020204" pitchFamily="18" charset="0"/>
              </a:rPr>
              <a:t>   In 2004 the geological engineering investigation of the </a:t>
            </a:r>
            <a:r>
              <a:rPr lang="en-US" altLang="ru-RU" sz="2000" dirty="0" err="1">
                <a:latin typeface="Bookman Old Style" panose="02050604050505020204" pitchFamily="18" charset="0"/>
              </a:rPr>
              <a:t>Kadji</a:t>
            </a:r>
            <a:r>
              <a:rPr lang="en-US" altLang="ru-RU" sz="2000" dirty="0">
                <a:latin typeface="Bookman Old Style" panose="02050604050505020204" pitchFamily="18" charset="0"/>
              </a:rPr>
              <a:t>-Sai Uranium Tailing Site was performed by the MESKR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ru-RU" sz="2000" dirty="0">
                <a:latin typeface="Bookman Old Style" panose="02050604050505020204" pitchFamily="18" charset="0"/>
              </a:rPr>
              <a:t>   There is still uncontrolled public access to hazardous sites    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0825" y="4581128"/>
            <a:ext cx="8569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ru-RU" sz="2000" dirty="0">
                <a:latin typeface="Bookman Old Style" panose="02050604050505020204" pitchFamily="18" charset="0"/>
              </a:rPr>
              <a:t> The </a:t>
            </a:r>
            <a:r>
              <a:rPr lang="en-US" altLang="ru-RU" sz="2000" dirty="0" err="1">
                <a:latin typeface="Bookman Old Style" panose="02050604050505020204" pitchFamily="18" charset="0"/>
              </a:rPr>
              <a:t>Kadji</a:t>
            </a:r>
            <a:r>
              <a:rPr lang="en-US" altLang="ru-RU" sz="2000" dirty="0">
                <a:latin typeface="Bookman Old Style" panose="02050604050505020204" pitchFamily="18" charset="0"/>
              </a:rPr>
              <a:t>-Sai uranium tailing site is hazardous due to radioactive and toxic elements in the deposits</a:t>
            </a:r>
            <a:endParaRPr lang="de-DE" alt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50825" y="5445224"/>
            <a:ext cx="8569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Pct val="120000"/>
              <a:buFont typeface="Wingdings" pitchFamily="2" charset="2"/>
              <a:buChar char="v"/>
            </a:pPr>
            <a:r>
              <a:rPr lang="en-US" altLang="ru-RU" sz="2000" dirty="0">
                <a:latin typeface="Bookman Old Style" panose="02050604050505020204" pitchFamily="18" charset="0"/>
              </a:rPr>
              <a:t>  Sudden or continuous release of contaminants may have a substantial impact on the environment</a:t>
            </a:r>
            <a:endParaRPr lang="de-DE" alt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51520" y="188640"/>
            <a:ext cx="8569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ru-RU" sz="2000" b="1" dirty="0" smtClean="0">
                <a:latin typeface="Bookman Old Style" panose="02050604050505020204" pitchFamily="18" charset="0"/>
              </a:rPr>
              <a:t>INTRODUCTION</a:t>
            </a:r>
            <a:endParaRPr lang="de-DE" altLang="ru-RU" sz="2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639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3"/>
            <a:ext cx="7848872" cy="537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00573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7561263" cy="433387"/>
          </a:xfrm>
        </p:spPr>
        <p:txBody>
          <a:bodyPr/>
          <a:lstStyle/>
          <a:p>
            <a:pPr eaLnBrk="1" hangingPunct="1"/>
            <a:r>
              <a:rPr lang="en-US" altLang="ru-RU" sz="1400" b="1" dirty="0" smtClean="0">
                <a:solidFill>
                  <a:schemeClr val="tx1"/>
                </a:solidFill>
                <a:latin typeface="Philosopher" pitchFamily="50" charset="0"/>
              </a:rPr>
              <a:t>GENERAL STATE OF THE PROBLEM</a:t>
            </a:r>
            <a:endParaRPr lang="en-US" altLang="ru-RU" sz="1400" b="1" dirty="0" smtClean="0">
              <a:solidFill>
                <a:schemeClr val="tx1"/>
              </a:solidFill>
              <a:latin typeface="Philosopher" pitchFamily="50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095375"/>
            <a:ext cx="5894388" cy="50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619250" y="6135688"/>
            <a:ext cx="19510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ru-RU" sz="1000"/>
              <a:t>(UNEP, GRID ARENDAL. 1997)</a:t>
            </a:r>
          </a:p>
        </p:txBody>
      </p:sp>
    </p:spTree>
    <p:extLst>
      <p:ext uri="{BB962C8B-B14F-4D97-AF65-F5344CB8AC3E}">
        <p14:creationId xmlns:p14="http://schemas.microsoft.com/office/powerpoint/2010/main" xmlns="" val="351372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395288" y="836613"/>
            <a:ext cx="2519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400">
                <a:latin typeface="Philosopher" pitchFamily="50" charset="0"/>
              </a:rPr>
              <a:t>Sources ?</a:t>
            </a: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63675"/>
            <a:ext cx="8520113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05136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1113"/>
            <a:ext cx="791845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684213" y="5785363"/>
            <a:ext cx="24844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ru-RU" sz="1000"/>
              <a:t>Voitsekhovich,.2008 and Kulenbekov, 2010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44016" y="116632"/>
            <a:ext cx="8964488" cy="73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ts val="2500"/>
              </a:lnSpc>
            </a:pPr>
            <a:r>
              <a:rPr lang="en-US" altLang="ru-RU" b="1" dirty="0" smtClean="0">
                <a:latin typeface="Bookman Old Style" panose="02050604050505020204" pitchFamily="18" charset="0"/>
              </a:rPr>
              <a:t>STUDY OF GEOHAZARD STATE OF KADJI-SAI URANIUM TAILING SITE, </a:t>
            </a:r>
            <a:r>
              <a:rPr lang="en-US" altLang="ru-RU" b="1" dirty="0">
                <a:latin typeface="Bookman Old Style" panose="02050604050505020204" pitchFamily="18" charset="0"/>
              </a:rPr>
              <a:t>Kyrgyzstan</a:t>
            </a:r>
            <a:r>
              <a:rPr lang="en-GB" altLang="ru-RU" b="1" dirty="0">
                <a:solidFill>
                  <a:srgbClr val="009900"/>
                </a:solidFill>
                <a:latin typeface="Bookman Old Style" panose="02050604050505020204" pitchFamily="18" charset="0"/>
              </a:rPr>
              <a:t>   </a:t>
            </a:r>
            <a:endParaRPr lang="de-DE" altLang="ru-RU" b="1" dirty="0">
              <a:solidFill>
                <a:srgbClr val="0099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359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51520" y="908720"/>
            <a:ext cx="50038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de-DE" altLang="ru-RU" sz="2400" b="1" dirty="0">
                <a:latin typeface="Philosopher" pitchFamily="50" charset="0"/>
              </a:rPr>
              <a:t>  </a:t>
            </a:r>
            <a:r>
              <a:rPr lang="de-DE" altLang="ru-RU" sz="2000" b="1" dirty="0" err="1" smtClean="0">
                <a:latin typeface="Philosopher" pitchFamily="50" charset="0"/>
              </a:rPr>
              <a:t>Objective</a:t>
            </a:r>
            <a:endParaRPr lang="de-DE" altLang="ru-RU" sz="2400" b="1" dirty="0">
              <a:latin typeface="Philosopher" pitchFamily="50" charset="0"/>
            </a:endParaRPr>
          </a:p>
          <a:p>
            <a:pPr lvl="1" eaLnBrk="1" hangingPunct="1"/>
            <a:endParaRPr lang="de-DE" altLang="ru-RU" sz="800" b="1" dirty="0">
              <a:latin typeface="Philosopher" pitchFamily="50" charset="0"/>
            </a:endParaRPr>
          </a:p>
          <a:p>
            <a:pPr lvl="1" eaLnBrk="1" hangingPunct="1">
              <a:lnSpc>
                <a:spcPct val="14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zh-CN" sz="2000" dirty="0" smtClean="0">
                <a:latin typeface="Philosopher" pitchFamily="50" charset="0"/>
                <a:ea typeface="SimSun" pitchFamily="2" charset="-122"/>
              </a:rPr>
              <a:t> Study of </a:t>
            </a:r>
            <a:r>
              <a:rPr lang="en-GB" altLang="zh-CN" sz="2000" dirty="0" err="1" smtClean="0">
                <a:latin typeface="Philosopher" pitchFamily="50" charset="0"/>
                <a:ea typeface="SimSun" pitchFamily="2" charset="-122"/>
              </a:rPr>
              <a:t>geohazards</a:t>
            </a:r>
            <a:r>
              <a:rPr lang="en-GB" altLang="zh-CN" sz="2000" dirty="0" smtClean="0">
                <a:latin typeface="Philosopher" pitchFamily="50" charset="0"/>
                <a:ea typeface="SimSun" pitchFamily="2" charset="-122"/>
              </a:rPr>
              <a:t> with aim high seismicity and </a:t>
            </a:r>
            <a:r>
              <a:rPr lang="en-US" altLang="zh-CN" sz="2000" dirty="0" smtClean="0">
                <a:latin typeface="Philosopher" pitchFamily="50" charset="0"/>
                <a:ea typeface="SimSun" pitchFamily="2" charset="-122"/>
              </a:rPr>
              <a:t>erosion </a:t>
            </a:r>
            <a:r>
              <a:rPr lang="en-US" altLang="zh-CN" sz="2000" dirty="0">
                <a:latin typeface="Philosopher" pitchFamily="50" charset="0"/>
                <a:ea typeface="SimSun" pitchFamily="2" charset="-122"/>
              </a:rPr>
              <a:t>issues on the tailing site using remote sensing </a:t>
            </a:r>
            <a:r>
              <a:rPr lang="en-US" altLang="zh-CN" sz="2000" dirty="0" smtClean="0">
                <a:latin typeface="Philosopher" pitchFamily="50" charset="0"/>
                <a:ea typeface="SimSun" pitchFamily="2" charset="-122"/>
              </a:rPr>
              <a:t>data</a:t>
            </a:r>
            <a:endParaRPr lang="en-US" altLang="ru-RU" sz="2000" dirty="0">
              <a:latin typeface="Philosopher" pitchFamily="50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14533" y="3269752"/>
            <a:ext cx="493236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indent="457200">
              <a:buSzPct val="140000"/>
              <a:buFont typeface="Wingdings" pitchFamily="2" charset="2"/>
              <a:buChar char="Ø"/>
              <a:defRPr/>
            </a:pPr>
            <a:r>
              <a:rPr lang="en-US" altLang="zh-CN" sz="1600" b="1" dirty="0">
                <a:latin typeface="Philosopher" pitchFamily="50" charset="0"/>
              </a:rPr>
              <a:t>Image processing and modeling</a:t>
            </a:r>
            <a:endParaRPr lang="de-DE" sz="1600" b="1" dirty="0">
              <a:latin typeface="Philosopher" pitchFamily="50" charset="0"/>
            </a:endParaRPr>
          </a:p>
          <a:p>
            <a:pPr lvl="1">
              <a:buSzPct val="120000"/>
              <a:buFont typeface="Arial" pitchFamily="34" charset="0"/>
              <a:buChar char="•"/>
              <a:defRPr/>
            </a:pPr>
            <a:r>
              <a:rPr lang="de-DE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Philosopher" pitchFamily="50" charset="0"/>
              </a:rPr>
              <a:t> </a:t>
            </a:r>
            <a:r>
              <a:rPr lang="de-D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Philosopher" pitchFamily="50" charset="0"/>
              </a:rPr>
              <a:t>Panchrommatic SPOT images were processed using ENVI and ArcGIS software</a:t>
            </a:r>
          </a:p>
        </p:txBody>
      </p:sp>
      <p:pic>
        <p:nvPicPr>
          <p:cNvPr id="8" name="Picture 14" descr="D:\Working materials\GIS_WORK\PhD_map_pictures\Uanium Tailing Dump territory\1t paper\png_jpeg\topomap_ksuts_500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1933"/>
            <a:ext cx="3816350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1663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360113" y="5574093"/>
            <a:ext cx="85693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ru-RU" sz="1600" dirty="0">
                <a:latin typeface="Philosopher" pitchFamily="50" charset="0"/>
              </a:rPr>
              <a:t>Weathering processes on </a:t>
            </a:r>
            <a:r>
              <a:rPr lang="en-US" altLang="ru-RU" sz="1600" dirty="0" err="1">
                <a:latin typeface="Philosopher" pitchFamily="50" charset="0"/>
              </a:rPr>
              <a:t>Kadji</a:t>
            </a:r>
            <a:r>
              <a:rPr lang="en-US" altLang="ru-RU" sz="1600" dirty="0">
                <a:latin typeface="Philosopher" pitchFamily="50" charset="0"/>
              </a:rPr>
              <a:t>-Sai uranium tailing dumps. Time series of panchromatic SPOT images (with 2.5 m resolution) for a) 2003, b) 2005, c) 2007 are shown here. (Datum: WGS 1984)</a:t>
            </a:r>
            <a:endParaRPr lang="de-DE" altLang="ru-RU" sz="1600" dirty="0">
              <a:latin typeface="Philosopher" pitchFamily="50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60113" y="345232"/>
            <a:ext cx="3671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ru-RU" sz="2400" b="1" dirty="0">
                <a:latin typeface="Philosopher" pitchFamily="50" charset="0"/>
              </a:rPr>
              <a:t>  </a:t>
            </a:r>
            <a:r>
              <a:rPr lang="en-US" altLang="ru-RU" sz="1600" b="1" dirty="0">
                <a:latin typeface="Philosopher" pitchFamily="50" charset="0"/>
              </a:rPr>
              <a:t>Weathering issues</a:t>
            </a:r>
          </a:p>
        </p:txBody>
      </p:sp>
      <p:pic>
        <p:nvPicPr>
          <p:cNvPr id="6" name="Picture 16" descr="D:\Working materials\GIS_WORK\PhD_map_pictures\Site map\New Picture (9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081" y="1052736"/>
            <a:ext cx="82073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36425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2003</TotalTime>
  <Words>823</Words>
  <Application>Microsoft Office PowerPoint</Application>
  <PresentationFormat>Экран (4:3)</PresentationFormat>
  <Paragraphs>194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STUDY OF GEOHAZARD STATE OF KADJI-SAI URANIUM TAILING SITE</vt:lpstr>
      <vt:lpstr>Слайд 2</vt:lpstr>
      <vt:lpstr>Слайд 3</vt:lpstr>
      <vt:lpstr>Слайд 4</vt:lpstr>
      <vt:lpstr>GENERAL STATE OF THE PROBLEM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Conclusions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GEOHAZARD STATE OF KADJI-SAI URANIUM TAILING SITE</dc:title>
  <dc:creator>CAIAG</dc:creator>
  <cp:lastModifiedBy>Миша</cp:lastModifiedBy>
  <cp:revision>16</cp:revision>
  <dcterms:created xsi:type="dcterms:W3CDTF">2019-06-01T08:24:15Z</dcterms:created>
  <dcterms:modified xsi:type="dcterms:W3CDTF">2019-06-06T04:08:42Z</dcterms:modified>
</cp:coreProperties>
</file>