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80" r:id="rId4"/>
    <p:sldId id="283" r:id="rId5"/>
    <p:sldId id="279" r:id="rId6"/>
    <p:sldId id="281" r:id="rId7"/>
    <p:sldId id="259" r:id="rId8"/>
    <p:sldId id="273" r:id="rId9"/>
    <p:sldId id="272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7" r:id="rId18"/>
    <p:sldId id="282" r:id="rId19"/>
    <p:sldId id="257" r:id="rId20"/>
    <p:sldId id="258" r:id="rId21"/>
    <p:sldId id="260" r:id="rId22"/>
    <p:sldId id="261" r:id="rId23"/>
    <p:sldId id="262" r:id="rId24"/>
    <p:sldId id="263" r:id="rId25"/>
    <p:sldId id="264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95EF0-ACF4-4B03-92B7-DC7BB4A3951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6D7C-8C9B-4816-AB21-2C202C1F2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8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EB3106-210F-4D44-8636-36613B93C0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700CC3-0BFC-4029-AC70-00C799C953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EB3106-210F-4D44-8636-36613B93C0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8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1916113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Математические модели влияния экзогенных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процессов на напряжённо-деформированное состояние континентальной литосферы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258888" y="476250"/>
            <a:ext cx="662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ИФЗ РАН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Лаборатория тектонофизики им. М.В. Гзовского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4213" y="1122363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5076825" y="3573463"/>
            <a:ext cx="3492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ИФЗ РАН</a:t>
            </a:r>
          </a:p>
          <a:p>
            <a:pPr algn="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Мягков  Д.С.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4427538" y="4341813"/>
            <a:ext cx="4141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pPr algn="r"/>
            <a:r>
              <a:rPr lang="ru-RU" sz="1400">
                <a:latin typeface="Times New Roman" pitchFamily="18" charset="0"/>
                <a:cs typeface="Times New Roman" pitchFamily="18" charset="0"/>
              </a:rPr>
              <a:t>д. физ.-мат. н., </a:t>
            </a:r>
          </a:p>
          <a:p>
            <a:pPr algn="r">
              <a:spcAft>
                <a:spcPts val="600"/>
              </a:spcAft>
            </a:pPr>
            <a:r>
              <a:rPr lang="ru-RU" sz="1400" b="1">
                <a:latin typeface="Times New Roman" pitchFamily="18" charset="0"/>
                <a:cs typeface="Times New Roman" pitchFamily="18" charset="0"/>
              </a:rPr>
              <a:t>Ребецкий ЮЛ.</a:t>
            </a:r>
          </a:p>
          <a:p>
            <a:pPr algn="r"/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684213" y="5949950"/>
            <a:ext cx="806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84213" y="1916832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4213" y="3501008"/>
            <a:ext cx="806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88913"/>
            <a:ext cx="9731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Одномерная модель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52736"/>
            <a:ext cx="74888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Был использован следующий алгоритм ввода денудационных процессов в численную модель: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модель вводились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эффективные дополнительные силы на поверхности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имитирующие вес вышележащих пород,  удаляемых после экзогенными процессами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91" y="2708920"/>
            <a:ext cx="6982649" cy="3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Одномерная модель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52736"/>
            <a:ext cx="74888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Был использован следующий алгоритм ввода денудационных процессов в численную модель: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   Данные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силы постепенно снимались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что моделировало целевой эффект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91" y="2708920"/>
            <a:ext cx="6982649" cy="376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5112" y="2514600"/>
            <a:ext cx="309634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Одномерная модель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17303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Стадия 1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нагружение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0" y="2276872"/>
            <a:ext cx="9044256" cy="2985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231754"/>
            <a:ext cx="5760640" cy="20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Одномерная модель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17303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Стадия 2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нагружение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9144000" cy="3194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231754"/>
            <a:ext cx="5760640" cy="20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Одномерная модель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17303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Стадия 3 (начало разгрузки)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294196"/>
            <a:ext cx="9073008" cy="2983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231754"/>
            <a:ext cx="5760640" cy="20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Одномерная модель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17303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Стадия 4 (разгрузка)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305374"/>
            <a:ext cx="9073008" cy="2995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231754"/>
            <a:ext cx="5760640" cy="20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Одномерная модель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17303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Стадия 5 (завершение разгрузки)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294196"/>
            <a:ext cx="9073008" cy="3007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231754"/>
            <a:ext cx="5760640" cy="20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-27384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Уступ (модель восточного Тибета)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306" y="1196752"/>
            <a:ext cx="10286612" cy="4537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10382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-85179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Модель речной эрозии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5758"/>
            <a:ext cx="5185313" cy="6021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85" y="2563675"/>
            <a:ext cx="4464496" cy="1368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84" y="476672"/>
            <a:ext cx="1038225" cy="4381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3767" y="1393454"/>
            <a:ext cx="288769" cy="1153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82461" y="220136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-2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891" y="540056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^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-2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35624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Ep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92" y="3356992"/>
            <a:ext cx="2734816" cy="13774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9603"/>
            <a:ext cx="2733765" cy="1376933"/>
          </a:xfrm>
          <a:prstGeom prst="rect">
            <a:avLst/>
          </a:prstGeom>
        </p:spPr>
      </p:pic>
      <p:sp>
        <p:nvSpPr>
          <p:cNvPr id="18" name="Стрелка вниз 17"/>
          <p:cNvSpPr/>
          <p:nvPr/>
        </p:nvSpPr>
        <p:spPr>
          <a:xfrm>
            <a:off x="7372960" y="2780927"/>
            <a:ext cx="300196" cy="46682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251728" y="831173"/>
            <a:ext cx="1055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Стадия 1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3078473"/>
            <a:ext cx="1055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Стадия 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88913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Модель формирования напряжённо-деформированного состояния Японской зоны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субдукции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Тохоку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340768"/>
            <a:ext cx="8075240" cy="57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Особенностью исследуемого района является наличие плотной сейсмологической сети, наличие качественных данных сейсморазведки, детальная геологическая изученность.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2"/>
            <a:ext cx="3807010" cy="13523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34949"/>
            <a:ext cx="2765408" cy="3180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9250" y="6093296"/>
            <a:ext cx="234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исследуемая область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2915816" y="4869160"/>
            <a:ext cx="576064" cy="124783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2123728" y="4653136"/>
            <a:ext cx="864096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32856"/>
            <a:ext cx="5190950" cy="37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Экзогенные и эндогенные процессы в литосфере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2950" cy="500141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  <a:p>
            <a:pPr marL="0" indent="0" algn="just">
              <a:spcAft>
                <a:spcPts val="120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Экзогенные процессы (эрозионно-денудационные и аккумулятивные) непрерывно действуют на всех участках поверхности литосферы. Во многих случаях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 изменения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интенсивности и структуры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значительно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выще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чем у активных эндогенных процессов.</a:t>
            </a:r>
          </a:p>
          <a:p>
            <a:pPr marL="0" indent="0" algn="just">
              <a:spcAft>
                <a:spcPts val="180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рассматривать экзогенные процессы с точки зрения их способности оказывать триггерное воздействие на эндогенные, то возникают вопросы:</a:t>
            </a:r>
          </a:p>
          <a:p>
            <a:pPr algn="just">
              <a:spcAft>
                <a:spcPts val="1800"/>
              </a:spcAft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Какой эффект оказывает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структуры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экзогенных процессов? Достаточно ли смены последней для формирования значимого эффекта без изменения их амплитуды?</a:t>
            </a:r>
          </a:p>
          <a:p>
            <a:pPr algn="just">
              <a:spcAft>
                <a:spcPts val="1800"/>
              </a:spcAft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Каков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 эффективной зоны влияния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экзогенных процессов?</a:t>
            </a:r>
          </a:p>
          <a:p>
            <a:pPr algn="just">
              <a:spcAft>
                <a:spcPts val="1800"/>
              </a:spcAft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физический механизм воздействия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экзогенных процессов? Какова структура взаимодействия с эндогенным?</a:t>
            </a:r>
          </a:p>
          <a:p>
            <a:pPr algn="just">
              <a:spcAft>
                <a:spcPts val="1200"/>
              </a:spcAft>
              <a:buAutoNum type="arabicPeriod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88913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Модель формирования напряжённо-деформированного состояния Японской зоны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субдукции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Тохоку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7200" y="1340768"/>
            <a:ext cx="8075240" cy="57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Использовалась двумерная сплошная модель, состоящая из однородных упрочняющихся упруго-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ластических тел, соответствующих мантийной части модели (1) и коровой (3). Отдельно задавался водный слой.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675687" cy="2569813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2915816" y="3212976"/>
            <a:ext cx="576064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51" y="4616612"/>
            <a:ext cx="1779265" cy="1570291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3037630" y="4616612"/>
            <a:ext cx="2489448" cy="92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состоит из деформируемых ячеек исходно квадратной формы размером 500х500мм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7884368" y="2420888"/>
            <a:ext cx="144016" cy="19217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бъект 2"/>
          <p:cNvSpPr txBox="1">
            <a:spLocks/>
          </p:cNvSpPr>
          <p:nvPr/>
        </p:nvSpPr>
        <p:spPr>
          <a:xfrm>
            <a:off x="7020272" y="4384853"/>
            <a:ext cx="2489448" cy="46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Поверхность водного слоя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789040"/>
            <a:ext cx="2695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13806" y="3753036"/>
            <a:ext cx="4426545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7936" y="3941440"/>
            <a:ext cx="269512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3806" y="5805264"/>
            <a:ext cx="5902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Упрощенная 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модель вертикального сечения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сейсмофокальной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2" y="3501008"/>
            <a:ext cx="8524958" cy="189164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8313" y="188913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Ввод в модель экзогенных процессов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1169527"/>
                <a:ext cx="7920880" cy="5847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Был использован следующий алгоритм ввода денудационных процессов в численную модель:</a:t>
                </a: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buAutoNum type="arabicPeriod"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В модель вводились </a:t>
                </a:r>
                <a:r>
                  <a:rPr lang="ru-RU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эффективные дополнительные силы на поверхности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имитирующие вес вышележащих пород,  удаляемых после экзогенными процессами</a:t>
                </a:r>
              </a:p>
              <a:p>
                <a:pPr marL="342900" indent="-342900" algn="just">
                  <a:buAutoNum type="arabicPeriod"/>
                </a:pP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algn="just">
                  <a:buAutoNum type="arabicPeriod"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Данные </a:t>
                </a:r>
                <a:r>
                  <a:rPr lang="ru-RU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силы постепенно снимались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что моделировало целевой эффект</a:t>
                </a: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	- </a:t>
                </a:r>
                <a:r>
                  <a:rPr lang="ru-RU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стандартная математическая форма учёта денудации</a:t>
                </a: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𝜁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– амплитуда рельефа,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 ∆</m:t>
                    </m:r>
                  </m:oMath>
                </a14:m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 – лапласиан, а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𝜆</m:t>
                    </m:r>
                  </m:oMath>
                </a14:m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– числовой коэффициент, характеризующий интенсивность процесса денудации поднятий и осадконакопления во впадинах </a:t>
                </a:r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16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69527"/>
                <a:ext cx="7920880" cy="5847755"/>
              </a:xfrm>
              <a:prstGeom prst="rect">
                <a:avLst/>
              </a:prstGeom>
              <a:blipFill rotWithShape="1">
                <a:blip r:embed="rId3"/>
                <a:stretch>
                  <a:fillRect l="-462" t="-313" r="-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Выгнутая вверх стрелка 1"/>
          <p:cNvSpPr/>
          <p:nvPr/>
        </p:nvSpPr>
        <p:spPr>
          <a:xfrm>
            <a:off x="4716016" y="3399676"/>
            <a:ext cx="3096344" cy="481581"/>
          </a:xfrm>
          <a:prstGeom prst="curved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31640" y="5589240"/>
                <a:ext cx="1006622" cy="376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𝜁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ru-RU" sz="160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𝜆</m:t>
                      </m:r>
                      <m:r>
                        <a:rPr lang="ru-RU" sz="1600" i="1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589240"/>
                <a:ext cx="1006622" cy="376834"/>
              </a:xfrm>
              <a:prstGeom prst="rect">
                <a:avLst/>
              </a:prstGeom>
              <a:blipFill rotWithShape="1">
                <a:blip r:embed="rId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Выгнутая вверх стрелка 8"/>
          <p:cNvSpPr/>
          <p:nvPr/>
        </p:nvSpPr>
        <p:spPr>
          <a:xfrm flipH="1">
            <a:off x="1475652" y="3399677"/>
            <a:ext cx="2232249" cy="464796"/>
          </a:xfrm>
          <a:prstGeom prst="curved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52591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эрозия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41" y="3544511"/>
            <a:ext cx="14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аккумуляция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3525919"/>
            <a:ext cx="14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аккумуляция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75" y="693376"/>
            <a:ext cx="6536450" cy="6120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2757" y="1"/>
            <a:ext cx="8218487" cy="620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моделирования – гравитационное напряжённое состояние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70139" y="4167011"/>
            <a:ext cx="0" cy="63014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27784" y="4567457"/>
            <a:ext cx="64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сжатие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1648" y="4567456"/>
            <a:ext cx="940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растяжение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33" y="765384"/>
            <a:ext cx="6515534" cy="6120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2757" y="-99392"/>
            <a:ext cx="8218487" cy="576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моделирования – денудация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56089" y="4263723"/>
            <a:ext cx="0" cy="63014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3734" y="4664169"/>
            <a:ext cx="64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сжатие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7598" y="4664168"/>
            <a:ext cx="940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растяжение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313" y="188913"/>
            <a:ext cx="8218487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075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Рассмотрены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различные модели формирования избыточных напряжений горизонтального сжатия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первой модели процесс их формирования рассматривался как таковой, изолировано. На более сложной модели зоны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субдукции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было показано, как учёт данного процесса приводил к видоизменению напряжённого состояния всего региона.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аномальных напряжений происходило за счёт ввода в модель эрозионных процессов. Показано, что эрозионное воздействие на НДС литосферы идёт преимущественно через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механизм формирования остаточных напряжений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нормального горизонтального сжатия.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Упруго-пластические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модели дали гораздо более ярко выраженный эффект формирования дополнительных «эрозионных» напряжений, в вязких моделях дополнительные напряжения были частично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диссипированны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рассмотренных моделях даже сравнительно невысокий уровень совокупного сноса (до 1 км) приводил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перестойке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напряжённого состояния.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684213" y="2781300"/>
            <a:ext cx="7772400" cy="935038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174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8575"/>
            <a:ext cx="1485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19890892">
            <a:off x="4492043" y="1230449"/>
            <a:ext cx="4552720" cy="72455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4070261"/>
            <a:ext cx="5451236" cy="232916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58705" y="3284984"/>
            <a:ext cx="4032448" cy="2656048"/>
          </a:xfrm>
          <a:prstGeom prst="rect">
            <a:avLst/>
          </a:prstGeom>
          <a:blipFill rotWithShape="1">
            <a:blip r:embed="rId5"/>
            <a:stretch>
              <a:fillRect r="-38973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7465">
            <a:off x="4415324" y="795557"/>
            <a:ext cx="4979427" cy="32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612576" y="-36537"/>
            <a:ext cx="5546391" cy="4109330"/>
          </a:xfrm>
          <a:prstGeom prst="rect">
            <a:avLst/>
          </a:prstGeom>
          <a:blipFill rotWithShape="1">
            <a:blip r:embed="rId7"/>
            <a:stretch>
              <a:fillRect r="-20682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784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0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424862" cy="10080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Эрозия и денудация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6" y="1449801"/>
            <a:ext cx="5976664" cy="2266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23018"/>
            <a:ext cx="5976664" cy="2230491"/>
          </a:xfrm>
          <a:prstGeom prst="rect">
            <a:avLst/>
          </a:prstGeom>
        </p:spPr>
      </p:pic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3311860" y="1187335"/>
            <a:ext cx="4463988" cy="3400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денудационной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модели экзогенных процессов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3563888" y="4302636"/>
            <a:ext cx="4211960" cy="3400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эрозионной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модели экзогенных процессов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07696" y="2132856"/>
                <a:ext cx="2736304" cy="59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Математически описывается уравнением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ζ</m:t>
                            </m:r>
                          </m:e>
                        </m:acc>
                      </m:e>
                      <m:sub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с</m:t>
                        </m:r>
                      </m:sub>
                    </m:sSub>
                    <m:r>
                      <a:rPr lang="ru-RU" sz="1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r>
                      <a:rPr lang="ru-RU" sz="1600" i="1">
                        <a:solidFill>
                          <a:schemeClr val="tx1"/>
                        </a:solidFill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ru-R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ζ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с</m:t>
                        </m:r>
                      </m:sub>
                    </m:sSub>
                  </m:oMath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696" y="2132856"/>
                <a:ext cx="2736304" cy="594137"/>
              </a:xfrm>
              <a:prstGeom prst="rect">
                <a:avLst/>
              </a:prstGeom>
              <a:blipFill rotWithShape="1">
                <a:blip r:embed="rId5"/>
                <a:stretch>
                  <a:fillRect l="-1114" t="-3093" r="-1114" b="-13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407696" y="5013176"/>
                <a:ext cx="2736304" cy="643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Математически описывается уравнением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𝜁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 </m:t>
                        </m:r>
                      </m:sub>
                    </m:sSub>
                    <m:r>
                      <a:rPr lang="ru-RU" sz="160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С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𝑒</m:t>
                        </m:r>
                      </m:sub>
                    </m:sSub>
                    <m:sSub>
                      <m:sSubPr>
                        <m:ctrlPr>
                          <a:rPr lang="ru-RU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𝜁</m:t>
                            </m:r>
                          </m:e>
                          <m:sub>
                            <m:r>
                              <a:rPr lang="ru-RU" sz="1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 </m:t>
                            </m:r>
                          </m:sub>
                        </m:sSub>
                      </m:e>
                      <m:sub>
                        <m:r>
                          <a:rPr lang="ru-RU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𝑥</m:t>
                        </m:r>
                      </m:sub>
                    </m:sSub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696" y="5013176"/>
                <a:ext cx="2736304" cy="643125"/>
              </a:xfrm>
              <a:prstGeom prst="rect">
                <a:avLst/>
              </a:prstGeom>
              <a:blipFill rotWithShape="1">
                <a:blip r:embed="rId6"/>
                <a:stretch>
                  <a:fillRect l="-1114" t="-2830" r="-1114" b="-3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" y="2825748"/>
            <a:ext cx="6716225" cy="3884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Воздействие на литосферу астеносферной термогравитационной конвекции</a:t>
            </a:r>
          </a:p>
        </p:txBody>
      </p:sp>
      <p:pic>
        <p:nvPicPr>
          <p:cNvPr id="409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2048"/>
            <a:ext cx="54260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Круговая стрелка 6"/>
          <p:cNvSpPr/>
          <p:nvPr/>
        </p:nvSpPr>
        <p:spPr>
          <a:xfrm>
            <a:off x="5744096" y="2727323"/>
            <a:ext cx="574675" cy="681038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10800000">
            <a:off x="5744096" y="2825748"/>
            <a:ext cx="574675" cy="681038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flipH="1">
            <a:off x="4951933" y="2747961"/>
            <a:ext cx="576263" cy="681037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10800000" flipH="1">
            <a:off x="4951933" y="2846386"/>
            <a:ext cx="576263" cy="681037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2825748"/>
            <a:ext cx="5420568" cy="388421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547664" y="3717032"/>
            <a:ext cx="0" cy="105082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275856" y="4920256"/>
            <a:ext cx="0" cy="1050824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98438" y="115888"/>
            <a:ext cx="8747125" cy="10096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Активная функция денудационных процессов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39750" y="1273175"/>
            <a:ext cx="4230688" cy="14398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3276600" y="2379663"/>
            <a:ext cx="10636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0725" name="Надпись 2"/>
          <p:cNvSpPr txBox="1">
            <a:spLocks noChangeArrowheads="1"/>
          </p:cNvSpPr>
          <p:nvPr/>
        </p:nvSpPr>
        <p:spPr bwMode="auto">
          <a:xfrm>
            <a:off x="431540" y="4905375"/>
            <a:ext cx="5940660" cy="10833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Скорости течения на финальной стадии эволюции системы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наличия (слева)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отсутствия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(справа) аккумулятивно-денудационных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процессов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Данные получены для задачи о влиянии мелкомасштабной конвекции, коэффициент денудации соответствует скорости сноса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 мм/год</a:t>
            </a: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26" name="Picture 2" descr="C:\Users\Дмитрий\Documents\Научная работа (ИФЗ)\финальные данные\sw3\без денудации\1000\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4925"/>
            <a:ext cx="4546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04925"/>
            <a:ext cx="45481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41168"/>
            <a:ext cx="2847975" cy="1133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28373" y="1135648"/>
            <a:ext cx="9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поднятие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8754" y="1194857"/>
            <a:ext cx="9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поднятие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380312" y="5786611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1190568"/>
            <a:ext cx="5112568" cy="3436145"/>
          </a:xfrm>
          <a:prstGeom prst="rect">
            <a:avLst/>
          </a:prstGeo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78107" y="-194148"/>
            <a:ext cx="8424862" cy="10080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Эрозия и денудация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7" y="1164252"/>
            <a:ext cx="4593727" cy="35570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5332" y="511570"/>
            <a:ext cx="2342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«эрозионная» модель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5324" y="511570"/>
            <a:ext cx="2725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денудационная» модель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" y="5517232"/>
            <a:ext cx="2847975" cy="1133475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216000" y="1209588"/>
            <a:ext cx="3535200" cy="374481"/>
          </a:xfrm>
          <a:custGeom>
            <a:avLst/>
            <a:gdLst>
              <a:gd name="connsiteX0" fmla="*/ 0 w 3535200"/>
              <a:gd name="connsiteY0" fmla="*/ 172812 h 374481"/>
              <a:gd name="connsiteX1" fmla="*/ 892800 w 3535200"/>
              <a:gd name="connsiteY1" fmla="*/ 12 h 374481"/>
              <a:gd name="connsiteX2" fmla="*/ 1771200 w 3535200"/>
              <a:gd name="connsiteY2" fmla="*/ 180012 h 374481"/>
              <a:gd name="connsiteX3" fmla="*/ 2671200 w 3535200"/>
              <a:gd name="connsiteY3" fmla="*/ 374412 h 374481"/>
              <a:gd name="connsiteX4" fmla="*/ 3535200 w 3535200"/>
              <a:gd name="connsiteY4" fmla="*/ 201612 h 37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5200" h="374481">
                <a:moveTo>
                  <a:pt x="0" y="172812"/>
                </a:moveTo>
                <a:cubicBezTo>
                  <a:pt x="298800" y="85812"/>
                  <a:pt x="597600" y="-1188"/>
                  <a:pt x="892800" y="12"/>
                </a:cubicBezTo>
                <a:cubicBezTo>
                  <a:pt x="1188000" y="1212"/>
                  <a:pt x="1771200" y="180012"/>
                  <a:pt x="1771200" y="180012"/>
                </a:cubicBezTo>
                <a:cubicBezTo>
                  <a:pt x="2067600" y="242412"/>
                  <a:pt x="2377200" y="370812"/>
                  <a:pt x="2671200" y="374412"/>
                </a:cubicBezTo>
                <a:cubicBezTo>
                  <a:pt x="2965200" y="378012"/>
                  <a:pt x="3375600" y="240012"/>
                  <a:pt x="3535200" y="201612"/>
                </a:cubicBezTo>
              </a:path>
            </a:pathLst>
          </a:custGeom>
          <a:noFill/>
          <a:ln w="222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13" y="4747558"/>
            <a:ext cx="2354680" cy="17586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7352" y="82306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прогиб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7273" y="852014"/>
            <a:ext cx="9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поднятие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96103" y="85195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прогиб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6024" y="880902"/>
            <a:ext cx="9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поднятие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800024" y="6074643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192118" y="4630240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Скорости течения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5373216"/>
            <a:ext cx="2295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Профиль дневной поверхности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эрозионной модели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692696"/>
            <a:ext cx="8362950" cy="57606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  <a:p>
            <a:pPr marL="0" indent="0" algn="just">
              <a:spcAft>
                <a:spcPts val="120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наличия аномальных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коровых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напряжений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горизонтального сжатия в верхней части Земной коры (первые сотни м - км). Их наличие показывают замеры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 situ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рудниках, они создают серьёзные проблемы при разработке рудных месторождений. Уровень данных напряжений – первые десятки МПа, в ряде случаев их величина выше вертикальных напряжений гравитационного сжатия.</a:t>
            </a:r>
          </a:p>
          <a:p>
            <a:pPr marL="0" indent="0" algn="just">
              <a:spcAft>
                <a:spcPts val="1200"/>
              </a:spcAft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текущий момент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механизм формирования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данных напряжений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неизвестен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Чаще всего их наличие объясняют проявлением дальнодействующего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давления от границ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литосферных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плит, иногда – с планетарными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напряжениями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вызванными вращением Земли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Иногда – с остаточными напряжениями прошлых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эпох (Пономарев,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Herget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Voigth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др.).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данной работе изучается механизм, связывающий формирование избыточных напряжений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внутрилитосферными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процессами. Их наличие связывается с возможностью длительного существования в породах верхних слоёв коры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остаточных напряжений гравитационного напряжённого состояния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Геодинамический процесс, отвечающий за их формирование –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денудация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приповерхностных слоёв коры, приводящая к разгрузке верхней части коры.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Описание механизма формирования за счёт эрозии и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аналитические соотношения:</a:t>
            </a:r>
          </a:p>
          <a:p>
            <a:pPr marL="0" indent="0" algn="just" fontAlgn="auto">
              <a:spcAft>
                <a:spcPts val="600"/>
              </a:spcAft>
              <a:buNone/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Ребецкий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Ю.Л. Механизм генерации тектонических напряжений в областях больших вертикальных движений землетрясений  // Физическая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мезомеханика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2008. Т 1. № 11. С. 66-73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Ребецкий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Ю.Л. О возможном механизме генерации в земной коре горизонтальных сжимающих напряжений // Доклады РАН. 2008. Т 423, № 4. С. 538-542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Аномальные напряжения горизонтального сжатия в коре континентов</a:t>
            </a:r>
          </a:p>
        </p:txBody>
      </p:sp>
    </p:spTree>
    <p:extLst>
      <p:ext uri="{BB962C8B-B14F-4D97-AF65-F5344CB8AC3E}">
        <p14:creationId xmlns:p14="http://schemas.microsoft.com/office/powerpoint/2010/main" val="30072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0370"/>
            <a:ext cx="8604448" cy="5843696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68952" cy="77787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Аномальные напряжения горизонтального сжатия в коре континентов</a:t>
            </a:r>
          </a:p>
        </p:txBody>
      </p:sp>
    </p:spTree>
    <p:extLst>
      <p:ext uri="{BB962C8B-B14F-4D97-AF65-F5344CB8AC3E}">
        <p14:creationId xmlns:p14="http://schemas.microsoft.com/office/powerpoint/2010/main" val="17768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77787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Методика численного расчёта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2950" cy="500141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  <a:p>
            <a:pPr marL="0" indent="0" algn="just">
              <a:spcAft>
                <a:spcPts val="120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Применялась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явная конечно-разностная схема, разработанная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Уилкинсом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исследования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упруго-пластических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тел. Задача решается в рамках подхода Лагранжа.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Основной особенностью подхода является использование уравнений движения в динамической форме для описания квазистатического состояния среды.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классическом подходе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Уилкинса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предлагается схема, где берётся условие текучести в форме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Мизеса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данном же подходе берётся более сложная и подходящая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геосреды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модифицированная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Друккера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Прагера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-Николаевского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Друккер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Прагер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1975; Николаевский, 1971, 1972]. В её рамках среда рассматривается как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упрочняющееся упругопластическое тело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используется неассоциированный закон пластического течения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текущей модели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применялась прямоугольная сетка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начальном состоянии каждая ячейка имеет квадратную форму. Задача решается в двумерной постановке, вид напряжённо-деформированного состояния относится к типу плоская деформация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45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991</Words>
  <Application>Microsoft Office PowerPoint</Application>
  <PresentationFormat>Экран (4:3)</PresentationFormat>
  <Paragraphs>134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Wingdings</vt:lpstr>
      <vt:lpstr>Тема Office</vt:lpstr>
      <vt:lpstr>Математические модели влияния экзогенных процессов на напряжённо-деформированное состояние континентальной литосферы</vt:lpstr>
      <vt:lpstr>Экзогенные и эндогенные процессы в литосфере</vt:lpstr>
      <vt:lpstr>Эрозия и денудация</vt:lpstr>
      <vt:lpstr>Воздействие на литосферу астеносферной термогравитационной конвекции</vt:lpstr>
      <vt:lpstr>Активная функция денудационных процессов</vt:lpstr>
      <vt:lpstr>Эрозия и денудация</vt:lpstr>
      <vt:lpstr>Аномальные напряжения горизонтального сжатия в коре континентов</vt:lpstr>
      <vt:lpstr>Аномальные напряжения горизонтального сжатия в коре континентов</vt:lpstr>
      <vt:lpstr>Методика численного расчёта</vt:lpstr>
      <vt:lpstr>Одномерная модель</vt:lpstr>
      <vt:lpstr>Одномерная модель</vt:lpstr>
      <vt:lpstr>Одномерная модель</vt:lpstr>
      <vt:lpstr>Одномерная модель</vt:lpstr>
      <vt:lpstr>Одномерная модель</vt:lpstr>
      <vt:lpstr>Одномерная модель</vt:lpstr>
      <vt:lpstr>Одномерная модель</vt:lpstr>
      <vt:lpstr>Уступ (модель восточного Тибета)</vt:lpstr>
      <vt:lpstr>Модель речной эрозии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Численное моделирование формирования дополнительного латерального нормального напряжения за счёт денудации</dc:title>
  <dc:creator>Дмитрий</dc:creator>
  <cp:lastModifiedBy>Триггеры</cp:lastModifiedBy>
  <cp:revision>21</cp:revision>
  <dcterms:created xsi:type="dcterms:W3CDTF">2018-04-23T17:42:23Z</dcterms:created>
  <dcterms:modified xsi:type="dcterms:W3CDTF">2019-06-05T14:33:44Z</dcterms:modified>
</cp:coreProperties>
</file>