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99"/>
  </p:normalViewPr>
  <p:slideViewPr>
    <p:cSldViewPr snapToGrid="0" snapToObjects="1">
      <p:cViewPr varScale="1">
        <p:scale>
          <a:sx n="95" d="100"/>
          <a:sy n="95" d="100"/>
        </p:scale>
        <p:origin x="20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81CC-10A9-9344-BC67-31C99D120F18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6D73-B416-7947-AB8C-69A59B814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65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81CC-10A9-9344-BC67-31C99D120F18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6D73-B416-7947-AB8C-69A59B814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07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81CC-10A9-9344-BC67-31C99D120F18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6D73-B416-7947-AB8C-69A59B814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63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81CC-10A9-9344-BC67-31C99D120F18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6D73-B416-7947-AB8C-69A59B814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72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81CC-10A9-9344-BC67-31C99D120F18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6D73-B416-7947-AB8C-69A59B814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76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81CC-10A9-9344-BC67-31C99D120F18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6D73-B416-7947-AB8C-69A59B814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98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81CC-10A9-9344-BC67-31C99D120F18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6D73-B416-7947-AB8C-69A59B814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26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81CC-10A9-9344-BC67-31C99D120F18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6D73-B416-7947-AB8C-69A59B814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09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81CC-10A9-9344-BC67-31C99D120F18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6D73-B416-7947-AB8C-69A59B814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558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81CC-10A9-9344-BC67-31C99D120F18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6D73-B416-7947-AB8C-69A59B814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83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81CC-10A9-9344-BC67-31C99D120F18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6D73-B416-7947-AB8C-69A59B814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25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781CC-10A9-9344-BC67-31C99D120F18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D6D73-B416-7947-AB8C-69A59B814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69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1652" y="362493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А.А.КОРНИЛОВА, С.Н.ГАЙДАМАКА, А.В.НИКОЛАЕВ</a:t>
            </a:r>
            <a:r>
              <a:rPr lang="ru-RU" sz="4900" dirty="0"/>
              <a:t/>
            </a:r>
            <a:br>
              <a:rPr lang="ru-RU" sz="4900" dirty="0"/>
            </a:br>
            <a:r>
              <a:rPr lang="ru-RU" sz="4900" b="1" dirty="0"/>
              <a:t> </a:t>
            </a:r>
            <a:r>
              <a:rPr lang="ru-RU" sz="4900" dirty="0"/>
              <a:t/>
            </a:r>
            <a:br>
              <a:rPr lang="ru-RU" sz="4900" dirty="0"/>
            </a:br>
            <a:r>
              <a:rPr lang="ru-RU" sz="4900" b="1" dirty="0"/>
              <a:t>СЕЙСМОАКУСТИЧЕСКИЕ И ГЕОХИМИЧЕСКИЕ ТРИГГЕРЫ ГЕОЛОГИЧЕСКИХ ПРОЦЕССОВ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295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49705"/>
            <a:ext cx="10515600" cy="55272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</a:t>
            </a:r>
            <a:r>
              <a:rPr lang="ru-RU" sz="3200" dirty="0" smtClean="0"/>
              <a:t>Одним </a:t>
            </a:r>
            <a:r>
              <a:rPr lang="ru-RU" sz="3200" dirty="0"/>
              <a:t>из источников естественных триггеров геодинамических процессов является активный </a:t>
            </a:r>
            <a:r>
              <a:rPr lang="ru-RU" sz="3200" dirty="0" err="1"/>
              <a:t>минерагенез</a:t>
            </a:r>
            <a:r>
              <a:rPr lang="ru-RU" sz="3200" dirty="0"/>
              <a:t>, происходящий при метасоматозе в зонах минерального </a:t>
            </a:r>
            <a:r>
              <a:rPr lang="ru-RU" sz="3200" dirty="0" smtClean="0"/>
              <a:t>замещения</a:t>
            </a:r>
            <a:r>
              <a:rPr lang="en-US" sz="3200" dirty="0"/>
              <a:t> </a:t>
            </a:r>
            <a:r>
              <a:rPr lang="ru-RU" sz="3200" dirty="0" smtClean="0"/>
              <a:t>минерализованными </a:t>
            </a:r>
            <a:r>
              <a:rPr lang="ru-RU" sz="3200" dirty="0"/>
              <a:t>водами и газами в проницаемых породах зон разломов, </a:t>
            </a:r>
            <a:r>
              <a:rPr lang="ru-RU" sz="3200" dirty="0" err="1"/>
              <a:t>субвертикальных</a:t>
            </a:r>
            <a:r>
              <a:rPr lang="ru-RU" sz="3200" dirty="0"/>
              <a:t> дайках. Образующиеся при этом минералы имеют иные физические свойства и химический состав, чем первичные, вмещающие породы. Это неизбежно сопровождается </a:t>
            </a:r>
            <a:r>
              <a:rPr lang="ru-RU" sz="3200" dirty="0" err="1"/>
              <a:t>сейсмоакустикой</a:t>
            </a:r>
            <a:r>
              <a:rPr lang="ru-RU" sz="3200" dirty="0"/>
              <a:t> и изменениями баланса химических элементов вследствие ядерных превращений в условиях когерентных коррелированных состояний квантовых частиц.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48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2105" y="827004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    </a:t>
            </a:r>
            <a:r>
              <a:rPr lang="ru-RU" dirty="0" smtClean="0"/>
              <a:t>В </a:t>
            </a:r>
            <a:r>
              <a:rPr lang="ru-RU" dirty="0"/>
              <a:t>отличие от природных и техногенных триггеров имеющих макроскопические размеры и проявления, представляющих собой процессы высокой интенсивности, частотный диапазон от долей Гц до единиц кГц, эти триггерные процессы имеют низкую интенсивность, непрерывны и сопровождаются генерацией высокочастотного акустического шума. Характерные частоты связаны с преобладающими размерами зерен горных пород, составляющих для большинства породообразующих минералов размер 1-10 мм. Характерные частоты оцениваются по преобладающему размеру зерен минералов, около 10</a:t>
            </a:r>
            <a:r>
              <a:rPr lang="ru-RU" baseline="30000" dirty="0"/>
              <a:t>5</a:t>
            </a:r>
            <a:r>
              <a:rPr lang="ru-RU" dirty="0"/>
              <a:t>- 10</a:t>
            </a:r>
            <a:r>
              <a:rPr lang="ru-RU" baseline="30000" dirty="0"/>
              <a:t>6</a:t>
            </a:r>
            <a:r>
              <a:rPr lang="ru-RU" dirty="0"/>
              <a:t> Гц, амплитуды сигналов порядка 10</a:t>
            </a:r>
            <a:r>
              <a:rPr lang="ru-RU" baseline="30000" dirty="0"/>
              <a:t>-15 </a:t>
            </a:r>
            <a:r>
              <a:rPr lang="ru-RU" dirty="0"/>
              <a:t> мм*с</a:t>
            </a:r>
            <a:r>
              <a:rPr lang="ru-RU" baseline="30000" dirty="0"/>
              <a:t>-1</a:t>
            </a:r>
            <a:r>
              <a:rPr lang="ru-RU" dirty="0"/>
              <a:t>. Экспериментальные исследования </a:t>
            </a:r>
            <a:r>
              <a:rPr lang="en-US" dirty="0"/>
              <a:t>in situ</a:t>
            </a:r>
            <a:r>
              <a:rPr lang="ru-RU" dirty="0"/>
              <a:t> в области звуковых частот до 10 кГц в скважинах показывают, что структура звука иерархическая, неоднородная, хорошо распознается аудио методами.</a:t>
            </a:r>
          </a:p>
        </p:txBody>
      </p:sp>
    </p:spTree>
    <p:extLst>
      <p:ext uri="{BB962C8B-B14F-4D97-AF65-F5344CB8AC3E}">
        <p14:creationId xmlns:p14="http://schemas.microsoft.com/office/powerpoint/2010/main" val="1334870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85014" y="-7120"/>
            <a:ext cx="10996862" cy="640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Измерения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 мегагерцовом диапазоне исследованы пока в лабораторных условиях. Наблюдения в естественных условиях проводятся только в скважинах, методом ультразвукового каротажа, частоты до 50 кГц.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	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dirty="0"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dirty="0"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dirty="0"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dirty="0"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dirty="0"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dirty="0"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dirty="0"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рисунке показаны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мегагерцове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шумы, связанные с происходящим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минерагенезом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(левая, оранжевая) тонкий химический анализ и участие химических преобразований (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трансмутаций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 создающих ультразвук, и общая </a:t>
            </a:r>
            <a:r>
              <a:rPr lang="ru-RU" dirty="0"/>
              <a:t>интерференционная картина (справа) в зоне метасоматоза, </a:t>
            </a:r>
            <a:r>
              <a:rPr lang="ru-RU" dirty="0" err="1"/>
              <a:t>субвертикальной</a:t>
            </a:r>
            <a:r>
              <a:rPr lang="ru-RU" dirty="0"/>
              <a:t> магматической дайке.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0" r="1546" b="15294"/>
          <a:stretch/>
        </p:blipFill>
        <p:spPr>
          <a:xfrm>
            <a:off x="1622541" y="1223762"/>
            <a:ext cx="8521808" cy="393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86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9223" y="749860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     </a:t>
            </a:r>
            <a:r>
              <a:rPr lang="ru-RU" sz="3200" dirty="0" smtClean="0"/>
              <a:t>Влияние </a:t>
            </a:r>
            <a:r>
              <a:rPr lang="ru-RU" sz="3200" dirty="0"/>
              <a:t>процессов, ядерного синтеза элементов на </a:t>
            </a:r>
            <a:r>
              <a:rPr lang="ru-RU" sz="3200" dirty="0" err="1"/>
              <a:t>минерагенез</a:t>
            </a:r>
            <a:r>
              <a:rPr lang="ru-RU" sz="3200" dirty="0"/>
              <a:t> должно быть выражено в аномалиях химического состава минералов в зонах метасоматоза и постепенного уменьшения по мере перехода к вмещающим породам. Происходящие при этом изменения в некоторых случаях могут быть обнаружены визуально. Изучение механизма этих изменений требует применения серьезного аналитического оборудования для проведения </a:t>
            </a:r>
            <a:r>
              <a:rPr lang="ru-RU" sz="3200" dirty="0" err="1"/>
              <a:t>рентгенодифрактометрического</a:t>
            </a:r>
            <a:r>
              <a:rPr lang="ru-RU" sz="3200" dirty="0"/>
              <a:t>, альфа-трекового и масс-спектрометрического анализов проб.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87732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96072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    </a:t>
            </a:r>
            <a:r>
              <a:rPr lang="ru-RU" sz="2400" dirty="0" smtClean="0"/>
              <a:t>Опыт </a:t>
            </a:r>
            <a:r>
              <a:rPr lang="ru-RU" sz="2400" dirty="0"/>
              <a:t>лабораторных исследований показывает, что некоторые элементы, входящие в состав таких минералов как колеманит, порождают минеральные ассоциации, выявляющие присутствие ядерного синтеза элементов.</a:t>
            </a:r>
          </a:p>
          <a:p>
            <a:pPr marL="0" indent="0">
              <a:buNone/>
            </a:pPr>
            <a:r>
              <a:rPr lang="en-US" sz="2400" dirty="0" smtClean="0"/>
              <a:t>    </a:t>
            </a:r>
            <a:r>
              <a:rPr lang="ru-RU" sz="2400" dirty="0" smtClean="0"/>
              <a:t>При </a:t>
            </a:r>
            <a:r>
              <a:rPr lang="ru-RU" sz="2400" dirty="0"/>
              <a:t>этом чтобы выявить закономерности изучаемых процессов, в определенные промежутки времени необходимо осуществлять анализ проб, как минералов, так и подземных вод на максимально широкий спектр элементов, с обязательной статистической обработкой результатов для получения достоверных сведений.</a:t>
            </a:r>
          </a:p>
          <a:p>
            <a:pPr marL="0" indent="0">
              <a:buNone/>
            </a:pPr>
            <a:r>
              <a:rPr lang="en-US" sz="2400" dirty="0" smtClean="0"/>
              <a:t>     </a:t>
            </a:r>
            <a:r>
              <a:rPr lang="ru-RU" sz="2400" dirty="0" smtClean="0"/>
              <a:t>Таким </a:t>
            </a:r>
            <a:r>
              <a:rPr lang="ru-RU" sz="2400" dirty="0"/>
              <a:t>образом, поставлен вопрос об изучении тонкой пространственно-временной структуры геологических (в том числе геодинамических) процессов, включающих </a:t>
            </a:r>
            <a:r>
              <a:rPr lang="ru-RU" sz="2400" dirty="0" err="1"/>
              <a:t>минерагенез</a:t>
            </a:r>
            <a:r>
              <a:rPr lang="ru-RU" sz="2400" dirty="0"/>
              <a:t>, ядерный синтез элементов, имеющих геофизические, геохимические выражения в акустических, химических, </a:t>
            </a:r>
            <a:r>
              <a:rPr lang="ru-RU" sz="2400" dirty="0" err="1"/>
              <a:t>трансмутационных</a:t>
            </a:r>
            <a:r>
              <a:rPr lang="ru-RU" sz="2400" dirty="0"/>
              <a:t> полях, масштабы которых нанометры, наносекунды,</a:t>
            </a:r>
            <a:r>
              <a:rPr lang="ru-RU" sz="2400" b="1" dirty="0"/>
              <a:t> </a:t>
            </a:r>
            <a:r>
              <a:rPr lang="ru-RU" sz="2400" dirty="0"/>
              <a:t>нанограммы. Эти тонкие процессы, в свою очередь, погружены в медленные современные и геологические процессы, “домино взаимодействий”, “бурю триггеров”, масштабы и место которых предстоит оценить.</a:t>
            </a:r>
          </a:p>
        </p:txBody>
      </p:sp>
    </p:spTree>
    <p:extLst>
      <p:ext uri="{BB962C8B-B14F-4D97-AF65-F5344CB8AC3E}">
        <p14:creationId xmlns:p14="http://schemas.microsoft.com/office/powerpoint/2010/main" val="1087158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8883" y="870884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    </a:t>
            </a:r>
            <a:r>
              <a:rPr lang="ru-RU" sz="3200" dirty="0" smtClean="0"/>
              <a:t>В </a:t>
            </a:r>
            <a:r>
              <a:rPr lang="ru-RU" sz="3200" dirty="0"/>
              <a:t>настоящее время исследования тонких триггерных процессов, включающих минеральные преобразования с участием ядерного синтеза, </a:t>
            </a:r>
            <a:r>
              <a:rPr lang="ru-RU" sz="3200" dirty="0" err="1"/>
              <a:t>трансмутации</a:t>
            </a:r>
            <a:r>
              <a:rPr lang="ru-RU" sz="3200" dirty="0"/>
              <a:t> химических элементов только начинаются, их основные компоненты, пока не собраны воедино; сам процесс, включающий химический анализ минералов и геофизические измерения, пока не исследован. </a:t>
            </a:r>
          </a:p>
          <a:p>
            <a:pPr marL="0" indent="0">
              <a:buNone/>
            </a:pPr>
            <a:r>
              <a:rPr lang="en-US" sz="3200" dirty="0" smtClean="0"/>
              <a:t>    </a:t>
            </a:r>
            <a:r>
              <a:rPr lang="ru-RU" sz="3200" dirty="0" smtClean="0"/>
              <a:t>Экспериментальные </a:t>
            </a:r>
            <a:r>
              <a:rPr lang="ru-RU" sz="3200" dirty="0"/>
              <a:t>исследования обречены на успех. Каков бы ни был результат, он станет первым, основополагающим.</a:t>
            </a:r>
          </a:p>
        </p:txBody>
      </p:sp>
    </p:spTree>
    <p:extLst>
      <p:ext uri="{BB962C8B-B14F-4D97-AF65-F5344CB8AC3E}">
        <p14:creationId xmlns:p14="http://schemas.microsoft.com/office/powerpoint/2010/main" val="1937829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6212" y="2005666"/>
            <a:ext cx="10515600" cy="1325563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                                           </a:t>
            </a:r>
            <a:r>
              <a:rPr lang="ru-RU" sz="8800" b="1" dirty="0" smtClean="0"/>
              <a:t>СПАСИБО</a:t>
            </a:r>
            <a:r>
              <a:rPr lang="en-US" sz="8800" b="1" dirty="0" smtClean="0"/>
              <a:t>!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0468476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492</Words>
  <Application>Microsoft Macintosh PowerPoint</Application>
  <PresentationFormat>Широкоэкранный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Тема Office</vt:lpstr>
      <vt:lpstr>А.А.КОРНИЛОВА, С.Н.ГАЙДАМАКА, А.В.НИКОЛАЕВ   СЕЙСМОАКУСТИЧЕСКИЕ И ГЕОХИМИЧЕСКИЕ ТРИГГЕРЫ ГЕОЛОГИЧЕСКИХ ПРОЦЕССОВ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СПАСИБО!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А.А.КОРНИЛОВА, С.Н.ГАЙДАМАКА, А.В.НИКОЛАЕВ   СЕЙСМОАКУСТИЧЕСКИЕ И ГЕОХИМИЧЕСКИЕ ТРИГГЕРЫ ГЕОЛОГИЧЕСКИХ ПРОЦЕССОВ   </dc:title>
  <dc:creator>Пользователь Microsoft Office</dc:creator>
  <cp:lastModifiedBy>Пользователь Microsoft Office</cp:lastModifiedBy>
  <cp:revision>2</cp:revision>
  <dcterms:created xsi:type="dcterms:W3CDTF">2019-06-02T15:54:07Z</dcterms:created>
  <dcterms:modified xsi:type="dcterms:W3CDTF">2019-06-02T16:08:39Z</dcterms:modified>
</cp:coreProperties>
</file>