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8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6" autoAdjust="0"/>
  </p:normalViewPr>
  <p:slideViewPr>
    <p:cSldViewPr>
      <p:cViewPr varScale="1">
        <p:scale>
          <a:sx n="94" d="100"/>
          <a:sy n="94" d="100"/>
        </p:scale>
        <p:origin x="-1037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8F3D-72FD-43EA-9B56-E7FE4EA8C19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8A2-2EE3-4E42-8E6F-7F6F5D6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8F3D-72FD-43EA-9B56-E7FE4EA8C19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8A2-2EE3-4E42-8E6F-7F6F5D6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8F3D-72FD-43EA-9B56-E7FE4EA8C19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8A2-2EE3-4E42-8E6F-7F6F5D6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8F3D-72FD-43EA-9B56-E7FE4EA8C19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8A2-2EE3-4E42-8E6F-7F6F5D6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8F3D-72FD-43EA-9B56-E7FE4EA8C19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8A2-2EE3-4E42-8E6F-7F6F5D6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8F3D-72FD-43EA-9B56-E7FE4EA8C19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8A2-2EE3-4E42-8E6F-7F6F5D6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8F3D-72FD-43EA-9B56-E7FE4EA8C19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8A2-2EE3-4E42-8E6F-7F6F5D6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8F3D-72FD-43EA-9B56-E7FE4EA8C19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8A2-2EE3-4E42-8E6F-7F6F5D6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8F3D-72FD-43EA-9B56-E7FE4EA8C19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8A2-2EE3-4E42-8E6F-7F6F5D6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8F3D-72FD-43EA-9B56-E7FE4EA8C19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8A2-2EE3-4E42-8E6F-7F6F5D6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8F3D-72FD-43EA-9B56-E7FE4EA8C19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48A2-2EE3-4E42-8E6F-7F6F5D6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E8F3D-72FD-43EA-9B56-E7FE4EA8C19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C48A2-2EE3-4E42-8E6F-7F6F5D6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41110"/>
            <a:ext cx="7772400" cy="181588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effectLst/>
              </a:rPr>
              <a:t>Активный и пассивный акустический мониторинг трещины гидроразрыва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в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en-US" sz="3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лабораторном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эксперименте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sz="3000" b="1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endParaRPr lang="ru-RU" sz="3000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69492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Зенченко Е.В., Зенченко П.Е., Лукина А.А., </a:t>
            </a:r>
            <a:r>
              <a:rPr lang="ru-RU" sz="20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Турунтаев</a:t>
            </a:r>
            <a:r>
              <a:rPr lang="ru-RU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С.Б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ИДГ РАН, Москва</a:t>
            </a:r>
            <a:r>
              <a:rPr lang="ru-RU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	</a:t>
            </a:r>
          </a:p>
          <a:p>
            <a:endParaRPr lang="ru-RU" sz="20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583436" cy="82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5229200"/>
            <a:ext cx="8640960" cy="69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noProof="0" dirty="0" err="1" smtClean="0">
                <a:latin typeface="Verdana" pitchFamily="34" charset="0"/>
                <a:ea typeface="Verdana" pitchFamily="34" charset="0"/>
              </a:rPr>
              <a:t>Триггерные</a:t>
            </a:r>
            <a:r>
              <a:rPr lang="ru-RU" noProof="0" dirty="0" smtClean="0">
                <a:latin typeface="Verdana" pitchFamily="34" charset="0"/>
                <a:ea typeface="Verdana" pitchFamily="34" charset="0"/>
              </a:rPr>
              <a:t> эффекты в </a:t>
            </a:r>
            <a:r>
              <a:rPr lang="ru-RU" noProof="0" dirty="0" err="1" smtClean="0">
                <a:latin typeface="Verdana" pitchFamily="34" charset="0"/>
                <a:ea typeface="Verdana" pitchFamily="34" charset="0"/>
              </a:rPr>
              <a:t>геосистемах</a:t>
            </a:r>
            <a:r>
              <a:rPr lang="ru-RU" noProof="0" dirty="0" smtClean="0">
                <a:latin typeface="Verdana" pitchFamily="34" charset="0"/>
                <a:ea typeface="Verdana" pitchFamily="34" charset="0"/>
              </a:rPr>
              <a:t> 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noProof="0" dirty="0" smtClean="0">
                <a:latin typeface="Verdana" pitchFamily="34" charset="0"/>
                <a:ea typeface="Verdana" pitchFamily="34" charset="0"/>
              </a:rPr>
              <a:t>ИДГ РАН, Москва, </a:t>
            </a:r>
            <a:fld id="{2A55C32A-25EB-4CB9-91F3-B1D24A2E7C60}" type="datetime4">
              <a:rPr kumimoji="0" lang="ru-RU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5 июня 2019 г.</a:t>
            </a:fld>
            <a:endParaRPr kumimoji="0" lang="ru-RU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Эксперименты по повторному раскрытию горизонтальной трещины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F:\EVG\Уфа 2019\Расположение всего. Дисковая трещина. Эксп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73469"/>
            <a:ext cx="3240000" cy="3651675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67544" y="4996333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20000"/>
              </a:lnSpc>
            </a:pPr>
            <a:r>
              <a:rPr lang="ru-RU" sz="1400" b="1" dirty="0" smtClean="0"/>
              <a:t>Вертикальное давление	0,5 –2,5 МПа</a:t>
            </a:r>
          </a:p>
          <a:p>
            <a:pPr defTabSz="360000">
              <a:lnSpc>
                <a:spcPct val="120000"/>
              </a:lnSpc>
            </a:pPr>
            <a:r>
              <a:rPr lang="ru-RU" sz="1400" b="1" dirty="0" smtClean="0"/>
              <a:t>Боковые давления			0,2 МПа</a:t>
            </a:r>
          </a:p>
          <a:p>
            <a:pPr defTabSz="360000">
              <a:lnSpc>
                <a:spcPct val="120000"/>
              </a:lnSpc>
            </a:pPr>
            <a:r>
              <a:rPr lang="ru-RU" sz="1400" b="1" dirty="0" smtClean="0"/>
              <a:t>Излучатель 					А0</a:t>
            </a:r>
          </a:p>
          <a:p>
            <a:pPr defTabSz="360000">
              <a:lnSpc>
                <a:spcPct val="120000"/>
              </a:lnSpc>
            </a:pPr>
            <a:r>
              <a:rPr lang="ru-RU" sz="1400" b="1" dirty="0" smtClean="0"/>
              <a:t>Приёмники 					А11, А12, А13,</a:t>
            </a:r>
          </a:p>
          <a:p>
            <a:pPr defTabSz="360000">
              <a:lnSpc>
                <a:spcPct val="120000"/>
              </a:lnSpc>
            </a:pPr>
            <a:r>
              <a:rPr lang="ru-RU" sz="1400" b="1" dirty="0" smtClean="0"/>
              <a:t>							А7, А9, А10</a:t>
            </a:r>
            <a:endParaRPr lang="en-US" sz="1400" b="1" dirty="0" smtClean="0"/>
          </a:p>
        </p:txBody>
      </p:sp>
      <p:pic>
        <p:nvPicPr>
          <p:cNvPr id="3" name="Picture 2" descr="F:\EVG\Уфа 2019\AfterГРП1_10_1 начал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868" y="1107954"/>
            <a:ext cx="3598572" cy="4913334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EVG\Уфа 2019\plotsndpresGRP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2937" y="1772816"/>
            <a:ext cx="3928572" cy="49133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424936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Вертикальная трещина при первом повторном ГРП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F:\EVG\Уфа 2019\Расположение всего. Дисковая трещина. Эксп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04" y="764704"/>
            <a:ext cx="3240000" cy="3651675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355976" y="692696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20000"/>
              </a:lnSpc>
            </a:pPr>
            <a:r>
              <a:rPr lang="ru-RU" sz="1400" b="1" dirty="0" smtClean="0"/>
              <a:t>Вертикальное давление		6,8 МПа</a:t>
            </a:r>
          </a:p>
          <a:p>
            <a:pPr defTabSz="360000">
              <a:lnSpc>
                <a:spcPct val="120000"/>
              </a:lnSpc>
            </a:pPr>
            <a:r>
              <a:rPr lang="ru-RU" sz="1400" b="1" dirty="0" smtClean="0"/>
              <a:t>Давление в камере по оси Х	3,2 МПа</a:t>
            </a:r>
          </a:p>
          <a:p>
            <a:pPr defTabSz="360000">
              <a:lnSpc>
                <a:spcPct val="120000"/>
              </a:lnSpc>
            </a:pPr>
            <a:r>
              <a:rPr lang="ru-RU" sz="1400" b="1" dirty="0" smtClean="0"/>
              <a:t>Давление в камере по оси </a:t>
            </a:r>
            <a:r>
              <a:rPr lang="en-US" sz="1400" b="1" dirty="0" smtClean="0"/>
              <a:t>Y</a:t>
            </a:r>
            <a:r>
              <a:rPr lang="ru-RU" sz="1400" b="1" dirty="0" smtClean="0"/>
              <a:t>	1 МПа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/>
              <a:t>Излучатель А6, приёмники А12, А13, А15;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/>
              <a:t>Излучатель А3, приёмники А7, А8.</a:t>
            </a:r>
            <a:endParaRPr lang="en-US" sz="1400" b="1" dirty="0" smtClean="0"/>
          </a:p>
        </p:txBody>
      </p:sp>
      <p:pic>
        <p:nvPicPr>
          <p:cNvPr id="6" name="Picture 3" descr="F:\EVG\Уфа 2019\Две трещины круп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81128"/>
            <a:ext cx="3240000" cy="1969076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72808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Вертикальная трещина при втором и третьем повторных ГРП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F:\EVG\Уфа 2019\Расположение всего. Дисковая трещина. Эксп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240000" cy="3651675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283968" y="1467941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20000"/>
              </a:lnSpc>
            </a:pPr>
            <a:r>
              <a:rPr lang="ru-RU" sz="1400" b="1" dirty="0" smtClean="0"/>
              <a:t>Вертикальное давление		5,8 –6,8 МПа</a:t>
            </a:r>
          </a:p>
          <a:p>
            <a:pPr defTabSz="360000">
              <a:lnSpc>
                <a:spcPct val="120000"/>
              </a:lnSpc>
            </a:pPr>
            <a:r>
              <a:rPr lang="ru-RU" sz="1400" b="1" dirty="0" smtClean="0"/>
              <a:t>Давление в камере по оси Х	3 МПа</a:t>
            </a:r>
          </a:p>
          <a:p>
            <a:pPr defTabSz="360000">
              <a:lnSpc>
                <a:spcPct val="120000"/>
              </a:lnSpc>
            </a:pPr>
            <a:r>
              <a:rPr lang="ru-RU" sz="1400" b="1" dirty="0" smtClean="0"/>
              <a:t>Давление в камере по оси </a:t>
            </a:r>
            <a:r>
              <a:rPr lang="en-US" sz="1400" b="1" dirty="0" smtClean="0"/>
              <a:t>Y</a:t>
            </a:r>
            <a:r>
              <a:rPr lang="ru-RU" sz="1400" b="1" dirty="0" smtClean="0"/>
              <a:t>	0,1 МПа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/>
              <a:t>Излучатель А5, приёмники А11, А14;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/>
              <a:t>Излучатель А2, приёмники А7, А9.</a:t>
            </a:r>
            <a:endParaRPr lang="en-US" sz="1400" b="1" dirty="0" smtClean="0"/>
          </a:p>
        </p:txBody>
      </p:sp>
      <p:pic>
        <p:nvPicPr>
          <p:cNvPr id="5" name="Picture 4" descr="F:\EVG\Уфа 2019\Граница первой трещины ГРП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61388" y="4397375"/>
            <a:ext cx="3240000" cy="696838"/>
          </a:xfrm>
          <a:prstGeom prst="rect">
            <a:avLst/>
          </a:prstGeom>
          <a:noFill/>
        </p:spPr>
      </p:pic>
      <p:pic>
        <p:nvPicPr>
          <p:cNvPr id="3074" name="Picture 2" descr="F:\EVG\Уфа 2019\pressure_ГРП3_28-02-20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835" y="2996952"/>
            <a:ext cx="551938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272808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Вертикальная трещина при втором и третьем повторном ГРП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F:\EVG\Уфа 2019\Граница первой трещины ГРП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61388" y="4397375"/>
            <a:ext cx="3240000" cy="696838"/>
          </a:xfrm>
          <a:prstGeom prst="rect">
            <a:avLst/>
          </a:prstGeom>
          <a:noFill/>
        </p:spPr>
      </p:pic>
      <p:pic>
        <p:nvPicPr>
          <p:cNvPr id="4098" name="Picture 2" descr="F:\EVG\Уфа 2019\soundpress_ГРП3_28-02-2019(1) 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600000" cy="4502400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</p:pic>
      <p:pic>
        <p:nvPicPr>
          <p:cNvPr id="4099" name="Picture 3" descr="F:\EVG\Уфа 2019\soundpress_ГРП3_28-02-2019(1) beg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3600000" cy="4502400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5536" y="5867980"/>
            <a:ext cx="666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Скорость фронта жидкости между А11 и А14 	22 мм/с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2088232" cy="64807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Выводы</a:t>
            </a:r>
            <a:b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sz="3000" b="1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endParaRPr lang="ru-RU" sz="3000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82089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Blip>
                <a:blip r:embed="rId2"/>
              </a:buBlip>
            </a:pPr>
            <a:r>
              <a:rPr lang="ru-RU" b="1" dirty="0" smtClean="0"/>
              <a:t>Используя методы пассивного и активного акустического мониторинга определены скорости распространения трещины ГРП и продвижения фронта жидкости в ней, сопоставимые с результатами непосредственных измерений</a:t>
            </a:r>
          </a:p>
          <a:p>
            <a:pPr marL="355600" indent="-3556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Blip>
                <a:blip r:embed="rId2"/>
              </a:buBlip>
            </a:pPr>
            <a:r>
              <a:rPr lang="ru-RU" b="1" dirty="0" smtClean="0"/>
              <a:t>Результаты активного мониторинга трещины ГРП позволяют сделать вывод о её зарождении до начала спада давления в нагнетательной скважине</a:t>
            </a:r>
          </a:p>
          <a:p>
            <a:pPr marL="355600" indent="-3556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Blip>
                <a:blip r:embed="rId2"/>
              </a:buBlip>
            </a:pPr>
            <a:r>
              <a:rPr lang="ru-RU" b="1" dirty="0" smtClean="0"/>
              <a:t>Установлено, что радиальная осесимметричная трещина ГРП (горизонтальная) развивается несимметрично. Это может быть обусловлено неустойчивым характером процесса её распространения</a:t>
            </a:r>
          </a:p>
          <a:p>
            <a:pPr marL="355600" indent="-3556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Blip>
                <a:blip r:embed="rId2"/>
              </a:buBlip>
            </a:pPr>
            <a:r>
              <a:rPr lang="ru-RU" b="1" dirty="0" smtClean="0"/>
              <a:t>Эксперименты по повторному нагнетанию жидкости в </a:t>
            </a:r>
            <a:r>
              <a:rPr lang="ru-RU" b="1" dirty="0" smtClean="0"/>
              <a:t>горизонтальную трещину </a:t>
            </a:r>
            <a:r>
              <a:rPr lang="ru-RU" b="1" dirty="0" smtClean="0"/>
              <a:t>показали, что её раскрытие также происходит до начала спада давления. Дальнейшего расширения нераскрывшейся части трещины при этом не происходит</a:t>
            </a:r>
          </a:p>
          <a:p>
            <a:pPr marL="355600" indent="-3556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Blip>
                <a:blip r:embed="rId2"/>
              </a:buBlip>
            </a:pPr>
            <a:r>
              <a:rPr lang="ru-RU" b="1" dirty="0" smtClean="0"/>
              <a:t>Изменение напряженно-деформированного состояния среды при повторном ГРП позволило получить </a:t>
            </a:r>
            <a:r>
              <a:rPr lang="ru-RU" b="1" dirty="0" smtClean="0"/>
              <a:t>вторичную вертикальную трещину</a:t>
            </a:r>
            <a:r>
              <a:rPr lang="ru-RU" b="1" dirty="0" smtClean="0"/>
              <a:t>, ориентированную по направлению максимального горизонтального сжимающего напряжения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5040560" cy="64807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Цель работы:</a:t>
            </a:r>
            <a:b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sz="3000" b="1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endParaRPr lang="ru-RU" sz="3000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204864"/>
            <a:ext cx="7560840" cy="270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spc="50" dirty="0" smtClean="0"/>
              <a:t>Используя методы активного и пассивного акустического мониторинга исследовать особенности распространения трещины гидроразрыва в различных условиях напряженно-деформированного состояния среды в лабораторном эксперименте</a:t>
            </a:r>
            <a:endParaRPr lang="ru-RU" sz="2400" b="1" spc="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Экспериментальная установка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890836" cy="3744416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71800" y="508518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Размеры рабочей камеры:</a:t>
            </a:r>
          </a:p>
          <a:p>
            <a:r>
              <a:rPr lang="ru-RU" b="1" dirty="0" smtClean="0"/>
              <a:t>Диаметр	430 мм</a:t>
            </a:r>
          </a:p>
          <a:p>
            <a:r>
              <a:rPr lang="ru-RU" b="1" dirty="0" smtClean="0"/>
              <a:t>Высота		70 мм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Экспериментальная установка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558924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Вертикальное давление		до 10 МПа</a:t>
            </a:r>
          </a:p>
          <a:p>
            <a:r>
              <a:rPr lang="ru-RU" b="1" dirty="0" smtClean="0"/>
              <a:t>Давление в горизонтальных камерах	до 4 МПа</a:t>
            </a:r>
            <a:endParaRPr lang="ru-RU" b="1" dirty="0"/>
          </a:p>
        </p:txBody>
      </p:sp>
      <p:pic>
        <p:nvPicPr>
          <p:cNvPr id="2052" name="Picture 4" descr="F:\EVG\Уфа 2019\Установка+надпис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453844" cy="4464496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</p:pic>
      <p:pic>
        <p:nvPicPr>
          <p:cNvPr id="2051" name="Picture 3" descr="F:\EVG\Уфа 2019\Затра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933056"/>
            <a:ext cx="1221812" cy="1512168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Модельный материал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2204864"/>
            <a:ext cx="6264696" cy="2954655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	Гипс + 10% портландцемент</a:t>
            </a:r>
          </a:p>
          <a:p>
            <a:endParaRPr lang="ru-RU" b="1" dirty="0" smtClean="0"/>
          </a:p>
          <a:p>
            <a:r>
              <a:rPr lang="ru-RU" b="1" dirty="0" smtClean="0"/>
              <a:t>	Модуль Юнга			3,6 ГПа</a:t>
            </a:r>
          </a:p>
          <a:p>
            <a:r>
              <a:rPr lang="ru-RU" b="1" dirty="0" smtClean="0"/>
              <a:t>	Коэффициент Пуассона	0,2</a:t>
            </a:r>
          </a:p>
          <a:p>
            <a:endParaRPr lang="ru-RU" b="1" dirty="0" smtClean="0"/>
          </a:p>
          <a:p>
            <a:r>
              <a:rPr lang="ru-RU" b="1" dirty="0" smtClean="0"/>
              <a:t>	Прочность на сжатие		6,5 МПа</a:t>
            </a:r>
          </a:p>
          <a:p>
            <a:r>
              <a:rPr lang="ru-RU" b="1" dirty="0" smtClean="0"/>
              <a:t>	Прочность на растяжение	0,8 МПа</a:t>
            </a:r>
          </a:p>
          <a:p>
            <a:endParaRPr lang="ru-RU" b="1" dirty="0" smtClean="0"/>
          </a:p>
          <a:p>
            <a:r>
              <a:rPr lang="ru-RU" b="1" dirty="0" smtClean="0"/>
              <a:t>	Пористость			50%</a:t>
            </a:r>
          </a:p>
          <a:p>
            <a:r>
              <a:rPr lang="ru-RU" b="1" dirty="0" smtClean="0"/>
              <a:t>	Проницаемость		2 </a:t>
            </a:r>
            <a:r>
              <a:rPr lang="ru-RU" b="1" dirty="0" err="1" smtClean="0"/>
              <a:t>мДарси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Вертикальная трещина ГРП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F:\EVG\Flat Model\Эксперимент ГРП с серебром\Эксперимент\ГРП3\Photo\Трещина с АЭ и датчикам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4050800" cy="4050800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7544" y="515719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Вертикальное давление	</a:t>
            </a:r>
            <a:r>
              <a:rPr lang="en-US" sz="1600" b="1" dirty="0" smtClean="0"/>
              <a:t>6</a:t>
            </a:r>
            <a:r>
              <a:rPr lang="ru-RU" sz="1600" b="1" dirty="0" smtClean="0"/>
              <a:t>,5 МПа</a:t>
            </a:r>
          </a:p>
          <a:p>
            <a:r>
              <a:rPr lang="ru-RU" sz="1600" b="1" dirty="0" smtClean="0"/>
              <a:t>Давление в камерах </a:t>
            </a:r>
            <a:r>
              <a:rPr lang="en-US" sz="1600" b="1" dirty="0" smtClean="0"/>
              <a:t>X</a:t>
            </a:r>
            <a:r>
              <a:rPr lang="ru-RU" sz="1600" b="1" dirty="0" smtClean="0"/>
              <a:t>	2 МПа</a:t>
            </a:r>
            <a:endParaRPr lang="en-US" sz="1600" b="1" dirty="0" smtClean="0"/>
          </a:p>
          <a:p>
            <a:r>
              <a:rPr lang="ru-RU" sz="1600" b="1" dirty="0" smtClean="0"/>
              <a:t>Давление в камерах </a:t>
            </a:r>
            <a:r>
              <a:rPr lang="en-US" sz="1600" b="1" dirty="0" smtClean="0"/>
              <a:t>Y</a:t>
            </a:r>
            <a:r>
              <a:rPr lang="ru-RU" sz="1600" b="1" dirty="0" smtClean="0"/>
              <a:t>	0,6 МПа</a:t>
            </a:r>
          </a:p>
        </p:txBody>
      </p:sp>
      <p:pic>
        <p:nvPicPr>
          <p:cNvPr id="1027" name="Picture 3" descr="Хорошие импуль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653408"/>
            <a:ext cx="3528392" cy="22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ressure ГРП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6289" y="620688"/>
            <a:ext cx="3776191" cy="30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0" y="6093296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Средняя скорость трещины   90 мм/с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Горизонтальная трещина ГРП.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Пробный эксперимент.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C:\Users\Zen\AppData\Local\Microsoft\Windows\INetCache\Content.Word\Образец после эксперимент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401568" cy="2487168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Разлом по трещине wb"/>
          <p:cNvPicPr/>
          <p:nvPr/>
        </p:nvPicPr>
        <p:blipFill>
          <a:blip r:embed="rId3" cstate="print"/>
          <a:srcRect l="10290" r="7388"/>
          <a:stretch>
            <a:fillRect/>
          </a:stretch>
        </p:blipFill>
        <p:spPr bwMode="auto">
          <a:xfrm>
            <a:off x="4932040" y="1153656"/>
            <a:ext cx="3456384" cy="3139440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Users\Zen\AppData\Local\Microsoft\Windows\INetCache\Content.Word\Pressure pmv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3600400" cy="24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39952" y="4653136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Средняя скорость трещины    130 мм/с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Средняя скорость фронта</a:t>
            </a:r>
            <a:br>
              <a:rPr lang="ru-RU" sz="1600" b="1" dirty="0" smtClean="0"/>
            </a:br>
            <a:r>
              <a:rPr lang="ru-RU" sz="1600" b="1" dirty="0" smtClean="0"/>
              <a:t> жидкости                                     70 мм/с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Горизонтальная трещина ГРП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F:\EVG\Уфа 2019\Расположение всего. Дисковая трещина. Эксп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4216748" cy="4752528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</p:pic>
      <p:pic>
        <p:nvPicPr>
          <p:cNvPr id="2051" name="Picture 3" descr="F:\EVG\Уфа 2019\Две трещи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807" y="862058"/>
            <a:ext cx="4400824" cy="2062886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644008" y="3068960"/>
            <a:ext cx="4032448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/>
              <a:t>Вертикальное давление	 0,95 МПа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/>
              <a:t>Боковые давления (</a:t>
            </a:r>
            <a:r>
              <a:rPr lang="en-US" sz="1600" b="1" dirty="0" smtClean="0"/>
              <a:t>X </a:t>
            </a:r>
            <a:r>
              <a:rPr lang="ru-RU" sz="1600" b="1" dirty="0" smtClean="0"/>
              <a:t>и </a:t>
            </a:r>
            <a:r>
              <a:rPr lang="en-US" sz="1600" b="1" dirty="0" smtClean="0"/>
              <a:t>Y)</a:t>
            </a:r>
            <a:r>
              <a:rPr lang="ru-RU" sz="1600" b="1" dirty="0" smtClean="0"/>
              <a:t>	 1,5 МПа</a:t>
            </a:r>
            <a:endParaRPr lang="en-US" sz="1600" b="1" dirty="0" smtClean="0"/>
          </a:p>
        </p:txBody>
      </p:sp>
      <p:pic>
        <p:nvPicPr>
          <p:cNvPr id="2052" name="Picture 4" descr="F:\EVG\Уфа 2019\УЗ лучи с трещин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9617" y="4005064"/>
            <a:ext cx="4332863" cy="2535210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4016" y="5817458"/>
            <a:ext cx="421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/>
              <a:t>Bunger A,  </a:t>
            </a:r>
            <a:r>
              <a:rPr lang="en-US" sz="800" b="1" i="1" dirty="0" err="1" smtClean="0"/>
              <a:t>Gordeliy</a:t>
            </a:r>
            <a:r>
              <a:rPr lang="en-US" sz="800" b="1" i="1" dirty="0" smtClean="0"/>
              <a:t> E,  </a:t>
            </a:r>
            <a:r>
              <a:rPr lang="en-US" sz="800" b="1" i="1" dirty="0" err="1" smtClean="0"/>
              <a:t>Detournay</a:t>
            </a:r>
            <a:r>
              <a:rPr lang="en-US" sz="800" b="1" i="1" dirty="0" smtClean="0"/>
              <a:t> E (2013)  Comparison between laboratory experiments and coupled simulations of saucer-shaped hydraulic fractures in homogeneous brittle-elastic solids. Journal of the Mechanics and Physics of Solids, </a:t>
            </a:r>
            <a:r>
              <a:rPr lang="ru-RU" sz="800" b="1" i="1" dirty="0" smtClean="0"/>
              <a:t>6</a:t>
            </a:r>
            <a:r>
              <a:rPr lang="en-US" sz="800" b="1" i="1" dirty="0" smtClean="0"/>
              <a:t>1, </a:t>
            </a:r>
            <a:r>
              <a:rPr lang="ru-RU" sz="800" b="1" i="1" dirty="0" smtClean="0"/>
              <a:t>1636–1654</a:t>
            </a:r>
            <a:r>
              <a:rPr lang="en-US" sz="800" b="1" i="1" dirty="0" smtClean="0"/>
              <a:t>.</a:t>
            </a:r>
            <a:endParaRPr lang="ru-RU" sz="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Горизонтальная трещина ГРП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229200"/>
            <a:ext cx="40324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b="1" i="1" dirty="0" smtClean="0"/>
              <a:t>Medlin W</a:t>
            </a:r>
            <a:r>
              <a:rPr lang="ru-RU" sz="800" b="1" i="1" dirty="0" smtClean="0"/>
              <a:t>, </a:t>
            </a:r>
            <a:r>
              <a:rPr lang="en-US" sz="800" b="1" i="1" dirty="0" smtClean="0"/>
              <a:t>Masse L (1984)</a:t>
            </a:r>
            <a:r>
              <a:rPr lang="ru-RU" sz="800" b="1" i="1" dirty="0" smtClean="0"/>
              <a:t> </a:t>
            </a:r>
            <a:r>
              <a:rPr lang="ru-RU" sz="800" b="1" i="1" dirty="0" err="1" smtClean="0"/>
              <a:t>Laboratory</a:t>
            </a:r>
            <a:r>
              <a:rPr lang="ru-RU" sz="800" b="1" i="1" dirty="0" smtClean="0"/>
              <a:t> </a:t>
            </a:r>
            <a:r>
              <a:rPr lang="ru-RU" sz="800" b="1" i="1" dirty="0" err="1" smtClean="0"/>
              <a:t>Experiments</a:t>
            </a:r>
            <a:r>
              <a:rPr lang="ru-RU" sz="800" b="1" i="1" dirty="0" smtClean="0"/>
              <a:t> </a:t>
            </a:r>
            <a:r>
              <a:rPr lang="ru-RU" sz="800" b="1" i="1" dirty="0" err="1" smtClean="0"/>
              <a:t>in</a:t>
            </a:r>
            <a:r>
              <a:rPr lang="ru-RU" sz="800" b="1" i="1" dirty="0" smtClean="0"/>
              <a:t> </a:t>
            </a:r>
            <a:r>
              <a:rPr lang="ru-RU" sz="800" b="1" i="1" dirty="0" err="1" smtClean="0"/>
              <a:t>Fracture</a:t>
            </a:r>
            <a:r>
              <a:rPr lang="ru-RU" sz="800" b="1" i="1" dirty="0" smtClean="0"/>
              <a:t> </a:t>
            </a:r>
            <a:r>
              <a:rPr lang="ru-RU" sz="800" b="1" i="1" dirty="0" err="1" smtClean="0"/>
              <a:t>Propagation</a:t>
            </a:r>
            <a:r>
              <a:rPr lang="ru-RU" sz="800" b="1" i="1" dirty="0" smtClean="0"/>
              <a:t>. </a:t>
            </a:r>
            <a:r>
              <a:rPr lang="en-US" sz="800" b="1" i="1" dirty="0" smtClean="0"/>
              <a:t>SPE,</a:t>
            </a:r>
            <a:r>
              <a:rPr lang="ru-RU" sz="800" b="1" i="1" dirty="0" smtClean="0"/>
              <a:t> </a:t>
            </a:r>
            <a:r>
              <a:rPr lang="en-US" sz="800" b="1" i="1" dirty="0" smtClean="0"/>
              <a:t>June</a:t>
            </a:r>
            <a:r>
              <a:rPr lang="ru-RU" sz="800" b="1" i="1" dirty="0" smtClean="0"/>
              <a:t> 1984</a:t>
            </a:r>
            <a:r>
              <a:rPr lang="en-US" sz="800" b="1" i="1" dirty="0" smtClean="0"/>
              <a:t>,</a:t>
            </a:r>
            <a:r>
              <a:rPr lang="ru-RU" sz="800" b="1" i="1" dirty="0" smtClean="0"/>
              <a:t> 256-268</a:t>
            </a:r>
            <a:r>
              <a:rPr lang="en-US" sz="800" b="1" i="1" dirty="0" smtClean="0"/>
              <a:t>.</a:t>
            </a:r>
          </a:p>
          <a:p>
            <a:r>
              <a:rPr lang="en-US" sz="800" b="1" i="1" dirty="0" err="1" smtClean="0"/>
              <a:t>Zoback</a:t>
            </a:r>
            <a:r>
              <a:rPr lang="en-US" sz="800" b="1" i="1" dirty="0" smtClean="0"/>
              <a:t> M, </a:t>
            </a:r>
            <a:r>
              <a:rPr lang="en-US" sz="800" b="1" i="1" dirty="0" err="1" smtClean="0"/>
              <a:t>Rummel</a:t>
            </a:r>
            <a:r>
              <a:rPr lang="en-US" sz="800" b="1" i="1" dirty="0" smtClean="0"/>
              <a:t> F, Jung R, Raleigh C (1977) Laboratory</a:t>
            </a:r>
          </a:p>
          <a:p>
            <a:r>
              <a:rPr lang="en-US" sz="800" b="1" i="1" dirty="0" smtClean="0"/>
              <a:t>hydraulic fracturing experiments in intact and pre-fractured rock.</a:t>
            </a:r>
          </a:p>
          <a:p>
            <a:pPr>
              <a:spcAft>
                <a:spcPts val="600"/>
              </a:spcAft>
            </a:pPr>
            <a:r>
              <a:rPr lang="en-US" sz="800" b="1" i="1" dirty="0" err="1" smtClean="0"/>
              <a:t>Int</a:t>
            </a:r>
            <a:r>
              <a:rPr lang="en-US" sz="800" b="1" i="1" dirty="0" smtClean="0"/>
              <a:t> J Rock </a:t>
            </a:r>
            <a:r>
              <a:rPr lang="en-US" sz="800" b="1" i="1" dirty="0" err="1" smtClean="0"/>
              <a:t>Mech</a:t>
            </a:r>
            <a:r>
              <a:rPr lang="en-US" sz="800" b="1" i="1" dirty="0" smtClean="0"/>
              <a:t> Min </a:t>
            </a:r>
            <a:r>
              <a:rPr lang="en-US" sz="800" b="1" i="1" dirty="0" err="1" smtClean="0"/>
              <a:t>Sci</a:t>
            </a:r>
            <a:r>
              <a:rPr lang="en-US" sz="800" b="1" i="1" dirty="0" smtClean="0"/>
              <a:t> </a:t>
            </a:r>
            <a:r>
              <a:rPr lang="en-US" sz="800" b="1" i="1" dirty="0" err="1" smtClean="0"/>
              <a:t>Geomech</a:t>
            </a:r>
            <a:r>
              <a:rPr lang="en-US" sz="800" b="1" i="1" dirty="0" smtClean="0"/>
              <a:t> </a:t>
            </a:r>
            <a:r>
              <a:rPr lang="en-US" sz="800" b="1" i="1" dirty="0" err="1" smtClean="0"/>
              <a:t>Abstr</a:t>
            </a:r>
            <a:r>
              <a:rPr lang="en-US" sz="800" b="1" i="1" dirty="0" smtClean="0"/>
              <a:t>, 14, 49–58.</a:t>
            </a:r>
          </a:p>
          <a:p>
            <a:r>
              <a:rPr lang="en-US" sz="800" b="1" i="1" dirty="0" err="1" smtClean="0"/>
              <a:t>Stanchits</a:t>
            </a:r>
            <a:r>
              <a:rPr lang="en-US" sz="800" b="1" i="1" dirty="0" smtClean="0"/>
              <a:t> S, </a:t>
            </a:r>
            <a:r>
              <a:rPr lang="en-US" sz="800" b="1" i="1" dirty="0" err="1" smtClean="0"/>
              <a:t>Surdi</a:t>
            </a:r>
            <a:r>
              <a:rPr lang="en-US" sz="800" b="1" i="1" dirty="0" smtClean="0"/>
              <a:t> A, </a:t>
            </a:r>
            <a:r>
              <a:rPr lang="en-US" sz="800" b="1" i="1" dirty="0" err="1" smtClean="0"/>
              <a:t>Gathogo</a:t>
            </a:r>
            <a:r>
              <a:rPr lang="en-US" sz="800" b="1" i="1" dirty="0" smtClean="0"/>
              <a:t> P, Edelman E, Suarez-Rivera R (2014). Onset of Hydraulic Fracture Initiation Monitored by Acoustic</a:t>
            </a:r>
          </a:p>
          <a:p>
            <a:r>
              <a:rPr lang="en-US" sz="800" b="1" i="1" dirty="0" smtClean="0"/>
              <a:t>Emission and Volumetric Deformation Measurements. Rock </a:t>
            </a:r>
            <a:r>
              <a:rPr lang="en-US" sz="800" b="1" i="1" dirty="0" err="1" smtClean="0"/>
              <a:t>Mech</a:t>
            </a:r>
            <a:r>
              <a:rPr lang="en-US" sz="800" b="1" i="1" dirty="0" smtClean="0"/>
              <a:t> Rock Eng, 47, 1521–1532.</a:t>
            </a:r>
            <a:endParaRPr lang="ru-RU" sz="800" b="1" i="1" dirty="0"/>
          </a:p>
        </p:txBody>
      </p:sp>
      <p:pic>
        <p:nvPicPr>
          <p:cNvPr id="1026" name="Picture 2" descr="F:\EVG\Уфа 2019\ГРП1 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571429" cy="446666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</p:pic>
      <p:pic>
        <p:nvPicPr>
          <p:cNvPr id="1027" name="Picture 3" descr="F:\EVG\Уфа 2019\ГРП1 начал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92696"/>
            <a:ext cx="3571429" cy="446666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148064" y="5446965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Средняя скорость фронта</a:t>
            </a:r>
            <a:br>
              <a:rPr lang="ru-RU" b="1" dirty="0" smtClean="0"/>
            </a:br>
            <a:r>
              <a:rPr lang="ru-RU" b="1" dirty="0" smtClean="0"/>
              <a:t> жидкости           </a:t>
            </a:r>
            <a:r>
              <a:rPr lang="en-US" b="1" dirty="0" smtClean="0"/>
              <a:t>     35 </a:t>
            </a:r>
            <a:r>
              <a:rPr lang="ru-RU" b="1" dirty="0" smtClean="0"/>
              <a:t>мм/с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399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Активный и пассивный акустический мониторинг трещины гидроразрыва в лабораторном эксперименте </vt:lpstr>
      <vt:lpstr>Цель работы:   </vt:lpstr>
      <vt:lpstr>Экспериментальная установка</vt:lpstr>
      <vt:lpstr>Экспериментальная установка</vt:lpstr>
      <vt:lpstr>Модельный материал</vt:lpstr>
      <vt:lpstr>Вертикальная трещина ГРП</vt:lpstr>
      <vt:lpstr>Горизонтальная трещина ГРП.  Пробный эксперимент.</vt:lpstr>
      <vt:lpstr>Горизонтальная трещина ГРП </vt:lpstr>
      <vt:lpstr>Горизонтальная трещина ГРП</vt:lpstr>
      <vt:lpstr>Эксперименты по повторному раскрытию горизонтальной трещины</vt:lpstr>
      <vt:lpstr>Вертикальная трещина при первом повторном ГРП </vt:lpstr>
      <vt:lpstr>Вертикальная трещина при втором и третьем повторных ГРП</vt:lpstr>
      <vt:lpstr>Вертикальная трещина при втором и третьем повторном ГРП</vt:lpstr>
      <vt:lpstr>Выводы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Zen</dc:creator>
  <cp:lastModifiedBy>Zen</cp:lastModifiedBy>
  <cp:revision>84</cp:revision>
  <dcterms:created xsi:type="dcterms:W3CDTF">2019-05-30T14:04:31Z</dcterms:created>
  <dcterms:modified xsi:type="dcterms:W3CDTF">2019-06-05T06:50:35Z</dcterms:modified>
</cp:coreProperties>
</file>