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75" r:id="rId3"/>
    <p:sldId id="259" r:id="rId4"/>
    <p:sldId id="258" r:id="rId5"/>
    <p:sldId id="260" r:id="rId6"/>
    <p:sldId id="280" r:id="rId7"/>
    <p:sldId id="266" r:id="rId8"/>
    <p:sldId id="357" r:id="rId9"/>
    <p:sldId id="282" r:id="rId10"/>
    <p:sldId id="355" r:id="rId11"/>
    <p:sldId id="356" r:id="rId12"/>
    <p:sldId id="358" r:id="rId13"/>
    <p:sldId id="359" r:id="rId14"/>
    <p:sldId id="360" r:id="rId15"/>
    <p:sldId id="287" r:id="rId16"/>
    <p:sldId id="361" r:id="rId17"/>
    <p:sldId id="284" r:id="rId18"/>
    <p:sldId id="290" r:id="rId19"/>
    <p:sldId id="310" r:id="rId20"/>
    <p:sldId id="311" r:id="rId21"/>
    <p:sldId id="312" r:id="rId22"/>
    <p:sldId id="313" r:id="rId23"/>
    <p:sldId id="350" r:id="rId24"/>
    <p:sldId id="316" r:id="rId25"/>
    <p:sldId id="319" r:id="rId26"/>
    <p:sldId id="320" r:id="rId27"/>
    <p:sldId id="318" r:id="rId28"/>
    <p:sldId id="365" r:id="rId29"/>
    <p:sldId id="362" r:id="rId30"/>
    <p:sldId id="363" r:id="rId31"/>
    <p:sldId id="367" r:id="rId32"/>
    <p:sldId id="354" r:id="rId33"/>
    <p:sldId id="348" r:id="rId34"/>
    <p:sldId id="332" r:id="rId3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1482"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514"/>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BD5F7F-4FFD-4D94-8D6A-240630C48489}" type="datetimeFigureOut">
              <a:rPr lang="ru-RU" smtClean="0"/>
              <a:pPr/>
              <a:t>06.06.2019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B6E374-4E81-4179-AD12-20EE6CBBB266}" type="slidenum">
              <a:rPr lang="ru-RU" smtClean="0"/>
              <a:pPr/>
              <a:t>‹#›</a:t>
            </a:fld>
            <a:endParaRPr lang="ru-RU"/>
          </a:p>
        </p:txBody>
      </p:sp>
    </p:spTree>
    <p:extLst>
      <p:ext uri="{BB962C8B-B14F-4D97-AF65-F5344CB8AC3E}">
        <p14:creationId xmlns="" xmlns:p14="http://schemas.microsoft.com/office/powerpoint/2010/main" val="3567102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B6E374-4E81-4179-AD12-20EE6CBBB266}" type="slidenum">
              <a:rPr lang="ru-RU" smtClean="0"/>
              <a:pPr/>
              <a:t>30</a:t>
            </a:fld>
            <a:endParaRPr lang="ru-RU"/>
          </a:p>
        </p:txBody>
      </p:sp>
    </p:spTree>
    <p:extLst>
      <p:ext uri="{BB962C8B-B14F-4D97-AF65-F5344CB8AC3E}">
        <p14:creationId xmlns="" xmlns:p14="http://schemas.microsoft.com/office/powerpoint/2010/main" val="3967535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06.06.2019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06.06.2019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06.06.2019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06.06.2019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06.06.2019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06.06.2019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06.06.2019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06.06.2019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06.06.2019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06.06.2019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06.06.2019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06.06.2019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doi.org/10.1193/1.4000106"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google.ru/url?sa=i&amp;rct=j&amp;q=&amp;esrc=s&amp;source=images&amp;cd=&amp;cad=rja&amp;uact=8&amp;ved=0ahUKEwiXjITjpuvXAhVqApoKHcKrDY8QjRwIBw&amp;url=https://www.earthmagazine.org/article/ground-shaking-research-how-humans-trigger-earthquakes&amp;psig=AOvVaw3P71e0H9027c6Iobsh2crJ&amp;ust=1512303225554407" TargetMode="Externa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hyperlink" Target="https://www.google.ru/url?sa=i&amp;rct=j&amp;q=&amp;esrc=s&amp;source=images&amp;cd=&amp;cad=rja&amp;uact=8&amp;ved=0ahUKEwjC85mip-vXAhUGEJoKHXrnDbwQjRwIBw&amp;url=https://www.nap.edu/read/13355/chapter/4&amp;psig=AOvVaw3P71e0H9027c6Iobsh2crJ&amp;ust=1512303225554407"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sciencedirect.com/science/article/pii/S001282521730003X"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hyperlink" Target="https://doi.org/10.3389/fbuil.2017.0003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image" Target="../media/image47.jpe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1.png"/><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image" Target="../media/image58.jpeg"/><Relationship Id="rId1" Type="http://schemas.openxmlformats.org/officeDocument/2006/relationships/slideLayout" Target="../slideLayouts/slideLayout1.xml"/><Relationship Id="rId6" Type="http://schemas.openxmlformats.org/officeDocument/2006/relationships/image" Target="../media/image62.jpeg"/><Relationship Id="rId5" Type="http://schemas.openxmlformats.org/officeDocument/2006/relationships/image" Target="../media/image61.jpeg"/><Relationship Id="rId10" Type="http://schemas.openxmlformats.org/officeDocument/2006/relationships/image" Target="../media/image66.png"/><Relationship Id="rId4" Type="http://schemas.openxmlformats.org/officeDocument/2006/relationships/image" Target="../media/image60.jpeg"/><Relationship Id="rId9" Type="http://schemas.openxmlformats.org/officeDocument/2006/relationships/image" Target="../media/image65.png"/></Relationships>
</file>

<file path=ppt/slides/_rels/slide2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hyperlink" Target="http://www.google.ru/url?sa=i&amp;rct=j&amp;q=&amp;esrc=s&amp;source=images&amp;cd=&amp;cad=rja&amp;uact=8&amp;ved=0ahUKEwimhKa_3OrXAhULS5oKHUH5CScQjRwIBw&amp;url=http://slideplayer.com/slide/6391244/&amp;psig=AOvVaw3iA4hsooSyjN0dLn-lcZq7&amp;ust=1512283231050788" TargetMode="External"/><Relationship Id="rId5" Type="http://schemas.openxmlformats.org/officeDocument/2006/relationships/image" Target="../media/image9.jpeg"/><Relationship Id="rId4" Type="http://schemas.openxmlformats.org/officeDocument/2006/relationships/hyperlink" Target="https://www.google.ru/url?sa=i&amp;rct=j&amp;q=&amp;esrc=s&amp;source=images&amp;cd=&amp;cad=rja&amp;uact=8&amp;ved=0ahUKEwiFvaiH5OrXAhVlMJoKHUf5C7gQjRwIBw&amp;url=https://earthquake.usgs.gov/research/parkfield/overview.php&amp;psig=AOvVaw3iA4hsooSyjN0dLn-lcZq7&amp;ust=1512283231050788"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2636912"/>
            <a:ext cx="9108504" cy="1470025"/>
          </a:xfrm>
        </p:spPr>
        <p:txBody>
          <a:bodyPr>
            <a:noAutofit/>
          </a:bodyPr>
          <a:lstStyle/>
          <a:p>
            <a:r>
              <a:rPr lang="ru-RU" sz="4000" b="1" dirty="0" smtClean="0">
                <a:solidFill>
                  <a:srgbClr val="FF0000"/>
                </a:solidFill>
              </a:rPr>
              <a:t>Управление сейсмическим процессом: утопия или реальные физические предпосылки? </a:t>
            </a:r>
            <a:r>
              <a:rPr lang="ru-RU" sz="4000" dirty="0" smtClean="0"/>
              <a:t>	</a:t>
            </a:r>
            <a:br>
              <a:rPr lang="ru-RU" sz="4000" dirty="0" smtClean="0"/>
            </a:br>
            <a:r>
              <a:rPr lang="en-US" sz="2000" b="1" dirty="0" smtClean="0"/>
              <a:t/>
            </a:r>
            <a:br>
              <a:rPr lang="en-US" sz="2000" b="1" dirty="0" smtClean="0"/>
            </a:br>
            <a:endParaRPr lang="ru-RU" sz="2000" dirty="0">
              <a:solidFill>
                <a:srgbClr val="FF0000"/>
              </a:solidFill>
              <a:latin typeface="Arial Black" panose="020B0A04020102020204" pitchFamily="34" charset="0"/>
            </a:endParaRPr>
          </a:p>
        </p:txBody>
      </p:sp>
      <p:sp>
        <p:nvSpPr>
          <p:cNvPr id="3" name="Подзаголовок 2"/>
          <p:cNvSpPr>
            <a:spLocks noGrp="1"/>
          </p:cNvSpPr>
          <p:nvPr>
            <p:ph type="subTitle" idx="1"/>
          </p:nvPr>
        </p:nvSpPr>
        <p:spPr>
          <a:xfrm>
            <a:off x="467544" y="4365104"/>
            <a:ext cx="8280920" cy="2304256"/>
          </a:xfrm>
        </p:spPr>
        <p:txBody>
          <a:bodyPr>
            <a:normAutofit fontScale="85000" lnSpcReduction="20000"/>
          </a:bodyPr>
          <a:lstStyle/>
          <a:p>
            <a:r>
              <a:rPr lang="ru-RU" sz="3900" b="1" dirty="0" smtClean="0">
                <a:solidFill>
                  <a:schemeClr val="tx1"/>
                </a:solidFill>
              </a:rPr>
              <a:t>Новиков В.А.</a:t>
            </a:r>
            <a:endParaRPr lang="ru-RU" sz="3900" dirty="0">
              <a:solidFill>
                <a:schemeClr val="tx1"/>
              </a:solidFill>
            </a:endParaRPr>
          </a:p>
          <a:p>
            <a:r>
              <a:rPr lang="ru-RU" sz="2600" dirty="0" smtClean="0">
                <a:solidFill>
                  <a:schemeClr val="tx1"/>
                </a:solidFill>
              </a:rPr>
              <a:t>Лаборатория импульсной энергетики в геофизике</a:t>
            </a:r>
          </a:p>
          <a:p>
            <a:r>
              <a:rPr lang="ru-RU" sz="2600" dirty="0" smtClean="0">
                <a:solidFill>
                  <a:schemeClr val="tx1"/>
                </a:solidFill>
              </a:rPr>
              <a:t>Объединенный институт высоких температур РАН</a:t>
            </a:r>
            <a:endParaRPr lang="ru-RU" sz="2600" dirty="0">
              <a:solidFill>
                <a:schemeClr val="tx1"/>
              </a:solidFill>
            </a:endParaRPr>
          </a:p>
          <a:p>
            <a:r>
              <a:rPr lang="en-US" sz="2600" dirty="0" smtClean="0">
                <a:solidFill>
                  <a:schemeClr val="tx1"/>
                </a:solidFill>
              </a:rPr>
              <a:t>125412</a:t>
            </a:r>
            <a:r>
              <a:rPr lang="en-US" sz="2600" dirty="0">
                <a:solidFill>
                  <a:schemeClr val="tx1"/>
                </a:solidFill>
              </a:rPr>
              <a:t>, </a:t>
            </a:r>
            <a:r>
              <a:rPr lang="ru-RU" sz="2600" dirty="0" smtClean="0">
                <a:solidFill>
                  <a:schemeClr val="tx1"/>
                </a:solidFill>
              </a:rPr>
              <a:t>Россия, Москва, ул. Ижорская, д.13, стр.2</a:t>
            </a:r>
            <a:endParaRPr lang="ru-RU" sz="2600" dirty="0">
              <a:solidFill>
                <a:schemeClr val="tx1"/>
              </a:solidFill>
            </a:endParaRPr>
          </a:p>
          <a:p>
            <a:r>
              <a:rPr lang="en-US" sz="2600" dirty="0" smtClean="0">
                <a:solidFill>
                  <a:schemeClr val="tx1"/>
                </a:solidFill>
              </a:rPr>
              <a:t>e-mail</a:t>
            </a:r>
            <a:r>
              <a:rPr lang="en-US" sz="2600" dirty="0">
                <a:solidFill>
                  <a:schemeClr val="tx1"/>
                </a:solidFill>
              </a:rPr>
              <a:t>: novikov@ihed.ras.ru</a:t>
            </a:r>
            <a:endParaRPr lang="ru-RU" sz="2600" dirty="0">
              <a:solidFill>
                <a:schemeClr val="tx1"/>
              </a:solidFill>
            </a:endParaRPr>
          </a:p>
          <a:p>
            <a:r>
              <a:rPr lang="en-US" sz="2600" dirty="0">
                <a:solidFill>
                  <a:schemeClr val="tx1"/>
                </a:solidFill>
              </a:rPr>
              <a:t>            novikov_victor_a@mail.ru </a:t>
            </a:r>
            <a:endParaRPr lang="ru-RU" sz="2600" dirty="0">
              <a:solidFill>
                <a:schemeClr val="tx1"/>
              </a:solidFill>
            </a:endParaRPr>
          </a:p>
          <a:p>
            <a:endParaRPr lang="ru-RU" dirty="0">
              <a:solidFill>
                <a:schemeClr val="tx1"/>
              </a:solidFill>
            </a:endParaRPr>
          </a:p>
        </p:txBody>
      </p:sp>
      <p:pic>
        <p:nvPicPr>
          <p:cNvPr id="28673" name="Picture 1"/>
          <p:cNvPicPr>
            <a:picLocks noChangeAspect="1" noChangeArrowheads="1"/>
          </p:cNvPicPr>
          <p:nvPr/>
        </p:nvPicPr>
        <p:blipFill>
          <a:blip r:embed="rId2" cstate="print"/>
          <a:srcRect/>
          <a:stretch>
            <a:fillRect/>
          </a:stretch>
        </p:blipFill>
        <p:spPr bwMode="auto">
          <a:xfrm>
            <a:off x="1" y="0"/>
            <a:ext cx="9144000" cy="1854906"/>
          </a:xfrm>
          <a:prstGeom prst="rect">
            <a:avLst/>
          </a:prstGeom>
          <a:noFill/>
          <a:ln w="9525">
            <a:noFill/>
            <a:miter lim="800000"/>
            <a:headEnd/>
            <a:tailEnd/>
          </a:ln>
        </p:spPr>
      </p:pic>
      <p:pic>
        <p:nvPicPr>
          <p:cNvPr id="28674" name="Picture 2"/>
          <p:cNvPicPr>
            <a:picLocks noChangeAspect="1" noChangeArrowheads="1"/>
          </p:cNvPicPr>
          <p:nvPr/>
        </p:nvPicPr>
        <p:blipFill>
          <a:blip r:embed="rId3" cstate="print"/>
          <a:srcRect/>
          <a:stretch>
            <a:fillRect/>
          </a:stretch>
        </p:blipFill>
        <p:spPr bwMode="auto">
          <a:xfrm>
            <a:off x="7266236" y="0"/>
            <a:ext cx="1877764" cy="9098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IRAN_Contract_2017\Visit to Tehran_December 2017\20110409-DeathTolls1Graphic.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607142"/>
            <a:ext cx="9144000" cy="5643716"/>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1115616" y="1379671"/>
            <a:ext cx="4790798" cy="2985433"/>
          </a:xfrm>
          <a:prstGeom prst="rect">
            <a:avLst/>
          </a:prstGeom>
          <a:noFill/>
        </p:spPr>
        <p:txBody>
          <a:bodyPr wrap="square" rtlCol="0">
            <a:spAutoFit/>
          </a:bodyPr>
          <a:lstStyle/>
          <a:p>
            <a:pPr algn="ctr"/>
            <a:r>
              <a:rPr lang="ru-RU" sz="8000" b="1" dirty="0" smtClean="0">
                <a:solidFill>
                  <a:srgbClr val="FF0000"/>
                </a:solidFill>
              </a:rPr>
              <a:t>Свыше </a:t>
            </a:r>
            <a:r>
              <a:rPr lang="en-US" sz="8000" b="1" dirty="0" smtClean="0">
                <a:solidFill>
                  <a:srgbClr val="FF0000"/>
                </a:solidFill>
              </a:rPr>
              <a:t>3 </a:t>
            </a:r>
            <a:endParaRPr lang="ru-RU" sz="8000" b="1" dirty="0" smtClean="0">
              <a:solidFill>
                <a:srgbClr val="FF0000"/>
              </a:solidFill>
            </a:endParaRPr>
          </a:p>
          <a:p>
            <a:pPr algn="ctr"/>
            <a:r>
              <a:rPr lang="ru-RU" sz="3600" b="1" dirty="0" smtClean="0">
                <a:solidFill>
                  <a:srgbClr val="FF0000"/>
                </a:solidFill>
              </a:rPr>
              <a:t>миллионов погибших в </a:t>
            </a:r>
            <a:r>
              <a:rPr lang="en-US" sz="3600" b="1" dirty="0" smtClean="0">
                <a:solidFill>
                  <a:srgbClr val="FF0000"/>
                </a:solidFill>
              </a:rPr>
              <a:t>21 </a:t>
            </a:r>
            <a:r>
              <a:rPr lang="ru-RU" sz="3600" b="1" dirty="0" smtClean="0">
                <a:solidFill>
                  <a:srgbClr val="FF0000"/>
                </a:solidFill>
              </a:rPr>
              <a:t>столетии</a:t>
            </a:r>
            <a:endParaRPr lang="en-US" sz="3600" b="1" dirty="0" smtClean="0">
              <a:solidFill>
                <a:srgbClr val="FF0000"/>
              </a:solidFill>
            </a:endParaRPr>
          </a:p>
          <a:p>
            <a:pPr algn="ctr"/>
            <a:r>
              <a:rPr lang="en-US" sz="3600" b="1" dirty="0" smtClean="0">
                <a:solidFill>
                  <a:srgbClr val="FF0000"/>
                </a:solidFill>
              </a:rPr>
              <a:t>(</a:t>
            </a:r>
            <a:r>
              <a:rPr lang="ru-RU" sz="3600" b="1" dirty="0" smtClean="0">
                <a:solidFill>
                  <a:srgbClr val="FF0000"/>
                </a:solidFill>
              </a:rPr>
              <a:t>прогноз</a:t>
            </a:r>
            <a:r>
              <a:rPr lang="en-US" sz="3600" b="1" dirty="0" smtClean="0">
                <a:solidFill>
                  <a:srgbClr val="FF0000"/>
                </a:solidFill>
              </a:rPr>
              <a:t>)</a:t>
            </a:r>
            <a:endParaRPr lang="ru-RU" sz="3600" b="1" dirty="0">
              <a:solidFill>
                <a:srgbClr val="FF0000"/>
              </a:solidFill>
            </a:endParaRPr>
          </a:p>
        </p:txBody>
      </p:sp>
      <p:sp>
        <p:nvSpPr>
          <p:cNvPr id="5" name="TextBox 4"/>
          <p:cNvSpPr txBox="1"/>
          <p:nvPr/>
        </p:nvSpPr>
        <p:spPr>
          <a:xfrm>
            <a:off x="323528" y="116632"/>
            <a:ext cx="8424936" cy="1077218"/>
          </a:xfrm>
          <a:prstGeom prst="rect">
            <a:avLst/>
          </a:prstGeom>
          <a:solidFill>
            <a:schemeClr val="bg1"/>
          </a:solidFill>
        </p:spPr>
        <p:txBody>
          <a:bodyPr wrap="square" rtlCol="0">
            <a:spAutoFit/>
          </a:bodyPr>
          <a:lstStyle/>
          <a:p>
            <a:pPr algn="ctr"/>
            <a:r>
              <a:rPr lang="ru-RU" sz="3200" b="1" dirty="0" smtClean="0"/>
              <a:t>Прогнозируемые человеческие потери от землетрясений в текущем столетии</a:t>
            </a:r>
            <a:endParaRPr lang="ru-RU" sz="3200" b="1" dirty="0"/>
          </a:p>
        </p:txBody>
      </p:sp>
      <p:sp>
        <p:nvSpPr>
          <p:cNvPr id="68609" name="Rectangle 1"/>
          <p:cNvSpPr>
            <a:spLocks noChangeArrowheads="1"/>
          </p:cNvSpPr>
          <p:nvPr/>
        </p:nvSpPr>
        <p:spPr bwMode="auto">
          <a:xfrm>
            <a:off x="1" y="6346830"/>
            <a:ext cx="91440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rgbClr val="000000"/>
                </a:solidFill>
                <a:effectLst/>
                <a:latin typeface="Minion Pro Capt"/>
                <a:ea typeface="SimSun" pitchFamily="2" charset="-122"/>
                <a:cs typeface="Times New Roman" pitchFamily="18" charset="0"/>
              </a:rPr>
              <a:t>Holzer</a:t>
            </a:r>
            <a:r>
              <a:rPr kumimoji="0" lang="en-US" sz="1400" b="0" i="0" u="none" strike="noStrike" cap="none" normalizeH="0" baseline="0" dirty="0" smtClean="0">
                <a:ln>
                  <a:noFill/>
                </a:ln>
                <a:solidFill>
                  <a:srgbClr val="000000"/>
                </a:solidFill>
                <a:effectLst/>
                <a:latin typeface="Minion Pro Capt"/>
                <a:ea typeface="SimSun" pitchFamily="2" charset="-122"/>
                <a:cs typeface="Times New Roman" pitchFamily="18" charset="0"/>
              </a:rPr>
              <a:t>, T.L., &amp; Savage, J.C. (2013) Global Earthquake Fatalities and Population. </a:t>
            </a:r>
            <a:r>
              <a:rPr kumimoji="0" lang="en-US" sz="1400" b="0" i="1" u="none" strike="noStrike" cap="none" normalizeH="0" baseline="0" dirty="0" smtClean="0">
                <a:ln>
                  <a:noFill/>
                </a:ln>
                <a:solidFill>
                  <a:srgbClr val="000000"/>
                </a:solidFill>
                <a:effectLst/>
                <a:latin typeface="Minion Pro Capt"/>
                <a:ea typeface="SimSun" pitchFamily="2" charset="-122"/>
                <a:cs typeface="Times New Roman" pitchFamily="18" charset="0"/>
              </a:rPr>
              <a:t>Earthquake Spectra, 29, 1</a:t>
            </a:r>
            <a:r>
              <a:rPr kumimoji="0" lang="en-US" sz="1400" b="0" i="0" u="none" strike="noStrike" cap="none" normalizeH="0" baseline="0" dirty="0" smtClean="0">
                <a:ln>
                  <a:noFill/>
                </a:ln>
                <a:solidFill>
                  <a:srgbClr val="000000"/>
                </a:solidFill>
                <a:effectLst/>
                <a:latin typeface="Minion Pro Capt"/>
                <a:ea typeface="SimSun" pitchFamily="2" charset="-122"/>
                <a:cs typeface="Times New Roman" pitchFamily="18" charset="0"/>
              </a:rPr>
              <a:t>, 155-175. </a:t>
            </a:r>
            <a:r>
              <a:rPr kumimoji="0" lang="en-US" sz="1400" b="0" i="0" u="none" strike="noStrike" cap="none" normalizeH="0" baseline="0" dirty="0" smtClean="0">
                <a:ln>
                  <a:noFill/>
                </a:ln>
                <a:solidFill>
                  <a:schemeClr val="tx1"/>
                </a:solidFill>
                <a:effectLst/>
                <a:latin typeface="Minion Pro Capt"/>
                <a:ea typeface="SimSun" pitchFamily="2" charset="-122"/>
                <a:cs typeface="Times New Roman" pitchFamily="18" charset="0"/>
                <a:hlinkClick r:id="rId3"/>
              </a:rPr>
              <a:t>doi.org/10.1193/1.4000106</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 xmlns:p14="http://schemas.microsoft.com/office/powerpoint/2010/main" val="21886530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74638"/>
            <a:ext cx="9144000" cy="778098"/>
          </a:xfrm>
        </p:spPr>
        <p:txBody>
          <a:bodyPr>
            <a:normAutofit fontScale="90000"/>
          </a:bodyPr>
          <a:lstStyle/>
          <a:p>
            <a:r>
              <a:rPr lang="ru-RU" sz="3200" b="1" dirty="0" smtClean="0"/>
              <a:t>Искусственные изменения напряжений в земной коре</a:t>
            </a:r>
            <a:endParaRPr lang="ru-RU" sz="3200" b="1" dirty="0"/>
          </a:p>
        </p:txBody>
      </p:sp>
      <p:pic>
        <p:nvPicPr>
          <p:cNvPr id="18434" name="Picture 2" descr="Картинки по запросу waste injection induced seismicity">
            <a:hlinkClick r:id="rId2"/>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7504" y="1268760"/>
            <a:ext cx="8252154" cy="4680520"/>
          </a:xfrm>
          <a:prstGeom prst="rect">
            <a:avLst/>
          </a:prstGeom>
          <a:noFill/>
          <a:extLst>
            <a:ext uri="{909E8E84-426E-40DD-AFC4-6F175D3DCCD1}">
              <a14:hiddenFill xmlns="" xmlns:a14="http://schemas.microsoft.com/office/drawing/2010/main">
                <a:solidFill>
                  <a:srgbClr val="FFFFFF"/>
                </a:solidFill>
              </a14:hiddenFill>
            </a:ext>
          </a:extLst>
        </p:spPr>
      </p:pic>
      <p:pic>
        <p:nvPicPr>
          <p:cNvPr id="18436" name="Picture 4" descr="Картинки по запросу waste injection induced seismicity">
            <a:hlinkClick r:id="rId4"/>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812097" y="2060848"/>
            <a:ext cx="5440423" cy="4778506"/>
          </a:xfrm>
          <a:prstGeom prst="rect">
            <a:avLst/>
          </a:prstGeom>
          <a:noFill/>
          <a:extLst>
            <a:ext uri="{909E8E84-426E-40DD-AFC4-6F175D3DCCD1}">
              <a14:hiddenFill xmlns="" xmlns:a14="http://schemas.microsoft.com/office/drawing/2010/main">
                <a:solidFill>
                  <a:srgbClr val="FFFFFF"/>
                </a:solidFill>
              </a14:hiddenFill>
            </a:ext>
          </a:extLst>
        </p:spPr>
      </p:pic>
      <p:sp>
        <p:nvSpPr>
          <p:cNvPr id="4" name="Прямоугольник 3"/>
          <p:cNvSpPr/>
          <p:nvPr/>
        </p:nvSpPr>
        <p:spPr>
          <a:xfrm>
            <a:off x="4211960" y="1111540"/>
            <a:ext cx="4932040" cy="1323439"/>
          </a:xfrm>
          <a:prstGeom prst="rect">
            <a:avLst/>
          </a:prstGeom>
          <a:solidFill>
            <a:schemeClr val="bg1"/>
          </a:solidFill>
        </p:spPr>
        <p:txBody>
          <a:bodyPr wrap="square">
            <a:spAutoFit/>
          </a:bodyPr>
          <a:lstStyle/>
          <a:p>
            <a:pPr algn="ctr"/>
            <a:r>
              <a:rPr lang="ru-RU" sz="2000" b="1" dirty="0" smtClean="0"/>
              <a:t>Соотношение между объемом жидких отходов, закачиваемых в скважину </a:t>
            </a:r>
            <a:r>
              <a:rPr lang="en-US" sz="2000" b="1" dirty="0" smtClean="0"/>
              <a:t>Rocky Mountain Arsenal </a:t>
            </a:r>
            <a:r>
              <a:rPr lang="ru-RU" sz="2000" b="1" dirty="0" smtClean="0"/>
              <a:t>(Денвер, Колорадо, США) и количество землетрясений</a:t>
            </a:r>
            <a:endParaRPr lang="ru-RU" sz="2000" b="1" dirty="0"/>
          </a:p>
        </p:txBody>
      </p:sp>
    </p:spTree>
    <p:extLst>
      <p:ext uri="{BB962C8B-B14F-4D97-AF65-F5344CB8AC3E}">
        <p14:creationId xmlns="" xmlns:p14="http://schemas.microsoft.com/office/powerpoint/2010/main" val="260513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fade">
                                      <p:cBhvr>
                                        <p:cTn id="7" dur="1000"/>
                                        <p:tgtEl>
                                          <p:spTgt spid="18436"/>
                                        </p:tgtEl>
                                      </p:cBhvr>
                                    </p:animEffect>
                                    <p:anim calcmode="lin" valueType="num">
                                      <p:cBhvr>
                                        <p:cTn id="8" dur="1000" fill="hold"/>
                                        <p:tgtEl>
                                          <p:spTgt spid="18436"/>
                                        </p:tgtEl>
                                        <p:attrNameLst>
                                          <p:attrName>ppt_x</p:attrName>
                                        </p:attrNameLst>
                                      </p:cBhvr>
                                      <p:tavLst>
                                        <p:tav tm="0">
                                          <p:val>
                                            <p:strVal val="#ppt_x"/>
                                          </p:val>
                                        </p:tav>
                                        <p:tav tm="100000">
                                          <p:val>
                                            <p:strVal val="#ppt_x"/>
                                          </p:val>
                                        </p:tav>
                                      </p:tavLst>
                                    </p:anim>
                                    <p:anim calcmode="lin" valueType="num">
                                      <p:cBhvr>
                                        <p:cTn id="9" dur="1000" fill="hold"/>
                                        <p:tgtEl>
                                          <p:spTgt spid="1843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2564904"/>
            <a:ext cx="9144000" cy="369332"/>
          </a:xfrm>
          <a:prstGeom prst="rect">
            <a:avLst/>
          </a:prstGeom>
        </p:spPr>
        <p:txBody>
          <a:bodyPr wrap="square">
            <a:spAutoFit/>
          </a:bodyPr>
          <a:lstStyle/>
          <a:p>
            <a:r>
              <a:rPr lang="en-US" dirty="0" smtClean="0">
                <a:hlinkClick r:id="rId2"/>
              </a:rPr>
              <a:t>https://www.sciencedirect.com/science/article/pii/S001282521730003X</a:t>
            </a:r>
            <a:endParaRPr lang="ru-RU" dirty="0"/>
          </a:p>
        </p:txBody>
      </p:sp>
      <p:pic>
        <p:nvPicPr>
          <p:cNvPr id="87046" name="Picture 6"/>
          <p:cNvPicPr>
            <a:picLocks noChangeAspect="1" noChangeArrowheads="1"/>
          </p:cNvPicPr>
          <p:nvPr/>
        </p:nvPicPr>
        <p:blipFill>
          <a:blip r:embed="rId3" cstate="print"/>
          <a:srcRect/>
          <a:stretch>
            <a:fillRect/>
          </a:stretch>
        </p:blipFill>
        <p:spPr bwMode="auto">
          <a:xfrm>
            <a:off x="1390914" y="2996952"/>
            <a:ext cx="6205422" cy="3789040"/>
          </a:xfrm>
          <a:prstGeom prst="rect">
            <a:avLst/>
          </a:prstGeom>
          <a:noFill/>
          <a:ln w="9525">
            <a:noFill/>
            <a:miter lim="800000"/>
            <a:headEnd/>
            <a:tailEnd/>
          </a:ln>
        </p:spPr>
      </p:pic>
      <p:pic>
        <p:nvPicPr>
          <p:cNvPr id="87047" name="Picture 7"/>
          <p:cNvPicPr>
            <a:picLocks noChangeAspect="1" noChangeArrowheads="1"/>
          </p:cNvPicPr>
          <p:nvPr/>
        </p:nvPicPr>
        <p:blipFill>
          <a:blip r:embed="rId4" cstate="print"/>
          <a:srcRect/>
          <a:stretch>
            <a:fillRect/>
          </a:stretch>
        </p:blipFill>
        <p:spPr bwMode="auto">
          <a:xfrm>
            <a:off x="457943" y="0"/>
            <a:ext cx="8074497" cy="2636912"/>
          </a:xfrm>
          <a:prstGeom prst="rect">
            <a:avLst/>
          </a:prstGeom>
          <a:noFill/>
          <a:ln w="9525">
            <a:noFill/>
            <a:miter lim="800000"/>
            <a:headEnd/>
            <a:tailEnd/>
          </a:ln>
        </p:spPr>
      </p:pic>
      <p:sp>
        <p:nvSpPr>
          <p:cNvPr id="10" name="Прямоугольник 9"/>
          <p:cNvSpPr/>
          <p:nvPr/>
        </p:nvSpPr>
        <p:spPr>
          <a:xfrm>
            <a:off x="5152680" y="6309320"/>
            <a:ext cx="4099840" cy="461665"/>
          </a:xfrm>
          <a:prstGeom prst="rect">
            <a:avLst/>
          </a:prstGeom>
        </p:spPr>
        <p:txBody>
          <a:bodyPr wrap="none">
            <a:spAutoFit/>
          </a:bodyPr>
          <a:lstStyle/>
          <a:p>
            <a:r>
              <a:rPr lang="en-US" sz="2400" b="1" i="1" dirty="0" err="1" smtClean="0">
                <a:solidFill>
                  <a:schemeClr val="bg1"/>
                </a:solidFill>
              </a:rPr>
              <a:t>Grigoli</a:t>
            </a:r>
            <a:r>
              <a:rPr lang="en-US" sz="2400" b="1" i="1" dirty="0" smtClean="0">
                <a:solidFill>
                  <a:schemeClr val="bg1"/>
                </a:solidFill>
              </a:rPr>
              <a:t> et al. 2017, </a:t>
            </a:r>
            <a:r>
              <a:rPr lang="en-US" sz="2400" b="1" i="1" dirty="0" smtClean="0"/>
              <a:t>Rev. </a:t>
            </a:r>
            <a:r>
              <a:rPr lang="en-US" sz="2400" b="1" i="1" dirty="0" err="1" smtClean="0"/>
              <a:t>Geoph</a:t>
            </a:r>
            <a:r>
              <a:rPr lang="en-US" sz="2400" b="1" i="1" dirty="0" smtClean="0"/>
              <a:t>.</a:t>
            </a:r>
            <a:endParaRPr lang="ru-RU" sz="2400"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cstate="print"/>
          <a:srcRect/>
          <a:stretch>
            <a:fillRect/>
          </a:stretch>
        </p:blipFill>
        <p:spPr bwMode="auto">
          <a:xfrm>
            <a:off x="0" y="1268760"/>
            <a:ext cx="9093246" cy="4752528"/>
          </a:xfrm>
          <a:prstGeom prst="rect">
            <a:avLst/>
          </a:prstGeom>
          <a:noFill/>
          <a:ln w="9525">
            <a:noFill/>
            <a:miter lim="800000"/>
            <a:headEnd/>
            <a:tailEnd/>
          </a:ln>
        </p:spPr>
      </p:pic>
      <p:pic>
        <p:nvPicPr>
          <p:cNvPr id="88067" name="Picture 3"/>
          <p:cNvPicPr>
            <a:picLocks noChangeAspect="1" noChangeArrowheads="1"/>
          </p:cNvPicPr>
          <p:nvPr/>
        </p:nvPicPr>
        <p:blipFill>
          <a:blip r:embed="rId3" cstate="print"/>
          <a:srcRect/>
          <a:stretch>
            <a:fillRect/>
          </a:stretch>
        </p:blipFill>
        <p:spPr bwMode="auto">
          <a:xfrm>
            <a:off x="0" y="332656"/>
            <a:ext cx="9220200" cy="676275"/>
          </a:xfrm>
          <a:prstGeom prst="rect">
            <a:avLst/>
          </a:prstGeom>
          <a:noFill/>
          <a:ln w="9525">
            <a:noFill/>
            <a:miter lim="800000"/>
            <a:headEnd/>
            <a:tailEnd/>
          </a:ln>
        </p:spPr>
      </p:pic>
      <p:sp>
        <p:nvSpPr>
          <p:cNvPr id="7" name="Прямоугольник 6"/>
          <p:cNvSpPr/>
          <p:nvPr/>
        </p:nvSpPr>
        <p:spPr>
          <a:xfrm>
            <a:off x="5135980" y="6165304"/>
            <a:ext cx="4099840" cy="461665"/>
          </a:xfrm>
          <a:prstGeom prst="rect">
            <a:avLst/>
          </a:prstGeom>
        </p:spPr>
        <p:txBody>
          <a:bodyPr wrap="none">
            <a:spAutoFit/>
          </a:bodyPr>
          <a:lstStyle/>
          <a:p>
            <a:r>
              <a:rPr lang="en-US" sz="2400" b="1" i="1" dirty="0" err="1" smtClean="0"/>
              <a:t>Grigoli</a:t>
            </a:r>
            <a:r>
              <a:rPr lang="en-US" sz="2400" b="1" i="1" dirty="0" smtClean="0"/>
              <a:t> et al. 2017, Rev. </a:t>
            </a:r>
            <a:r>
              <a:rPr lang="en-US" sz="2400" b="1" i="1" dirty="0" err="1" smtClean="0"/>
              <a:t>Geoph</a:t>
            </a:r>
            <a:r>
              <a:rPr lang="en-US" sz="2400" b="1" i="1" dirty="0" smtClean="0"/>
              <a:t>.</a:t>
            </a:r>
            <a:endParaRPr lang="ru-RU" sz="2400" b="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cstate="print"/>
          <a:srcRect/>
          <a:stretch>
            <a:fillRect/>
          </a:stretch>
        </p:blipFill>
        <p:spPr bwMode="auto">
          <a:xfrm>
            <a:off x="0" y="116289"/>
            <a:ext cx="9144000" cy="6741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268760"/>
            <a:ext cx="9144000" cy="1470025"/>
          </a:xfrm>
        </p:spPr>
        <p:txBody>
          <a:bodyPr>
            <a:normAutofit fontScale="90000"/>
          </a:bodyPr>
          <a:lstStyle/>
          <a:p>
            <a:r>
              <a:rPr lang="en-US" b="1" dirty="0" smtClean="0"/>
              <a:t>            Can we cause earthquakes? </a:t>
            </a:r>
            <a:br>
              <a:rPr lang="en-US" b="1" dirty="0" smtClean="0"/>
            </a:br>
            <a:r>
              <a:rPr lang="en-US" b="1" dirty="0" smtClean="0"/>
              <a:t>Is there any way to prevent earthquakes?</a:t>
            </a:r>
            <a:br>
              <a:rPr lang="en-US" b="1" dirty="0" smtClean="0"/>
            </a:br>
            <a:endParaRPr lang="ru-RU" dirty="0"/>
          </a:p>
        </p:txBody>
      </p:sp>
      <p:sp>
        <p:nvSpPr>
          <p:cNvPr id="4" name="Прямоугольник 3"/>
          <p:cNvSpPr/>
          <p:nvPr/>
        </p:nvSpPr>
        <p:spPr>
          <a:xfrm>
            <a:off x="323528" y="2276872"/>
            <a:ext cx="8496944" cy="4401205"/>
          </a:xfrm>
          <a:prstGeom prst="rect">
            <a:avLst/>
          </a:prstGeom>
        </p:spPr>
        <p:txBody>
          <a:bodyPr wrap="square">
            <a:spAutoFit/>
          </a:bodyPr>
          <a:lstStyle/>
          <a:p>
            <a:pPr algn="just"/>
            <a:r>
              <a:rPr lang="en-US" sz="2000" b="1" dirty="0" smtClean="0">
                <a:solidFill>
                  <a:srgbClr val="FF0000"/>
                </a:solidFill>
              </a:rPr>
              <a:t>Earthquakes induced by human activity have been documented at many locations in the United States and in many other countries around the world. </a:t>
            </a:r>
            <a:r>
              <a:rPr lang="en-US" b="1" dirty="0" smtClean="0">
                <a:solidFill>
                  <a:srgbClr val="0070C0"/>
                </a:solidFill>
              </a:rPr>
              <a:t>Earthquakes can be induced by a wide range of causes including impoundment of reservoirs, surface and underground mining, withdrawal of fluids and gas from the subsurface, and injection of fluids into underground formations.</a:t>
            </a:r>
            <a:r>
              <a:rPr lang="en-US" dirty="0" smtClean="0"/>
              <a:t>  While most induced earthquakes are small and present little hazard, larger and potentially damaging manmade earthquakes have occurred in the past. </a:t>
            </a:r>
          </a:p>
          <a:p>
            <a:pPr algn="just"/>
            <a:r>
              <a:rPr lang="en-US" dirty="0" smtClean="0"/>
              <a:t>The hazard posed by manmade earthquakes can be mitigated by minimizing or in some cases stopping the activity that is causing the earthquakes to occur.  For example, earthquakes linked to wastewater disposal in deep wells in Colorado, Ohio and Arkansas stopped occurring after injection was halted.</a:t>
            </a:r>
          </a:p>
          <a:p>
            <a:pPr algn="just"/>
            <a:r>
              <a:rPr lang="en-US" sz="2000" b="1" dirty="0" smtClean="0">
                <a:solidFill>
                  <a:srgbClr val="FF0000"/>
                </a:solidFill>
              </a:rPr>
              <a:t>We cannot prevent natural earthquakes from occurring but we can significantly mitigate their effects by identifying hazards, building safer structures, and providing education on earthquake safety. </a:t>
            </a:r>
            <a:r>
              <a:rPr lang="en-US" dirty="0" smtClean="0"/>
              <a:t> By preparing for natural earthquakes we can also reduce the risk from human induced earthquakes.</a:t>
            </a:r>
            <a:endParaRPr lang="en-US" dirty="0"/>
          </a:p>
        </p:txBody>
      </p:sp>
      <p:pic>
        <p:nvPicPr>
          <p:cNvPr id="1026" name="Picture 2" descr="C:\Users\user\Desktop\Can we cause earthquakes Is there any way to prevent earthquakes_USGS_files\USGS_black.png"/>
          <p:cNvPicPr>
            <a:picLocks noChangeAspect="1" noChangeArrowheads="1"/>
          </p:cNvPicPr>
          <p:nvPr/>
        </p:nvPicPr>
        <p:blipFill>
          <a:blip r:embed="rId2" cstate="print"/>
          <a:srcRect/>
          <a:stretch>
            <a:fillRect/>
          </a:stretch>
        </p:blipFill>
        <p:spPr bwMode="auto">
          <a:xfrm>
            <a:off x="395536" y="1196752"/>
            <a:ext cx="1512168" cy="557657"/>
          </a:xfrm>
          <a:prstGeom prst="rect">
            <a:avLst/>
          </a:prstGeom>
          <a:noFill/>
        </p:spPr>
      </p:pic>
      <p:sp>
        <p:nvSpPr>
          <p:cNvPr id="5" name="Заголовок 1"/>
          <p:cNvSpPr txBox="1">
            <a:spLocks/>
          </p:cNvSpPr>
          <p:nvPr/>
        </p:nvSpPr>
        <p:spPr>
          <a:xfrm>
            <a:off x="179512" y="-171400"/>
            <a:ext cx="9144000" cy="1470025"/>
          </a:xfrm>
          <a:prstGeom prst="rect">
            <a:avLst/>
          </a:prstGeom>
        </p:spPr>
        <p:txBody>
          <a:bodyPr vert="horz" lIns="91440" tIns="45720" rIns="91440" bIns="45720" rtlCol="0" anchor="ctr">
            <a:normAutofit fontScale="97500"/>
          </a:bodyPr>
          <a:lstStyle/>
          <a:p>
            <a:pPr lvl="0" algn="ctr">
              <a:spcBef>
                <a:spcPct val="0"/>
              </a:spcBef>
            </a:pPr>
            <a:r>
              <a:rPr lang="en-US" sz="5400" b="1" dirty="0" smtClean="0">
                <a:solidFill>
                  <a:srgbClr val="FF0000"/>
                </a:solidFill>
              </a:rPr>
              <a:t>Earthquake control</a:t>
            </a:r>
            <a:endParaRPr kumimoji="0" lang="ru-RU" sz="5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 xmlns:p14="http://schemas.microsoft.com/office/powerpoint/2010/main" val="15949860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cstate="print"/>
          <a:srcRect/>
          <a:stretch>
            <a:fillRect/>
          </a:stretch>
        </p:blipFill>
        <p:spPr bwMode="auto">
          <a:xfrm>
            <a:off x="611560" y="98939"/>
            <a:ext cx="7632848" cy="6714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2"/>
          <p:cNvSpPr txBox="1">
            <a:spLocks/>
          </p:cNvSpPr>
          <p:nvPr/>
        </p:nvSpPr>
        <p:spPr>
          <a:xfrm>
            <a:off x="539552" y="92224"/>
            <a:ext cx="7848872" cy="1752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6000" b="1" dirty="0" smtClean="0">
                <a:solidFill>
                  <a:srgbClr val="FF0000"/>
                </a:solidFill>
              </a:rPr>
              <a:t>Earthquake control – </a:t>
            </a:r>
          </a:p>
          <a:p>
            <a:r>
              <a:rPr lang="en-US" sz="4000" b="1" dirty="0" smtClean="0">
                <a:solidFill>
                  <a:srgbClr val="FF0000"/>
                </a:solidFill>
              </a:rPr>
              <a:t>Is it possible?</a:t>
            </a:r>
          </a:p>
          <a:p>
            <a:r>
              <a:rPr lang="en-US" sz="2800" b="1" dirty="0" smtClean="0">
                <a:solidFill>
                  <a:srgbClr val="FF0000"/>
                </a:solidFill>
              </a:rPr>
              <a:t>Mankind experience on managing the huge energy</a:t>
            </a:r>
            <a:endParaRPr lang="ru-RU" sz="2800" b="1" dirty="0">
              <a:solidFill>
                <a:srgbClr val="FF0000"/>
              </a:solidFill>
            </a:endParaRPr>
          </a:p>
        </p:txBody>
      </p:sp>
      <p:pic>
        <p:nvPicPr>
          <p:cNvPr id="5" name="Рисунок 5" descr="ядерный взрыв2.jpg"/>
          <p:cNvPicPr>
            <a:picLocks noChangeAspect="1"/>
          </p:cNvPicPr>
          <p:nvPr/>
        </p:nvPicPr>
        <p:blipFill>
          <a:blip r:embed="rId2" cstate="print"/>
          <a:srcRect/>
          <a:stretch>
            <a:fillRect/>
          </a:stretch>
        </p:blipFill>
        <p:spPr bwMode="auto">
          <a:xfrm>
            <a:off x="250825" y="5013151"/>
            <a:ext cx="2667000" cy="1800225"/>
          </a:xfrm>
          <a:prstGeom prst="rect">
            <a:avLst/>
          </a:prstGeom>
          <a:noFill/>
          <a:ln w="9525">
            <a:noFill/>
            <a:miter lim="800000"/>
            <a:headEnd/>
            <a:tailEnd/>
          </a:ln>
        </p:spPr>
      </p:pic>
      <p:pic>
        <p:nvPicPr>
          <p:cNvPr id="6" name="Рисунок 6" descr="reactors1.jpg"/>
          <p:cNvPicPr>
            <a:picLocks noChangeAspect="1"/>
          </p:cNvPicPr>
          <p:nvPr/>
        </p:nvPicPr>
        <p:blipFill>
          <a:blip r:embed="rId3" cstate="print"/>
          <a:srcRect/>
          <a:stretch>
            <a:fillRect/>
          </a:stretch>
        </p:blipFill>
        <p:spPr bwMode="auto">
          <a:xfrm>
            <a:off x="3059113" y="5013151"/>
            <a:ext cx="2698750" cy="1800225"/>
          </a:xfrm>
          <a:prstGeom prst="rect">
            <a:avLst/>
          </a:prstGeom>
          <a:noFill/>
          <a:ln w="9525">
            <a:noFill/>
            <a:miter lim="800000"/>
            <a:headEnd/>
            <a:tailEnd/>
          </a:ln>
        </p:spPr>
      </p:pic>
      <p:pic>
        <p:nvPicPr>
          <p:cNvPr id="7" name="Рисунок 7" descr="reactors.jpg"/>
          <p:cNvPicPr>
            <a:picLocks noChangeAspect="1"/>
          </p:cNvPicPr>
          <p:nvPr/>
        </p:nvPicPr>
        <p:blipFill>
          <a:blip r:embed="rId4" cstate="print"/>
          <a:srcRect/>
          <a:stretch>
            <a:fillRect/>
          </a:stretch>
        </p:blipFill>
        <p:spPr bwMode="auto">
          <a:xfrm>
            <a:off x="6007100" y="5013151"/>
            <a:ext cx="2760663" cy="1800225"/>
          </a:xfrm>
          <a:prstGeom prst="rect">
            <a:avLst/>
          </a:prstGeom>
          <a:noFill/>
          <a:ln w="9525">
            <a:noFill/>
            <a:miter lim="800000"/>
            <a:headEnd/>
            <a:tailEnd/>
          </a:ln>
        </p:spPr>
      </p:pic>
      <p:pic>
        <p:nvPicPr>
          <p:cNvPr id="8" name="Picture 2" descr="H:\Для разбора и командировки в Иран\Iran-2017\EQ energy-1.bmp"/>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885443" y="2343222"/>
            <a:ext cx="5278845" cy="259794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2877886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p:cNvPicPr>
            <a:picLocks noGrp="1" noChangeAspect="1" noChangeArrowheads="1"/>
          </p:cNvPicPr>
          <p:nvPr>
            <p:ph idx="1"/>
          </p:nvPr>
        </p:nvPicPr>
        <p:blipFill>
          <a:blip r:embed="rId2" cstate="print"/>
          <a:srcRect/>
          <a:stretch>
            <a:fillRect/>
          </a:stretch>
        </p:blipFill>
        <p:spPr bwMode="auto">
          <a:xfrm>
            <a:off x="179512" y="350424"/>
            <a:ext cx="8784976" cy="60309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3"/>
          <p:cNvSpPr>
            <a:spLocks noGrp="1" noChangeArrowheads="1"/>
          </p:cNvSpPr>
          <p:nvPr>
            <p:ph type="sldNum" sz="quarter" idx="12"/>
          </p:nvPr>
        </p:nvSpPr>
        <p:spPr/>
        <p:txBody>
          <a:bodyPr/>
          <a:lstStyle/>
          <a:p>
            <a:pPr>
              <a:defRPr/>
            </a:pPr>
            <a:fld id="{D966FF26-6A01-43CF-9BCE-D57D02AFA029}" type="slidenum">
              <a:rPr lang="ru-RU"/>
              <a:pPr>
                <a:defRPr/>
              </a:pPr>
              <a:t>19</a:t>
            </a:fld>
            <a:endParaRPr lang="ru-RU"/>
          </a:p>
        </p:txBody>
      </p:sp>
      <p:sp>
        <p:nvSpPr>
          <p:cNvPr id="48130" name="Rectangle 2"/>
          <p:cNvSpPr>
            <a:spLocks noGrp="1" noRot="1" noChangeArrowheads="1"/>
          </p:cNvSpPr>
          <p:nvPr>
            <p:ph type="title" idx="4294967295"/>
          </p:nvPr>
        </p:nvSpPr>
        <p:spPr>
          <a:xfrm>
            <a:off x="0" y="53975"/>
            <a:ext cx="8229600" cy="1143000"/>
          </a:xfrm>
        </p:spPr>
        <p:txBody>
          <a:bodyPr/>
          <a:lstStyle/>
          <a:p>
            <a:pPr eaLnBrk="1" hangingPunct="1">
              <a:defRPr/>
            </a:pPr>
            <a:r>
              <a:rPr lang="en-US" sz="2800" dirty="0" smtClean="0"/>
              <a:t>Experiment with electric pulsed facility ERGU</a:t>
            </a:r>
            <a:r>
              <a:rPr lang="ru-RU" sz="2800" dirty="0" smtClean="0"/>
              <a:t>-600</a:t>
            </a:r>
          </a:p>
        </p:txBody>
      </p:sp>
      <p:sp>
        <p:nvSpPr>
          <p:cNvPr id="17411" name="Номер слайда 4"/>
          <p:cNvSpPr txBox="1">
            <a:spLocks noGrp="1"/>
          </p:cNvSpPr>
          <p:nvPr/>
        </p:nvSpPr>
        <p:spPr bwMode="auto">
          <a:xfrm>
            <a:off x="6553200" y="6248400"/>
            <a:ext cx="2133600" cy="476250"/>
          </a:xfrm>
          <a:prstGeom prst="rect">
            <a:avLst/>
          </a:prstGeom>
          <a:noFill/>
          <a:ln w="9525">
            <a:noFill/>
            <a:miter lim="800000"/>
            <a:headEnd/>
            <a:tailEnd/>
          </a:ln>
        </p:spPr>
        <p:txBody>
          <a:bodyPr anchor="b"/>
          <a:lstStyle/>
          <a:p>
            <a:pPr algn="r"/>
            <a:fld id="{21D8A07E-920F-4862-84F5-1E6BEC63D699}" type="slidenum">
              <a:rPr lang="ru-RU" sz="1200">
                <a:latin typeface="Arial" charset="0"/>
              </a:rPr>
              <a:pPr algn="r"/>
              <a:t>19</a:t>
            </a:fld>
            <a:endParaRPr lang="ru-RU" sz="1200">
              <a:latin typeface="Arial" charset="0"/>
            </a:endParaRPr>
          </a:p>
        </p:txBody>
      </p:sp>
      <p:sp>
        <p:nvSpPr>
          <p:cNvPr id="17413" name="Text Box 5"/>
          <p:cNvSpPr txBox="1">
            <a:spLocks noChangeArrowheads="1"/>
          </p:cNvSpPr>
          <p:nvPr/>
        </p:nvSpPr>
        <p:spPr bwMode="auto">
          <a:xfrm>
            <a:off x="468313" y="981075"/>
            <a:ext cx="7777162" cy="646113"/>
          </a:xfrm>
          <a:prstGeom prst="rect">
            <a:avLst/>
          </a:prstGeom>
          <a:noFill/>
          <a:ln w="9525">
            <a:noFill/>
            <a:miter lim="800000"/>
            <a:headEnd/>
            <a:tailEnd/>
          </a:ln>
        </p:spPr>
        <p:txBody>
          <a:bodyPr>
            <a:spAutoFit/>
          </a:bodyPr>
          <a:lstStyle/>
          <a:p>
            <a:pPr algn="ctr">
              <a:spcBef>
                <a:spcPct val="50000"/>
              </a:spcBef>
            </a:pPr>
            <a:r>
              <a:rPr lang="en-US"/>
              <a:t>Number of EQ within </a:t>
            </a:r>
            <a:r>
              <a:rPr lang="ru-RU"/>
              <a:t>10</a:t>
            </a:r>
            <a:r>
              <a:rPr lang="en-US"/>
              <a:t>-days interval before (blue line) and after (red line) electric action depending on EQ energetic class for different experiment stages </a:t>
            </a:r>
            <a:r>
              <a:rPr lang="en-US" i="1"/>
              <a:t>(Sychev, 2009)</a:t>
            </a:r>
            <a:endParaRPr lang="ru-RU" i="1"/>
          </a:p>
        </p:txBody>
      </p:sp>
      <p:pic>
        <p:nvPicPr>
          <p:cNvPr id="17414" name="Picture 6" descr="до_после_классы1-18копирование"/>
          <p:cNvPicPr>
            <a:picLocks noChangeAspect="1" noChangeArrowheads="1"/>
          </p:cNvPicPr>
          <p:nvPr/>
        </p:nvPicPr>
        <p:blipFill>
          <a:blip r:embed="rId2" cstate="print"/>
          <a:srcRect/>
          <a:stretch>
            <a:fillRect/>
          </a:stretch>
        </p:blipFill>
        <p:spPr bwMode="auto">
          <a:xfrm>
            <a:off x="827088" y="1844675"/>
            <a:ext cx="1485900" cy="1076325"/>
          </a:xfrm>
          <a:prstGeom prst="rect">
            <a:avLst/>
          </a:prstGeom>
          <a:noFill/>
          <a:ln w="9525">
            <a:noFill/>
            <a:miter lim="800000"/>
            <a:headEnd/>
            <a:tailEnd/>
          </a:ln>
        </p:spPr>
      </p:pic>
      <p:pic>
        <p:nvPicPr>
          <p:cNvPr id="17415" name="Picture 7" descr="до_после_классы19-36копирование"/>
          <p:cNvPicPr>
            <a:picLocks noChangeAspect="1" noChangeArrowheads="1"/>
          </p:cNvPicPr>
          <p:nvPr/>
        </p:nvPicPr>
        <p:blipFill>
          <a:blip r:embed="rId3" cstate="print"/>
          <a:srcRect/>
          <a:stretch>
            <a:fillRect/>
          </a:stretch>
        </p:blipFill>
        <p:spPr bwMode="auto">
          <a:xfrm>
            <a:off x="2771775" y="1844675"/>
            <a:ext cx="1466850" cy="1076325"/>
          </a:xfrm>
          <a:prstGeom prst="rect">
            <a:avLst/>
          </a:prstGeom>
          <a:noFill/>
          <a:ln w="9525">
            <a:noFill/>
            <a:miter lim="800000"/>
            <a:headEnd/>
            <a:tailEnd/>
          </a:ln>
        </p:spPr>
      </p:pic>
      <p:pic>
        <p:nvPicPr>
          <p:cNvPr id="17416" name="Picture 8" descr="до_после_классы37-53копирование"/>
          <p:cNvPicPr>
            <a:picLocks noChangeAspect="1" noChangeArrowheads="1"/>
          </p:cNvPicPr>
          <p:nvPr/>
        </p:nvPicPr>
        <p:blipFill>
          <a:blip r:embed="rId4" cstate="print"/>
          <a:srcRect/>
          <a:stretch>
            <a:fillRect/>
          </a:stretch>
        </p:blipFill>
        <p:spPr bwMode="auto">
          <a:xfrm>
            <a:off x="4643438" y="1844675"/>
            <a:ext cx="1457325" cy="1076325"/>
          </a:xfrm>
          <a:prstGeom prst="rect">
            <a:avLst/>
          </a:prstGeom>
          <a:noFill/>
          <a:ln w="9525">
            <a:noFill/>
            <a:miter lim="800000"/>
            <a:headEnd/>
            <a:tailEnd/>
          </a:ln>
        </p:spPr>
      </p:pic>
      <p:pic>
        <p:nvPicPr>
          <p:cNvPr id="17417" name="Picture 9" descr="до_после_классы1-53копирование"/>
          <p:cNvPicPr>
            <a:picLocks noChangeAspect="1" noChangeArrowheads="1"/>
          </p:cNvPicPr>
          <p:nvPr/>
        </p:nvPicPr>
        <p:blipFill>
          <a:blip r:embed="rId5" cstate="print"/>
          <a:srcRect/>
          <a:stretch>
            <a:fillRect/>
          </a:stretch>
        </p:blipFill>
        <p:spPr bwMode="auto">
          <a:xfrm>
            <a:off x="6588125" y="1844675"/>
            <a:ext cx="1466850" cy="1076325"/>
          </a:xfrm>
          <a:prstGeom prst="rect">
            <a:avLst/>
          </a:prstGeom>
          <a:noFill/>
          <a:ln w="9525">
            <a:noFill/>
            <a:miter lim="800000"/>
            <a:headEnd/>
            <a:tailEnd/>
          </a:ln>
        </p:spPr>
      </p:pic>
      <p:sp>
        <p:nvSpPr>
          <p:cNvPr id="17418" name="Rectangle 10"/>
          <p:cNvSpPr>
            <a:spLocks noChangeArrowheads="1"/>
          </p:cNvSpPr>
          <p:nvPr/>
        </p:nvSpPr>
        <p:spPr bwMode="auto">
          <a:xfrm>
            <a:off x="1422400" y="2890838"/>
            <a:ext cx="1598613" cy="0"/>
          </a:xfrm>
          <a:prstGeom prst="rect">
            <a:avLst/>
          </a:prstGeom>
          <a:noFill/>
          <a:ln w="9525">
            <a:noFill/>
            <a:miter lim="800000"/>
            <a:headEnd/>
            <a:tailEnd/>
          </a:ln>
        </p:spPr>
        <p:txBody>
          <a:bodyPr wrap="none">
            <a:spAutoFit/>
          </a:bodyPr>
          <a:lstStyle/>
          <a:p>
            <a:endParaRPr lang="ru-RU"/>
          </a:p>
        </p:txBody>
      </p:sp>
      <p:sp>
        <p:nvSpPr>
          <p:cNvPr id="17419" name="Rectangle 11"/>
          <p:cNvSpPr>
            <a:spLocks noChangeArrowheads="1"/>
          </p:cNvSpPr>
          <p:nvPr/>
        </p:nvSpPr>
        <p:spPr bwMode="auto">
          <a:xfrm>
            <a:off x="1422400" y="2890838"/>
            <a:ext cx="1568450" cy="0"/>
          </a:xfrm>
          <a:prstGeom prst="rect">
            <a:avLst/>
          </a:prstGeom>
          <a:noFill/>
          <a:ln w="9525">
            <a:noFill/>
            <a:miter lim="800000"/>
            <a:headEnd/>
            <a:tailEnd/>
          </a:ln>
        </p:spPr>
        <p:txBody>
          <a:bodyPr wrap="none">
            <a:spAutoFit/>
          </a:bodyPr>
          <a:lstStyle/>
          <a:p>
            <a:endParaRPr lang="ru-RU"/>
          </a:p>
        </p:txBody>
      </p:sp>
      <p:sp>
        <p:nvSpPr>
          <p:cNvPr id="17420" name="Rectangle 12"/>
          <p:cNvSpPr>
            <a:spLocks noChangeArrowheads="1"/>
          </p:cNvSpPr>
          <p:nvPr/>
        </p:nvSpPr>
        <p:spPr bwMode="auto">
          <a:xfrm>
            <a:off x="1422400" y="2890838"/>
            <a:ext cx="1560513" cy="0"/>
          </a:xfrm>
          <a:prstGeom prst="rect">
            <a:avLst/>
          </a:prstGeom>
          <a:noFill/>
          <a:ln w="9525">
            <a:noFill/>
            <a:miter lim="800000"/>
            <a:headEnd/>
            <a:tailEnd/>
          </a:ln>
        </p:spPr>
        <p:txBody>
          <a:bodyPr wrap="none">
            <a:spAutoFit/>
          </a:bodyPr>
          <a:lstStyle/>
          <a:p>
            <a:endParaRPr lang="ru-RU"/>
          </a:p>
        </p:txBody>
      </p:sp>
      <p:sp>
        <p:nvSpPr>
          <p:cNvPr id="17421" name="Rectangle 13"/>
          <p:cNvSpPr>
            <a:spLocks noChangeArrowheads="1"/>
          </p:cNvSpPr>
          <p:nvPr/>
        </p:nvSpPr>
        <p:spPr bwMode="auto">
          <a:xfrm>
            <a:off x="1422400" y="2890838"/>
            <a:ext cx="1571625" cy="0"/>
          </a:xfrm>
          <a:prstGeom prst="rect">
            <a:avLst/>
          </a:prstGeom>
          <a:noFill/>
          <a:ln w="9525">
            <a:noFill/>
            <a:miter lim="800000"/>
            <a:headEnd/>
            <a:tailEnd/>
          </a:ln>
        </p:spPr>
        <p:txBody>
          <a:bodyPr wrap="none">
            <a:spAutoFit/>
          </a:bodyPr>
          <a:lstStyle/>
          <a:p>
            <a:endParaRPr lang="ru-RU"/>
          </a:p>
        </p:txBody>
      </p:sp>
      <p:sp>
        <p:nvSpPr>
          <p:cNvPr id="17422" name="Text Box 14"/>
          <p:cNvSpPr txBox="1">
            <a:spLocks noChangeArrowheads="1"/>
          </p:cNvSpPr>
          <p:nvPr/>
        </p:nvSpPr>
        <p:spPr bwMode="auto">
          <a:xfrm>
            <a:off x="179388" y="2997200"/>
            <a:ext cx="8424862" cy="923925"/>
          </a:xfrm>
          <a:prstGeom prst="rect">
            <a:avLst/>
          </a:prstGeom>
          <a:noFill/>
          <a:ln w="9525">
            <a:noFill/>
            <a:miter lim="800000"/>
            <a:headEnd/>
            <a:tailEnd/>
          </a:ln>
        </p:spPr>
        <p:txBody>
          <a:bodyPr>
            <a:spAutoFit/>
          </a:bodyPr>
          <a:lstStyle/>
          <a:p>
            <a:pPr algn="ctr">
              <a:spcBef>
                <a:spcPct val="50000"/>
              </a:spcBef>
            </a:pPr>
            <a:r>
              <a:rPr lang="en-US"/>
              <a:t>Spatial EQ distribution near emitting dipole before </a:t>
            </a:r>
            <a:r>
              <a:rPr lang="ru-RU"/>
              <a:t>(</a:t>
            </a:r>
            <a:r>
              <a:rPr lang="en-US"/>
              <a:t>a</a:t>
            </a:r>
            <a:r>
              <a:rPr lang="ru-RU"/>
              <a:t>) </a:t>
            </a:r>
            <a:r>
              <a:rPr lang="en-US"/>
              <a:t>and after </a:t>
            </a:r>
            <a:r>
              <a:rPr lang="ru-RU"/>
              <a:t>(</a:t>
            </a:r>
            <a:r>
              <a:rPr lang="en-US"/>
              <a:t>b</a:t>
            </a:r>
            <a:r>
              <a:rPr lang="ru-RU"/>
              <a:t>) </a:t>
            </a:r>
            <a:r>
              <a:rPr lang="en-US"/>
              <a:t>electromagnetic action</a:t>
            </a:r>
            <a:r>
              <a:rPr lang="ru-RU"/>
              <a:t>. </a:t>
            </a:r>
            <a:r>
              <a:rPr lang="en-US"/>
              <a:t>Star </a:t>
            </a:r>
            <a:r>
              <a:rPr lang="ru-RU"/>
              <a:t>– </a:t>
            </a:r>
            <a:r>
              <a:rPr lang="en-US"/>
              <a:t>dipole location</a:t>
            </a:r>
            <a:r>
              <a:rPr lang="ru-RU"/>
              <a:t>; </a:t>
            </a:r>
            <a:r>
              <a:rPr lang="en-US"/>
              <a:t>radius of circle around dipole is 20 km</a:t>
            </a:r>
            <a:r>
              <a:rPr lang="ru-RU"/>
              <a:t>; </a:t>
            </a:r>
            <a:r>
              <a:rPr lang="en-US"/>
              <a:t>triangles </a:t>
            </a:r>
            <a:r>
              <a:rPr lang="ru-RU"/>
              <a:t>–</a:t>
            </a:r>
            <a:r>
              <a:rPr lang="en-US"/>
              <a:t> </a:t>
            </a:r>
            <a:r>
              <a:rPr lang="ru-RU"/>
              <a:t>KNET</a:t>
            </a:r>
            <a:r>
              <a:rPr lang="en-US"/>
              <a:t> seismic stations</a:t>
            </a:r>
            <a:r>
              <a:rPr lang="ru-RU"/>
              <a:t>; </a:t>
            </a:r>
            <a:r>
              <a:rPr lang="en-US"/>
              <a:t>red points </a:t>
            </a:r>
            <a:r>
              <a:rPr lang="ru-RU"/>
              <a:t>– </a:t>
            </a:r>
            <a:r>
              <a:rPr lang="en-US"/>
              <a:t>EQ epicenters</a:t>
            </a:r>
            <a:r>
              <a:rPr lang="ru-RU"/>
              <a:t>.</a:t>
            </a:r>
          </a:p>
        </p:txBody>
      </p:sp>
      <p:pic>
        <p:nvPicPr>
          <p:cNvPr id="17423" name="Picture 15" descr="mapa"/>
          <p:cNvPicPr>
            <a:picLocks noChangeAspect="1" noChangeArrowheads="1"/>
          </p:cNvPicPr>
          <p:nvPr/>
        </p:nvPicPr>
        <p:blipFill>
          <a:blip r:embed="rId6" cstate="print"/>
          <a:srcRect/>
          <a:stretch>
            <a:fillRect/>
          </a:stretch>
        </p:blipFill>
        <p:spPr bwMode="auto">
          <a:xfrm>
            <a:off x="906463" y="4005263"/>
            <a:ext cx="3160712" cy="2165350"/>
          </a:xfrm>
          <a:prstGeom prst="rect">
            <a:avLst/>
          </a:prstGeom>
          <a:noFill/>
          <a:ln w="9525">
            <a:noFill/>
            <a:miter lim="800000"/>
            <a:headEnd/>
            <a:tailEnd/>
          </a:ln>
        </p:spPr>
      </p:pic>
      <p:pic>
        <p:nvPicPr>
          <p:cNvPr id="17424" name="Picture 16" descr="mapb"/>
          <p:cNvPicPr>
            <a:picLocks noChangeAspect="1" noChangeArrowheads="1"/>
          </p:cNvPicPr>
          <p:nvPr/>
        </p:nvPicPr>
        <p:blipFill>
          <a:blip r:embed="rId7" cstate="print"/>
          <a:srcRect/>
          <a:stretch>
            <a:fillRect/>
          </a:stretch>
        </p:blipFill>
        <p:spPr bwMode="auto">
          <a:xfrm>
            <a:off x="4779963" y="4005263"/>
            <a:ext cx="3176587" cy="2165350"/>
          </a:xfrm>
          <a:prstGeom prst="rect">
            <a:avLst/>
          </a:prstGeom>
          <a:noFill/>
          <a:ln w="9525">
            <a:noFill/>
            <a:miter lim="800000"/>
            <a:headEnd/>
            <a:tailEnd/>
          </a:ln>
        </p:spPr>
      </p:pic>
      <p:cxnSp>
        <p:nvCxnSpPr>
          <p:cNvPr id="20" name="Прямая со стрелкой 19"/>
          <p:cNvCxnSpPr/>
          <p:nvPr/>
        </p:nvCxnSpPr>
        <p:spPr>
          <a:xfrm rot="16200000" flipH="1">
            <a:off x="1705769" y="4363244"/>
            <a:ext cx="431800" cy="360362"/>
          </a:xfrm>
          <a:prstGeom prst="straightConnector1">
            <a:avLst/>
          </a:prstGeom>
          <a:ln>
            <a:solidFill>
              <a:schemeClr val="bg2">
                <a:lumMod val="50000"/>
                <a:lumOff val="50000"/>
              </a:schemeClr>
            </a:solidFill>
            <a:tailEnd type="arrow"/>
          </a:ln>
        </p:spPr>
        <p:style>
          <a:lnRef idx="3">
            <a:schemeClr val="dk1"/>
          </a:lnRef>
          <a:fillRef idx="0">
            <a:schemeClr val="dk1"/>
          </a:fillRef>
          <a:effectRef idx="2">
            <a:schemeClr val="dk1"/>
          </a:effectRef>
          <a:fontRef idx="minor">
            <a:schemeClr val="tx1"/>
          </a:fontRef>
        </p:style>
      </p:cxnSp>
      <p:cxnSp>
        <p:nvCxnSpPr>
          <p:cNvPr id="21" name="Прямая со стрелкой 20"/>
          <p:cNvCxnSpPr/>
          <p:nvPr/>
        </p:nvCxnSpPr>
        <p:spPr>
          <a:xfrm rot="16200000" flipH="1">
            <a:off x="5588794" y="4352132"/>
            <a:ext cx="431800" cy="360362"/>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spTree>
  </p:cSld>
  <p:clrMapOvr>
    <a:masterClrMapping/>
  </p:clrMapOvr>
  <p:transition spd="med">
    <p:pull dir="l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IRAN_Contract_2017\Visit to Tehran_December 2017\20110409-DeathTolls1Graphic.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607142"/>
            <a:ext cx="9144000" cy="5643716"/>
          </a:xfrm>
          <a:prstGeom prst="rect">
            <a:avLst/>
          </a:prstGeom>
          <a:noFill/>
          <a:extLst>
            <a:ext uri="{909E8E84-426E-40DD-AFC4-6F175D3DCCD1}">
              <a14:hiddenFill xmlns="" xmlns:a14="http://schemas.microsoft.com/office/drawing/2010/main">
                <a:solidFill>
                  <a:srgbClr val="FFFFFF"/>
                </a:solidFill>
              </a14:hiddenFill>
            </a:ext>
          </a:extLst>
        </p:spPr>
      </p:pic>
      <p:pic>
        <p:nvPicPr>
          <p:cNvPr id="3074" name="Picture 2" descr="H:\IRAN_Contract_2017\Visit to Tehran_December 2017\annual-earthquake-fatalities-to-2011.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3568" y="2175768"/>
            <a:ext cx="5276766" cy="2506464"/>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323528" y="116632"/>
            <a:ext cx="8424936" cy="1077218"/>
          </a:xfrm>
          <a:prstGeom prst="rect">
            <a:avLst/>
          </a:prstGeom>
          <a:solidFill>
            <a:schemeClr val="bg1"/>
          </a:solidFill>
        </p:spPr>
        <p:txBody>
          <a:bodyPr wrap="square" rtlCol="0">
            <a:spAutoFit/>
          </a:bodyPr>
          <a:lstStyle/>
          <a:p>
            <a:pPr algn="ctr"/>
            <a:r>
              <a:rPr lang="ru-RU" sz="3200" b="1" dirty="0" smtClean="0"/>
              <a:t>Человеческие потери от землетрясений с 1990 по 2015 г.</a:t>
            </a:r>
            <a:endParaRPr lang="ru-RU" sz="3200" b="1" dirty="0"/>
          </a:p>
        </p:txBody>
      </p:sp>
      <p:sp>
        <p:nvSpPr>
          <p:cNvPr id="6" name="Прямоугольник 5"/>
          <p:cNvSpPr/>
          <p:nvPr/>
        </p:nvSpPr>
        <p:spPr>
          <a:xfrm>
            <a:off x="0" y="6167045"/>
            <a:ext cx="9396536" cy="646331"/>
          </a:xfrm>
          <a:prstGeom prst="rect">
            <a:avLst/>
          </a:prstGeom>
        </p:spPr>
        <p:txBody>
          <a:bodyPr wrap="square">
            <a:spAutoFit/>
          </a:bodyPr>
          <a:lstStyle/>
          <a:p>
            <a:pPr hangingPunct="0"/>
            <a:r>
              <a:rPr lang="en-US" dirty="0" err="1" smtClean="0"/>
              <a:t>Daniell</a:t>
            </a:r>
            <a:r>
              <a:rPr lang="en-US" dirty="0" smtClean="0"/>
              <a:t>, J. E., Schaefer, A.M., &amp; Wenzel, F. (2017). Losses Associated with Secondary Effects in Earthquakes. </a:t>
            </a:r>
            <a:r>
              <a:rPr lang="en-US" i="1" dirty="0" smtClean="0"/>
              <a:t>Frontiers in Built Environment, 3, </a:t>
            </a:r>
            <a:r>
              <a:rPr lang="en-US" dirty="0" smtClean="0"/>
              <a:t>1-14. </a:t>
            </a:r>
            <a:r>
              <a:rPr lang="en-US" u="sng" dirty="0" smtClean="0">
                <a:hlinkClick r:id="rId4"/>
              </a:rPr>
              <a:t>doi.org/10.3389/fbuil.2017.00030</a:t>
            </a:r>
            <a:r>
              <a:rPr lang="en-US" dirty="0" smtClean="0"/>
              <a:t> </a:t>
            </a:r>
            <a:endParaRPr lang="ru-RU" dirty="0"/>
          </a:p>
        </p:txBody>
      </p:sp>
    </p:spTree>
    <p:extLst>
      <p:ext uri="{BB962C8B-B14F-4D97-AF65-F5344CB8AC3E}">
        <p14:creationId xmlns="" xmlns:p14="http://schemas.microsoft.com/office/powerpoint/2010/main" val="18746441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Прямоугольник 5"/>
          <p:cNvSpPr>
            <a:spLocks noChangeArrowheads="1"/>
          </p:cNvSpPr>
          <p:nvPr/>
        </p:nvSpPr>
        <p:spPr bwMode="auto">
          <a:xfrm>
            <a:off x="468313" y="260350"/>
            <a:ext cx="8424862" cy="1692771"/>
          </a:xfrm>
          <a:prstGeom prst="rect">
            <a:avLst/>
          </a:prstGeom>
          <a:noFill/>
          <a:ln w="9525">
            <a:noFill/>
            <a:miter lim="800000"/>
            <a:headEnd/>
            <a:tailEnd/>
          </a:ln>
        </p:spPr>
        <p:txBody>
          <a:bodyPr>
            <a:spAutoFit/>
          </a:bodyPr>
          <a:lstStyle/>
          <a:p>
            <a:pPr algn="ctr"/>
            <a:r>
              <a:rPr lang="en-US" sz="3200" b="1" dirty="0"/>
              <a:t>Study of effects caused by electromagnetic influence on the Earth’s crust   </a:t>
            </a:r>
          </a:p>
          <a:p>
            <a:r>
              <a:rPr lang="en-US" sz="2000" b="1" i="1" dirty="0"/>
              <a:t>(V. </a:t>
            </a:r>
            <a:r>
              <a:rPr lang="en-US" sz="2000" b="1" i="1" dirty="0" err="1"/>
              <a:t>Bragin</a:t>
            </a:r>
            <a:r>
              <a:rPr lang="en-US" sz="2000" b="1" i="1" dirty="0"/>
              <a:t>, </a:t>
            </a:r>
          </a:p>
          <a:p>
            <a:r>
              <a:rPr lang="en-US" sz="2000" b="1" i="1" dirty="0"/>
              <a:t>et al. ESC-2012)</a:t>
            </a:r>
            <a:endParaRPr lang="ru-RU" sz="2000" i="1" dirty="0"/>
          </a:p>
        </p:txBody>
      </p:sp>
      <p:sp>
        <p:nvSpPr>
          <p:cNvPr id="20483" name="TextBox 8"/>
          <p:cNvSpPr txBox="1">
            <a:spLocks noChangeArrowheads="1"/>
          </p:cNvSpPr>
          <p:nvPr/>
        </p:nvSpPr>
        <p:spPr bwMode="auto">
          <a:xfrm>
            <a:off x="0" y="3573463"/>
            <a:ext cx="2627313" cy="461962"/>
          </a:xfrm>
          <a:prstGeom prst="rect">
            <a:avLst/>
          </a:prstGeom>
          <a:noFill/>
          <a:ln w="9525">
            <a:noFill/>
            <a:miter lim="800000"/>
            <a:headEnd/>
            <a:tailEnd/>
          </a:ln>
        </p:spPr>
        <p:txBody>
          <a:bodyPr>
            <a:spAutoFit/>
          </a:bodyPr>
          <a:lstStyle/>
          <a:p>
            <a:r>
              <a:rPr lang="en-US" sz="2400"/>
              <a:t>ERGU-600 location</a:t>
            </a:r>
            <a:endParaRPr lang="ru-RU" sz="2400"/>
          </a:p>
        </p:txBody>
      </p:sp>
      <p:sp>
        <p:nvSpPr>
          <p:cNvPr id="20488" name="TextBox 8"/>
          <p:cNvSpPr txBox="1">
            <a:spLocks noChangeArrowheads="1"/>
          </p:cNvSpPr>
          <p:nvPr/>
        </p:nvSpPr>
        <p:spPr bwMode="auto">
          <a:xfrm>
            <a:off x="5940425" y="4365625"/>
            <a:ext cx="2627313" cy="1938338"/>
          </a:xfrm>
          <a:prstGeom prst="rect">
            <a:avLst/>
          </a:prstGeom>
          <a:noFill/>
          <a:ln w="9525">
            <a:noFill/>
            <a:miter lim="800000"/>
            <a:headEnd/>
            <a:tailEnd/>
          </a:ln>
        </p:spPr>
        <p:txBody>
          <a:bodyPr>
            <a:spAutoFit/>
          </a:bodyPr>
          <a:lstStyle/>
          <a:p>
            <a:r>
              <a:rPr lang="en-US" sz="2400"/>
              <a:t>Variations of global and local seismicity at Bishkek test site (Northern Tien Shan)</a:t>
            </a:r>
            <a:endParaRPr lang="ru-RU" sz="2400"/>
          </a:p>
        </p:txBody>
      </p:sp>
      <p:pic>
        <p:nvPicPr>
          <p:cNvPr id="48129" name="Picture 1"/>
          <p:cNvPicPr>
            <a:picLocks noChangeAspect="1" noChangeArrowheads="1"/>
          </p:cNvPicPr>
          <p:nvPr/>
        </p:nvPicPr>
        <p:blipFill>
          <a:blip r:embed="rId2" cstate="print"/>
          <a:srcRect/>
          <a:stretch>
            <a:fillRect/>
          </a:stretch>
        </p:blipFill>
        <p:spPr bwMode="auto">
          <a:xfrm>
            <a:off x="6077" y="3609975"/>
            <a:ext cx="5934075" cy="3248025"/>
          </a:xfrm>
          <a:prstGeom prst="rect">
            <a:avLst/>
          </a:prstGeom>
          <a:noFill/>
          <a:ln w="9525">
            <a:noFill/>
            <a:miter lim="800000"/>
            <a:headEnd/>
            <a:tailEnd/>
          </a:ln>
        </p:spPr>
      </p:pic>
      <p:sp>
        <p:nvSpPr>
          <p:cNvPr id="20484" name="TextBox 14"/>
          <p:cNvSpPr txBox="1">
            <a:spLocks noChangeArrowheads="1"/>
          </p:cNvSpPr>
          <p:nvPr/>
        </p:nvSpPr>
        <p:spPr bwMode="auto">
          <a:xfrm>
            <a:off x="2987675" y="3614738"/>
            <a:ext cx="6156325" cy="461962"/>
          </a:xfrm>
          <a:prstGeom prst="rect">
            <a:avLst/>
          </a:prstGeom>
          <a:noFill/>
          <a:ln w="9525">
            <a:noFill/>
            <a:miter lim="800000"/>
            <a:headEnd/>
            <a:tailEnd/>
          </a:ln>
        </p:spPr>
        <p:txBody>
          <a:bodyPr>
            <a:spAutoFit/>
          </a:bodyPr>
          <a:lstStyle/>
          <a:p>
            <a:r>
              <a:rPr lang="en-US" sz="2400" dirty="0"/>
              <a:t>Response to </a:t>
            </a:r>
            <a:r>
              <a:rPr lang="en-US" sz="2400" dirty="0" err="1"/>
              <a:t>ERGU</a:t>
            </a:r>
            <a:r>
              <a:rPr lang="en-US" sz="2400" dirty="0"/>
              <a:t> operation (shaded intervals)</a:t>
            </a:r>
            <a:endParaRPr lang="ru-RU" sz="2400" dirty="0"/>
          </a:p>
        </p:txBody>
      </p:sp>
      <p:pic>
        <p:nvPicPr>
          <p:cNvPr id="48130" name="Picture 2"/>
          <p:cNvPicPr>
            <a:picLocks noChangeAspect="1" noChangeArrowheads="1"/>
          </p:cNvPicPr>
          <p:nvPr/>
        </p:nvPicPr>
        <p:blipFill>
          <a:blip r:embed="rId3" cstate="print"/>
          <a:srcRect/>
          <a:stretch>
            <a:fillRect/>
          </a:stretch>
        </p:blipFill>
        <p:spPr bwMode="auto">
          <a:xfrm>
            <a:off x="35496" y="1916832"/>
            <a:ext cx="4173115" cy="1728192"/>
          </a:xfrm>
          <a:prstGeom prst="rect">
            <a:avLst/>
          </a:prstGeom>
          <a:noFill/>
          <a:ln w="9525">
            <a:noFill/>
            <a:miter lim="800000"/>
            <a:headEnd/>
            <a:tailEnd/>
          </a:ln>
        </p:spPr>
      </p:pic>
      <p:pic>
        <p:nvPicPr>
          <p:cNvPr id="20486" name="Picture 118"/>
          <p:cNvPicPr>
            <a:picLocks noChangeAspect="1" noChangeArrowheads="1"/>
          </p:cNvPicPr>
          <p:nvPr/>
        </p:nvPicPr>
        <p:blipFill>
          <a:blip r:embed="rId4" cstate="print"/>
          <a:srcRect/>
          <a:stretch>
            <a:fillRect/>
          </a:stretch>
        </p:blipFill>
        <p:spPr bwMode="auto">
          <a:xfrm>
            <a:off x="3024188" y="1341438"/>
            <a:ext cx="6119812" cy="2317750"/>
          </a:xfrm>
          <a:prstGeom prst="rect">
            <a:avLst/>
          </a:prstGeom>
          <a:noFill/>
          <a:ln w="9525">
            <a:noFill/>
            <a:miter lim="800000"/>
            <a:headEnd/>
            <a:tailEnd/>
          </a:ln>
        </p:spPr>
      </p:pic>
    </p:spTree>
  </p:cSld>
  <p:clrMapOvr>
    <a:masterClrMapping/>
  </p:clrMapOvr>
  <p:transition spd="med">
    <p:pull dir="l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Прямоугольник 5"/>
          <p:cNvSpPr>
            <a:spLocks noChangeArrowheads="1"/>
          </p:cNvSpPr>
          <p:nvPr/>
        </p:nvSpPr>
        <p:spPr bwMode="auto">
          <a:xfrm>
            <a:off x="468313" y="260350"/>
            <a:ext cx="8424862" cy="1262063"/>
          </a:xfrm>
          <a:prstGeom prst="rect">
            <a:avLst/>
          </a:prstGeom>
          <a:noFill/>
          <a:ln w="9525">
            <a:noFill/>
            <a:miter lim="800000"/>
            <a:headEnd/>
            <a:tailEnd/>
          </a:ln>
        </p:spPr>
        <p:txBody>
          <a:bodyPr>
            <a:spAutoFit/>
          </a:bodyPr>
          <a:lstStyle/>
          <a:p>
            <a:pPr algn="ctr"/>
            <a:r>
              <a:rPr lang="en-US" sz="2800">
                <a:latin typeface="Arial" charset="0"/>
              </a:rPr>
              <a:t>Geoacoustic monitoring in wells during EM-actions of pulsed power system ERGU-600 </a:t>
            </a:r>
          </a:p>
          <a:p>
            <a:pPr algn="ctr"/>
            <a:r>
              <a:rPr lang="en-US" sz="2000" i="1">
                <a:latin typeface="Arial" charset="0"/>
              </a:rPr>
              <a:t>[Zakupin, Bragin, et. al, 2011]</a:t>
            </a:r>
            <a:endParaRPr lang="ru-RU" sz="2800" i="1"/>
          </a:p>
        </p:txBody>
      </p:sp>
      <p:pic>
        <p:nvPicPr>
          <p:cNvPr id="18435" name="Picture 31" descr="ГАА_структура"/>
          <p:cNvPicPr>
            <a:picLocks noChangeAspect="1" noChangeArrowheads="1"/>
          </p:cNvPicPr>
          <p:nvPr/>
        </p:nvPicPr>
        <p:blipFill>
          <a:blip r:embed="rId2" cstate="print">
            <a:lum contrast="40000"/>
          </a:blip>
          <a:srcRect/>
          <a:stretch>
            <a:fillRect/>
          </a:stretch>
        </p:blipFill>
        <p:spPr bwMode="auto">
          <a:xfrm>
            <a:off x="4827588" y="1557338"/>
            <a:ext cx="3848100" cy="4457700"/>
          </a:xfrm>
          <a:prstGeom prst="rect">
            <a:avLst/>
          </a:prstGeom>
          <a:noFill/>
          <a:ln w="9525">
            <a:noFill/>
            <a:miter lim="800000"/>
            <a:headEnd/>
            <a:tailEnd/>
          </a:ln>
        </p:spPr>
      </p:pic>
      <p:pic>
        <p:nvPicPr>
          <p:cNvPr id="18436" name="Picture 32" descr="Map"/>
          <p:cNvPicPr>
            <a:picLocks noChangeAspect="1" noChangeArrowheads="1"/>
          </p:cNvPicPr>
          <p:nvPr/>
        </p:nvPicPr>
        <p:blipFill>
          <a:blip r:embed="rId3" cstate="print"/>
          <a:srcRect/>
          <a:stretch>
            <a:fillRect/>
          </a:stretch>
        </p:blipFill>
        <p:spPr bwMode="auto">
          <a:xfrm>
            <a:off x="395288" y="1628775"/>
            <a:ext cx="3857625" cy="4352925"/>
          </a:xfrm>
          <a:prstGeom prst="rect">
            <a:avLst/>
          </a:prstGeom>
          <a:noFill/>
          <a:ln w="9525">
            <a:noFill/>
            <a:miter lim="800000"/>
            <a:headEnd/>
            <a:tailEnd/>
          </a:ln>
        </p:spPr>
      </p:pic>
      <p:sp>
        <p:nvSpPr>
          <p:cNvPr id="18437" name="TextBox 8"/>
          <p:cNvSpPr txBox="1">
            <a:spLocks noChangeArrowheads="1"/>
          </p:cNvSpPr>
          <p:nvPr/>
        </p:nvSpPr>
        <p:spPr bwMode="auto">
          <a:xfrm>
            <a:off x="468313" y="6092825"/>
            <a:ext cx="3816350" cy="461963"/>
          </a:xfrm>
          <a:prstGeom prst="rect">
            <a:avLst/>
          </a:prstGeom>
          <a:noFill/>
          <a:ln w="9525">
            <a:noFill/>
            <a:miter lim="800000"/>
            <a:headEnd/>
            <a:tailEnd/>
          </a:ln>
        </p:spPr>
        <p:txBody>
          <a:bodyPr>
            <a:spAutoFit/>
          </a:bodyPr>
          <a:lstStyle/>
          <a:p>
            <a:r>
              <a:rPr lang="en-US" sz="2400"/>
              <a:t>Location of well</a:t>
            </a:r>
            <a:endParaRPr lang="ru-RU" sz="2400"/>
          </a:p>
        </p:txBody>
      </p:sp>
      <p:cxnSp>
        <p:nvCxnSpPr>
          <p:cNvPr id="11" name="Прямая со стрелкой 10"/>
          <p:cNvCxnSpPr/>
          <p:nvPr/>
        </p:nvCxnSpPr>
        <p:spPr>
          <a:xfrm flipV="1">
            <a:off x="2124075" y="3789363"/>
            <a:ext cx="576263" cy="244792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439" name="TextBox 14"/>
          <p:cNvSpPr txBox="1">
            <a:spLocks noChangeArrowheads="1"/>
          </p:cNvSpPr>
          <p:nvPr/>
        </p:nvSpPr>
        <p:spPr bwMode="auto">
          <a:xfrm>
            <a:off x="4643438" y="6165850"/>
            <a:ext cx="4500562" cy="460375"/>
          </a:xfrm>
          <a:prstGeom prst="rect">
            <a:avLst/>
          </a:prstGeom>
          <a:noFill/>
          <a:ln w="9525">
            <a:noFill/>
            <a:miter lim="800000"/>
            <a:headEnd/>
            <a:tailEnd/>
          </a:ln>
        </p:spPr>
        <p:txBody>
          <a:bodyPr>
            <a:spAutoFit/>
          </a:bodyPr>
          <a:lstStyle/>
          <a:p>
            <a:r>
              <a:rPr lang="en-US" sz="2400"/>
              <a:t>Diagram of geoacoustic monitoring</a:t>
            </a:r>
            <a:endParaRPr lang="ru-RU" sz="2400"/>
          </a:p>
        </p:txBody>
      </p:sp>
    </p:spTree>
  </p:cSld>
  <p:clrMapOvr>
    <a:masterClrMapping/>
  </p:clrMapOvr>
  <p:transition spd="med">
    <p:pull dir="l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гистограмма%201"/>
          <p:cNvPicPr>
            <a:picLocks noChangeAspect="1" noChangeArrowheads="1"/>
          </p:cNvPicPr>
          <p:nvPr/>
        </p:nvPicPr>
        <p:blipFill>
          <a:blip r:embed="rId2" cstate="print"/>
          <a:srcRect/>
          <a:stretch>
            <a:fillRect/>
          </a:stretch>
        </p:blipFill>
        <p:spPr bwMode="auto">
          <a:xfrm>
            <a:off x="1476375" y="1484313"/>
            <a:ext cx="5934075" cy="4191000"/>
          </a:xfrm>
          <a:prstGeom prst="rect">
            <a:avLst/>
          </a:prstGeom>
          <a:noFill/>
          <a:ln w="9525">
            <a:noFill/>
            <a:miter lim="800000"/>
            <a:headEnd/>
            <a:tailEnd/>
          </a:ln>
        </p:spPr>
      </p:pic>
      <p:sp>
        <p:nvSpPr>
          <p:cNvPr id="19459" name="Прямоугольник 5"/>
          <p:cNvSpPr>
            <a:spLocks noChangeArrowheads="1"/>
          </p:cNvSpPr>
          <p:nvPr/>
        </p:nvSpPr>
        <p:spPr bwMode="auto">
          <a:xfrm>
            <a:off x="468313" y="260350"/>
            <a:ext cx="8424862" cy="954088"/>
          </a:xfrm>
          <a:prstGeom prst="rect">
            <a:avLst/>
          </a:prstGeom>
          <a:noFill/>
          <a:ln w="9525">
            <a:noFill/>
            <a:miter lim="800000"/>
            <a:headEnd/>
            <a:tailEnd/>
          </a:ln>
        </p:spPr>
        <p:txBody>
          <a:bodyPr>
            <a:spAutoFit/>
          </a:bodyPr>
          <a:lstStyle/>
          <a:p>
            <a:pPr algn="ctr"/>
            <a:r>
              <a:rPr lang="en-US" sz="2800">
                <a:latin typeface="Arial" charset="0"/>
              </a:rPr>
              <a:t>Geoacoustic monitoring in wells during EM-actions of pulsed power system ERGU-600</a:t>
            </a:r>
            <a:endParaRPr lang="ru-RU" sz="2800"/>
          </a:p>
        </p:txBody>
      </p:sp>
      <p:sp>
        <p:nvSpPr>
          <p:cNvPr id="19460" name="TextBox 8"/>
          <p:cNvSpPr txBox="1">
            <a:spLocks noChangeArrowheads="1"/>
          </p:cNvSpPr>
          <p:nvPr/>
        </p:nvSpPr>
        <p:spPr bwMode="auto">
          <a:xfrm>
            <a:off x="468313" y="6092825"/>
            <a:ext cx="3816350" cy="461963"/>
          </a:xfrm>
          <a:prstGeom prst="rect">
            <a:avLst/>
          </a:prstGeom>
          <a:noFill/>
          <a:ln w="9525">
            <a:noFill/>
            <a:miter lim="800000"/>
            <a:headEnd/>
            <a:tailEnd/>
          </a:ln>
        </p:spPr>
        <p:txBody>
          <a:bodyPr>
            <a:spAutoFit/>
          </a:bodyPr>
          <a:lstStyle/>
          <a:p>
            <a:r>
              <a:rPr lang="en-US" sz="2400"/>
              <a:t>ERGU-600 operation</a:t>
            </a:r>
            <a:endParaRPr lang="ru-RU" sz="2400"/>
          </a:p>
        </p:txBody>
      </p:sp>
      <p:cxnSp>
        <p:nvCxnSpPr>
          <p:cNvPr id="11" name="Прямая со стрелкой 10"/>
          <p:cNvCxnSpPr/>
          <p:nvPr/>
        </p:nvCxnSpPr>
        <p:spPr>
          <a:xfrm flipV="1">
            <a:off x="900113" y="2636838"/>
            <a:ext cx="2232025" cy="34559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462" name="TextBox 14"/>
          <p:cNvSpPr txBox="1">
            <a:spLocks noChangeArrowheads="1"/>
          </p:cNvSpPr>
          <p:nvPr/>
        </p:nvSpPr>
        <p:spPr bwMode="auto">
          <a:xfrm>
            <a:off x="4284663" y="6021388"/>
            <a:ext cx="4498975" cy="461962"/>
          </a:xfrm>
          <a:prstGeom prst="rect">
            <a:avLst/>
          </a:prstGeom>
          <a:noFill/>
          <a:ln w="9525">
            <a:noFill/>
            <a:miter lim="800000"/>
            <a:headEnd/>
            <a:tailEnd/>
          </a:ln>
        </p:spPr>
        <p:txBody>
          <a:bodyPr>
            <a:spAutoFit/>
          </a:bodyPr>
          <a:lstStyle/>
          <a:p>
            <a:r>
              <a:rPr lang="en-US" sz="2400"/>
              <a:t>Number of signals per 30 min</a:t>
            </a:r>
            <a:endParaRPr lang="ru-RU" sz="2400"/>
          </a:p>
        </p:txBody>
      </p:sp>
      <p:cxnSp>
        <p:nvCxnSpPr>
          <p:cNvPr id="13" name="Прямая со стрелкой 12"/>
          <p:cNvCxnSpPr/>
          <p:nvPr/>
        </p:nvCxnSpPr>
        <p:spPr>
          <a:xfrm flipH="1" flipV="1">
            <a:off x="4572000" y="4437063"/>
            <a:ext cx="576263" cy="165576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pull dir="l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Номер слайда 3"/>
          <p:cNvSpPr>
            <a:spLocks noGrp="1"/>
          </p:cNvSpPr>
          <p:nvPr>
            <p:ph type="sldNum" sz="quarter" idx="11"/>
          </p:nvPr>
        </p:nvSpPr>
        <p:spPr>
          <a:xfrm>
            <a:off x="3124200" y="7364313"/>
            <a:ext cx="2895600" cy="365125"/>
          </a:xfrm>
        </p:spPr>
        <p:txBody>
          <a:bodyPr/>
          <a:lstStyle/>
          <a:p>
            <a:pPr>
              <a:defRPr/>
            </a:pPr>
            <a:fld id="{494BDA69-ED4C-4187-B000-D3DBEF1EE92F}" type="slidenum">
              <a:rPr lang="ru-RU" smtClean="0"/>
              <a:pPr>
                <a:defRPr/>
              </a:pPr>
              <a:t>23</a:t>
            </a:fld>
            <a:endParaRPr lang="ru-RU" smtClean="0"/>
          </a:p>
        </p:txBody>
      </p:sp>
      <p:pic>
        <p:nvPicPr>
          <p:cNvPr id="12291" name="Picture 4"/>
          <p:cNvPicPr>
            <a:picLocks noChangeAspect="1" noChangeArrowheads="1"/>
          </p:cNvPicPr>
          <p:nvPr/>
        </p:nvPicPr>
        <p:blipFill>
          <a:blip r:embed="rId2" cstate="print"/>
          <a:srcRect/>
          <a:stretch>
            <a:fillRect/>
          </a:stretch>
        </p:blipFill>
        <p:spPr bwMode="auto">
          <a:xfrm>
            <a:off x="34925" y="1412776"/>
            <a:ext cx="9002713" cy="5399087"/>
          </a:xfrm>
          <a:prstGeom prst="rect">
            <a:avLst/>
          </a:prstGeom>
          <a:noFill/>
          <a:ln w="9525">
            <a:noFill/>
            <a:miter lim="800000"/>
            <a:headEnd/>
            <a:tailEnd/>
          </a:ln>
        </p:spPr>
      </p:pic>
      <p:sp>
        <p:nvSpPr>
          <p:cNvPr id="12292" name="Нижний колонтитул 4"/>
          <p:cNvSpPr txBox="1">
            <a:spLocks/>
          </p:cNvSpPr>
          <p:nvPr/>
        </p:nvSpPr>
        <p:spPr bwMode="auto">
          <a:xfrm>
            <a:off x="6804025" y="6092726"/>
            <a:ext cx="2447925" cy="476250"/>
          </a:xfrm>
          <a:prstGeom prst="rect">
            <a:avLst/>
          </a:prstGeom>
          <a:noFill/>
          <a:ln w="9525">
            <a:noFill/>
            <a:miter lim="800000"/>
            <a:headEnd/>
            <a:tailEnd/>
          </a:ln>
        </p:spPr>
        <p:txBody>
          <a:bodyPr anchor="b"/>
          <a:lstStyle/>
          <a:p>
            <a:r>
              <a:rPr lang="en-US" sz="1400" b="1">
                <a:solidFill>
                  <a:srgbClr val="FF0000"/>
                </a:solidFill>
                <a:latin typeface="Arial" charset="0"/>
              </a:rPr>
              <a:t>Red line – electric action</a:t>
            </a:r>
            <a:endParaRPr lang="ru-RU" sz="1400" b="1">
              <a:solidFill>
                <a:srgbClr val="FF0000"/>
              </a:solidFill>
              <a:latin typeface="Arial" charset="0"/>
            </a:endParaRPr>
          </a:p>
        </p:txBody>
      </p:sp>
      <p:sp>
        <p:nvSpPr>
          <p:cNvPr id="6" name="Стрелка вниз 5"/>
          <p:cNvSpPr/>
          <p:nvPr/>
        </p:nvSpPr>
        <p:spPr>
          <a:xfrm>
            <a:off x="7380288" y="4724301"/>
            <a:ext cx="46037" cy="43338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2294" name="Прямоугольник 6"/>
          <p:cNvSpPr>
            <a:spLocks noChangeArrowheads="1"/>
          </p:cNvSpPr>
          <p:nvPr/>
        </p:nvSpPr>
        <p:spPr bwMode="auto">
          <a:xfrm>
            <a:off x="1619250" y="3284438"/>
            <a:ext cx="1296988" cy="923925"/>
          </a:xfrm>
          <a:prstGeom prst="rect">
            <a:avLst/>
          </a:prstGeom>
          <a:noFill/>
          <a:ln w="9525">
            <a:noFill/>
            <a:miter lim="800000"/>
            <a:headEnd/>
            <a:tailEnd/>
          </a:ln>
        </p:spPr>
        <p:txBody>
          <a:bodyPr>
            <a:spAutoFit/>
          </a:bodyPr>
          <a:lstStyle/>
          <a:p>
            <a:pPr>
              <a:spcBef>
                <a:spcPct val="50000"/>
              </a:spcBef>
            </a:pPr>
            <a:r>
              <a:rPr lang="ru-RU" altLang="zh-CN" b="1" i="1">
                <a:solidFill>
                  <a:srgbClr val="002060"/>
                </a:solidFill>
              </a:rPr>
              <a:t>[</a:t>
            </a:r>
            <a:r>
              <a:rPr lang="en-US" altLang="zh-CN" b="1" i="1">
                <a:solidFill>
                  <a:srgbClr val="002060"/>
                </a:solidFill>
                <a:ea typeface="SimSun" pitchFamily="2" charset="-122"/>
              </a:rPr>
              <a:t>Sobolev, Ponomarev</a:t>
            </a:r>
            <a:r>
              <a:rPr lang="ru-RU" altLang="zh-CN" b="1" i="1">
                <a:solidFill>
                  <a:srgbClr val="002060"/>
                </a:solidFill>
              </a:rPr>
              <a:t>,</a:t>
            </a:r>
            <a:r>
              <a:rPr lang="en-US" altLang="zh-CN" b="1" i="1">
                <a:solidFill>
                  <a:srgbClr val="002060"/>
                </a:solidFill>
                <a:ea typeface="SimSun" pitchFamily="2" charset="-122"/>
              </a:rPr>
              <a:t> et al,</a:t>
            </a:r>
            <a:r>
              <a:rPr lang="ru-RU" altLang="zh-CN" b="1" i="1">
                <a:solidFill>
                  <a:srgbClr val="002060"/>
                </a:solidFill>
              </a:rPr>
              <a:t> 200</a:t>
            </a:r>
            <a:r>
              <a:rPr lang="en-US" altLang="zh-CN" b="1" i="1">
                <a:solidFill>
                  <a:srgbClr val="002060"/>
                </a:solidFill>
                <a:ea typeface="SimSun" pitchFamily="2" charset="-122"/>
              </a:rPr>
              <a:t>1]</a:t>
            </a:r>
            <a:endParaRPr lang="ru-RU" b="1" i="1">
              <a:solidFill>
                <a:srgbClr val="002060"/>
              </a:solidFill>
            </a:endParaRPr>
          </a:p>
        </p:txBody>
      </p:sp>
      <p:sp>
        <p:nvSpPr>
          <p:cNvPr id="12295" name="Прямоугольник 7"/>
          <p:cNvSpPr>
            <a:spLocks noChangeArrowheads="1"/>
          </p:cNvSpPr>
          <p:nvPr/>
        </p:nvSpPr>
        <p:spPr bwMode="auto">
          <a:xfrm>
            <a:off x="3276600" y="4292501"/>
            <a:ext cx="4391025" cy="369887"/>
          </a:xfrm>
          <a:prstGeom prst="rect">
            <a:avLst/>
          </a:prstGeom>
          <a:noFill/>
          <a:ln w="9525">
            <a:noFill/>
            <a:miter lim="800000"/>
            <a:headEnd/>
            <a:tailEnd/>
          </a:ln>
        </p:spPr>
        <p:txBody>
          <a:bodyPr>
            <a:spAutoFit/>
          </a:bodyPr>
          <a:lstStyle/>
          <a:p>
            <a:pPr>
              <a:spcBef>
                <a:spcPct val="50000"/>
              </a:spcBef>
            </a:pPr>
            <a:r>
              <a:rPr lang="ru-RU" altLang="zh-CN" b="1" i="1">
                <a:solidFill>
                  <a:srgbClr val="002060"/>
                </a:solidFill>
              </a:rPr>
              <a:t>[</a:t>
            </a:r>
            <a:r>
              <a:rPr lang="en-US" altLang="zh-CN" b="1" i="1">
                <a:solidFill>
                  <a:srgbClr val="002060"/>
                </a:solidFill>
                <a:ea typeface="SimSun" pitchFamily="2" charset="-122"/>
              </a:rPr>
              <a:t>Bogomolov, Zakupin</a:t>
            </a:r>
            <a:r>
              <a:rPr lang="ru-RU" altLang="zh-CN" b="1" i="1">
                <a:solidFill>
                  <a:srgbClr val="002060"/>
                </a:solidFill>
              </a:rPr>
              <a:t>,</a:t>
            </a:r>
            <a:r>
              <a:rPr lang="en-US" altLang="zh-CN" b="1" i="1">
                <a:solidFill>
                  <a:srgbClr val="002060"/>
                </a:solidFill>
                <a:ea typeface="SimSun" pitchFamily="2" charset="-122"/>
              </a:rPr>
              <a:t> et. al,</a:t>
            </a:r>
            <a:r>
              <a:rPr lang="ru-RU" altLang="zh-CN" b="1" i="1">
                <a:solidFill>
                  <a:srgbClr val="002060"/>
                </a:solidFill>
              </a:rPr>
              <a:t> 200</a:t>
            </a:r>
            <a:r>
              <a:rPr lang="en-US" altLang="zh-CN" b="1" i="1">
                <a:solidFill>
                  <a:srgbClr val="002060"/>
                </a:solidFill>
                <a:ea typeface="SimSun" pitchFamily="2" charset="-122"/>
              </a:rPr>
              <a:t>2-2007]</a:t>
            </a:r>
            <a:endParaRPr lang="ru-RU" b="1" i="1">
              <a:solidFill>
                <a:srgbClr val="002060"/>
              </a:solidFill>
            </a:endParaRPr>
          </a:p>
        </p:txBody>
      </p:sp>
      <p:sp>
        <p:nvSpPr>
          <p:cNvPr id="8" name="Заголовок 1"/>
          <p:cNvSpPr>
            <a:spLocks noGrp="1"/>
          </p:cNvSpPr>
          <p:nvPr>
            <p:ph type="title"/>
          </p:nvPr>
        </p:nvSpPr>
        <p:spPr>
          <a:xfrm>
            <a:off x="457200" y="116632"/>
            <a:ext cx="8229600" cy="1143000"/>
          </a:xfrm>
        </p:spPr>
        <p:txBody>
          <a:bodyPr>
            <a:normAutofit fontScale="90000"/>
          </a:bodyPr>
          <a:lstStyle/>
          <a:p>
            <a:r>
              <a:rPr lang="en-US" dirty="0" smtClean="0"/>
              <a:t>Physical simulation of interaction of </a:t>
            </a:r>
            <a:r>
              <a:rPr lang="en-US" dirty="0" err="1" smtClean="0"/>
              <a:t>EM</a:t>
            </a:r>
            <a:r>
              <a:rPr lang="en-US" dirty="0" smtClean="0"/>
              <a:t>-field with stressed rocks</a:t>
            </a:r>
            <a:endParaRPr lang="ru-RU" dirty="0"/>
          </a:p>
        </p:txBody>
      </p:sp>
    </p:spTree>
  </p:cSld>
  <p:clrMapOvr>
    <a:masterClrMapping/>
  </p:clrMapOvr>
  <p:transition spd="med">
    <p:pull dir="l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3"/>
          <p:cNvPicPr>
            <a:picLocks noChangeAspect="1" noChangeArrowheads="1"/>
          </p:cNvPicPr>
          <p:nvPr/>
        </p:nvPicPr>
        <p:blipFill>
          <a:blip r:embed="rId2" cstate="print"/>
          <a:srcRect/>
          <a:stretch>
            <a:fillRect/>
          </a:stretch>
        </p:blipFill>
        <p:spPr bwMode="auto">
          <a:xfrm>
            <a:off x="5440363" y="4017963"/>
            <a:ext cx="3697287" cy="1558925"/>
          </a:xfrm>
          <a:prstGeom prst="rect">
            <a:avLst/>
          </a:prstGeom>
          <a:noFill/>
          <a:ln w="9525">
            <a:noFill/>
            <a:miter lim="800000"/>
            <a:headEnd/>
            <a:tailEnd/>
          </a:ln>
        </p:spPr>
      </p:pic>
      <p:pic>
        <p:nvPicPr>
          <p:cNvPr id="33794" name="Picture 2" descr="H:\Фото слайдер-2\IMG_0878.JPG"/>
          <p:cNvPicPr>
            <a:picLocks noChangeAspect="1" noChangeArrowheads="1"/>
          </p:cNvPicPr>
          <p:nvPr/>
        </p:nvPicPr>
        <p:blipFill>
          <a:blip r:embed="rId3" cstate="print"/>
          <a:srcRect/>
          <a:stretch>
            <a:fillRect/>
          </a:stretch>
        </p:blipFill>
        <p:spPr bwMode="auto">
          <a:xfrm>
            <a:off x="4427538" y="471488"/>
            <a:ext cx="4476750" cy="3355975"/>
          </a:xfrm>
          <a:prstGeom prst="rect">
            <a:avLst/>
          </a:prstGeom>
          <a:noFill/>
          <a:ln w="9525">
            <a:noFill/>
            <a:miter lim="800000"/>
            <a:headEnd/>
            <a:tailEnd/>
          </a:ln>
        </p:spPr>
      </p:pic>
      <p:pic>
        <p:nvPicPr>
          <p:cNvPr id="33795" name="Picture 6" descr="H:\Фото слайдер-2\IMG_0880.JPG"/>
          <p:cNvPicPr>
            <a:picLocks noChangeAspect="1" noChangeArrowheads="1"/>
          </p:cNvPicPr>
          <p:nvPr/>
        </p:nvPicPr>
        <p:blipFill>
          <a:blip r:embed="rId4" cstate="print"/>
          <a:srcRect/>
          <a:stretch>
            <a:fillRect/>
          </a:stretch>
        </p:blipFill>
        <p:spPr bwMode="auto">
          <a:xfrm>
            <a:off x="179388" y="2997200"/>
            <a:ext cx="3292475" cy="2468563"/>
          </a:xfrm>
          <a:prstGeom prst="rect">
            <a:avLst/>
          </a:prstGeom>
          <a:noFill/>
          <a:ln w="9525">
            <a:noFill/>
            <a:miter lim="800000"/>
            <a:headEnd/>
            <a:tailEnd/>
          </a:ln>
        </p:spPr>
      </p:pic>
      <p:pic>
        <p:nvPicPr>
          <p:cNvPr id="33796" name="Picture 4" descr="H:\Фото слайдер-2\IMG_0885.JPG"/>
          <p:cNvPicPr>
            <a:picLocks noChangeAspect="1" noChangeArrowheads="1"/>
          </p:cNvPicPr>
          <p:nvPr/>
        </p:nvPicPr>
        <p:blipFill>
          <a:blip r:embed="rId5" cstate="print"/>
          <a:srcRect/>
          <a:stretch>
            <a:fillRect/>
          </a:stretch>
        </p:blipFill>
        <p:spPr bwMode="auto">
          <a:xfrm>
            <a:off x="179388" y="323850"/>
            <a:ext cx="3363912" cy="2522538"/>
          </a:xfrm>
          <a:prstGeom prst="rect">
            <a:avLst/>
          </a:prstGeom>
          <a:noFill/>
          <a:ln w="9525">
            <a:noFill/>
            <a:miter lim="800000"/>
            <a:headEnd/>
            <a:tailEnd/>
          </a:ln>
        </p:spPr>
      </p:pic>
      <p:sp>
        <p:nvSpPr>
          <p:cNvPr id="33797" name="TextBox 4"/>
          <p:cNvSpPr txBox="1">
            <a:spLocks noChangeArrowheads="1"/>
          </p:cNvSpPr>
          <p:nvPr/>
        </p:nvSpPr>
        <p:spPr bwMode="auto">
          <a:xfrm>
            <a:off x="2555875" y="5561013"/>
            <a:ext cx="6588125" cy="1296987"/>
          </a:xfrm>
          <a:prstGeom prst="rect">
            <a:avLst/>
          </a:prstGeom>
          <a:noFill/>
          <a:ln w="9525">
            <a:noFill/>
            <a:miter lim="800000"/>
            <a:headEnd/>
            <a:tailEnd/>
          </a:ln>
        </p:spPr>
        <p:txBody>
          <a:bodyPr lIns="65306" tIns="32653" rIns="65306" bIns="32653">
            <a:spAutoFit/>
          </a:bodyPr>
          <a:lstStyle/>
          <a:p>
            <a:pPr marL="244475" indent="-244475">
              <a:buFontTx/>
              <a:buAutoNum type="arabicPeriod"/>
            </a:pPr>
            <a:r>
              <a:rPr lang="en-US" altLang="zh-CN" sz="1600"/>
              <a:t>Electromechanical drive</a:t>
            </a:r>
            <a:r>
              <a:rPr lang="ru-RU" altLang="zh-CN" sz="1600"/>
              <a:t>, </a:t>
            </a:r>
            <a:r>
              <a:rPr lang="en-US" altLang="zh-CN" sz="1600"/>
              <a:t>shear load</a:t>
            </a:r>
            <a:r>
              <a:rPr lang="ru-RU" altLang="zh-CN" sz="1600"/>
              <a:t> </a:t>
            </a:r>
            <a:r>
              <a:rPr lang="en-US" altLang="zh-CN" sz="1600"/>
              <a:t> </a:t>
            </a:r>
            <a:r>
              <a:rPr lang="ru-RU" altLang="zh-CN" sz="1600"/>
              <a:t>1</a:t>
            </a:r>
            <a:r>
              <a:rPr lang="en-US" altLang="zh-CN" sz="1600"/>
              <a:t> kN</a:t>
            </a:r>
            <a:r>
              <a:rPr lang="ru-RU" altLang="zh-CN" sz="1600"/>
              <a:t>, </a:t>
            </a:r>
            <a:r>
              <a:rPr lang="en-US" altLang="zh-CN" sz="1600"/>
              <a:t>min spring loading rate 0.</a:t>
            </a:r>
            <a:r>
              <a:rPr lang="ru-RU" altLang="zh-CN" sz="1600"/>
              <a:t>1 </a:t>
            </a:r>
            <a:r>
              <a:rPr lang="ru-RU" altLang="zh-CN" sz="1600">
                <a:sym typeface="Symbol" pitchFamily="18" charset="2"/>
              </a:rPr>
              <a:t></a:t>
            </a:r>
            <a:r>
              <a:rPr lang="en-US" altLang="zh-CN" sz="1600">
                <a:sym typeface="Symbol" pitchFamily="18" charset="2"/>
              </a:rPr>
              <a:t>m/s</a:t>
            </a:r>
            <a:r>
              <a:rPr lang="ru-RU" altLang="zh-CN" sz="1600"/>
              <a:t> </a:t>
            </a:r>
            <a:endParaRPr lang="en-US" altLang="zh-CN" sz="1600"/>
          </a:p>
          <a:p>
            <a:pPr marL="244475" indent="-244475">
              <a:buFontTx/>
              <a:buAutoNum type="arabicPeriod"/>
            </a:pPr>
            <a:r>
              <a:rPr lang="en-US" altLang="zh-CN" sz="1600"/>
              <a:t>Moving block with acoustic sensors on a fixed</a:t>
            </a:r>
            <a:r>
              <a:rPr lang="ru-RU" altLang="zh-CN" sz="1600"/>
              <a:t> </a:t>
            </a:r>
            <a:r>
              <a:rPr lang="en-US" altLang="zh-CN" sz="1600"/>
              <a:t>plate simulated seismogenic fault with a spring for stress accumulation and force transducer</a:t>
            </a:r>
            <a:endParaRPr lang="ru-RU" altLang="zh-CN" sz="1600"/>
          </a:p>
          <a:p>
            <a:pPr marL="244475" indent="-244475">
              <a:buFontTx/>
              <a:buAutoNum type="arabicPeriod"/>
            </a:pPr>
            <a:r>
              <a:rPr lang="en-US" altLang="zh-CN" sz="1600"/>
              <a:t>Vertical (normal) load up to 2 kN</a:t>
            </a:r>
            <a:endParaRPr lang="ru-RU" altLang="zh-CN" sz="1600"/>
          </a:p>
          <a:p>
            <a:pPr marL="244475" indent="-244475">
              <a:buFontTx/>
              <a:buAutoNum type="arabicPeriod"/>
            </a:pPr>
            <a:r>
              <a:rPr lang="en-US" altLang="zh-CN" sz="1600"/>
              <a:t>Control, monitoring, and data acquisition system</a:t>
            </a:r>
            <a:endParaRPr lang="ru-RU" altLang="zh-CN" sz="1600"/>
          </a:p>
        </p:txBody>
      </p:sp>
      <p:sp>
        <p:nvSpPr>
          <p:cNvPr id="33798" name="TextBox 5"/>
          <p:cNvSpPr txBox="1">
            <a:spLocks noChangeArrowheads="1"/>
          </p:cNvSpPr>
          <p:nvPr/>
        </p:nvSpPr>
        <p:spPr bwMode="auto">
          <a:xfrm>
            <a:off x="3641725" y="427038"/>
            <a:ext cx="284163" cy="285750"/>
          </a:xfrm>
          <a:prstGeom prst="rect">
            <a:avLst/>
          </a:prstGeom>
          <a:noFill/>
          <a:ln w="9525">
            <a:noFill/>
            <a:miter lim="800000"/>
            <a:headEnd/>
            <a:tailEnd/>
          </a:ln>
        </p:spPr>
        <p:txBody>
          <a:bodyPr lIns="65306" tIns="32653" rIns="65306" bIns="32653">
            <a:spAutoFit/>
          </a:bodyPr>
          <a:lstStyle/>
          <a:p>
            <a:r>
              <a:rPr lang="ru-RU" altLang="zh-CN" sz="1400" b="1" u="sng">
                <a:solidFill>
                  <a:srgbClr val="FF0000"/>
                </a:solidFill>
              </a:rPr>
              <a:t>2</a:t>
            </a:r>
          </a:p>
        </p:txBody>
      </p:sp>
      <p:sp>
        <p:nvSpPr>
          <p:cNvPr id="33799" name="TextBox 13"/>
          <p:cNvSpPr txBox="1">
            <a:spLocks noChangeArrowheads="1"/>
          </p:cNvSpPr>
          <p:nvPr/>
        </p:nvSpPr>
        <p:spPr bwMode="auto">
          <a:xfrm>
            <a:off x="8902700" y="3662363"/>
            <a:ext cx="284163" cy="285750"/>
          </a:xfrm>
          <a:prstGeom prst="rect">
            <a:avLst/>
          </a:prstGeom>
          <a:noFill/>
          <a:ln w="9525">
            <a:noFill/>
            <a:miter lim="800000"/>
            <a:headEnd/>
            <a:tailEnd/>
          </a:ln>
        </p:spPr>
        <p:txBody>
          <a:bodyPr lIns="65306" tIns="32653" rIns="65306" bIns="32653">
            <a:spAutoFit/>
          </a:bodyPr>
          <a:lstStyle/>
          <a:p>
            <a:r>
              <a:rPr lang="ru-RU" altLang="zh-CN" sz="1400" b="1" u="sng">
                <a:solidFill>
                  <a:srgbClr val="FF0000"/>
                </a:solidFill>
              </a:rPr>
              <a:t>1</a:t>
            </a:r>
          </a:p>
        </p:txBody>
      </p:sp>
      <p:sp>
        <p:nvSpPr>
          <p:cNvPr id="33800" name="TextBox 14"/>
          <p:cNvSpPr txBox="1">
            <a:spLocks noChangeArrowheads="1"/>
          </p:cNvSpPr>
          <p:nvPr/>
        </p:nvSpPr>
        <p:spPr bwMode="auto">
          <a:xfrm>
            <a:off x="3641725" y="3302000"/>
            <a:ext cx="284163" cy="285750"/>
          </a:xfrm>
          <a:prstGeom prst="rect">
            <a:avLst/>
          </a:prstGeom>
          <a:noFill/>
          <a:ln w="9525">
            <a:noFill/>
            <a:miter lim="800000"/>
            <a:headEnd/>
            <a:tailEnd/>
          </a:ln>
        </p:spPr>
        <p:txBody>
          <a:bodyPr lIns="65306" tIns="32653" rIns="65306" bIns="32653">
            <a:spAutoFit/>
          </a:bodyPr>
          <a:lstStyle/>
          <a:p>
            <a:r>
              <a:rPr lang="ru-RU" altLang="zh-CN" sz="1400" b="1" u="sng">
                <a:solidFill>
                  <a:srgbClr val="FF0000"/>
                </a:solidFill>
              </a:rPr>
              <a:t>3</a:t>
            </a:r>
          </a:p>
        </p:txBody>
      </p:sp>
      <p:sp>
        <p:nvSpPr>
          <p:cNvPr id="33801" name="TextBox 15"/>
          <p:cNvSpPr txBox="1">
            <a:spLocks noChangeArrowheads="1"/>
          </p:cNvSpPr>
          <p:nvPr/>
        </p:nvSpPr>
        <p:spPr bwMode="auto">
          <a:xfrm>
            <a:off x="4057650" y="4941888"/>
            <a:ext cx="284163" cy="285750"/>
          </a:xfrm>
          <a:prstGeom prst="rect">
            <a:avLst/>
          </a:prstGeom>
          <a:noFill/>
          <a:ln w="9525">
            <a:noFill/>
            <a:miter lim="800000"/>
            <a:headEnd/>
            <a:tailEnd/>
          </a:ln>
        </p:spPr>
        <p:txBody>
          <a:bodyPr lIns="65306" tIns="32653" rIns="65306" bIns="32653">
            <a:spAutoFit/>
          </a:bodyPr>
          <a:lstStyle/>
          <a:p>
            <a:r>
              <a:rPr lang="ru-RU" altLang="zh-CN" sz="1400" b="1" u="sng">
                <a:solidFill>
                  <a:srgbClr val="FF0000"/>
                </a:solidFill>
              </a:rPr>
              <a:t>4</a:t>
            </a:r>
          </a:p>
        </p:txBody>
      </p:sp>
      <p:sp>
        <p:nvSpPr>
          <p:cNvPr id="33802" name="TextBox 17"/>
          <p:cNvSpPr txBox="1">
            <a:spLocks noChangeArrowheads="1"/>
          </p:cNvSpPr>
          <p:nvPr/>
        </p:nvSpPr>
        <p:spPr bwMode="auto">
          <a:xfrm>
            <a:off x="5756275" y="427038"/>
            <a:ext cx="284163" cy="285750"/>
          </a:xfrm>
          <a:prstGeom prst="rect">
            <a:avLst/>
          </a:prstGeom>
          <a:noFill/>
          <a:ln w="9525">
            <a:noFill/>
            <a:miter lim="800000"/>
            <a:headEnd/>
            <a:tailEnd/>
          </a:ln>
        </p:spPr>
        <p:txBody>
          <a:bodyPr lIns="65306" tIns="32653" rIns="65306" bIns="32653">
            <a:spAutoFit/>
          </a:bodyPr>
          <a:lstStyle/>
          <a:p>
            <a:r>
              <a:rPr lang="ru-RU" altLang="zh-CN" sz="1400" b="1" u="sng"/>
              <a:t>1</a:t>
            </a:r>
          </a:p>
        </p:txBody>
      </p:sp>
      <p:cxnSp>
        <p:nvCxnSpPr>
          <p:cNvPr id="8" name="Прямая соединительная линия 7"/>
          <p:cNvCxnSpPr/>
          <p:nvPr/>
        </p:nvCxnSpPr>
        <p:spPr>
          <a:xfrm>
            <a:off x="3679825" y="639763"/>
            <a:ext cx="1539875" cy="6286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p:nvPr/>
        </p:nvCxnSpPr>
        <p:spPr>
          <a:xfrm flipH="1">
            <a:off x="2103438" y="3519488"/>
            <a:ext cx="1593850" cy="29686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flipV="1">
            <a:off x="6604000" y="3889375"/>
            <a:ext cx="2327275" cy="9652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p:cNvCxnSpPr/>
          <p:nvPr/>
        </p:nvCxnSpPr>
        <p:spPr>
          <a:xfrm flipH="1">
            <a:off x="1485900" y="639763"/>
            <a:ext cx="2224088" cy="10287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p:cNvCxnSpPr/>
          <p:nvPr/>
        </p:nvCxnSpPr>
        <p:spPr>
          <a:xfrm flipH="1" flipV="1">
            <a:off x="2360613" y="4679950"/>
            <a:ext cx="1747837" cy="48577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33"/>
          <p:cNvCxnSpPr/>
          <p:nvPr/>
        </p:nvCxnSpPr>
        <p:spPr>
          <a:xfrm>
            <a:off x="2411413" y="1308100"/>
            <a:ext cx="1285875" cy="22113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p:cNvCxnSpPr/>
          <p:nvPr/>
        </p:nvCxnSpPr>
        <p:spPr>
          <a:xfrm flipH="1" flipV="1">
            <a:off x="1382713" y="4778375"/>
            <a:ext cx="2725737" cy="3873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Прямая соединительная линия 31"/>
          <p:cNvCxnSpPr/>
          <p:nvPr/>
        </p:nvCxnSpPr>
        <p:spPr>
          <a:xfrm>
            <a:off x="7051675" y="2409825"/>
            <a:ext cx="1912938" cy="145097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33811" name="Picture 2"/>
          <p:cNvPicPr>
            <a:picLocks noChangeAspect="1" noChangeArrowheads="1"/>
          </p:cNvPicPr>
          <p:nvPr/>
        </p:nvPicPr>
        <p:blipFill>
          <a:blip r:embed="rId6" cstate="print"/>
          <a:srcRect/>
          <a:stretch>
            <a:fillRect/>
          </a:stretch>
        </p:blipFill>
        <p:spPr bwMode="auto">
          <a:xfrm>
            <a:off x="3563938" y="3983038"/>
            <a:ext cx="1851025" cy="925512"/>
          </a:xfrm>
          <a:prstGeom prst="rect">
            <a:avLst/>
          </a:prstGeom>
          <a:noFill/>
          <a:ln w="9525">
            <a:noFill/>
            <a:miter lim="800000"/>
            <a:headEnd/>
            <a:tailEnd/>
          </a:ln>
        </p:spPr>
      </p:pic>
      <p:sp>
        <p:nvSpPr>
          <p:cNvPr id="33812" name="TextBox 23"/>
          <p:cNvSpPr txBox="1">
            <a:spLocks noChangeArrowheads="1"/>
          </p:cNvSpPr>
          <p:nvPr/>
        </p:nvSpPr>
        <p:spPr bwMode="auto">
          <a:xfrm>
            <a:off x="-107950" y="-26988"/>
            <a:ext cx="9144000" cy="373063"/>
          </a:xfrm>
          <a:prstGeom prst="rect">
            <a:avLst/>
          </a:prstGeom>
          <a:noFill/>
          <a:ln w="9525">
            <a:noFill/>
            <a:miter lim="800000"/>
            <a:headEnd/>
            <a:tailEnd/>
          </a:ln>
        </p:spPr>
        <p:txBody>
          <a:bodyPr lIns="65306" tIns="32653" rIns="65306" bIns="32653">
            <a:spAutoFit/>
          </a:bodyPr>
          <a:lstStyle/>
          <a:p>
            <a:pPr algn="ctr"/>
            <a:r>
              <a:rPr lang="en-US" altLang="zh-CN" sz="2000" b="1">
                <a:latin typeface="Arial Narrow" pitchFamily="34" charset="0"/>
              </a:rPr>
              <a:t>Experimental complex for physical simulation of deformation processes in a fault</a:t>
            </a:r>
            <a:endParaRPr lang="ru-RU" altLang="zh-CN" sz="2000" b="1">
              <a:latin typeface="Arial Narrow" pitchFamily="34" charset="0"/>
            </a:endParaRPr>
          </a:p>
        </p:txBody>
      </p:sp>
      <p:pic>
        <p:nvPicPr>
          <p:cNvPr id="33813" name="Picture 1"/>
          <p:cNvPicPr>
            <a:picLocks noChangeAspect="1" noChangeArrowheads="1"/>
          </p:cNvPicPr>
          <p:nvPr/>
        </p:nvPicPr>
        <p:blipFill>
          <a:blip r:embed="rId7" cstate="print"/>
          <a:srcRect/>
          <a:stretch>
            <a:fillRect/>
          </a:stretch>
        </p:blipFill>
        <p:spPr bwMode="auto">
          <a:xfrm>
            <a:off x="0" y="5495925"/>
            <a:ext cx="2581275" cy="1362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Заголовок 1"/>
          <p:cNvSpPr>
            <a:spLocks noGrp="1"/>
          </p:cNvSpPr>
          <p:nvPr>
            <p:ph type="title"/>
          </p:nvPr>
        </p:nvSpPr>
        <p:spPr>
          <a:xfrm>
            <a:off x="457200" y="115888"/>
            <a:ext cx="8229600" cy="1143000"/>
          </a:xfrm>
        </p:spPr>
        <p:txBody>
          <a:bodyPr/>
          <a:lstStyle/>
          <a:p>
            <a:r>
              <a:rPr lang="en-US" altLang="zh-CN" sz="3200" b="1" smtClean="0"/>
              <a:t>Spring-block model for simulation of electric triggering phenomena</a:t>
            </a:r>
            <a:endParaRPr lang="ru-RU" altLang="zh-CN" sz="3200" b="1" smtClean="0"/>
          </a:p>
        </p:txBody>
      </p:sp>
      <p:pic>
        <p:nvPicPr>
          <p:cNvPr id="37890" name="Содержимое 3" descr="Fig_1_рус с ЭВ.jpg"/>
          <p:cNvPicPr>
            <a:picLocks noGrp="1"/>
          </p:cNvPicPr>
          <p:nvPr>
            <p:ph idx="1"/>
          </p:nvPr>
        </p:nvPicPr>
        <p:blipFill>
          <a:blip r:embed="rId2" cstate="print"/>
          <a:srcRect/>
          <a:stretch>
            <a:fillRect/>
          </a:stretch>
        </p:blipFill>
        <p:spPr>
          <a:xfrm>
            <a:off x="611188" y="1268413"/>
            <a:ext cx="8229600" cy="3267075"/>
          </a:xfrm>
        </p:spPr>
      </p:pic>
      <p:sp>
        <p:nvSpPr>
          <p:cNvPr id="37891" name="Прямоугольник 4"/>
          <p:cNvSpPr>
            <a:spLocks noChangeArrowheads="1"/>
          </p:cNvSpPr>
          <p:nvPr/>
        </p:nvSpPr>
        <p:spPr bwMode="auto">
          <a:xfrm>
            <a:off x="395288" y="4565650"/>
            <a:ext cx="8208962" cy="1465263"/>
          </a:xfrm>
          <a:prstGeom prst="rect">
            <a:avLst/>
          </a:prstGeom>
          <a:noFill/>
          <a:ln w="9525">
            <a:noFill/>
            <a:miter lim="800000"/>
            <a:headEnd/>
            <a:tailEnd/>
          </a:ln>
        </p:spPr>
        <p:txBody>
          <a:bodyPr>
            <a:spAutoFit/>
          </a:bodyPr>
          <a:lstStyle/>
          <a:p>
            <a:r>
              <a:rPr lang="ru-RU" altLang="zh-CN"/>
              <a:t>1 – </a:t>
            </a:r>
            <a:r>
              <a:rPr lang="en-US" altLang="zh-CN"/>
              <a:t>moving block</a:t>
            </a:r>
            <a:r>
              <a:rPr lang="ru-RU" altLang="zh-CN"/>
              <a:t>, 2 – </a:t>
            </a:r>
            <a:r>
              <a:rPr lang="en-US" altLang="zh-CN"/>
              <a:t>fixed block</a:t>
            </a:r>
            <a:r>
              <a:rPr lang="ru-RU" altLang="zh-CN"/>
              <a:t>, 3 – </a:t>
            </a:r>
            <a:r>
              <a:rPr lang="en-US" altLang="zh-CN"/>
              <a:t>fault gouge</a:t>
            </a:r>
            <a:r>
              <a:rPr lang="ru-RU" altLang="zh-CN"/>
              <a:t> (</a:t>
            </a:r>
            <a:r>
              <a:rPr lang="en-US" altLang="zh-CN"/>
              <a:t>granulated material</a:t>
            </a:r>
            <a:r>
              <a:rPr lang="ru-RU" altLang="zh-CN"/>
              <a:t>), 4 – </a:t>
            </a:r>
            <a:r>
              <a:rPr lang="en-US" altLang="zh-CN"/>
              <a:t>spring</a:t>
            </a:r>
            <a:r>
              <a:rPr lang="ru-RU" altLang="zh-CN"/>
              <a:t>, 5 – </a:t>
            </a:r>
            <a:r>
              <a:rPr lang="en-US" altLang="zh-CN"/>
              <a:t>electromechanical drive</a:t>
            </a:r>
            <a:r>
              <a:rPr lang="ru-RU" altLang="zh-CN"/>
              <a:t>, 6 – </a:t>
            </a:r>
            <a:r>
              <a:rPr lang="en-US" altLang="zh-CN"/>
              <a:t>normal load of contact area</a:t>
            </a:r>
            <a:r>
              <a:rPr lang="ru-RU" altLang="zh-CN"/>
              <a:t>, 7 – </a:t>
            </a:r>
            <a:r>
              <a:rPr lang="en-US" altLang="zh-CN"/>
              <a:t>sensor of moving block slip</a:t>
            </a:r>
            <a:r>
              <a:rPr lang="ru-RU" altLang="zh-CN"/>
              <a:t>, 8 – </a:t>
            </a:r>
            <a:r>
              <a:rPr lang="en-US" altLang="zh-CN"/>
              <a:t>sensor</a:t>
            </a:r>
            <a:r>
              <a:rPr lang="ru-RU" altLang="zh-CN"/>
              <a:t>, 9 – </a:t>
            </a:r>
            <a:r>
              <a:rPr lang="en-US" altLang="zh-CN"/>
              <a:t>HF sensor of acoustic emission</a:t>
            </a:r>
            <a:r>
              <a:rPr lang="ru-RU" altLang="zh-CN"/>
              <a:t>, 10 – </a:t>
            </a:r>
            <a:r>
              <a:rPr lang="en-US" altLang="zh-CN"/>
              <a:t>LF sensor of acoustic emission</a:t>
            </a:r>
            <a:r>
              <a:rPr lang="ru-RU" altLang="zh-CN"/>
              <a:t>, 11 – </a:t>
            </a:r>
            <a:r>
              <a:rPr lang="en-US" altLang="zh-CN"/>
              <a:t>electrodes embedded into lower surface of movable block</a:t>
            </a:r>
            <a:r>
              <a:rPr lang="ru-RU" altLang="zh-CN"/>
              <a:t>, 12 – </a:t>
            </a:r>
            <a:r>
              <a:rPr lang="en-US" altLang="zh-CN"/>
              <a:t>DC power unit</a:t>
            </a:r>
            <a:endParaRPr lang="ru-RU" altLang="zh-CN"/>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Заголовок 1"/>
          <p:cNvSpPr>
            <a:spLocks noGrp="1"/>
          </p:cNvSpPr>
          <p:nvPr>
            <p:ph type="title"/>
          </p:nvPr>
        </p:nvSpPr>
        <p:spPr>
          <a:xfrm>
            <a:off x="457200" y="-242888"/>
            <a:ext cx="8229600" cy="1143001"/>
          </a:xfrm>
        </p:spPr>
        <p:txBody>
          <a:bodyPr/>
          <a:lstStyle/>
          <a:p>
            <a:r>
              <a:rPr lang="en-US" altLang="zh-CN" sz="3600" b="1" smtClean="0"/>
              <a:t>Lab EQ triggering by electric current</a:t>
            </a:r>
            <a:endParaRPr lang="ru-RU" altLang="zh-CN" sz="3600" b="1" smtClean="0"/>
          </a:p>
        </p:txBody>
      </p:sp>
      <p:pic>
        <p:nvPicPr>
          <p:cNvPr id="38914" name="Picture 2"/>
          <p:cNvPicPr>
            <a:picLocks noChangeAspect="1" noChangeArrowheads="1"/>
          </p:cNvPicPr>
          <p:nvPr/>
        </p:nvPicPr>
        <p:blipFill>
          <a:blip r:embed="rId2" cstate="print"/>
          <a:srcRect/>
          <a:stretch>
            <a:fillRect/>
          </a:stretch>
        </p:blipFill>
        <p:spPr bwMode="auto">
          <a:xfrm>
            <a:off x="3563938" y="3844925"/>
            <a:ext cx="5580062" cy="3013075"/>
          </a:xfrm>
          <a:prstGeom prst="rect">
            <a:avLst/>
          </a:prstGeom>
          <a:noFill/>
          <a:ln w="9525">
            <a:noFill/>
            <a:miter lim="800000"/>
            <a:headEnd/>
            <a:tailEnd/>
          </a:ln>
        </p:spPr>
      </p:pic>
      <p:pic>
        <p:nvPicPr>
          <p:cNvPr id="38915" name="Picture 3"/>
          <p:cNvPicPr>
            <a:picLocks noChangeAspect="1" noChangeArrowheads="1"/>
          </p:cNvPicPr>
          <p:nvPr/>
        </p:nvPicPr>
        <p:blipFill>
          <a:blip r:embed="rId3" cstate="print"/>
          <a:srcRect/>
          <a:stretch>
            <a:fillRect/>
          </a:stretch>
        </p:blipFill>
        <p:spPr bwMode="auto">
          <a:xfrm>
            <a:off x="3563938" y="714375"/>
            <a:ext cx="5580062" cy="3001963"/>
          </a:xfrm>
          <a:prstGeom prst="rect">
            <a:avLst/>
          </a:prstGeom>
          <a:noFill/>
          <a:ln w="9525">
            <a:noFill/>
            <a:miter lim="800000"/>
            <a:headEnd/>
            <a:tailEnd/>
          </a:ln>
        </p:spPr>
      </p:pic>
      <p:pic>
        <p:nvPicPr>
          <p:cNvPr id="38916" name="Picture 5" descr="14022014848"/>
          <p:cNvPicPr>
            <a:picLocks noChangeAspect="1" noChangeArrowheads="1"/>
          </p:cNvPicPr>
          <p:nvPr/>
        </p:nvPicPr>
        <p:blipFill>
          <a:blip r:embed="rId4" cstate="print"/>
          <a:srcRect/>
          <a:stretch>
            <a:fillRect/>
          </a:stretch>
        </p:blipFill>
        <p:spPr bwMode="auto">
          <a:xfrm>
            <a:off x="323850" y="2276475"/>
            <a:ext cx="3073400" cy="1728788"/>
          </a:xfrm>
          <a:prstGeom prst="rect">
            <a:avLst/>
          </a:prstGeom>
          <a:noFill/>
          <a:ln w="9525">
            <a:noFill/>
            <a:miter lim="800000"/>
            <a:headEnd/>
            <a:tailEnd/>
          </a:ln>
        </p:spPr>
      </p:pic>
      <p:pic>
        <p:nvPicPr>
          <p:cNvPr id="38917" name="Picture 2"/>
          <p:cNvPicPr>
            <a:picLocks noChangeAspect="1" noChangeArrowheads="1"/>
          </p:cNvPicPr>
          <p:nvPr/>
        </p:nvPicPr>
        <p:blipFill>
          <a:blip r:embed="rId5" cstate="print"/>
          <a:srcRect/>
          <a:stretch>
            <a:fillRect/>
          </a:stretch>
        </p:blipFill>
        <p:spPr bwMode="auto">
          <a:xfrm>
            <a:off x="611188" y="692150"/>
            <a:ext cx="2447925" cy="1223963"/>
          </a:xfrm>
          <a:prstGeom prst="rect">
            <a:avLst/>
          </a:prstGeom>
          <a:noFill/>
          <a:ln w="9525">
            <a:noFill/>
            <a:miter lim="800000"/>
            <a:headEnd/>
            <a:tailEnd/>
          </a:ln>
        </p:spPr>
      </p:pic>
      <p:pic>
        <p:nvPicPr>
          <p:cNvPr id="38918" name="Picture 6" descr="14022014847"/>
          <p:cNvPicPr>
            <a:picLocks noChangeAspect="1" noChangeArrowheads="1"/>
          </p:cNvPicPr>
          <p:nvPr/>
        </p:nvPicPr>
        <p:blipFill>
          <a:blip r:embed="rId6" cstate="print"/>
          <a:srcRect/>
          <a:stretch>
            <a:fillRect/>
          </a:stretch>
        </p:blipFill>
        <p:spPr bwMode="auto">
          <a:xfrm>
            <a:off x="360363" y="4921250"/>
            <a:ext cx="2987675" cy="1676400"/>
          </a:xfrm>
          <a:prstGeom prst="rect">
            <a:avLst/>
          </a:prstGeom>
          <a:noFill/>
          <a:ln w="9525">
            <a:noFill/>
            <a:miter lim="800000"/>
            <a:headEnd/>
            <a:tailEnd/>
          </a:ln>
        </p:spPr>
      </p:pic>
      <p:sp>
        <p:nvSpPr>
          <p:cNvPr id="38919" name="TextBox 9"/>
          <p:cNvSpPr txBox="1">
            <a:spLocks noChangeArrowheads="1"/>
          </p:cNvSpPr>
          <p:nvPr/>
        </p:nvSpPr>
        <p:spPr bwMode="auto">
          <a:xfrm>
            <a:off x="323850" y="4437063"/>
            <a:ext cx="3132138" cy="366712"/>
          </a:xfrm>
          <a:prstGeom prst="rect">
            <a:avLst/>
          </a:prstGeom>
          <a:noFill/>
          <a:ln w="9525">
            <a:noFill/>
            <a:miter lim="800000"/>
            <a:headEnd/>
            <a:tailEnd/>
          </a:ln>
        </p:spPr>
        <p:txBody>
          <a:bodyPr>
            <a:spAutoFit/>
          </a:bodyPr>
          <a:lstStyle/>
          <a:p>
            <a:r>
              <a:rPr lang="en-US" altLang="zh-CN"/>
              <a:t>Moving block with electrodes</a:t>
            </a:r>
            <a:endParaRPr lang="ru-RU" altLang="zh-CN"/>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3" descr="C:\Users\user\Desktop\Фото слайдер-2\IMG_0863.JPG"/>
          <p:cNvPicPr>
            <a:picLocks noChangeAspect="1" noChangeArrowheads="1"/>
          </p:cNvPicPr>
          <p:nvPr/>
        </p:nvPicPr>
        <p:blipFill>
          <a:blip r:embed="rId2" cstate="print"/>
          <a:srcRect/>
          <a:stretch>
            <a:fillRect/>
          </a:stretch>
        </p:blipFill>
        <p:spPr bwMode="auto">
          <a:xfrm>
            <a:off x="2816225" y="153988"/>
            <a:ext cx="2784475" cy="2089150"/>
          </a:xfrm>
          <a:prstGeom prst="rect">
            <a:avLst/>
          </a:prstGeom>
          <a:noFill/>
          <a:ln w="9525">
            <a:noFill/>
            <a:miter lim="800000"/>
            <a:headEnd/>
            <a:tailEnd/>
          </a:ln>
        </p:spPr>
      </p:pic>
      <p:pic>
        <p:nvPicPr>
          <p:cNvPr id="36866" name="Picture 4" descr="C:\Users\user\Desktop\Фото слайдер-2\IMG_0864.JPG"/>
          <p:cNvPicPr>
            <a:picLocks noChangeAspect="1" noChangeArrowheads="1"/>
          </p:cNvPicPr>
          <p:nvPr/>
        </p:nvPicPr>
        <p:blipFill>
          <a:blip r:embed="rId3" cstate="print"/>
          <a:srcRect/>
          <a:stretch>
            <a:fillRect/>
          </a:stretch>
        </p:blipFill>
        <p:spPr bwMode="auto">
          <a:xfrm>
            <a:off x="2281238" y="1679575"/>
            <a:ext cx="4662487" cy="3498850"/>
          </a:xfrm>
          <a:prstGeom prst="rect">
            <a:avLst/>
          </a:prstGeom>
          <a:noFill/>
          <a:ln w="9525">
            <a:noFill/>
            <a:miter lim="800000"/>
            <a:headEnd/>
            <a:tailEnd/>
          </a:ln>
        </p:spPr>
      </p:pic>
      <p:pic>
        <p:nvPicPr>
          <p:cNvPr id="36867" name="Picture 5" descr="C:\Users\user\Desktop\Фото слайдер-2\IMG_0865.JPG"/>
          <p:cNvPicPr>
            <a:picLocks noChangeAspect="1" noChangeArrowheads="1"/>
          </p:cNvPicPr>
          <p:nvPr/>
        </p:nvPicPr>
        <p:blipFill>
          <a:blip r:embed="rId4" cstate="print"/>
          <a:srcRect/>
          <a:stretch>
            <a:fillRect/>
          </a:stretch>
        </p:blipFill>
        <p:spPr bwMode="auto">
          <a:xfrm>
            <a:off x="-6350" y="150813"/>
            <a:ext cx="2084388" cy="2776537"/>
          </a:xfrm>
          <a:prstGeom prst="rect">
            <a:avLst/>
          </a:prstGeom>
          <a:noFill/>
          <a:ln w="9525">
            <a:noFill/>
            <a:miter lim="800000"/>
            <a:headEnd/>
            <a:tailEnd/>
          </a:ln>
        </p:spPr>
      </p:pic>
      <p:pic>
        <p:nvPicPr>
          <p:cNvPr id="36868" name="Picture 6" descr="C:\Users\user\Desktop\Фото слайдер-2\IMG_0866.JPG"/>
          <p:cNvPicPr>
            <a:picLocks noChangeAspect="1" noChangeArrowheads="1"/>
          </p:cNvPicPr>
          <p:nvPr/>
        </p:nvPicPr>
        <p:blipFill>
          <a:blip r:embed="rId5" cstate="print"/>
          <a:srcRect/>
          <a:stretch>
            <a:fillRect/>
          </a:stretch>
        </p:blipFill>
        <p:spPr bwMode="auto">
          <a:xfrm>
            <a:off x="-6350" y="3121025"/>
            <a:ext cx="1968500" cy="2622550"/>
          </a:xfrm>
          <a:prstGeom prst="rect">
            <a:avLst/>
          </a:prstGeom>
          <a:noFill/>
          <a:ln w="9525">
            <a:noFill/>
            <a:miter lim="800000"/>
            <a:headEnd/>
            <a:tailEnd/>
          </a:ln>
        </p:spPr>
      </p:pic>
      <p:pic>
        <p:nvPicPr>
          <p:cNvPr id="36869" name="Picture 8" descr="C:\Users\user\Desktop\Фото слайдер-2\IMG_0871.JPG"/>
          <p:cNvPicPr>
            <a:picLocks noChangeAspect="1" noChangeArrowheads="1"/>
          </p:cNvPicPr>
          <p:nvPr/>
        </p:nvPicPr>
        <p:blipFill>
          <a:blip r:embed="rId6" cstate="print"/>
          <a:srcRect/>
          <a:stretch>
            <a:fillRect/>
          </a:stretch>
        </p:blipFill>
        <p:spPr bwMode="auto">
          <a:xfrm>
            <a:off x="6273800" y="3582988"/>
            <a:ext cx="2857500" cy="2143125"/>
          </a:xfrm>
          <a:prstGeom prst="rect">
            <a:avLst/>
          </a:prstGeom>
          <a:noFill/>
          <a:ln w="9525">
            <a:noFill/>
            <a:miter lim="800000"/>
            <a:headEnd/>
            <a:tailEnd/>
          </a:ln>
        </p:spPr>
      </p:pic>
      <p:sp>
        <p:nvSpPr>
          <p:cNvPr id="36870" name="TextBox 3"/>
          <p:cNvSpPr txBox="1">
            <a:spLocks noChangeArrowheads="1"/>
          </p:cNvSpPr>
          <p:nvPr/>
        </p:nvSpPr>
        <p:spPr bwMode="auto">
          <a:xfrm>
            <a:off x="1962150" y="5126038"/>
            <a:ext cx="4410075" cy="588962"/>
          </a:xfrm>
          <a:prstGeom prst="rect">
            <a:avLst/>
          </a:prstGeom>
          <a:noFill/>
          <a:ln w="9525">
            <a:noFill/>
            <a:miter lim="800000"/>
            <a:headEnd/>
            <a:tailEnd/>
          </a:ln>
        </p:spPr>
        <p:txBody>
          <a:bodyPr lIns="65306" tIns="32653" rIns="65306" bIns="32653">
            <a:spAutoFit/>
          </a:bodyPr>
          <a:lstStyle/>
          <a:p>
            <a:pPr algn="ctr"/>
            <a:r>
              <a:rPr lang="en-US" altLang="zh-CN" sz="1700" b="1">
                <a:latin typeface="Arial Narrow" pitchFamily="34" charset="0"/>
              </a:rPr>
              <a:t>Experimental  set-up for physical simulation of deformation processes in the fault </a:t>
            </a:r>
            <a:endParaRPr lang="ru-RU" altLang="zh-CN" sz="1700" b="1">
              <a:latin typeface="Arial Narrow" pitchFamily="34" charset="0"/>
            </a:endParaRPr>
          </a:p>
        </p:txBody>
      </p:sp>
      <p:sp>
        <p:nvSpPr>
          <p:cNvPr id="36871" name="TextBox 4"/>
          <p:cNvSpPr txBox="1">
            <a:spLocks noChangeArrowheads="1"/>
          </p:cNvSpPr>
          <p:nvPr/>
        </p:nvSpPr>
        <p:spPr bwMode="auto">
          <a:xfrm>
            <a:off x="684213" y="5683250"/>
            <a:ext cx="8447087" cy="1174750"/>
          </a:xfrm>
          <a:prstGeom prst="rect">
            <a:avLst/>
          </a:prstGeom>
          <a:noFill/>
          <a:ln w="9525">
            <a:noFill/>
            <a:miter lim="800000"/>
            <a:headEnd/>
            <a:tailEnd/>
          </a:ln>
        </p:spPr>
        <p:txBody>
          <a:bodyPr lIns="65306" tIns="32653" rIns="65306" bIns="32653">
            <a:spAutoFit/>
          </a:bodyPr>
          <a:lstStyle/>
          <a:p>
            <a:pPr marL="244475" indent="-244475">
              <a:buFontTx/>
              <a:buAutoNum type="arabicPeriod"/>
            </a:pPr>
            <a:r>
              <a:rPr lang="en-US" altLang="zh-CN"/>
              <a:t>Mechanical testing machine LFV-10kN (Walter+bai ag)</a:t>
            </a:r>
            <a:r>
              <a:rPr lang="ru-RU" altLang="zh-CN"/>
              <a:t>, </a:t>
            </a:r>
            <a:r>
              <a:rPr lang="en-US" altLang="zh-CN"/>
              <a:t>horizontal load up to </a:t>
            </a:r>
            <a:r>
              <a:rPr lang="ru-RU" altLang="zh-CN"/>
              <a:t>10</a:t>
            </a:r>
            <a:r>
              <a:rPr lang="en-US" altLang="zh-CN"/>
              <a:t> kN</a:t>
            </a:r>
            <a:r>
              <a:rPr lang="ru-RU" altLang="zh-CN"/>
              <a:t>.</a:t>
            </a:r>
            <a:endParaRPr lang="en-US" altLang="zh-CN"/>
          </a:p>
          <a:p>
            <a:pPr marL="244475" indent="-244475">
              <a:buFontTx/>
              <a:buAutoNum type="arabicPeriod"/>
            </a:pPr>
            <a:r>
              <a:rPr lang="en-US" altLang="zh-CN"/>
              <a:t>Blocks of rocks with plate springs for stress accumulation</a:t>
            </a:r>
            <a:endParaRPr lang="ru-RU" altLang="zh-CN"/>
          </a:p>
          <a:p>
            <a:pPr marL="244475" indent="-244475">
              <a:buFontTx/>
              <a:buAutoNum type="arabicPeriod"/>
            </a:pPr>
            <a:r>
              <a:rPr lang="en-US" altLang="zh-CN"/>
              <a:t>Lever system of vertical (normal) loading up to 20 kN</a:t>
            </a:r>
            <a:r>
              <a:rPr lang="ru-RU" altLang="zh-CN"/>
              <a:t> </a:t>
            </a:r>
          </a:p>
          <a:p>
            <a:pPr marL="244475" indent="-244475">
              <a:buFontTx/>
              <a:buAutoNum type="arabicPeriod"/>
            </a:pPr>
            <a:r>
              <a:rPr lang="en-US" altLang="zh-CN"/>
              <a:t>Control, monitoring, and data acquisition system</a:t>
            </a:r>
            <a:r>
              <a:rPr lang="ru-RU" altLang="zh-CN"/>
              <a:t>.</a:t>
            </a:r>
          </a:p>
        </p:txBody>
      </p:sp>
      <p:sp>
        <p:nvSpPr>
          <p:cNvPr id="36872" name="TextBox 5"/>
          <p:cNvSpPr txBox="1">
            <a:spLocks noChangeArrowheads="1"/>
          </p:cNvSpPr>
          <p:nvPr/>
        </p:nvSpPr>
        <p:spPr bwMode="auto">
          <a:xfrm>
            <a:off x="2281238" y="138113"/>
            <a:ext cx="284162" cy="285750"/>
          </a:xfrm>
          <a:prstGeom prst="rect">
            <a:avLst/>
          </a:prstGeom>
          <a:noFill/>
          <a:ln w="9525">
            <a:noFill/>
            <a:miter lim="800000"/>
            <a:headEnd/>
            <a:tailEnd/>
          </a:ln>
        </p:spPr>
        <p:txBody>
          <a:bodyPr lIns="65306" tIns="32653" rIns="65306" bIns="32653">
            <a:spAutoFit/>
          </a:bodyPr>
          <a:lstStyle/>
          <a:p>
            <a:r>
              <a:rPr lang="ru-RU" altLang="zh-CN" sz="1400" b="1" u="sng"/>
              <a:t>2</a:t>
            </a:r>
          </a:p>
        </p:txBody>
      </p:sp>
      <p:sp>
        <p:nvSpPr>
          <p:cNvPr id="36873" name="TextBox 13"/>
          <p:cNvSpPr txBox="1">
            <a:spLocks noChangeArrowheads="1"/>
          </p:cNvSpPr>
          <p:nvPr/>
        </p:nvSpPr>
        <p:spPr bwMode="auto">
          <a:xfrm>
            <a:off x="4171950" y="2386013"/>
            <a:ext cx="285750" cy="285750"/>
          </a:xfrm>
          <a:prstGeom prst="rect">
            <a:avLst/>
          </a:prstGeom>
          <a:noFill/>
          <a:ln w="9525">
            <a:noFill/>
            <a:miter lim="800000"/>
            <a:headEnd/>
            <a:tailEnd/>
          </a:ln>
        </p:spPr>
        <p:txBody>
          <a:bodyPr lIns="65306" tIns="32653" rIns="65306" bIns="32653">
            <a:spAutoFit/>
          </a:bodyPr>
          <a:lstStyle/>
          <a:p>
            <a:r>
              <a:rPr lang="ru-RU" altLang="zh-CN" sz="1400" b="1" u="sng"/>
              <a:t>1</a:t>
            </a:r>
          </a:p>
        </p:txBody>
      </p:sp>
      <p:sp>
        <p:nvSpPr>
          <p:cNvPr id="36874" name="TextBox 14"/>
          <p:cNvSpPr txBox="1">
            <a:spLocks noChangeArrowheads="1"/>
          </p:cNvSpPr>
          <p:nvPr/>
        </p:nvSpPr>
        <p:spPr bwMode="auto">
          <a:xfrm>
            <a:off x="2281238" y="600075"/>
            <a:ext cx="284162" cy="285750"/>
          </a:xfrm>
          <a:prstGeom prst="rect">
            <a:avLst/>
          </a:prstGeom>
          <a:noFill/>
          <a:ln w="9525">
            <a:noFill/>
            <a:miter lim="800000"/>
            <a:headEnd/>
            <a:tailEnd/>
          </a:ln>
        </p:spPr>
        <p:txBody>
          <a:bodyPr lIns="65306" tIns="32653" rIns="65306" bIns="32653">
            <a:spAutoFit/>
          </a:bodyPr>
          <a:lstStyle/>
          <a:p>
            <a:r>
              <a:rPr lang="ru-RU" altLang="zh-CN" sz="1400" b="1" u="sng"/>
              <a:t>1</a:t>
            </a:r>
          </a:p>
        </p:txBody>
      </p:sp>
      <p:sp>
        <p:nvSpPr>
          <p:cNvPr id="36875" name="TextBox 15"/>
          <p:cNvSpPr txBox="1">
            <a:spLocks noChangeArrowheads="1"/>
          </p:cNvSpPr>
          <p:nvPr/>
        </p:nvSpPr>
        <p:spPr bwMode="auto">
          <a:xfrm>
            <a:off x="1965325" y="4364038"/>
            <a:ext cx="285750" cy="285750"/>
          </a:xfrm>
          <a:prstGeom prst="rect">
            <a:avLst/>
          </a:prstGeom>
          <a:noFill/>
          <a:ln w="9525">
            <a:noFill/>
            <a:miter lim="800000"/>
            <a:headEnd/>
            <a:tailEnd/>
          </a:ln>
        </p:spPr>
        <p:txBody>
          <a:bodyPr lIns="65306" tIns="32653" rIns="65306" bIns="32653">
            <a:spAutoFit/>
          </a:bodyPr>
          <a:lstStyle/>
          <a:p>
            <a:r>
              <a:rPr lang="ru-RU" altLang="zh-CN" sz="1400" b="1" u="sng"/>
              <a:t>3</a:t>
            </a:r>
          </a:p>
        </p:txBody>
      </p:sp>
      <p:sp>
        <p:nvSpPr>
          <p:cNvPr id="36876" name="TextBox 16"/>
          <p:cNvSpPr txBox="1">
            <a:spLocks noChangeArrowheads="1"/>
          </p:cNvSpPr>
          <p:nvPr/>
        </p:nvSpPr>
        <p:spPr bwMode="auto">
          <a:xfrm>
            <a:off x="7940675" y="2395538"/>
            <a:ext cx="285750" cy="285750"/>
          </a:xfrm>
          <a:prstGeom prst="rect">
            <a:avLst/>
          </a:prstGeom>
          <a:noFill/>
          <a:ln w="9525">
            <a:noFill/>
            <a:miter lim="800000"/>
            <a:headEnd/>
            <a:tailEnd/>
          </a:ln>
        </p:spPr>
        <p:txBody>
          <a:bodyPr lIns="65306" tIns="32653" rIns="65306" bIns="32653">
            <a:spAutoFit/>
          </a:bodyPr>
          <a:lstStyle/>
          <a:p>
            <a:r>
              <a:rPr lang="ru-RU" altLang="zh-CN" sz="1400" b="1" u="sng"/>
              <a:t>4</a:t>
            </a:r>
          </a:p>
        </p:txBody>
      </p:sp>
      <p:sp>
        <p:nvSpPr>
          <p:cNvPr id="36877" name="TextBox 17"/>
          <p:cNvSpPr txBox="1">
            <a:spLocks noChangeArrowheads="1"/>
          </p:cNvSpPr>
          <p:nvPr/>
        </p:nvSpPr>
        <p:spPr bwMode="auto">
          <a:xfrm>
            <a:off x="5756275" y="233363"/>
            <a:ext cx="284163" cy="285750"/>
          </a:xfrm>
          <a:prstGeom prst="rect">
            <a:avLst/>
          </a:prstGeom>
          <a:noFill/>
          <a:ln w="9525">
            <a:noFill/>
            <a:miter lim="800000"/>
            <a:headEnd/>
            <a:tailEnd/>
          </a:ln>
        </p:spPr>
        <p:txBody>
          <a:bodyPr lIns="65306" tIns="32653" rIns="65306" bIns="32653">
            <a:spAutoFit/>
          </a:bodyPr>
          <a:lstStyle/>
          <a:p>
            <a:r>
              <a:rPr lang="ru-RU" altLang="zh-CN" sz="1400" b="1" u="sng"/>
              <a:t>1</a:t>
            </a:r>
          </a:p>
        </p:txBody>
      </p:sp>
      <p:cxnSp>
        <p:nvCxnSpPr>
          <p:cNvPr id="8" name="Прямая соединительная линия 7"/>
          <p:cNvCxnSpPr/>
          <p:nvPr/>
        </p:nvCxnSpPr>
        <p:spPr>
          <a:xfrm flipH="1">
            <a:off x="1382713" y="373063"/>
            <a:ext cx="958850" cy="1306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p:nvPr/>
        </p:nvCxnSpPr>
        <p:spPr>
          <a:xfrm flipH="1">
            <a:off x="4932363" y="457200"/>
            <a:ext cx="889000" cy="6572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flipH="1" flipV="1">
            <a:off x="4327525" y="2619375"/>
            <a:ext cx="303213" cy="327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p:cNvCxnSpPr/>
          <p:nvPr/>
        </p:nvCxnSpPr>
        <p:spPr>
          <a:xfrm flipH="1">
            <a:off x="1052513" y="365125"/>
            <a:ext cx="1298575" cy="11080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p:cNvCxnSpPr/>
          <p:nvPr/>
        </p:nvCxnSpPr>
        <p:spPr>
          <a:xfrm flipH="1">
            <a:off x="1862138" y="828675"/>
            <a:ext cx="479425" cy="10064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883" name="TextBox 30"/>
          <p:cNvSpPr txBox="1">
            <a:spLocks noChangeArrowheads="1"/>
          </p:cNvSpPr>
          <p:nvPr/>
        </p:nvSpPr>
        <p:spPr bwMode="auto">
          <a:xfrm>
            <a:off x="7886700" y="3121025"/>
            <a:ext cx="285750" cy="285750"/>
          </a:xfrm>
          <a:prstGeom prst="rect">
            <a:avLst/>
          </a:prstGeom>
          <a:noFill/>
          <a:ln w="9525">
            <a:noFill/>
            <a:miter lim="800000"/>
            <a:headEnd/>
            <a:tailEnd/>
          </a:ln>
        </p:spPr>
        <p:txBody>
          <a:bodyPr lIns="65306" tIns="32653" rIns="65306" bIns="32653">
            <a:spAutoFit/>
          </a:bodyPr>
          <a:lstStyle/>
          <a:p>
            <a:r>
              <a:rPr lang="ru-RU" altLang="zh-CN" sz="1400" b="1" u="sng"/>
              <a:t>3</a:t>
            </a:r>
          </a:p>
        </p:txBody>
      </p:sp>
      <p:cxnSp>
        <p:nvCxnSpPr>
          <p:cNvPr id="34" name="Прямая соединительная линия 33"/>
          <p:cNvCxnSpPr/>
          <p:nvPr/>
        </p:nvCxnSpPr>
        <p:spPr>
          <a:xfrm>
            <a:off x="7953375" y="3346450"/>
            <a:ext cx="579438" cy="14716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p:cNvCxnSpPr/>
          <p:nvPr/>
        </p:nvCxnSpPr>
        <p:spPr>
          <a:xfrm flipH="1">
            <a:off x="1036638" y="4587875"/>
            <a:ext cx="996950" cy="487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6886" name="Picture 10" descr="http://www.microsun.ru/images_logo/Logo_WalterBai.gif"/>
          <p:cNvPicPr>
            <a:picLocks noChangeAspect="1" noChangeArrowheads="1"/>
          </p:cNvPicPr>
          <p:nvPr/>
        </p:nvPicPr>
        <p:blipFill>
          <a:blip r:embed="rId7" cstate="print"/>
          <a:srcRect/>
          <a:stretch>
            <a:fillRect/>
          </a:stretch>
        </p:blipFill>
        <p:spPr bwMode="auto">
          <a:xfrm>
            <a:off x="7323138" y="2767013"/>
            <a:ext cx="1414462" cy="354012"/>
          </a:xfrm>
          <a:prstGeom prst="rect">
            <a:avLst/>
          </a:prstGeom>
          <a:noFill/>
          <a:ln w="9525">
            <a:noFill/>
            <a:miter lim="800000"/>
            <a:headEnd/>
            <a:tailEnd/>
          </a:ln>
        </p:spPr>
      </p:pic>
      <p:pic>
        <p:nvPicPr>
          <p:cNvPr id="36887" name="Picture 7" descr="C:\Users\user\Desktop\Фото слайдер-2\IMG_0867.JPG"/>
          <p:cNvPicPr>
            <a:picLocks noChangeAspect="1" noChangeArrowheads="1"/>
          </p:cNvPicPr>
          <p:nvPr/>
        </p:nvPicPr>
        <p:blipFill>
          <a:blip r:embed="rId8" cstate="print"/>
          <a:srcRect/>
          <a:stretch>
            <a:fillRect/>
          </a:stretch>
        </p:blipFill>
        <p:spPr bwMode="auto">
          <a:xfrm>
            <a:off x="6273800" y="136525"/>
            <a:ext cx="2857500" cy="2143125"/>
          </a:xfrm>
          <a:prstGeom prst="rect">
            <a:avLst/>
          </a:prstGeom>
          <a:noFill/>
          <a:ln w="9525">
            <a:noFill/>
            <a:miter lim="800000"/>
            <a:headEnd/>
            <a:tailEnd/>
          </a:ln>
        </p:spPr>
      </p:pic>
      <p:pic>
        <p:nvPicPr>
          <p:cNvPr id="36888" name="Picture 12" descr="http://www.ukipme.com/img/flags/Switzerland.png"/>
          <p:cNvPicPr>
            <a:picLocks noChangeAspect="1" noChangeArrowheads="1"/>
          </p:cNvPicPr>
          <p:nvPr/>
        </p:nvPicPr>
        <p:blipFill>
          <a:blip r:embed="rId9" cstate="print"/>
          <a:srcRect/>
          <a:stretch>
            <a:fillRect/>
          </a:stretch>
        </p:blipFill>
        <p:spPr bwMode="auto">
          <a:xfrm>
            <a:off x="7105650" y="3232150"/>
            <a:ext cx="217488" cy="217488"/>
          </a:xfrm>
          <a:prstGeom prst="rect">
            <a:avLst/>
          </a:prstGeom>
          <a:noFill/>
          <a:ln w="9525">
            <a:noFill/>
            <a:miter lim="800000"/>
            <a:headEnd/>
            <a:tailEnd/>
          </a:ln>
        </p:spPr>
      </p:pic>
      <p:pic>
        <p:nvPicPr>
          <p:cNvPr id="36889" name="Picture 16" descr="http://www.kostyor.ru/images0/imageslit/flag.gif"/>
          <p:cNvPicPr>
            <a:picLocks noChangeAspect="1" noChangeArrowheads="1"/>
          </p:cNvPicPr>
          <p:nvPr/>
        </p:nvPicPr>
        <p:blipFill>
          <a:blip r:embed="rId10" cstate="print"/>
          <a:srcRect/>
          <a:stretch>
            <a:fillRect/>
          </a:stretch>
        </p:blipFill>
        <p:spPr bwMode="auto">
          <a:xfrm>
            <a:off x="8737600" y="3225800"/>
            <a:ext cx="301625" cy="204788"/>
          </a:xfrm>
          <a:prstGeom prst="rect">
            <a:avLst/>
          </a:prstGeom>
          <a:noFill/>
          <a:ln w="9525">
            <a:noFill/>
            <a:miter lim="800000"/>
            <a:headEnd/>
            <a:tailEnd/>
          </a:ln>
        </p:spPr>
      </p:pic>
      <p:cxnSp>
        <p:nvCxnSpPr>
          <p:cNvPr id="32" name="Прямая соединительная линия 31"/>
          <p:cNvCxnSpPr/>
          <p:nvPr/>
        </p:nvCxnSpPr>
        <p:spPr>
          <a:xfrm>
            <a:off x="7246938" y="1027113"/>
            <a:ext cx="758825" cy="15922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4016" y="101189"/>
            <a:ext cx="8748464" cy="675681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cstate="print"/>
          <a:srcRect/>
          <a:stretch>
            <a:fillRect/>
          </a:stretch>
        </p:blipFill>
        <p:spPr bwMode="auto">
          <a:xfrm>
            <a:off x="143610" y="404664"/>
            <a:ext cx="4495234" cy="5999237"/>
          </a:xfrm>
          <a:prstGeom prst="rect">
            <a:avLst/>
          </a:prstGeom>
          <a:noFill/>
          <a:ln w="9525">
            <a:noFill/>
            <a:miter lim="800000"/>
            <a:headEnd/>
            <a:tailEnd/>
          </a:ln>
        </p:spPr>
      </p:pic>
      <p:pic>
        <p:nvPicPr>
          <p:cNvPr id="91140" name="Picture 4"/>
          <p:cNvPicPr>
            <a:picLocks noChangeAspect="1" noChangeArrowheads="1"/>
          </p:cNvPicPr>
          <p:nvPr/>
        </p:nvPicPr>
        <p:blipFill>
          <a:blip r:embed="rId3" cstate="print"/>
          <a:srcRect/>
          <a:stretch>
            <a:fillRect/>
          </a:stretch>
        </p:blipFill>
        <p:spPr bwMode="auto">
          <a:xfrm>
            <a:off x="5004048" y="116632"/>
            <a:ext cx="3500437" cy="1238250"/>
          </a:xfrm>
          <a:prstGeom prst="rect">
            <a:avLst/>
          </a:prstGeom>
          <a:noFill/>
          <a:ln w="9525">
            <a:noFill/>
            <a:miter lim="800000"/>
            <a:headEnd/>
            <a:tailEnd/>
          </a:ln>
        </p:spPr>
      </p:pic>
      <p:sp>
        <p:nvSpPr>
          <p:cNvPr id="7" name="TextBox 6"/>
          <p:cNvSpPr txBox="1"/>
          <p:nvPr/>
        </p:nvSpPr>
        <p:spPr>
          <a:xfrm>
            <a:off x="4860032" y="1397089"/>
            <a:ext cx="4283968" cy="5478423"/>
          </a:xfrm>
          <a:prstGeom prst="rect">
            <a:avLst/>
          </a:prstGeom>
          <a:noFill/>
        </p:spPr>
        <p:txBody>
          <a:bodyPr wrap="square" rtlCol="0">
            <a:spAutoFit/>
          </a:bodyPr>
          <a:lstStyle/>
          <a:p>
            <a:r>
              <a:rPr lang="en-US" sz="2000" i="1" dirty="0" smtClean="0"/>
              <a:t>Nicola Jones.</a:t>
            </a:r>
          </a:p>
          <a:p>
            <a:r>
              <a:rPr lang="en-US" sz="2000" dirty="0" smtClean="0"/>
              <a:t>The Earth needs a good massage to release all that pent-up tension and prevent catastrophic quakes. </a:t>
            </a:r>
          </a:p>
          <a:p>
            <a:endParaRPr lang="en-US" dirty="0" smtClean="0"/>
          </a:p>
          <a:p>
            <a:r>
              <a:rPr lang="en-US" dirty="0" smtClean="0"/>
              <a:t>But it would come at a price. </a:t>
            </a:r>
            <a:r>
              <a:rPr lang="en-US" b="1" dirty="0" smtClean="0"/>
              <a:t>To release the energy stored in a potential magnitude 7 quake, for example, would take about 30 earthquake of magnitude 6. Or 10000 magnitude 4 quakes. Or a million magnitude 2s. </a:t>
            </a:r>
            <a:r>
              <a:rPr lang="en-US" dirty="0" smtClean="0"/>
              <a:t>“Since even magnitude 4 events can cause damage, you wouldn’t want to stimulate events much larger than this,” says John Booker, a geophysicist from the University of Washington in Seattle. But playing it safe with magnitude 2s would mean triggering </a:t>
            </a:r>
            <a:r>
              <a:rPr lang="en-US" b="1" dirty="0" smtClean="0"/>
              <a:t>10 quakes a day for 300 years to drain off the stress</a:t>
            </a:r>
            <a:r>
              <a:rPr lang="en-US" dirty="0" smtClean="0"/>
              <a:t>.   </a:t>
            </a:r>
          </a:p>
          <a:p>
            <a:endParaRPr lang="ru-RU"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IRAN_Contract_2017\Visit to Tehran_December 2017\20110409-DeathTolls1Graphic.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607142"/>
            <a:ext cx="9144000" cy="5643716"/>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1045433" y="1628800"/>
            <a:ext cx="3816424" cy="2985433"/>
          </a:xfrm>
          <a:prstGeom prst="rect">
            <a:avLst/>
          </a:prstGeom>
          <a:noFill/>
        </p:spPr>
        <p:txBody>
          <a:bodyPr wrap="square" rtlCol="0">
            <a:spAutoFit/>
          </a:bodyPr>
          <a:lstStyle/>
          <a:p>
            <a:pPr algn="ctr"/>
            <a:r>
              <a:rPr lang="en-US" sz="8000" b="1" dirty="0" smtClean="0">
                <a:solidFill>
                  <a:srgbClr val="FF0000"/>
                </a:solidFill>
              </a:rPr>
              <a:t>2</a:t>
            </a:r>
            <a:r>
              <a:rPr lang="ru-RU" sz="8000" b="1" dirty="0" smtClean="0">
                <a:solidFill>
                  <a:srgbClr val="FF0000"/>
                </a:solidFill>
              </a:rPr>
              <a:t>,</a:t>
            </a:r>
            <a:r>
              <a:rPr lang="en-US" sz="8000" b="1" dirty="0" smtClean="0">
                <a:solidFill>
                  <a:srgbClr val="FF0000"/>
                </a:solidFill>
              </a:rPr>
              <a:t>32 </a:t>
            </a:r>
            <a:r>
              <a:rPr lang="ru-RU" sz="3600" b="1" dirty="0" smtClean="0">
                <a:solidFill>
                  <a:srgbClr val="FF0000"/>
                </a:solidFill>
              </a:rPr>
              <a:t>миллиона погибших</a:t>
            </a:r>
            <a:r>
              <a:rPr lang="en-US" sz="3600" b="1" dirty="0" smtClean="0">
                <a:solidFill>
                  <a:srgbClr val="FF0000"/>
                </a:solidFill>
              </a:rPr>
              <a:t> </a:t>
            </a:r>
            <a:r>
              <a:rPr lang="ru-RU" sz="3600" b="1" dirty="0" smtClean="0">
                <a:solidFill>
                  <a:srgbClr val="FF0000"/>
                </a:solidFill>
              </a:rPr>
              <a:t>в</a:t>
            </a:r>
            <a:r>
              <a:rPr lang="en-US" sz="3600" b="1" dirty="0" smtClean="0">
                <a:solidFill>
                  <a:srgbClr val="FF0000"/>
                </a:solidFill>
              </a:rPr>
              <a:t> 1900-2015</a:t>
            </a:r>
            <a:r>
              <a:rPr lang="ru-RU" sz="3600" b="1" dirty="0" smtClean="0">
                <a:solidFill>
                  <a:srgbClr val="FF0000"/>
                </a:solidFill>
              </a:rPr>
              <a:t> г.г.</a:t>
            </a:r>
            <a:endParaRPr lang="ru-RU" sz="3600" b="1" dirty="0">
              <a:solidFill>
                <a:srgbClr val="FF0000"/>
              </a:solidFill>
            </a:endParaRPr>
          </a:p>
        </p:txBody>
      </p:sp>
      <p:sp>
        <p:nvSpPr>
          <p:cNvPr id="5" name="TextBox 4"/>
          <p:cNvSpPr txBox="1"/>
          <p:nvPr/>
        </p:nvSpPr>
        <p:spPr>
          <a:xfrm>
            <a:off x="323528" y="116632"/>
            <a:ext cx="8424936" cy="1077218"/>
          </a:xfrm>
          <a:prstGeom prst="rect">
            <a:avLst/>
          </a:prstGeom>
          <a:solidFill>
            <a:schemeClr val="bg1"/>
          </a:solidFill>
        </p:spPr>
        <p:txBody>
          <a:bodyPr wrap="square" rtlCol="0">
            <a:spAutoFit/>
          </a:bodyPr>
          <a:lstStyle/>
          <a:p>
            <a:pPr algn="ctr"/>
            <a:r>
              <a:rPr lang="ru-RU" sz="3200" b="1" dirty="0" smtClean="0"/>
              <a:t>Человеческие потери от землетрясений с 1990  по 2015 г.</a:t>
            </a:r>
            <a:endParaRPr lang="ru-RU"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1"/>
          </p:nvPr>
        </p:nvSpPr>
        <p:spPr>
          <a:xfrm>
            <a:off x="6553200" y="6248400"/>
            <a:ext cx="2133600" cy="476250"/>
          </a:xfrm>
        </p:spPr>
        <p:txBody>
          <a:bodyPr/>
          <a:lstStyle/>
          <a:p>
            <a:pPr>
              <a:defRPr/>
            </a:pPr>
            <a:fld id="{D0AC4B65-FDB7-4F37-A800-8EE3F100317F}" type="slidenum">
              <a:rPr lang="ru-RU" smtClean="0"/>
              <a:pPr>
                <a:defRPr/>
              </a:pPr>
              <a:t>30</a:t>
            </a:fld>
            <a:endParaRPr lang="ru-RU"/>
          </a:p>
        </p:txBody>
      </p:sp>
      <p:sp>
        <p:nvSpPr>
          <p:cNvPr id="5" name="Rectangle 2"/>
          <p:cNvSpPr>
            <a:spLocks noChangeArrowheads="1"/>
          </p:cNvSpPr>
          <p:nvPr/>
        </p:nvSpPr>
        <p:spPr bwMode="auto">
          <a:xfrm>
            <a:off x="352425" y="47625"/>
            <a:ext cx="8994385" cy="1077218"/>
          </a:xfrm>
          <a:prstGeom prst="rect">
            <a:avLst/>
          </a:prstGeom>
          <a:noFill/>
          <a:ln w="9525">
            <a:noFill/>
            <a:miter lim="800000"/>
            <a:headEnd/>
            <a:tailEnd/>
          </a:ln>
        </p:spPr>
        <p:txBody>
          <a:bodyPr wrap="none">
            <a:spAutoFit/>
          </a:bodyPr>
          <a:lstStyle/>
          <a:p>
            <a:pPr marL="371475" indent="-371475"/>
            <a:r>
              <a:rPr lang="ru-RU" sz="3200" b="1" dirty="0" smtClean="0"/>
              <a:t>Примеры выделения накопленных </a:t>
            </a:r>
            <a:r>
              <a:rPr lang="ru-RU" sz="3200" b="1" dirty="0" err="1" smtClean="0"/>
              <a:t>тектнических</a:t>
            </a:r>
            <a:endParaRPr lang="ru-RU" sz="3200" b="1" dirty="0" smtClean="0"/>
          </a:p>
          <a:p>
            <a:pPr marL="371475" indent="-371475"/>
            <a:r>
              <a:rPr lang="ru-RU" sz="3200" b="1" dirty="0" smtClean="0"/>
              <a:t>напряжений в природе</a:t>
            </a:r>
            <a:endParaRPr lang="ru-RU" sz="3200" b="1" dirty="0"/>
          </a:p>
        </p:txBody>
      </p:sp>
      <p:pic>
        <p:nvPicPr>
          <p:cNvPr id="6" name="Picture 3"/>
          <p:cNvPicPr>
            <a:picLocks noChangeAspect="1" noChangeArrowheads="1"/>
          </p:cNvPicPr>
          <p:nvPr/>
        </p:nvPicPr>
        <p:blipFill>
          <a:blip r:embed="rId3" cstate="print"/>
          <a:srcRect/>
          <a:stretch>
            <a:fillRect/>
          </a:stretch>
        </p:blipFill>
        <p:spPr bwMode="auto">
          <a:xfrm>
            <a:off x="684213" y="1884363"/>
            <a:ext cx="3240087" cy="1760537"/>
          </a:xfrm>
          <a:prstGeom prst="rect">
            <a:avLst/>
          </a:prstGeom>
          <a:noFill/>
          <a:ln w="9525">
            <a:noFill/>
            <a:miter lim="800000"/>
            <a:headEnd/>
            <a:tailEnd/>
          </a:ln>
        </p:spPr>
      </p:pic>
      <p:sp>
        <p:nvSpPr>
          <p:cNvPr id="7" name="Text Box 4"/>
          <p:cNvSpPr txBox="1">
            <a:spLocks noChangeArrowheads="1"/>
          </p:cNvSpPr>
          <p:nvPr/>
        </p:nvSpPr>
        <p:spPr bwMode="auto">
          <a:xfrm>
            <a:off x="611188" y="1065213"/>
            <a:ext cx="3097212" cy="862012"/>
          </a:xfrm>
          <a:prstGeom prst="rect">
            <a:avLst/>
          </a:prstGeom>
          <a:noFill/>
          <a:ln w="9525">
            <a:noFill/>
            <a:miter lim="800000"/>
            <a:headEnd/>
            <a:tailEnd/>
          </a:ln>
        </p:spPr>
        <p:txBody>
          <a:bodyPr>
            <a:spAutoFit/>
          </a:bodyPr>
          <a:lstStyle/>
          <a:p>
            <a:pPr>
              <a:spcBef>
                <a:spcPct val="50000"/>
              </a:spcBef>
            </a:pPr>
            <a:r>
              <a:rPr lang="en-US" sz="2000" dirty="0" smtClean="0"/>
              <a:t>Normal earthquakes</a:t>
            </a:r>
            <a:endParaRPr lang="en-US" sz="2000" dirty="0"/>
          </a:p>
          <a:p>
            <a:pPr>
              <a:spcBef>
                <a:spcPct val="50000"/>
              </a:spcBef>
            </a:pPr>
            <a:r>
              <a:rPr lang="en-US" sz="2000" dirty="0" err="1"/>
              <a:t>V</a:t>
            </a:r>
            <a:r>
              <a:rPr lang="en-US" sz="2000" baseline="-25000" dirty="0" err="1"/>
              <a:t>r</a:t>
            </a:r>
            <a:r>
              <a:rPr lang="en-US" sz="2000" baseline="-25000" dirty="0"/>
              <a:t> </a:t>
            </a:r>
            <a:r>
              <a:rPr lang="ru-RU" sz="2000" dirty="0"/>
              <a:t>~ </a:t>
            </a:r>
            <a:r>
              <a:rPr lang="en-US" sz="2000" dirty="0"/>
              <a:t>1.5 – 3</a:t>
            </a:r>
            <a:r>
              <a:rPr lang="ru-RU" sz="2000" dirty="0"/>
              <a:t> </a:t>
            </a:r>
            <a:r>
              <a:rPr lang="en-US" sz="2000" dirty="0"/>
              <a:t>km</a:t>
            </a:r>
            <a:r>
              <a:rPr lang="ru-RU" sz="2000" dirty="0"/>
              <a:t>/</a:t>
            </a:r>
            <a:r>
              <a:rPr lang="en-US" sz="2000" dirty="0"/>
              <a:t>s </a:t>
            </a:r>
            <a:endParaRPr lang="ru-RU" sz="2000" dirty="0"/>
          </a:p>
        </p:txBody>
      </p:sp>
      <p:pic>
        <p:nvPicPr>
          <p:cNvPr id="8" name="Picture 5"/>
          <p:cNvPicPr>
            <a:picLocks noChangeAspect="1" noChangeArrowheads="1"/>
          </p:cNvPicPr>
          <p:nvPr/>
        </p:nvPicPr>
        <p:blipFill>
          <a:blip r:embed="rId4" cstate="print"/>
          <a:srcRect/>
          <a:stretch>
            <a:fillRect/>
          </a:stretch>
        </p:blipFill>
        <p:spPr bwMode="auto">
          <a:xfrm>
            <a:off x="757238" y="4579938"/>
            <a:ext cx="3167062" cy="1801812"/>
          </a:xfrm>
          <a:prstGeom prst="rect">
            <a:avLst/>
          </a:prstGeom>
          <a:noFill/>
          <a:ln w="9525">
            <a:noFill/>
            <a:miter lim="800000"/>
            <a:headEnd/>
            <a:tailEnd/>
          </a:ln>
        </p:spPr>
      </p:pic>
      <p:pic>
        <p:nvPicPr>
          <p:cNvPr id="9" name="Picture 6"/>
          <p:cNvPicPr>
            <a:picLocks noChangeAspect="1" noChangeArrowheads="1"/>
          </p:cNvPicPr>
          <p:nvPr/>
        </p:nvPicPr>
        <p:blipFill>
          <a:blip r:embed="rId5" cstate="print"/>
          <a:srcRect/>
          <a:stretch>
            <a:fillRect/>
          </a:stretch>
        </p:blipFill>
        <p:spPr bwMode="auto">
          <a:xfrm>
            <a:off x="5076825" y="1844824"/>
            <a:ext cx="3311525" cy="1384300"/>
          </a:xfrm>
          <a:prstGeom prst="rect">
            <a:avLst/>
          </a:prstGeom>
          <a:noFill/>
          <a:ln w="9525">
            <a:noFill/>
            <a:miter lim="800000"/>
            <a:headEnd/>
            <a:tailEnd/>
          </a:ln>
        </p:spPr>
      </p:pic>
      <p:pic>
        <p:nvPicPr>
          <p:cNvPr id="10" name="Picture 7"/>
          <p:cNvPicPr>
            <a:picLocks noChangeAspect="1" noChangeArrowheads="1"/>
          </p:cNvPicPr>
          <p:nvPr/>
        </p:nvPicPr>
        <p:blipFill>
          <a:blip r:embed="rId6" cstate="print"/>
          <a:srcRect/>
          <a:stretch>
            <a:fillRect/>
          </a:stretch>
        </p:blipFill>
        <p:spPr bwMode="auto">
          <a:xfrm>
            <a:off x="5075238" y="4895850"/>
            <a:ext cx="3384550" cy="1485900"/>
          </a:xfrm>
          <a:prstGeom prst="rect">
            <a:avLst/>
          </a:prstGeom>
          <a:noFill/>
          <a:ln w="9525">
            <a:noFill/>
            <a:miter lim="800000"/>
            <a:headEnd/>
            <a:tailEnd/>
          </a:ln>
        </p:spPr>
      </p:pic>
      <p:sp>
        <p:nvSpPr>
          <p:cNvPr id="11" name="Text Box 8"/>
          <p:cNvSpPr txBox="1">
            <a:spLocks noChangeArrowheads="1"/>
          </p:cNvSpPr>
          <p:nvPr/>
        </p:nvSpPr>
        <p:spPr bwMode="auto">
          <a:xfrm>
            <a:off x="323850" y="3652838"/>
            <a:ext cx="4032250" cy="862012"/>
          </a:xfrm>
          <a:prstGeom prst="rect">
            <a:avLst/>
          </a:prstGeom>
          <a:noFill/>
          <a:ln w="9525">
            <a:noFill/>
            <a:miter lim="800000"/>
            <a:headEnd/>
            <a:tailEnd/>
          </a:ln>
        </p:spPr>
        <p:txBody>
          <a:bodyPr>
            <a:spAutoFit/>
          </a:bodyPr>
          <a:lstStyle/>
          <a:p>
            <a:pPr>
              <a:spcBef>
                <a:spcPct val="50000"/>
              </a:spcBef>
            </a:pPr>
            <a:r>
              <a:rPr lang="en-US" sz="2000" dirty="0"/>
              <a:t>Low frequency earthquakes (</a:t>
            </a:r>
            <a:r>
              <a:rPr lang="en-US" sz="2000" dirty="0" err="1"/>
              <a:t>LFEq</a:t>
            </a:r>
            <a:r>
              <a:rPr lang="en-US" sz="2000" dirty="0"/>
              <a:t>)</a:t>
            </a:r>
            <a:endParaRPr lang="ru-RU" sz="2000" dirty="0"/>
          </a:p>
          <a:p>
            <a:pPr>
              <a:spcBef>
                <a:spcPct val="50000"/>
              </a:spcBef>
            </a:pPr>
            <a:r>
              <a:rPr lang="en-US" sz="2000" dirty="0" err="1"/>
              <a:t>V</a:t>
            </a:r>
            <a:r>
              <a:rPr lang="en-US" sz="2000" baseline="-25000" dirty="0" err="1"/>
              <a:t>r</a:t>
            </a:r>
            <a:r>
              <a:rPr lang="en-US" sz="2000" baseline="-25000" dirty="0"/>
              <a:t> </a:t>
            </a:r>
            <a:r>
              <a:rPr lang="ru-RU" sz="2000" dirty="0"/>
              <a:t>~ </a:t>
            </a:r>
            <a:r>
              <a:rPr lang="en-US" sz="2000" dirty="0"/>
              <a:t>  50-500 m</a:t>
            </a:r>
            <a:r>
              <a:rPr lang="ru-RU" sz="2000" dirty="0"/>
              <a:t>/</a:t>
            </a:r>
            <a:r>
              <a:rPr lang="en-US" sz="2000" dirty="0"/>
              <a:t>s</a:t>
            </a:r>
            <a:endParaRPr lang="ru-RU" sz="2000" dirty="0"/>
          </a:p>
        </p:txBody>
      </p:sp>
      <p:sp>
        <p:nvSpPr>
          <p:cNvPr id="12" name="Text Box 9"/>
          <p:cNvSpPr txBox="1">
            <a:spLocks noChangeArrowheads="1"/>
          </p:cNvSpPr>
          <p:nvPr/>
        </p:nvSpPr>
        <p:spPr bwMode="auto">
          <a:xfrm>
            <a:off x="5148064" y="620688"/>
            <a:ext cx="4103687" cy="1168400"/>
          </a:xfrm>
          <a:prstGeom prst="rect">
            <a:avLst/>
          </a:prstGeom>
          <a:noFill/>
          <a:ln w="9525">
            <a:noFill/>
            <a:miter lim="800000"/>
            <a:headEnd/>
            <a:tailEnd/>
          </a:ln>
        </p:spPr>
        <p:txBody>
          <a:bodyPr>
            <a:spAutoFit/>
          </a:bodyPr>
          <a:lstStyle/>
          <a:p>
            <a:pPr>
              <a:spcBef>
                <a:spcPct val="50000"/>
              </a:spcBef>
            </a:pPr>
            <a:r>
              <a:rPr lang="en-US" sz="2000" dirty="0"/>
              <a:t>Very low-frequency earthquake (</a:t>
            </a:r>
            <a:r>
              <a:rPr lang="en-US" sz="2000" dirty="0" err="1"/>
              <a:t>VLFEq</a:t>
            </a:r>
            <a:r>
              <a:rPr lang="en-US" sz="2000" dirty="0"/>
              <a:t>)</a:t>
            </a:r>
          </a:p>
          <a:p>
            <a:pPr>
              <a:spcBef>
                <a:spcPct val="50000"/>
              </a:spcBef>
            </a:pPr>
            <a:r>
              <a:rPr lang="en-US" sz="2000" dirty="0" err="1"/>
              <a:t>V</a:t>
            </a:r>
            <a:r>
              <a:rPr lang="en-US" sz="2000" baseline="-25000" dirty="0" err="1"/>
              <a:t>r</a:t>
            </a:r>
            <a:r>
              <a:rPr lang="en-US" sz="2000" dirty="0"/>
              <a:t>  </a:t>
            </a:r>
            <a:r>
              <a:rPr lang="ru-RU" sz="2000" dirty="0"/>
              <a:t>~ </a:t>
            </a:r>
            <a:r>
              <a:rPr lang="en-US" sz="2000" dirty="0"/>
              <a:t>  10-100 m</a:t>
            </a:r>
            <a:r>
              <a:rPr lang="ru-RU" sz="2000" dirty="0"/>
              <a:t>/</a:t>
            </a:r>
            <a:r>
              <a:rPr lang="en-US" sz="2000" dirty="0"/>
              <a:t>s</a:t>
            </a:r>
            <a:endParaRPr lang="ru-RU" sz="2000" dirty="0"/>
          </a:p>
        </p:txBody>
      </p:sp>
      <p:sp>
        <p:nvSpPr>
          <p:cNvPr id="13" name="Text Box 10"/>
          <p:cNvSpPr txBox="1">
            <a:spLocks noChangeArrowheads="1"/>
          </p:cNvSpPr>
          <p:nvPr/>
        </p:nvSpPr>
        <p:spPr bwMode="auto">
          <a:xfrm>
            <a:off x="4787900" y="3541713"/>
            <a:ext cx="4032250" cy="1323975"/>
          </a:xfrm>
          <a:prstGeom prst="rect">
            <a:avLst/>
          </a:prstGeom>
          <a:noFill/>
          <a:ln w="9525">
            <a:noFill/>
            <a:miter lim="800000"/>
            <a:headEnd/>
            <a:tailEnd/>
          </a:ln>
        </p:spPr>
        <p:txBody>
          <a:bodyPr>
            <a:spAutoFit/>
          </a:bodyPr>
          <a:lstStyle/>
          <a:p>
            <a:pPr>
              <a:spcBef>
                <a:spcPct val="50000"/>
              </a:spcBef>
            </a:pPr>
            <a:r>
              <a:rPr lang="en-US" sz="2000" dirty="0"/>
              <a:t>Slow </a:t>
            </a:r>
            <a:r>
              <a:rPr lang="en-US" sz="2000" dirty="0" smtClean="0"/>
              <a:t>earthquakes/Slow </a:t>
            </a:r>
            <a:r>
              <a:rPr lang="en-US" sz="2000" dirty="0"/>
              <a:t>slip </a:t>
            </a:r>
            <a:r>
              <a:rPr lang="en-US" sz="2000" dirty="0" smtClean="0"/>
              <a:t>events/</a:t>
            </a:r>
            <a:r>
              <a:rPr lang="ru-RU" sz="2000" dirty="0" smtClean="0"/>
              <a:t> </a:t>
            </a:r>
            <a:endParaRPr lang="en-US" sz="2000" dirty="0"/>
          </a:p>
          <a:p>
            <a:pPr>
              <a:spcBef>
                <a:spcPct val="50000"/>
              </a:spcBef>
            </a:pPr>
            <a:r>
              <a:rPr lang="en-US" sz="2000" dirty="0" smtClean="0"/>
              <a:t>“Silent earthquakes”</a:t>
            </a:r>
            <a:endParaRPr lang="en-US" sz="2000" dirty="0"/>
          </a:p>
          <a:p>
            <a:pPr algn="ctr">
              <a:spcBef>
                <a:spcPct val="50000"/>
              </a:spcBef>
            </a:pPr>
            <a:r>
              <a:rPr lang="en-US" sz="2000" dirty="0" err="1"/>
              <a:t>V</a:t>
            </a:r>
            <a:r>
              <a:rPr lang="en-US" sz="2000" baseline="-25000" dirty="0" err="1"/>
              <a:t>r</a:t>
            </a:r>
            <a:r>
              <a:rPr lang="en-US" sz="2000" dirty="0"/>
              <a:t> &lt; </a:t>
            </a:r>
            <a:r>
              <a:rPr lang="en-US" sz="2000" dirty="0" smtClean="0"/>
              <a:t> 0.01 m</a:t>
            </a:r>
            <a:r>
              <a:rPr lang="ru-RU" sz="2000" dirty="0" smtClean="0"/>
              <a:t>/</a:t>
            </a:r>
            <a:r>
              <a:rPr lang="en-US" sz="2000" dirty="0" smtClean="0"/>
              <a:t>s</a:t>
            </a:r>
            <a:endParaRPr lang="ru-RU" sz="2000" dirty="0"/>
          </a:p>
        </p:txBody>
      </p:sp>
      <p:sp>
        <p:nvSpPr>
          <p:cNvPr id="14" name="Text Box 11"/>
          <p:cNvSpPr txBox="1">
            <a:spLocks noChangeArrowheads="1"/>
          </p:cNvSpPr>
          <p:nvPr/>
        </p:nvSpPr>
        <p:spPr bwMode="auto">
          <a:xfrm>
            <a:off x="4068539" y="6446838"/>
            <a:ext cx="2879725" cy="366712"/>
          </a:xfrm>
          <a:prstGeom prst="rect">
            <a:avLst/>
          </a:prstGeom>
          <a:noFill/>
          <a:ln w="9525">
            <a:noFill/>
            <a:miter lim="800000"/>
            <a:headEnd/>
            <a:tailEnd/>
          </a:ln>
        </p:spPr>
        <p:txBody>
          <a:bodyPr>
            <a:spAutoFit/>
          </a:bodyPr>
          <a:lstStyle/>
          <a:p>
            <a:pPr>
              <a:spcBef>
                <a:spcPct val="50000"/>
              </a:spcBef>
            </a:pPr>
            <a:r>
              <a:rPr lang="en-US" i="1" dirty="0"/>
              <a:t>Peng, Gomberg 2010</a:t>
            </a:r>
            <a:endParaRPr lang="ru-RU" i="1" dirty="0"/>
          </a:p>
        </p:txBody>
      </p:sp>
      <p:sp>
        <p:nvSpPr>
          <p:cNvPr id="15" name="Овал 14"/>
          <p:cNvSpPr/>
          <p:nvPr/>
        </p:nvSpPr>
        <p:spPr>
          <a:xfrm>
            <a:off x="4129388" y="3140968"/>
            <a:ext cx="4907108" cy="33058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242746" y="6381750"/>
            <a:ext cx="3393150" cy="369332"/>
          </a:xfrm>
          <a:prstGeom prst="rect">
            <a:avLst/>
          </a:prstGeom>
        </p:spPr>
        <p:txBody>
          <a:bodyPr wrap="square">
            <a:spAutoFit/>
          </a:bodyPr>
          <a:lstStyle/>
          <a:p>
            <a:pPr algn="ctr">
              <a:spcBef>
                <a:spcPct val="50000"/>
              </a:spcBef>
            </a:pPr>
            <a:r>
              <a:rPr lang="en-US" dirty="0" err="1"/>
              <a:t>V</a:t>
            </a:r>
            <a:r>
              <a:rPr lang="en-US" baseline="-25000" dirty="0" err="1"/>
              <a:t>r</a:t>
            </a:r>
            <a:r>
              <a:rPr lang="en-US" dirty="0"/>
              <a:t> </a:t>
            </a:r>
            <a:r>
              <a:rPr lang="en-US" dirty="0" smtClean="0"/>
              <a:t>– fault rupture velocity</a:t>
            </a:r>
            <a:endParaRPr lang="ru-RU" dirty="0"/>
          </a:p>
        </p:txBody>
      </p:sp>
    </p:spTree>
    <p:extLst>
      <p:ext uri="{BB962C8B-B14F-4D97-AF65-F5344CB8AC3E}">
        <p14:creationId xmlns="" xmlns:p14="http://schemas.microsoft.com/office/powerpoint/2010/main" val="26418513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4016" y="-13935"/>
            <a:ext cx="8964488" cy="687193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15416"/>
            <a:ext cx="9144000" cy="1143000"/>
          </a:xfrm>
        </p:spPr>
        <p:txBody>
          <a:bodyPr>
            <a:normAutofit fontScale="90000"/>
          </a:bodyPr>
          <a:lstStyle/>
          <a:p>
            <a:r>
              <a:rPr lang="ru-RU" dirty="0" smtClean="0"/>
              <a:t>Эволюция </a:t>
            </a:r>
            <a:r>
              <a:rPr lang="en-US" dirty="0" smtClean="0"/>
              <a:t>SSE </a:t>
            </a:r>
            <a:r>
              <a:rPr lang="ru-RU" dirty="0" smtClean="0"/>
              <a:t>в обычное землетрясение</a:t>
            </a:r>
            <a:endParaRPr lang="ru-RU" dirty="0"/>
          </a:p>
        </p:txBody>
      </p:sp>
      <p:pic>
        <p:nvPicPr>
          <p:cNvPr id="66562" name="Picture 2" descr="C:\Users\Victor\Pictures\slow-slip-earthquake.bmp"/>
          <p:cNvPicPr>
            <a:picLocks noChangeAspect="1" noChangeArrowheads="1"/>
          </p:cNvPicPr>
          <p:nvPr/>
        </p:nvPicPr>
        <p:blipFill>
          <a:blip r:embed="rId2" cstate="print"/>
          <a:srcRect/>
          <a:stretch>
            <a:fillRect/>
          </a:stretch>
        </p:blipFill>
        <p:spPr bwMode="auto">
          <a:xfrm>
            <a:off x="1043608" y="620688"/>
            <a:ext cx="7262104" cy="5442924"/>
          </a:xfrm>
          <a:prstGeom prst="rect">
            <a:avLst/>
          </a:prstGeom>
          <a:noFill/>
        </p:spPr>
      </p:pic>
      <p:sp>
        <p:nvSpPr>
          <p:cNvPr id="5" name="Прямоугольник 4"/>
          <p:cNvSpPr/>
          <p:nvPr/>
        </p:nvSpPr>
        <p:spPr>
          <a:xfrm>
            <a:off x="179512" y="6165304"/>
            <a:ext cx="8784976" cy="646331"/>
          </a:xfrm>
          <a:prstGeom prst="rect">
            <a:avLst/>
          </a:prstGeom>
        </p:spPr>
        <p:txBody>
          <a:bodyPr wrap="square">
            <a:spAutoFit/>
          </a:bodyPr>
          <a:lstStyle/>
          <a:p>
            <a:r>
              <a:rPr lang="en-US" dirty="0" err="1" smtClean="0"/>
              <a:t>Segall</a:t>
            </a:r>
            <a:r>
              <a:rPr lang="en-US" dirty="0" smtClean="0"/>
              <a:t>, P</a:t>
            </a:r>
            <a:r>
              <a:rPr lang="en-US" dirty="0" smtClean="0"/>
              <a:t>., and </a:t>
            </a:r>
            <a:r>
              <a:rPr lang="en-US" dirty="0" smtClean="0"/>
              <a:t>A. M. Bradley (2012), Slow-slip evolves into </a:t>
            </a:r>
            <a:r>
              <a:rPr lang="en-US" dirty="0" err="1" smtClean="0"/>
              <a:t>megathrust</a:t>
            </a:r>
            <a:r>
              <a:rPr lang="en-US" dirty="0" smtClean="0"/>
              <a:t> earthquakes</a:t>
            </a:r>
          </a:p>
          <a:p>
            <a:r>
              <a:rPr lang="en-US" dirty="0" smtClean="0"/>
              <a:t>in 2D numerical simulations, </a:t>
            </a:r>
            <a:r>
              <a:rPr lang="en-US" dirty="0" err="1" smtClean="0"/>
              <a:t>Geophys</a:t>
            </a:r>
            <a:r>
              <a:rPr lang="en-US" dirty="0" smtClean="0"/>
              <a:t>. Res. </a:t>
            </a:r>
            <a:r>
              <a:rPr lang="en-US" dirty="0" err="1" smtClean="0"/>
              <a:t>Lett</a:t>
            </a:r>
            <a:r>
              <a:rPr lang="en-US" dirty="0" smtClean="0"/>
              <a:t>., 39</a:t>
            </a:r>
            <a:r>
              <a:rPr lang="en-US" dirty="0" smtClean="0"/>
              <a:t>, L18308</a:t>
            </a:r>
            <a:r>
              <a:rPr lang="en-US" dirty="0" smtClean="0"/>
              <a:t>, doi:10.1029/2012GL052811.</a:t>
            </a:r>
            <a:endParaRPr lang="ru-RU"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23528" y="116632"/>
            <a:ext cx="8424936" cy="584775"/>
          </a:xfrm>
          <a:prstGeom prst="rect">
            <a:avLst/>
          </a:prstGeom>
        </p:spPr>
        <p:txBody>
          <a:bodyPr wrap="square">
            <a:spAutoFit/>
          </a:bodyPr>
          <a:lstStyle/>
          <a:p>
            <a:r>
              <a:rPr lang="ru-RU" sz="3200" b="1" dirty="0" smtClean="0"/>
              <a:t>Заключение (</a:t>
            </a:r>
            <a:r>
              <a:rPr lang="en-US" sz="3200" b="1" dirty="0" smtClean="0"/>
              <a:t>to be continued)</a:t>
            </a:r>
            <a:endParaRPr lang="ru-RU" sz="3200" b="1" dirty="0"/>
          </a:p>
        </p:txBody>
      </p:sp>
      <p:sp>
        <p:nvSpPr>
          <p:cNvPr id="6" name="Прямоугольник 5"/>
          <p:cNvSpPr/>
          <p:nvPr/>
        </p:nvSpPr>
        <p:spPr>
          <a:xfrm>
            <a:off x="36512" y="692696"/>
            <a:ext cx="9144000" cy="6186309"/>
          </a:xfrm>
          <a:prstGeom prst="rect">
            <a:avLst/>
          </a:prstGeom>
        </p:spPr>
        <p:txBody>
          <a:bodyPr wrap="square">
            <a:spAutoFit/>
          </a:bodyPr>
          <a:lstStyle/>
          <a:p>
            <a:pPr marL="457200" indent="-457200">
              <a:buAutoNum type="arabicParenR"/>
            </a:pPr>
            <a:r>
              <a:rPr lang="ru-RU" sz="2200" dirty="0" smtClean="0"/>
              <a:t>Примеры регулирования сейсмического режима </a:t>
            </a:r>
            <a:r>
              <a:rPr lang="en-US" sz="2200" dirty="0" smtClean="0"/>
              <a:t> </a:t>
            </a:r>
            <a:r>
              <a:rPr lang="ru-RU" sz="2200" dirty="0" smtClean="0"/>
              <a:t>при воздействии на земну</a:t>
            </a:r>
            <a:r>
              <a:rPr lang="ru-RU" sz="2200" dirty="0" smtClean="0"/>
              <a:t>ю кору </a:t>
            </a:r>
            <a:r>
              <a:rPr lang="ru-RU" sz="2200" dirty="0" smtClean="0"/>
              <a:t>в </a:t>
            </a:r>
            <a:r>
              <a:rPr lang="ru-RU" sz="2200" dirty="0" smtClean="0"/>
              <a:t>различных регионах земного шара подтверждают возможность искусственного снижения сейсмической опасности</a:t>
            </a:r>
            <a:r>
              <a:rPr lang="en-US" sz="2200" dirty="0" smtClean="0"/>
              <a:t>.</a:t>
            </a:r>
            <a:endParaRPr lang="ru-RU" sz="2200" dirty="0" smtClean="0"/>
          </a:p>
          <a:p>
            <a:pPr marL="457200" indent="-457200">
              <a:buAutoNum type="arabicParenR"/>
            </a:pPr>
            <a:r>
              <a:rPr lang="ru-RU" sz="2200" dirty="0" smtClean="0"/>
              <a:t>Результатом такого управления должна быть трансформация режима </a:t>
            </a:r>
            <a:r>
              <a:rPr lang="en-US" sz="2200" dirty="0" smtClean="0"/>
              <a:t>“stick-slip” </a:t>
            </a:r>
            <a:r>
              <a:rPr lang="ru-RU" sz="2200" dirty="0" smtClean="0"/>
              <a:t>в события медленного скольжения или крип.</a:t>
            </a:r>
          </a:p>
          <a:p>
            <a:pPr marL="457200" indent="-457200">
              <a:buAutoNum type="arabicParenR"/>
            </a:pPr>
            <a:r>
              <a:rPr lang="ru-RU" sz="2200" dirty="0" smtClean="0"/>
              <a:t>Наиболее </a:t>
            </a:r>
            <a:r>
              <a:rPr lang="ru-RU" sz="2200" dirty="0" smtClean="0"/>
              <a:t>гибким методом </a:t>
            </a:r>
            <a:r>
              <a:rPr lang="ru-RU" sz="2200" dirty="0" smtClean="0"/>
              <a:t>искусственного воздействия на </a:t>
            </a:r>
            <a:r>
              <a:rPr lang="ru-RU" sz="2200" dirty="0" err="1" smtClean="0"/>
              <a:t>сейсмогенный</a:t>
            </a:r>
            <a:r>
              <a:rPr lang="ru-RU" sz="2200" dirty="0" smtClean="0"/>
              <a:t> разлом является </a:t>
            </a:r>
            <a:r>
              <a:rPr lang="ru-RU" sz="2200" dirty="0" smtClean="0"/>
              <a:t>электрическое </a:t>
            </a:r>
            <a:r>
              <a:rPr lang="ru-RU" sz="2200" dirty="0" smtClean="0"/>
              <a:t>воздействие с учетом </a:t>
            </a:r>
            <a:r>
              <a:rPr lang="ru-RU" sz="2200" dirty="0" smtClean="0"/>
              <a:t>возможности изменения его параметров в широком диапазоне (</a:t>
            </a:r>
            <a:r>
              <a:rPr lang="ru-RU" sz="2200" dirty="0" smtClean="0"/>
              <a:t>амплитуда тока/напряжения, частота, длительность </a:t>
            </a:r>
            <a:r>
              <a:rPr lang="ru-RU" sz="2200" dirty="0" smtClean="0"/>
              <a:t>воздействия),  а также мобильности, компактности, экологической безопасности </a:t>
            </a:r>
            <a:r>
              <a:rPr lang="ru-RU" sz="2200" dirty="0" smtClean="0"/>
              <a:t>источника электрического </a:t>
            </a:r>
            <a:r>
              <a:rPr lang="ru-RU" sz="2200" dirty="0" smtClean="0"/>
              <a:t>тока и относительно низкой стоимости.</a:t>
            </a:r>
            <a:endParaRPr lang="ru-RU" sz="2200" dirty="0" smtClean="0"/>
          </a:p>
          <a:p>
            <a:pPr marL="457200" indent="-457200">
              <a:buAutoNum type="arabicParenR"/>
            </a:pPr>
            <a:r>
              <a:rPr lang="ru-RU" sz="2200" dirty="0" smtClean="0"/>
              <a:t>При выборе метода воздействия  на локальную зону необходимо учитывать возможность инициирования сильного землетрясения вследствие перераспределения напряжений в разломе, вызванных искусственным воздействием.</a:t>
            </a:r>
          </a:p>
          <a:p>
            <a:pPr marL="457200" indent="-457200">
              <a:buAutoNum type="arabicParenR"/>
            </a:pPr>
            <a:r>
              <a:rPr lang="ru-RU" sz="2200" dirty="0" smtClean="0"/>
              <a:t>В новых полевых экспериментах электроды </a:t>
            </a:r>
            <a:r>
              <a:rPr lang="ru-RU" sz="2200" dirty="0" smtClean="0"/>
              <a:t>диполя </a:t>
            </a:r>
            <a:r>
              <a:rPr lang="ru-RU" sz="2200" smtClean="0"/>
              <a:t>должны устанавливаться непосредственно </a:t>
            </a:r>
            <a:r>
              <a:rPr lang="ru-RU" sz="2200" dirty="0" smtClean="0"/>
              <a:t>в разлом в зоне повторяющихся слабых землетрясений (аналог региона </a:t>
            </a:r>
            <a:r>
              <a:rPr lang="ru-RU" sz="2200" dirty="0" err="1" smtClean="0"/>
              <a:t>Паркфилд</a:t>
            </a:r>
            <a:r>
              <a:rPr lang="ru-RU" sz="2200" dirty="0" smtClean="0"/>
              <a:t>, США).</a:t>
            </a:r>
            <a:endParaRPr lang="ru-RU" sz="22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5" descr="C:\Users\user\Desktop\Фото слайдер-2\IMG_0865.JPG"/>
          <p:cNvPicPr>
            <a:picLocks noChangeAspect="1" noChangeArrowheads="1"/>
          </p:cNvPicPr>
          <p:nvPr/>
        </p:nvPicPr>
        <p:blipFill>
          <a:blip r:embed="rId2" cstate="print"/>
          <a:srcRect/>
          <a:stretch>
            <a:fillRect/>
          </a:stretch>
        </p:blipFill>
        <p:spPr bwMode="auto">
          <a:xfrm>
            <a:off x="4427538" y="0"/>
            <a:ext cx="5143500" cy="6858000"/>
          </a:xfrm>
          <a:prstGeom prst="rect">
            <a:avLst/>
          </a:prstGeom>
          <a:noFill/>
          <a:ln w="9525">
            <a:noFill/>
            <a:miter lim="800000"/>
            <a:headEnd/>
            <a:tailEnd/>
          </a:ln>
        </p:spPr>
      </p:pic>
      <p:pic>
        <p:nvPicPr>
          <p:cNvPr id="54274" name="Picture 3" descr="C:\Users\user\Pictures\San Andreas Fault.jpg"/>
          <p:cNvPicPr>
            <a:picLocks noChangeAspect="1" noChangeArrowheads="1"/>
          </p:cNvPicPr>
          <p:nvPr/>
        </p:nvPicPr>
        <p:blipFill>
          <a:blip r:embed="rId3" cstate="print"/>
          <a:srcRect/>
          <a:stretch>
            <a:fillRect/>
          </a:stretch>
        </p:blipFill>
        <p:spPr bwMode="auto">
          <a:xfrm>
            <a:off x="0" y="0"/>
            <a:ext cx="4524375" cy="6858000"/>
          </a:xfrm>
          <a:prstGeom prst="rect">
            <a:avLst/>
          </a:prstGeom>
          <a:noFill/>
          <a:ln w="9525">
            <a:noFill/>
            <a:miter lim="800000"/>
            <a:headEnd/>
            <a:tailEnd/>
          </a:ln>
        </p:spPr>
      </p:pic>
      <p:sp>
        <p:nvSpPr>
          <p:cNvPr id="2" name="Заголовок 1"/>
          <p:cNvSpPr>
            <a:spLocks noGrp="1"/>
          </p:cNvSpPr>
          <p:nvPr>
            <p:ph type="title"/>
          </p:nvPr>
        </p:nvSpPr>
        <p:spPr>
          <a:xfrm>
            <a:off x="468313" y="2430463"/>
            <a:ext cx="8229600" cy="1143000"/>
          </a:xfrm>
        </p:spPr>
        <p:txBody>
          <a:bodyPr>
            <a:normAutofit fontScale="90000"/>
          </a:bodyPr>
          <a:lstStyle/>
          <a:p>
            <a:r>
              <a:rPr lang="ru-RU" altLang="zh-CN" sz="4000" b="1" smtClean="0">
                <a:solidFill>
                  <a:schemeClr val="bg1"/>
                </a:solidFill>
              </a:rPr>
              <a:t/>
            </a:r>
            <a:br>
              <a:rPr lang="ru-RU" altLang="zh-CN" sz="4000" b="1" smtClean="0">
                <a:solidFill>
                  <a:schemeClr val="bg1"/>
                </a:solidFill>
              </a:rPr>
            </a:br>
            <a:r>
              <a:rPr lang="ru-RU" altLang="zh-CN" sz="4000" b="1" smtClean="0">
                <a:solidFill>
                  <a:schemeClr val="bg1"/>
                </a:solidFill>
              </a:rPr>
              <a:t/>
            </a:r>
            <a:br>
              <a:rPr lang="ru-RU" altLang="zh-CN" sz="4000" b="1" smtClean="0">
                <a:solidFill>
                  <a:schemeClr val="bg1"/>
                </a:solidFill>
              </a:rPr>
            </a:br>
            <a:r>
              <a:rPr lang="ru-RU" altLang="zh-CN" sz="4000" b="1" smtClean="0">
                <a:solidFill>
                  <a:schemeClr val="bg1"/>
                </a:solidFill>
              </a:rPr>
              <a:t/>
            </a:r>
            <a:br>
              <a:rPr lang="ru-RU" altLang="zh-CN" sz="4000" b="1" smtClean="0">
                <a:solidFill>
                  <a:schemeClr val="bg1"/>
                </a:solidFill>
              </a:rPr>
            </a:br>
            <a:r>
              <a:rPr lang="ru-RU" altLang="zh-CN" sz="4000" b="1" smtClean="0">
                <a:solidFill>
                  <a:schemeClr val="bg1"/>
                </a:solidFill>
              </a:rPr>
              <a:t/>
            </a:r>
            <a:br>
              <a:rPr lang="ru-RU" altLang="zh-CN" sz="4000" b="1" smtClean="0">
                <a:solidFill>
                  <a:schemeClr val="bg1"/>
                </a:solidFill>
              </a:rPr>
            </a:br>
            <a:r>
              <a:rPr lang="ru-RU" altLang="zh-CN" sz="4000" b="1" smtClean="0">
                <a:solidFill>
                  <a:schemeClr val="bg1"/>
                </a:solidFill>
              </a:rPr>
              <a:t/>
            </a:r>
            <a:br>
              <a:rPr lang="ru-RU" altLang="zh-CN" sz="4000" b="1" smtClean="0">
                <a:solidFill>
                  <a:schemeClr val="bg1"/>
                </a:solidFill>
              </a:rPr>
            </a:br>
            <a:r>
              <a:rPr lang="ru-RU" altLang="zh-CN" sz="4000" b="1" smtClean="0">
                <a:solidFill>
                  <a:schemeClr val="bg1"/>
                </a:solidFill>
              </a:rPr>
              <a:t/>
            </a:r>
            <a:br>
              <a:rPr lang="ru-RU" altLang="zh-CN" sz="4000" b="1" smtClean="0">
                <a:solidFill>
                  <a:schemeClr val="bg1"/>
                </a:solidFill>
              </a:rPr>
            </a:br>
            <a:r>
              <a:rPr lang="ru-RU" altLang="zh-CN" sz="4000" b="1" smtClean="0">
                <a:solidFill>
                  <a:schemeClr val="bg1"/>
                </a:solidFill>
              </a:rPr>
              <a:t/>
            </a:r>
            <a:br>
              <a:rPr lang="ru-RU" altLang="zh-CN" sz="4000" b="1" smtClean="0">
                <a:solidFill>
                  <a:schemeClr val="bg1"/>
                </a:solidFill>
              </a:rPr>
            </a:br>
            <a:r>
              <a:rPr lang="en-US" altLang="zh-CN" sz="8000" b="1" smtClean="0">
                <a:solidFill>
                  <a:schemeClr val="bg1"/>
                </a:solidFill>
                <a:latin typeface="Monotype Corsiva" pitchFamily="66" charset="0"/>
              </a:rPr>
              <a:t>Thank you </a:t>
            </a:r>
            <a:br>
              <a:rPr lang="en-US" altLang="zh-CN" sz="8000" b="1" smtClean="0">
                <a:solidFill>
                  <a:schemeClr val="bg1"/>
                </a:solidFill>
                <a:latin typeface="Monotype Corsiva" pitchFamily="66" charset="0"/>
              </a:rPr>
            </a:br>
            <a:r>
              <a:rPr lang="en-US" altLang="zh-CN" sz="8000" b="1" smtClean="0">
                <a:solidFill>
                  <a:schemeClr val="bg1"/>
                </a:solidFill>
                <a:latin typeface="Monotype Corsiva" pitchFamily="66" charset="0"/>
              </a:rPr>
              <a:t>for your attention</a:t>
            </a:r>
            <a:r>
              <a:rPr lang="ru-RU" altLang="zh-CN" sz="8000" b="1" smtClean="0">
                <a:solidFill>
                  <a:schemeClr val="bg1"/>
                </a:solidFill>
                <a:latin typeface="Monotype Corsiva" pitchFamily="66" charset="0"/>
              </a:rPr>
              <a:t>!</a:t>
            </a:r>
            <a:endParaRPr lang="ru-RU" altLang="zh-CN" sz="4000" b="1" smtClean="0">
              <a:solidFill>
                <a:schemeClr val="bg1"/>
              </a:solidFill>
              <a:latin typeface="Monotype Corsiva" pitchFamily="66"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3568" y="44624"/>
            <a:ext cx="7992888" cy="1470025"/>
          </a:xfrm>
        </p:spPr>
        <p:txBody>
          <a:bodyPr>
            <a:noAutofit/>
          </a:bodyPr>
          <a:lstStyle/>
          <a:p>
            <a:r>
              <a:rPr lang="ru-RU" sz="2800" dirty="0" smtClean="0"/>
              <a:t>Прямые и косвенные экономические потери для отдельных событий в млн. долл. США</a:t>
            </a:r>
            <a:r>
              <a:rPr lang="en-US" sz="2800" dirty="0" smtClean="0"/>
              <a:t> (</a:t>
            </a:r>
            <a:r>
              <a:rPr lang="ru-RU" sz="2800" dirty="0" smtClean="0"/>
              <a:t>база данных </a:t>
            </a:r>
            <a:r>
              <a:rPr lang="en-US" sz="2800" dirty="0" smtClean="0"/>
              <a:t>CATDAT </a:t>
            </a:r>
            <a:r>
              <a:rPr lang="ru-RU" sz="2800" dirty="0" smtClean="0"/>
              <a:t>по разрушительным землетрясениям</a:t>
            </a:r>
            <a:r>
              <a:rPr lang="en-US" sz="2800" dirty="0" smtClean="0"/>
              <a:t>)</a:t>
            </a:r>
            <a:endParaRPr lang="ru-RU" sz="2800" dirty="0"/>
          </a:p>
        </p:txBody>
      </p:sp>
      <p:pic>
        <p:nvPicPr>
          <p:cNvPr id="1028"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12216" y="1484784"/>
            <a:ext cx="8508256" cy="521725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5576" y="116632"/>
            <a:ext cx="7772400" cy="1470025"/>
          </a:xfrm>
        </p:spPr>
        <p:txBody>
          <a:bodyPr/>
          <a:lstStyle/>
          <a:p>
            <a:r>
              <a:rPr lang="ru-RU" b="1" dirty="0" smtClean="0"/>
              <a:t>Снижение сейсмической опасности</a:t>
            </a:r>
            <a:endParaRPr lang="ru-RU" b="1" dirty="0"/>
          </a:p>
        </p:txBody>
      </p:sp>
      <p:sp>
        <p:nvSpPr>
          <p:cNvPr id="3" name="Подзаголовок 2"/>
          <p:cNvSpPr>
            <a:spLocks noGrp="1"/>
          </p:cNvSpPr>
          <p:nvPr>
            <p:ph type="subTitle" idx="1"/>
          </p:nvPr>
        </p:nvSpPr>
        <p:spPr>
          <a:xfrm>
            <a:off x="-108520" y="4581128"/>
            <a:ext cx="2592288" cy="1752600"/>
          </a:xfrm>
        </p:spPr>
        <p:txBody>
          <a:bodyPr>
            <a:noAutofit/>
          </a:bodyPr>
          <a:lstStyle/>
          <a:p>
            <a:r>
              <a:rPr lang="ru-RU" sz="4000" b="1" dirty="0" smtClean="0">
                <a:solidFill>
                  <a:srgbClr val="0070C0"/>
                </a:solidFill>
              </a:rPr>
              <a:t>Прогноз</a:t>
            </a:r>
            <a:endParaRPr lang="ru-RU" sz="4000" b="1" dirty="0">
              <a:solidFill>
                <a:srgbClr val="0070C0"/>
              </a:solidFill>
            </a:endParaRPr>
          </a:p>
        </p:txBody>
      </p:sp>
      <p:sp>
        <p:nvSpPr>
          <p:cNvPr id="7" name="Подзаголовок 2"/>
          <p:cNvSpPr txBox="1">
            <a:spLocks/>
          </p:cNvSpPr>
          <p:nvPr/>
        </p:nvSpPr>
        <p:spPr>
          <a:xfrm>
            <a:off x="2195736" y="4509120"/>
            <a:ext cx="3312368" cy="1752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ru-RU" sz="3600" b="1" dirty="0" smtClean="0">
                <a:solidFill>
                  <a:srgbClr val="C00000"/>
                </a:solidFill>
              </a:rPr>
              <a:t>Сейсмостойкое строительство</a:t>
            </a:r>
            <a:endParaRPr lang="ru-RU" sz="3600" b="1" dirty="0">
              <a:solidFill>
                <a:srgbClr val="C00000"/>
              </a:solidFill>
            </a:endParaRPr>
          </a:p>
        </p:txBody>
      </p:sp>
      <p:sp>
        <p:nvSpPr>
          <p:cNvPr id="8" name="Подзаголовок 2"/>
          <p:cNvSpPr txBox="1">
            <a:spLocks/>
          </p:cNvSpPr>
          <p:nvPr/>
        </p:nvSpPr>
        <p:spPr>
          <a:xfrm>
            <a:off x="5436096" y="4509120"/>
            <a:ext cx="3672408" cy="1752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ru-RU" sz="3600" b="1" dirty="0" smtClean="0">
                <a:solidFill>
                  <a:schemeClr val="tx1"/>
                </a:solidFill>
              </a:rPr>
              <a:t>Предотвращение</a:t>
            </a:r>
            <a:r>
              <a:rPr lang="ru-RU" sz="3600" b="1" dirty="0" smtClean="0">
                <a:solidFill>
                  <a:srgbClr val="FF0000"/>
                </a:solidFill>
              </a:rPr>
              <a:t> </a:t>
            </a:r>
            <a:r>
              <a:rPr lang="ru-RU" sz="3600" b="1" dirty="0" smtClean="0">
                <a:solidFill>
                  <a:schemeClr val="tx1"/>
                </a:solidFill>
              </a:rPr>
              <a:t>землетрясений</a:t>
            </a:r>
            <a:endParaRPr lang="ru-RU" sz="3600" b="1" dirty="0">
              <a:solidFill>
                <a:schemeClr val="tx1"/>
              </a:solidFill>
            </a:endParaRPr>
          </a:p>
        </p:txBody>
      </p:sp>
      <p:sp>
        <p:nvSpPr>
          <p:cNvPr id="9" name="Выгнутая вправо стрелка 8"/>
          <p:cNvSpPr/>
          <p:nvPr/>
        </p:nvSpPr>
        <p:spPr>
          <a:xfrm>
            <a:off x="6156176" y="1772816"/>
            <a:ext cx="2160240" cy="2376264"/>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0" name="Выгнутая влево стрелка 9"/>
          <p:cNvSpPr/>
          <p:nvPr/>
        </p:nvSpPr>
        <p:spPr>
          <a:xfrm>
            <a:off x="251520" y="1628800"/>
            <a:ext cx="2016224" cy="259228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pic>
        <p:nvPicPr>
          <p:cNvPr id="13" name="Picture 3"/>
          <p:cNvPicPr>
            <a:picLocks noChangeAspect="1" noChangeArrowheads="1"/>
          </p:cNvPicPr>
          <p:nvPr/>
        </p:nvPicPr>
        <p:blipFill>
          <a:blip r:embed="rId2" cstate="print"/>
          <a:srcRect/>
          <a:stretch>
            <a:fillRect/>
          </a:stretch>
        </p:blipFill>
        <p:spPr bwMode="auto">
          <a:xfrm>
            <a:off x="2556049" y="2852936"/>
            <a:ext cx="3240087" cy="1760537"/>
          </a:xfrm>
          <a:prstGeom prst="rect">
            <a:avLst/>
          </a:prstGeom>
          <a:noFill/>
          <a:ln w="9525">
            <a:noFill/>
            <a:miter lim="800000"/>
            <a:headEnd/>
            <a:tailEnd/>
          </a:ln>
        </p:spPr>
      </p:pic>
      <p:sp>
        <p:nvSpPr>
          <p:cNvPr id="12" name="Стрелка вниз 11"/>
          <p:cNvSpPr/>
          <p:nvPr/>
        </p:nvSpPr>
        <p:spPr>
          <a:xfrm>
            <a:off x="3563888" y="1556792"/>
            <a:ext cx="1152128" cy="1512168"/>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0081" y="908720"/>
            <a:ext cx="6553200" cy="43624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195" name="Picture 3" descr="H:\Для разбора и командировки в Иран\Parkfield EQ series.bmp"/>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508104" y="4219206"/>
            <a:ext cx="3635896" cy="2638794"/>
          </a:xfrm>
          <a:prstGeom prst="rect">
            <a:avLst/>
          </a:prstGeom>
          <a:noFill/>
          <a:extLst>
            <a:ext uri="{909E8E84-426E-40DD-AFC4-6F175D3DCCD1}">
              <a14:hiddenFill xmlns="" xmlns:a14="http://schemas.microsoft.com/office/drawing/2010/main">
                <a:solidFill>
                  <a:srgbClr val="FFFFFF"/>
                </a:solidFill>
              </a14:hiddenFill>
            </a:ext>
          </a:extLst>
        </p:spPr>
      </p:pic>
      <p:pic>
        <p:nvPicPr>
          <p:cNvPr id="8198" name="Picture 6" descr="Картинки по запросу parkfield earthquake prediction experiment">
            <a:hlinkClick r:id="rId4"/>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0" y="1772816"/>
            <a:ext cx="5000625" cy="504825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Заголовок 1"/>
          <p:cNvSpPr>
            <a:spLocks noGrp="1"/>
          </p:cNvSpPr>
          <p:nvPr>
            <p:ph type="title"/>
          </p:nvPr>
        </p:nvSpPr>
        <p:spPr>
          <a:xfrm>
            <a:off x="0" y="-162272"/>
            <a:ext cx="9144000" cy="1143000"/>
          </a:xfrm>
          <a:solidFill>
            <a:schemeClr val="bg1"/>
          </a:solidFill>
        </p:spPr>
        <p:txBody>
          <a:bodyPr>
            <a:noAutofit/>
          </a:bodyPr>
          <a:lstStyle/>
          <a:p>
            <a:r>
              <a:rPr lang="ru-RU" sz="3200" dirty="0" err="1" smtClean="0"/>
              <a:t>Паркфилдский</a:t>
            </a:r>
            <a:r>
              <a:rPr lang="ru-RU" sz="3200" dirty="0" smtClean="0"/>
              <a:t> эксперимент по прогнозу землетрясения, Калифорния, США (1993-2004 г.г.)</a:t>
            </a:r>
            <a:endParaRPr lang="ru-RU" sz="3200" dirty="0"/>
          </a:p>
        </p:txBody>
      </p:sp>
      <p:sp>
        <p:nvSpPr>
          <p:cNvPr id="6" name="TextBox 5"/>
          <p:cNvSpPr txBox="1"/>
          <p:nvPr/>
        </p:nvSpPr>
        <p:spPr>
          <a:xfrm>
            <a:off x="6660232" y="1988840"/>
            <a:ext cx="1296144" cy="2031325"/>
          </a:xfrm>
          <a:prstGeom prst="rect">
            <a:avLst/>
          </a:prstGeom>
          <a:noFill/>
        </p:spPr>
        <p:txBody>
          <a:bodyPr wrap="square" rtlCol="0">
            <a:spAutoFit/>
          </a:bodyPr>
          <a:lstStyle/>
          <a:p>
            <a:r>
              <a:rPr lang="ru-RU" b="1" dirty="0" smtClean="0"/>
              <a:t>1857, </a:t>
            </a:r>
          </a:p>
          <a:p>
            <a:r>
              <a:rPr lang="ru-RU" b="1" dirty="0" smtClean="0"/>
              <a:t>1881, </a:t>
            </a:r>
          </a:p>
          <a:p>
            <a:r>
              <a:rPr lang="ru-RU" b="1" dirty="0" smtClean="0"/>
              <a:t>1901, </a:t>
            </a:r>
          </a:p>
          <a:p>
            <a:r>
              <a:rPr lang="ru-RU" b="1" dirty="0" smtClean="0"/>
              <a:t>1922, </a:t>
            </a:r>
          </a:p>
          <a:p>
            <a:r>
              <a:rPr lang="ru-RU" b="1" dirty="0" smtClean="0"/>
              <a:t>1934, </a:t>
            </a:r>
          </a:p>
          <a:p>
            <a:r>
              <a:rPr lang="ru-RU" b="1" dirty="0" smtClean="0"/>
              <a:t>1966</a:t>
            </a:r>
          </a:p>
          <a:p>
            <a:r>
              <a:rPr lang="ru-RU" b="1" dirty="0" smtClean="0"/>
              <a:t>1993 </a:t>
            </a:r>
            <a:r>
              <a:rPr lang="ru-RU" b="1" dirty="0" smtClean="0">
                <a:solidFill>
                  <a:srgbClr val="FF0000"/>
                </a:solidFill>
              </a:rPr>
              <a:t>???</a:t>
            </a:r>
            <a:endParaRPr lang="ru-RU" b="1" dirty="0">
              <a:solidFill>
                <a:srgbClr val="FF0000"/>
              </a:solidFill>
            </a:endParaRPr>
          </a:p>
        </p:txBody>
      </p:sp>
      <p:pic>
        <p:nvPicPr>
          <p:cNvPr id="7" name="Picture 2" descr="Похожее изображение">
            <a:hlinkClick r:id="rId6"/>
          </p:cNvPr>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0" y="908720"/>
            <a:ext cx="9144000" cy="661223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74371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1000"/>
                                        <p:tgtEl>
                                          <p:spTgt spid="8195"/>
                                        </p:tgtEl>
                                      </p:cBhvr>
                                    </p:animEffect>
                                    <p:anim calcmode="lin" valueType="num">
                                      <p:cBhvr>
                                        <p:cTn id="8" dur="1000" fill="hold"/>
                                        <p:tgtEl>
                                          <p:spTgt spid="8195"/>
                                        </p:tgtEl>
                                        <p:attrNameLst>
                                          <p:attrName>ppt_x</p:attrName>
                                        </p:attrNameLst>
                                      </p:cBhvr>
                                      <p:tavLst>
                                        <p:tav tm="0">
                                          <p:val>
                                            <p:strVal val="#ppt_x"/>
                                          </p:val>
                                        </p:tav>
                                        <p:tav tm="100000">
                                          <p:val>
                                            <p:strVal val="#ppt_x"/>
                                          </p:val>
                                        </p:tav>
                                      </p:tavLst>
                                    </p:anim>
                                    <p:anim calcmode="lin" valueType="num">
                                      <p:cBhvr>
                                        <p:cTn id="9" dur="1000" fill="hold"/>
                                        <p:tgtEl>
                                          <p:spTgt spid="819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198"/>
                                        </p:tgtEl>
                                        <p:attrNameLst>
                                          <p:attrName>style.visibility</p:attrName>
                                        </p:attrNameLst>
                                      </p:cBhvr>
                                      <p:to>
                                        <p:strVal val="visible"/>
                                      </p:to>
                                    </p:set>
                                    <p:animEffect transition="in" filter="fade">
                                      <p:cBhvr>
                                        <p:cTn id="14" dur="1000"/>
                                        <p:tgtEl>
                                          <p:spTgt spid="8198"/>
                                        </p:tgtEl>
                                      </p:cBhvr>
                                    </p:animEffect>
                                    <p:anim calcmode="lin" valueType="num">
                                      <p:cBhvr>
                                        <p:cTn id="15" dur="1000" fill="hold"/>
                                        <p:tgtEl>
                                          <p:spTgt spid="8198"/>
                                        </p:tgtEl>
                                        <p:attrNameLst>
                                          <p:attrName>ppt_x</p:attrName>
                                        </p:attrNameLst>
                                      </p:cBhvr>
                                      <p:tavLst>
                                        <p:tav tm="0">
                                          <p:val>
                                            <p:strVal val="#ppt_x"/>
                                          </p:val>
                                        </p:tav>
                                        <p:tav tm="100000">
                                          <p:val>
                                            <p:strVal val="#ppt_x"/>
                                          </p:val>
                                        </p:tav>
                                      </p:tavLst>
                                    </p:anim>
                                    <p:anim calcmode="lin" valueType="num">
                                      <p:cBhvr>
                                        <p:cTn id="16" dur="1000" fill="hold"/>
                                        <p:tgtEl>
                                          <p:spTgt spid="819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www.groovylabinabox.com/wp-content/uploads/2015/08/tall-buildings3.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2564904"/>
            <a:ext cx="6997881" cy="4254054"/>
          </a:xfrm>
          <a:prstGeom prst="rect">
            <a:avLst/>
          </a:prstGeom>
          <a:noFill/>
          <a:extLst>
            <a:ext uri="{909E8E84-426E-40DD-AFC4-6F175D3DCCD1}">
              <a14:hiddenFill xmlns="" xmlns:a14="http://schemas.microsoft.com/office/drawing/2010/main">
                <a:solidFill>
                  <a:srgbClr val="FFFFFF"/>
                </a:solidFill>
              </a14:hiddenFill>
            </a:ext>
          </a:extLst>
        </p:spPr>
      </p:pic>
      <p:pic>
        <p:nvPicPr>
          <p:cNvPr id="14340" name="Picture 4" descr="https://www.groovylabinabox.com/wp-content/uploads/2015/08/LA-skyline-usbank.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199868" y="1124744"/>
            <a:ext cx="3944132" cy="2629421"/>
          </a:xfrm>
          <a:prstGeom prst="rect">
            <a:avLst/>
          </a:prstGeom>
          <a:noFill/>
          <a:extLst>
            <a:ext uri="{909E8E84-426E-40DD-AFC4-6F175D3DCCD1}">
              <a14:hiddenFill xmlns="" xmlns:a14="http://schemas.microsoft.com/office/drawing/2010/main">
                <a:solidFill>
                  <a:srgbClr val="FFFFFF"/>
                </a:solidFill>
              </a14:hiddenFill>
            </a:ext>
          </a:extLst>
        </p:spPr>
      </p:pic>
      <p:sp>
        <p:nvSpPr>
          <p:cNvPr id="4" name="Подзаголовок 2"/>
          <p:cNvSpPr txBox="1">
            <a:spLocks/>
          </p:cNvSpPr>
          <p:nvPr/>
        </p:nvSpPr>
        <p:spPr>
          <a:xfrm>
            <a:off x="0" y="164232"/>
            <a:ext cx="9144000" cy="1752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600"/>
              </a:spcBef>
            </a:pPr>
            <a:r>
              <a:rPr lang="ru-RU" sz="5400" b="1" dirty="0" smtClean="0">
                <a:solidFill>
                  <a:srgbClr val="C00000"/>
                </a:solidFill>
              </a:rPr>
              <a:t>Сейсмостойкое строительство</a:t>
            </a:r>
            <a:endParaRPr lang="en-US" sz="5400" b="1" dirty="0" smtClean="0">
              <a:solidFill>
                <a:srgbClr val="C00000"/>
              </a:solidFill>
            </a:endParaRPr>
          </a:p>
          <a:p>
            <a:pPr algn="l">
              <a:spcBef>
                <a:spcPts val="600"/>
              </a:spcBef>
            </a:pPr>
            <a:r>
              <a:rPr lang="ru-RU" sz="4000" b="1" dirty="0" smtClean="0">
                <a:solidFill>
                  <a:srgbClr val="FF0000"/>
                </a:solidFill>
              </a:rPr>
              <a:t>      Впечатляющие                </a:t>
            </a:r>
            <a:r>
              <a:rPr lang="ru-RU" b="1" dirty="0" smtClean="0">
                <a:solidFill>
                  <a:srgbClr val="FF0000"/>
                </a:solidFill>
              </a:rPr>
              <a:t>Лос-Анджелес</a:t>
            </a:r>
            <a:endParaRPr lang="ru-RU" sz="4000" b="1" dirty="0" smtClean="0">
              <a:solidFill>
                <a:srgbClr val="FF0000"/>
              </a:solidFill>
            </a:endParaRPr>
          </a:p>
          <a:p>
            <a:pPr algn="l">
              <a:spcBef>
                <a:spcPts val="0"/>
              </a:spcBef>
            </a:pPr>
            <a:r>
              <a:rPr lang="ru-RU" sz="4000" b="1" dirty="0" smtClean="0">
                <a:solidFill>
                  <a:srgbClr val="FF0000"/>
                </a:solidFill>
              </a:rPr>
              <a:t>          результаты</a:t>
            </a:r>
          </a:p>
          <a:p>
            <a:pPr algn="l">
              <a:spcBef>
                <a:spcPts val="600"/>
              </a:spcBef>
            </a:pPr>
            <a:r>
              <a:rPr lang="ru-RU" sz="2800" b="1" dirty="0" smtClean="0">
                <a:solidFill>
                  <a:srgbClr val="FF0000"/>
                </a:solidFill>
              </a:rPr>
              <a:t>                Высотные здания</a:t>
            </a:r>
            <a:r>
              <a:rPr lang="ru-RU" sz="4000" b="1" dirty="0" smtClean="0">
                <a:solidFill>
                  <a:srgbClr val="FF0000"/>
                </a:solidFill>
              </a:rPr>
              <a:t> </a:t>
            </a:r>
            <a:r>
              <a:rPr lang="ru-RU" sz="2800" b="1" dirty="0" smtClean="0">
                <a:solidFill>
                  <a:srgbClr val="FF0000"/>
                </a:solidFill>
              </a:rPr>
              <a:t>в </a:t>
            </a:r>
          </a:p>
          <a:p>
            <a:pPr algn="l">
              <a:spcBef>
                <a:spcPts val="0"/>
              </a:spcBef>
            </a:pPr>
            <a:r>
              <a:rPr lang="ru-RU" sz="2800" b="1" dirty="0" smtClean="0">
                <a:solidFill>
                  <a:srgbClr val="FF0000"/>
                </a:solidFill>
              </a:rPr>
              <a:t>              сейсмоопасных зонах</a:t>
            </a:r>
            <a:endParaRPr lang="ru-RU" sz="2400" b="1" dirty="0">
              <a:solidFill>
                <a:srgbClr val="FF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s://pp.userapi.com/c1617/u7946874/82557777/x_1df3f29c.jpg"/>
          <p:cNvPicPr>
            <a:picLocks noChangeAspect="1" noChangeArrowheads="1"/>
          </p:cNvPicPr>
          <p:nvPr/>
        </p:nvPicPr>
        <p:blipFill>
          <a:blip r:embed="rId2" cstate="print"/>
          <a:srcRect/>
          <a:stretch>
            <a:fillRect/>
          </a:stretch>
        </p:blipFill>
        <p:spPr bwMode="auto">
          <a:xfrm>
            <a:off x="144016" y="116632"/>
            <a:ext cx="8892480" cy="6669362"/>
          </a:xfrm>
          <a:prstGeom prst="rect">
            <a:avLst/>
          </a:prstGeom>
          <a:noFill/>
        </p:spPr>
      </p:pic>
      <p:pic>
        <p:nvPicPr>
          <p:cNvPr id="5" name="Picture 2" descr="C:\Users\Виктор\Pictures\Индия-моя\Индия-6 марта-2009\S6302458.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Liquefaction_at_Niigata"/>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7544" y="1935411"/>
            <a:ext cx="3246438" cy="1925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5" name="Picture 3" descr="zemletryasenie"/>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355976" y="4509120"/>
            <a:ext cx="2911401" cy="19387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6" name="Picture 4" descr="100877_062_1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860032" y="1772816"/>
            <a:ext cx="3231128" cy="2160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7" name="Picture 5" descr="IMG0046"/>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452320" y="4365104"/>
            <a:ext cx="1523107" cy="22827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Подзаголовок 2"/>
          <p:cNvSpPr txBox="1">
            <a:spLocks/>
          </p:cNvSpPr>
          <p:nvPr/>
        </p:nvSpPr>
        <p:spPr>
          <a:xfrm>
            <a:off x="0" y="-171400"/>
            <a:ext cx="9144000" cy="1752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ru-RU" sz="5400" b="1" dirty="0" smtClean="0">
                <a:solidFill>
                  <a:srgbClr val="C00000"/>
                </a:solidFill>
              </a:rPr>
              <a:t>Сейсмостойкое строительство</a:t>
            </a:r>
            <a:endParaRPr lang="en-US" sz="5400" b="1" dirty="0" smtClean="0">
              <a:solidFill>
                <a:srgbClr val="C00000"/>
              </a:solidFill>
            </a:endParaRPr>
          </a:p>
          <a:p>
            <a:pPr algn="l">
              <a:spcBef>
                <a:spcPts val="600"/>
              </a:spcBef>
            </a:pPr>
            <a:r>
              <a:rPr lang="ru-RU" sz="4000" b="1" dirty="0" smtClean="0">
                <a:solidFill>
                  <a:srgbClr val="FF0000"/>
                </a:solidFill>
              </a:rPr>
              <a:t>Впечатляющие результаты, тем не менее…</a:t>
            </a:r>
          </a:p>
        </p:txBody>
      </p:sp>
      <p:pic>
        <p:nvPicPr>
          <p:cNvPr id="14338" name="Picture 2" descr="Un edificio derrumbado despuÃ©s de un terremoto, el miÃ©rcoles 7 de febrero de 2018 en Hualien, TaiwÃ¡n."/>
          <p:cNvPicPr>
            <a:picLocks noChangeAspect="1" noChangeArrowheads="1"/>
          </p:cNvPicPr>
          <p:nvPr/>
        </p:nvPicPr>
        <p:blipFill>
          <a:blip r:embed="rId6" cstate="print"/>
          <a:srcRect/>
          <a:stretch>
            <a:fillRect/>
          </a:stretch>
        </p:blipFill>
        <p:spPr bwMode="auto">
          <a:xfrm>
            <a:off x="0" y="3857624"/>
            <a:ext cx="4000500" cy="3000376"/>
          </a:xfrm>
          <a:prstGeom prst="rect">
            <a:avLst/>
          </a:prstGeom>
          <a:noFill/>
        </p:spPr>
      </p:pic>
    </p:spTree>
    <p:extLst>
      <p:ext uri="{BB962C8B-B14F-4D97-AF65-F5344CB8AC3E}">
        <p14:creationId xmlns="" xmlns:p14="http://schemas.microsoft.com/office/powerpoint/2010/main" val="3815737704"/>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10683</TotalTime>
  <Words>1172</Words>
  <Application>Microsoft Office PowerPoint</Application>
  <PresentationFormat>Экран (4:3)</PresentationFormat>
  <Paragraphs>127</Paragraphs>
  <Slides>34</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34</vt:i4>
      </vt:variant>
    </vt:vector>
  </HeadingPairs>
  <TitlesOfParts>
    <vt:vector size="35" baseType="lpstr">
      <vt:lpstr>Тема Office</vt:lpstr>
      <vt:lpstr>Управление сейсмическим процессом: утопия или реальные физические предпосылки?    </vt:lpstr>
      <vt:lpstr>Слайд 2</vt:lpstr>
      <vt:lpstr>Слайд 3</vt:lpstr>
      <vt:lpstr>Прямые и косвенные экономические потери для отдельных событий в млн. долл. США (база данных CATDAT по разрушительным землетрясениям)</vt:lpstr>
      <vt:lpstr>Снижение сейсмической опасности</vt:lpstr>
      <vt:lpstr>Паркфилдский эксперимент по прогнозу землетрясения, Калифорния, США (1993-2004 г.г.)</vt:lpstr>
      <vt:lpstr>Слайд 7</vt:lpstr>
      <vt:lpstr>Слайд 8</vt:lpstr>
      <vt:lpstr>Слайд 9</vt:lpstr>
      <vt:lpstr>Слайд 10</vt:lpstr>
      <vt:lpstr>Искусственные изменения напряжений в земной коре</vt:lpstr>
      <vt:lpstr>Слайд 12</vt:lpstr>
      <vt:lpstr>Слайд 13</vt:lpstr>
      <vt:lpstr>Слайд 14</vt:lpstr>
      <vt:lpstr>            Can we cause earthquakes?  Is there any way to prevent earthquakes? </vt:lpstr>
      <vt:lpstr>Слайд 16</vt:lpstr>
      <vt:lpstr>Слайд 17</vt:lpstr>
      <vt:lpstr>Слайд 18</vt:lpstr>
      <vt:lpstr>Experiment with electric pulsed facility ERGU-600</vt:lpstr>
      <vt:lpstr>Слайд 20</vt:lpstr>
      <vt:lpstr>Слайд 21</vt:lpstr>
      <vt:lpstr>Слайд 22</vt:lpstr>
      <vt:lpstr>Physical simulation of interaction of EM-field with stressed rocks</vt:lpstr>
      <vt:lpstr>Слайд 24</vt:lpstr>
      <vt:lpstr>Spring-block model for simulation of electric triggering phenomena</vt:lpstr>
      <vt:lpstr>Lab EQ triggering by electric current</vt:lpstr>
      <vt:lpstr>Слайд 27</vt:lpstr>
      <vt:lpstr>Слайд 28</vt:lpstr>
      <vt:lpstr>Слайд 29</vt:lpstr>
      <vt:lpstr>Слайд 30</vt:lpstr>
      <vt:lpstr>Слайд 31</vt:lpstr>
      <vt:lpstr>Эволюция SSE в обычное землетрясение</vt:lpstr>
      <vt:lpstr>Слайд 33</vt:lpstr>
      <vt:lpstr>       Thank you  for your attention!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Victor Novikov</cp:lastModifiedBy>
  <cp:revision>129</cp:revision>
  <dcterms:created xsi:type="dcterms:W3CDTF">2017-11-05T10:40:12Z</dcterms:created>
  <dcterms:modified xsi:type="dcterms:W3CDTF">2019-06-06T05:08:42Z</dcterms:modified>
</cp:coreProperties>
</file>