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4" r:id="rId1"/>
  </p:sldMasterIdLst>
  <p:notesMasterIdLst>
    <p:notesMasterId r:id="rId12"/>
  </p:notesMasterIdLst>
  <p:handoutMasterIdLst>
    <p:handoutMasterId r:id="rId13"/>
  </p:handoutMasterIdLst>
  <p:sldIdLst>
    <p:sldId id="256" r:id="rId2"/>
    <p:sldId id="379" r:id="rId3"/>
    <p:sldId id="417" r:id="rId4"/>
    <p:sldId id="404" r:id="rId5"/>
    <p:sldId id="410" r:id="rId6"/>
    <p:sldId id="411" r:id="rId7"/>
    <p:sldId id="412" r:id="rId8"/>
    <p:sldId id="413" r:id="rId9"/>
    <p:sldId id="414" r:id="rId10"/>
    <p:sldId id="314" r:id="rId11"/>
  </p:sldIdLst>
  <p:sldSz cx="9144000" cy="6858000" type="screen4x3"/>
  <p:notesSz cx="6848475" cy="99361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0EFE0"/>
    <a:srgbClr val="838DB3"/>
    <a:srgbClr val="0066FF"/>
    <a:srgbClr val="99CCFF"/>
    <a:srgbClr val="666699"/>
    <a:srgbClr val="A50021"/>
    <a:srgbClr val="00FFFF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8" autoAdjust="0"/>
    <p:restoredTop sz="99868" autoAdjust="0"/>
  </p:normalViewPr>
  <p:slideViewPr>
    <p:cSldViewPr>
      <p:cViewPr>
        <p:scale>
          <a:sx n="100" d="100"/>
          <a:sy n="100" d="100"/>
        </p:scale>
        <p:origin x="-1308" y="-474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842" y="-72"/>
      </p:cViewPr>
      <p:guideLst>
        <p:guide orient="horz" pos="3129"/>
        <p:guide pos="215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9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1438" y="0"/>
            <a:ext cx="29670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9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9275"/>
            <a:ext cx="29670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9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1438" y="9439275"/>
            <a:ext cx="29670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899D6E-0E10-4A8D-99AD-93F42A77D8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39800" y="762000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8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5029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Щелчок правит 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28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8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48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568C43E2-127C-428E-92D9-E59B03FA18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30B15-684B-4B58-98FC-C44E41F6ED5B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133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699FD3-3F02-4361-AD42-45226CD996FA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143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930446-18A0-44E6-8678-AF3FA0E1D550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153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19968-B876-44CD-B614-2EAC27826A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853ED-DFF6-4AF1-A822-89451A25FE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A612F-086D-44E2-8C92-F1CBE0B370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3E906-A3FF-4053-A1F6-BF5BA0B15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9E804-44E1-4CCB-900F-E34FD489D6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C2E71-71A7-440A-9E77-FAEF52743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72883-5F6C-4A08-A298-0B550C04F9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22CBB-E404-4D57-BE09-583B35A95D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84437-BEB3-4AD8-B331-AE0FA4EB29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B6E6-1463-4461-B1A1-6A76B3B9DD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9EADD-8D5F-4B99-9E16-D14043EC3A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49647-FB2C-446E-B82F-5728866952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02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2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2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92A3ECD-999F-401A-9E9E-0AF8051DDF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5" descr="IMG_061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79388" y="5165725"/>
            <a:ext cx="8820150" cy="1692275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 algn="ctr"/>
            <a:r>
              <a:rPr kumimoji="1" lang="ru-RU" sz="2800" b="1" i="1">
                <a:latin typeface="Times New Roman" pitchFamily="18" charset="0"/>
              </a:rPr>
              <a:t>Малышков С.Ю., Гордеев В.Ф , Поливач В. И., Шталин С. Г., </a:t>
            </a:r>
            <a:r>
              <a:rPr kumimoji="1" lang="ru-RU" sz="2800" b="1" i="1" u="sng">
                <a:latin typeface="Times New Roman" pitchFamily="18" charset="0"/>
              </a:rPr>
              <a:t>Нагорский П. М.</a:t>
            </a:r>
            <a:endParaRPr kumimoji="1" lang="ru-RU" sz="2800" b="1" i="1" u="sng" baseline="30000">
              <a:latin typeface="Times New Roman" pitchFamily="18" charset="0"/>
            </a:endParaRPr>
          </a:p>
          <a:p>
            <a:pPr marL="457200" indent="-457200" algn="ctr"/>
            <a:r>
              <a:rPr kumimoji="1" lang="ru-RU" sz="2400">
                <a:latin typeface="Times New Roman" pitchFamily="18" charset="0"/>
              </a:rPr>
              <a:t>Институт мониторинга климатических и экологических систем СО РАН</a:t>
            </a:r>
            <a:endParaRPr kumimoji="1" lang="en-US" sz="2400">
              <a:latin typeface="Times New Roman" pitchFamily="18" charset="0"/>
            </a:endParaRPr>
          </a:p>
        </p:txBody>
      </p:sp>
      <p:sp>
        <p:nvSpPr>
          <p:cNvPr id="843781" name="Text Box 5"/>
          <p:cNvSpPr txBox="1">
            <a:spLocks noChangeArrowheads="1"/>
          </p:cNvSpPr>
          <p:nvPr/>
        </p:nvSpPr>
        <p:spPr bwMode="auto">
          <a:xfrm>
            <a:off x="250825" y="115888"/>
            <a:ext cx="84978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cap="all" dirty="0"/>
              <a:t>мониторинг техногенного оползня</a:t>
            </a:r>
            <a:endParaRPr lang="ru-RU" sz="3600" dirty="0"/>
          </a:p>
        </p:txBody>
      </p:sp>
      <p:sp>
        <p:nvSpPr>
          <p:cNvPr id="3077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A8A6D3-E1F3-4E81-8F6A-6E326D593C4E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http://www.dabs.com/blog/wp-content/uploads/2011/12/Ear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-41275"/>
            <a:ext cx="10514013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00113" y="9080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5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Спасибо</a:t>
            </a:r>
            <a:r>
              <a:rPr lang="en-US" sz="5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за</a:t>
            </a:r>
            <a:r>
              <a:rPr lang="en-US" sz="5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en-US" sz="5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внимание</a:t>
            </a:r>
            <a:endParaRPr lang="ru-RU" sz="5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7D085C1-971F-4290-9CC9-0FD64DAD4A01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9"/>
          <p:cNvSpPr>
            <a:spLocks noChangeArrowheads="1"/>
          </p:cNvSpPr>
          <p:nvPr/>
        </p:nvSpPr>
        <p:spPr bwMode="auto">
          <a:xfrm>
            <a:off x="323850" y="333375"/>
            <a:ext cx="85693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/>
            <a:endParaRPr lang="ru-RU" sz="2800">
              <a:solidFill>
                <a:schemeClr val="tx2"/>
              </a:solidFill>
            </a:endParaRPr>
          </a:p>
        </p:txBody>
      </p:sp>
      <p:pic>
        <p:nvPicPr>
          <p:cNvPr id="4099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205038"/>
            <a:ext cx="2808287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2205038"/>
            <a:ext cx="2663825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2205038"/>
            <a:ext cx="2447925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23"/>
          <p:cNvSpPr>
            <a:spLocks noChangeArrowheads="1"/>
          </p:cNvSpPr>
          <p:nvPr/>
        </p:nvSpPr>
        <p:spPr bwMode="auto">
          <a:xfrm>
            <a:off x="179388" y="4868863"/>
            <a:ext cx="36004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kumimoji="1" lang="ru-RU" sz="1200" b="1"/>
              <a:t>Явление электромагнитной эмиссии является характерным свойством хрупких неметаллических материалов, а источниками сигнала являются дефекты структуры, внутренние и внешние поверхности  диэлектрических материалов.</a:t>
            </a:r>
          </a:p>
        </p:txBody>
      </p:sp>
      <p:sp>
        <p:nvSpPr>
          <p:cNvPr id="4103" name="Rectangle 24"/>
          <p:cNvSpPr>
            <a:spLocks noChangeArrowheads="1"/>
          </p:cNvSpPr>
          <p:nvPr/>
        </p:nvSpPr>
        <p:spPr bwMode="auto">
          <a:xfrm>
            <a:off x="4067175" y="4756150"/>
            <a:ext cx="49688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kumimoji="1" lang="ru-RU" sz="1200" b="1"/>
              <a:t>Основными механизмами генерации сигнала являются:</a:t>
            </a:r>
          </a:p>
          <a:p>
            <a:pPr indent="450850">
              <a:buFontTx/>
              <a:buChar char="-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kumimoji="1" lang="ru-RU" sz="1200" b="1"/>
              <a:t>колебательное движение образующихся в процессе микро- и макроразрушений заряженных поверхностей, концов волокон, отслоившихся частей материала и т.п.; </a:t>
            </a:r>
            <a:endParaRPr kumimoji="1" lang="en-US" sz="1200" b="1"/>
          </a:p>
          <a:p>
            <a:pPr indent="450850">
              <a:buFontTx/>
              <a:buChar char="-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kumimoji="1" lang="ru-RU" sz="1200" b="1"/>
              <a:t>скачкообразное появление или разделение зарядов на вновь образующихся поверхностях разрывов, расслоений или бортов образующихся трещин;</a:t>
            </a:r>
          </a:p>
          <a:p>
            <a:pPr indent="450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kumimoji="1" lang="ru-RU" sz="1200" b="1"/>
              <a:t>- микроразряд или тлеющий разряд между отдельными частями материалов при их разрыве.</a:t>
            </a:r>
          </a:p>
        </p:txBody>
      </p:sp>
      <p:sp>
        <p:nvSpPr>
          <p:cNvPr id="4104" name="Rectangle 25"/>
          <p:cNvSpPr>
            <a:spLocks noChangeArrowheads="1"/>
          </p:cNvSpPr>
          <p:nvPr/>
        </p:nvSpPr>
        <p:spPr bwMode="auto">
          <a:xfrm>
            <a:off x="0" y="1773238"/>
            <a:ext cx="9036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kumimoji="1" lang="ru-RU" sz="1400" b="1">
                <a:latin typeface="Times New Roman" pitchFamily="18" charset="0"/>
                <a:cs typeface="Times New Roman" pitchFamily="18" charset="0"/>
              </a:rPr>
              <a:t>Электромагнитные импульсы, регистрируемые из образцов горных пород </a:t>
            </a:r>
            <a:r>
              <a:rPr kumimoji="1" lang="ru-RU" sz="1400" b="1">
                <a:latin typeface="Times New Roman" pitchFamily="18" charset="0"/>
              </a:rPr>
              <a:t>в процессе их </a:t>
            </a:r>
            <a:r>
              <a:rPr kumimoji="1" lang="en-US" sz="1400" b="1">
                <a:latin typeface="Times New Roman" pitchFamily="18" charset="0"/>
              </a:rPr>
              <a:t>нагружения</a:t>
            </a:r>
            <a:endParaRPr kumimoji="1" lang="ru-RU" sz="1400" b="1">
              <a:latin typeface="Times New Roman" pitchFamily="18" charset="0"/>
            </a:endParaRPr>
          </a:p>
        </p:txBody>
      </p:sp>
      <p:sp>
        <p:nvSpPr>
          <p:cNvPr id="4105" name="Номер слайда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0E95C9-EEC6-4C66-82F0-9079CBB4B71F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4106" name="Rectangle 9"/>
          <p:cNvSpPr>
            <a:spLocks noChangeArrowheads="1"/>
          </p:cNvSpPr>
          <p:nvPr/>
        </p:nvSpPr>
        <p:spPr bwMode="auto">
          <a:xfrm>
            <a:off x="179388" y="279400"/>
            <a:ext cx="88566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Физическое принцип, положенный в разработку новых методов геофизической разведки и оценки напряженно-деформированного состояния горных пород, основанных на механоэлектричеких преобразованиях в твердых телах.</a:t>
            </a: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ChangeArrowheads="1"/>
          </p:cNvSpPr>
          <p:nvPr/>
        </p:nvSpPr>
        <p:spPr bwMode="auto">
          <a:xfrm>
            <a:off x="0" y="-714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23850" y="115888"/>
          <a:ext cx="4926013" cy="6567487"/>
        </p:xfrm>
        <a:graphic>
          <a:graphicData uri="http://schemas.openxmlformats.org/presentationml/2006/ole">
            <p:oleObj spid="_x0000_s1026" name="Фотография Photo Editor" r:id="rId3" imgW="14628571" imgH="19504762" progId="MSPhotoEd.3">
              <p:embed/>
            </p:oleObj>
          </a:graphicData>
        </a:graphic>
      </p:graphicFrame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938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5364163" y="25400"/>
            <a:ext cx="34702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/>
              <a:t>Многоканальный геофизический регистратор МГР-01</a:t>
            </a: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1484313"/>
            <a:ext cx="177641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5" descr="свидетельство MGR_Embedde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4149725"/>
            <a:ext cx="178276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6" descr="свидетельство MGR_Explor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27888" y="4149725"/>
            <a:ext cx="178276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7" descr="патент на способ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188" y="1484313"/>
            <a:ext cx="179228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Номер слайда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BCCB287-9B02-46DC-844C-0C544307655E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142778-19D7-4E89-A6BE-EC31A164853E}" type="slidenum">
              <a:rPr lang="ru-RU" smtClean="0"/>
              <a:pPr/>
              <a:t>4</a:t>
            </a:fld>
            <a:endParaRPr lang="ru-RU" smtClean="0"/>
          </a:p>
        </p:txBody>
      </p:sp>
      <p:pic>
        <p:nvPicPr>
          <p:cNvPr id="5123" name="Рисунок 1" descr="IMG_0705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36480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Прямоугольник 8"/>
          <p:cNvSpPr>
            <a:spLocks noChangeArrowheads="1"/>
          </p:cNvSpPr>
          <p:nvPr/>
        </p:nvSpPr>
        <p:spPr bwMode="auto">
          <a:xfrm>
            <a:off x="179388" y="2781300"/>
            <a:ext cx="3024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Фотография начала развития оползня. </a:t>
            </a:r>
          </a:p>
        </p:txBody>
      </p:sp>
      <p:sp>
        <p:nvSpPr>
          <p:cNvPr id="5125" name="Прямоугольник 10"/>
          <p:cNvSpPr>
            <a:spLocks noChangeArrowheads="1"/>
          </p:cNvSpPr>
          <p:nvPr/>
        </p:nvSpPr>
        <p:spPr bwMode="auto">
          <a:xfrm>
            <a:off x="4356100" y="1196975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Пространственные вариации ЕИЭМПЗ. </a:t>
            </a:r>
          </a:p>
          <a:p>
            <a:pPr algn="ctr"/>
            <a:r>
              <a:rPr lang="ru-RU" sz="2400"/>
              <a:t>Состояние 2010 г.</a:t>
            </a:r>
          </a:p>
        </p:txBody>
      </p:sp>
      <p:grpSp>
        <p:nvGrpSpPr>
          <p:cNvPr id="5126" name="Группа 16"/>
          <p:cNvGrpSpPr>
            <a:grpSpLocks/>
          </p:cNvGrpSpPr>
          <p:nvPr/>
        </p:nvGrpSpPr>
        <p:grpSpPr bwMode="auto">
          <a:xfrm>
            <a:off x="2840038" y="2133600"/>
            <a:ext cx="6303962" cy="4860925"/>
            <a:chOff x="2411760" y="980728"/>
            <a:chExt cx="6448668" cy="4861787"/>
          </a:xfrm>
        </p:grpSpPr>
        <p:pic>
          <p:nvPicPr>
            <p:cNvPr id="5127" name="Рисунок 2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biLevel thresh="50000"/>
            </a:blip>
            <a:srcRect/>
            <a:stretch>
              <a:fillRect/>
            </a:stretch>
          </p:blipFill>
          <p:spPr bwMode="auto">
            <a:xfrm>
              <a:off x="2411760" y="980728"/>
              <a:ext cx="6448668" cy="4861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Прямая со стрелкой 12"/>
            <p:cNvCxnSpPr/>
            <p:nvPr/>
          </p:nvCxnSpPr>
          <p:spPr bwMode="auto">
            <a:xfrm>
              <a:off x="4139633" y="1917519"/>
              <a:ext cx="35727" cy="93520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3C62530-9BDA-45E9-83A0-8F5BBC92F8CA}" type="slidenum">
              <a:rPr lang="ru-RU" smtClean="0"/>
              <a:pPr/>
              <a:t>5</a:t>
            </a:fld>
            <a:endParaRPr lang="ru-RU" smtClean="0"/>
          </a:p>
        </p:txBody>
      </p:sp>
      <p:pic>
        <p:nvPicPr>
          <p:cNvPr id="6147" name="Picture 4" descr="Рис 3а Полевые исследов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5888"/>
            <a:ext cx="3840163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8200" y="2420938"/>
            <a:ext cx="5765800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Прямоугольник 7"/>
          <p:cNvSpPr>
            <a:spLocks noChangeArrowheads="1"/>
          </p:cNvSpPr>
          <p:nvPr/>
        </p:nvSpPr>
        <p:spPr bwMode="auto">
          <a:xfrm>
            <a:off x="4356100" y="765175"/>
            <a:ext cx="4572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Пространственные вариации ЕИЭМПЗ. </a:t>
            </a:r>
          </a:p>
          <a:p>
            <a:pPr algn="ctr"/>
            <a:r>
              <a:rPr lang="ru-RU" sz="2400"/>
              <a:t>Состояние апрель 2011 в сравнении с предыдущими измерениями</a:t>
            </a:r>
          </a:p>
        </p:txBody>
      </p:sp>
      <p:sp>
        <p:nvSpPr>
          <p:cNvPr id="6150" name="Прямоугольник 8"/>
          <p:cNvSpPr>
            <a:spLocks noChangeArrowheads="1"/>
          </p:cNvSpPr>
          <p:nvPr/>
        </p:nvSpPr>
        <p:spPr bwMode="auto">
          <a:xfrm>
            <a:off x="0" y="3357563"/>
            <a:ext cx="34925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Изменение рельефа, связанное с активизацией оползня.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C46D3E-74C2-409E-8EDE-D96D10AFAB81}" type="slidenum">
              <a:rPr lang="ru-RU" smtClean="0"/>
              <a:pPr/>
              <a:t>6</a:t>
            </a:fld>
            <a:endParaRPr lang="ru-RU" smtClean="0"/>
          </a:p>
        </p:txBody>
      </p:sp>
      <p:pic>
        <p:nvPicPr>
          <p:cNvPr id="7171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557338"/>
            <a:ext cx="6891337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Прямоугольник 6"/>
          <p:cNvSpPr>
            <a:spLocks noChangeArrowheads="1"/>
          </p:cNvSpPr>
          <p:nvPr/>
        </p:nvSpPr>
        <p:spPr bwMode="auto">
          <a:xfrm>
            <a:off x="1331913" y="260350"/>
            <a:ext cx="71643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Пространственные вариации ЕИЭМПЗ. Состояние сентябрь 2013 в сравнении с предыдущими измерениями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93DB145-43C4-49E4-B9AC-987D31D157E4}" type="slidenum">
              <a:rPr lang="ru-RU" smtClean="0"/>
              <a:pPr/>
              <a:t>7</a:t>
            </a:fld>
            <a:endParaRPr lang="ru-RU" smtClean="0"/>
          </a:p>
        </p:txBody>
      </p:sp>
      <p:pic>
        <p:nvPicPr>
          <p:cNvPr id="8195" name="Рисунок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125538"/>
            <a:ext cx="7078662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Прямоугольник 5"/>
          <p:cNvSpPr>
            <a:spLocks noChangeArrowheads="1"/>
          </p:cNvSpPr>
          <p:nvPr/>
        </p:nvSpPr>
        <p:spPr bwMode="auto">
          <a:xfrm>
            <a:off x="900113" y="115888"/>
            <a:ext cx="78486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Пространственные вариации ЕИЭМПЗ. </a:t>
            </a:r>
          </a:p>
          <a:p>
            <a:pPr algn="ctr"/>
            <a:r>
              <a:rPr lang="ru-RU" sz="2400"/>
              <a:t>Состояние сентябрь 2016 в сравнении с предыдущими измерениями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40AF98-5AA6-4139-BEAA-950286B4387D}" type="slidenum">
              <a:rPr lang="ru-RU" smtClean="0"/>
              <a:pPr/>
              <a:t>8</a:t>
            </a:fld>
            <a:endParaRPr lang="ru-RU" smtClean="0"/>
          </a:p>
        </p:txBody>
      </p:sp>
      <p:pic>
        <p:nvPicPr>
          <p:cNvPr id="9219" name="Picture 4" descr="2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836613"/>
            <a:ext cx="7669212" cy="587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Прямоугольник 5"/>
          <p:cNvSpPr>
            <a:spLocks noChangeArrowheads="1"/>
          </p:cNvSpPr>
          <p:nvPr/>
        </p:nvSpPr>
        <p:spPr bwMode="auto">
          <a:xfrm>
            <a:off x="900113" y="115888"/>
            <a:ext cx="78486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Пространственные вариации ЕИЭМПЗ. </a:t>
            </a:r>
          </a:p>
          <a:p>
            <a:pPr algn="ctr"/>
            <a:r>
              <a:rPr lang="ru-RU" sz="2400"/>
              <a:t>Состояние март 2019 в сравнении с предыдущими измерениями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209675"/>
            <a:ext cx="903605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179388" y="115888"/>
            <a:ext cx="87137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Вид окна диспетчера системы ГИС мониторинга опасных геологических процессов</a:t>
            </a:r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83311BE-95E8-4760-9026-0A11C04B52E7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7244</TotalTime>
  <Words>247</Words>
  <Application>Microsoft Office PowerPoint</Application>
  <PresentationFormat>Экран (4:3)</PresentationFormat>
  <Paragraphs>37</Paragraphs>
  <Slides>10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Times New Roman</vt:lpstr>
      <vt:lpstr>Arial Narrow</vt:lpstr>
      <vt:lpstr>Calibri</vt:lpstr>
      <vt:lpstr>Оформление по умолчанию</vt:lpstr>
      <vt:lpstr>Фотография Microsoft Photo Editor 3.0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EMM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ИНСТИТУТ ОПТИЧЕСКОГО МОНИТОРИНГА Российская Академия наук  Сибирское отделение</dc:title>
  <dc:creator>User</dc:creator>
  <cp:lastModifiedBy>MSergey</cp:lastModifiedBy>
  <cp:revision>361</cp:revision>
  <cp:lastPrinted>1601-01-01T00:00:00Z</cp:lastPrinted>
  <dcterms:created xsi:type="dcterms:W3CDTF">2001-09-21T09:18:24Z</dcterms:created>
  <dcterms:modified xsi:type="dcterms:W3CDTF">2019-05-31T05:22:15Z</dcterms:modified>
</cp:coreProperties>
</file>