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86" r:id="rId2"/>
    <p:sldId id="266" r:id="rId3"/>
    <p:sldId id="257" r:id="rId4"/>
    <p:sldId id="280" r:id="rId5"/>
    <p:sldId id="283" r:id="rId6"/>
    <p:sldId id="282" r:id="rId7"/>
    <p:sldId id="284" r:id="rId8"/>
    <p:sldId id="260" r:id="rId9"/>
    <p:sldId id="281" r:id="rId10"/>
    <p:sldId id="276" r:id="rId11"/>
    <p:sldId id="285" r:id="rId12"/>
    <p:sldId id="271" r:id="rId13"/>
    <p:sldId id="273" r:id="rId14"/>
    <p:sldId id="272" r:id="rId15"/>
    <p:sldId id="262" r:id="rId16"/>
    <p:sldId id="261" r:id="rId17"/>
    <p:sldId id="264" r:id="rId18"/>
    <p:sldId id="279" r:id="rId19"/>
    <p:sldId id="287" r:id="rId20"/>
    <p:sldId id="270" r:id="rId21"/>
    <p:sldId id="258" r:id="rId22"/>
    <p:sldId id="277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00FF"/>
    <a:srgbClr val="800000"/>
    <a:srgbClr val="0931F7"/>
    <a:srgbClr val="0066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85" autoAdjust="0"/>
    <p:restoredTop sz="94660"/>
  </p:normalViewPr>
  <p:slideViewPr>
    <p:cSldViewPr snapToGrid="0">
      <p:cViewPr varScale="1">
        <p:scale>
          <a:sx n="40" d="100"/>
          <a:sy n="40" d="100"/>
        </p:scale>
        <p:origin x="60" y="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D817D7-4B8E-4DAB-B1DB-37E8316B7FD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9FAB948-7CA0-47F3-BA27-FEA539653376}">
      <dgm:prSet phldrT="[Текст]" custT="1"/>
      <dgm:spPr/>
      <dgm:t>
        <a:bodyPr/>
        <a:lstStyle/>
        <a:p>
          <a:endParaRPr lang="ru-RU" sz="4400" dirty="0"/>
        </a:p>
      </dgm:t>
    </dgm:pt>
    <dgm:pt modelId="{2FD20028-8743-4F39-BEEA-A4A45F17F8EB}" type="parTrans" cxnId="{312F38DB-99D4-4A6D-B755-798D115A3854}">
      <dgm:prSet/>
      <dgm:spPr/>
      <dgm:t>
        <a:bodyPr/>
        <a:lstStyle/>
        <a:p>
          <a:endParaRPr lang="ru-RU" sz="2400"/>
        </a:p>
      </dgm:t>
    </dgm:pt>
    <dgm:pt modelId="{2A2E0264-ADDA-433E-94AF-A3C642F97876}" type="sibTrans" cxnId="{312F38DB-99D4-4A6D-B755-798D115A3854}">
      <dgm:prSet/>
      <dgm:spPr/>
      <dgm:t>
        <a:bodyPr/>
        <a:lstStyle/>
        <a:p>
          <a:endParaRPr lang="ru-RU" sz="2400"/>
        </a:p>
      </dgm:t>
    </dgm:pt>
    <dgm:pt modelId="{4A75208C-2014-4D1C-99DB-88253843CE89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rPr>
            <a:t>Долговременная стабильность</a:t>
          </a:r>
          <a:endParaRPr lang="ru-RU" sz="2400" b="1" dirty="0">
            <a:solidFill>
              <a:srgbClr val="000099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1482F1-F8A2-45A0-8AD3-2A373790CCB0}" type="parTrans" cxnId="{7F1D817F-E3F8-4568-8B32-DBE3D4AADFEC}">
      <dgm:prSet/>
      <dgm:spPr/>
      <dgm:t>
        <a:bodyPr/>
        <a:lstStyle/>
        <a:p>
          <a:endParaRPr lang="ru-RU" sz="2400"/>
        </a:p>
      </dgm:t>
    </dgm:pt>
    <dgm:pt modelId="{655FCB40-95BF-4BAB-BD09-252FEFC0748A}" type="sibTrans" cxnId="{7F1D817F-E3F8-4568-8B32-DBE3D4AADFEC}">
      <dgm:prSet/>
      <dgm:spPr/>
      <dgm:t>
        <a:bodyPr/>
        <a:lstStyle/>
        <a:p>
          <a:endParaRPr lang="ru-RU" sz="2400"/>
        </a:p>
      </dgm:t>
    </dgm:pt>
    <dgm:pt modelId="{63027266-1D3B-4614-BF9E-41A7EBFF2F82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rPr>
            <a:t>Малые собственные шумы</a:t>
          </a:r>
          <a:endParaRPr lang="ru-RU" sz="2400" b="1" dirty="0">
            <a:solidFill>
              <a:srgbClr val="000099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5DFC57-8BDC-4F32-AEFE-1CD55BB00B46}" type="parTrans" cxnId="{8E234561-5834-4E62-A0E9-D75F74E1E245}">
      <dgm:prSet/>
      <dgm:spPr/>
      <dgm:t>
        <a:bodyPr/>
        <a:lstStyle/>
        <a:p>
          <a:endParaRPr lang="ru-RU" sz="2400"/>
        </a:p>
      </dgm:t>
    </dgm:pt>
    <dgm:pt modelId="{A876BAE4-C4EF-4950-836B-FC5081D899B2}" type="sibTrans" cxnId="{8E234561-5834-4E62-A0E9-D75F74E1E245}">
      <dgm:prSet/>
      <dgm:spPr/>
      <dgm:t>
        <a:bodyPr/>
        <a:lstStyle/>
        <a:p>
          <a:endParaRPr lang="ru-RU" sz="2400"/>
        </a:p>
      </dgm:t>
    </dgm:pt>
    <dgm:pt modelId="{BF2AEE93-C724-441A-9F7D-1E7868A56BB6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rPr>
            <a:t>Широкий динамический диапазон</a:t>
          </a:r>
          <a:endParaRPr lang="ru-RU" sz="2400" b="1" dirty="0">
            <a:solidFill>
              <a:srgbClr val="000099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AFA271-D6D9-47F0-BD74-15CD04065499}" type="parTrans" cxnId="{1DA4A0BE-155E-406E-BCF7-1599FC143F0E}">
      <dgm:prSet/>
      <dgm:spPr/>
      <dgm:t>
        <a:bodyPr/>
        <a:lstStyle/>
        <a:p>
          <a:endParaRPr lang="ru-RU" sz="2400"/>
        </a:p>
      </dgm:t>
    </dgm:pt>
    <dgm:pt modelId="{6837A13E-69BE-4A69-BA5C-F59A3F099561}" type="sibTrans" cxnId="{1DA4A0BE-155E-406E-BCF7-1599FC143F0E}">
      <dgm:prSet/>
      <dgm:spPr/>
      <dgm:t>
        <a:bodyPr/>
        <a:lstStyle/>
        <a:p>
          <a:endParaRPr lang="ru-RU" sz="2400"/>
        </a:p>
      </dgm:t>
    </dgm:pt>
    <dgm:pt modelId="{8747DC2C-7BC7-4820-B2AA-CDB61384B5D1}">
      <dgm:prSet custT="1"/>
      <dgm:spPr/>
      <dgm:t>
        <a:bodyPr/>
        <a:lstStyle/>
        <a:p>
          <a:r>
            <a:rPr lang="ru-RU" sz="2400" b="1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rPr>
            <a:t>Высокая линейность</a:t>
          </a:r>
          <a:endParaRPr lang="ru-RU" sz="2400" b="1" dirty="0">
            <a:solidFill>
              <a:srgbClr val="000099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98644F-4A68-4B0B-8EB3-F21BC7C8403E}" type="parTrans" cxnId="{C0E6075C-C69C-4A8F-814E-5E8E58FB8119}">
      <dgm:prSet/>
      <dgm:spPr/>
      <dgm:t>
        <a:bodyPr/>
        <a:lstStyle/>
        <a:p>
          <a:endParaRPr lang="ru-RU" sz="2400"/>
        </a:p>
      </dgm:t>
    </dgm:pt>
    <dgm:pt modelId="{AD4D51F3-907E-4D6E-8E36-B95CE7BEEBBB}" type="sibTrans" cxnId="{C0E6075C-C69C-4A8F-814E-5E8E58FB8119}">
      <dgm:prSet/>
      <dgm:spPr/>
      <dgm:t>
        <a:bodyPr/>
        <a:lstStyle/>
        <a:p>
          <a:endParaRPr lang="ru-RU" sz="2400"/>
        </a:p>
      </dgm:t>
    </dgm:pt>
    <dgm:pt modelId="{6FA12411-CDD2-4809-B3B7-1FBE8969D526}">
      <dgm:prSet custT="1"/>
      <dgm:spPr/>
      <dgm:t>
        <a:bodyPr/>
        <a:lstStyle/>
        <a:p>
          <a:r>
            <a:rPr lang="ru-RU" sz="2400" b="1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rPr>
            <a:t>Калибровка</a:t>
          </a:r>
          <a:endParaRPr lang="ru-RU" sz="2400" b="1" dirty="0">
            <a:solidFill>
              <a:srgbClr val="000099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047A42-516C-42CC-AA88-99A6D6F21A0E}" type="parTrans" cxnId="{F90B6814-189F-4543-A364-FB7B552E7438}">
      <dgm:prSet/>
      <dgm:spPr/>
      <dgm:t>
        <a:bodyPr/>
        <a:lstStyle/>
        <a:p>
          <a:endParaRPr lang="ru-RU" sz="2400"/>
        </a:p>
      </dgm:t>
    </dgm:pt>
    <dgm:pt modelId="{855476EC-5B17-4BDC-8FD6-A0F769AA747D}" type="sibTrans" cxnId="{F90B6814-189F-4543-A364-FB7B552E7438}">
      <dgm:prSet/>
      <dgm:spPr/>
      <dgm:t>
        <a:bodyPr/>
        <a:lstStyle/>
        <a:p>
          <a:endParaRPr lang="ru-RU" sz="2400"/>
        </a:p>
      </dgm:t>
    </dgm:pt>
    <dgm:pt modelId="{47F54B88-E43A-467C-9694-2C4DC2E39278}">
      <dgm:prSet custT="1"/>
      <dgm:spPr/>
      <dgm:t>
        <a:bodyPr/>
        <a:lstStyle/>
        <a:p>
          <a:r>
            <a:rPr lang="ru-RU" sz="2400" b="1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rPr>
            <a:t>Простота настройки и обслуживания</a:t>
          </a:r>
          <a:endParaRPr lang="ru-RU" sz="2400" b="1" dirty="0">
            <a:solidFill>
              <a:srgbClr val="000099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38AD0C-9932-4EB6-9131-8726286F2AE8}" type="parTrans" cxnId="{6CB807E4-1997-4B70-9889-C85F75863DCF}">
      <dgm:prSet/>
      <dgm:spPr/>
      <dgm:t>
        <a:bodyPr/>
        <a:lstStyle/>
        <a:p>
          <a:endParaRPr lang="ru-RU" sz="2400"/>
        </a:p>
      </dgm:t>
    </dgm:pt>
    <dgm:pt modelId="{CB308A06-DCC7-4B1A-8138-82C440A6CEAB}" type="sibTrans" cxnId="{6CB807E4-1997-4B70-9889-C85F75863DCF}">
      <dgm:prSet/>
      <dgm:spPr/>
      <dgm:t>
        <a:bodyPr/>
        <a:lstStyle/>
        <a:p>
          <a:endParaRPr lang="ru-RU" sz="2400"/>
        </a:p>
      </dgm:t>
    </dgm:pt>
    <dgm:pt modelId="{0FC1F9C1-27E2-4498-B0E7-C877194DB378}">
      <dgm:prSet custT="1"/>
      <dgm:spPr/>
      <dgm:t>
        <a:bodyPr/>
        <a:lstStyle/>
        <a:p>
          <a:r>
            <a:rPr lang="ru-RU" sz="2400" b="1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rPr>
            <a:t>Надёжность</a:t>
          </a:r>
          <a:endParaRPr lang="ru-RU" sz="2400" b="1" dirty="0">
            <a:solidFill>
              <a:srgbClr val="000099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C75E63-0F36-4B3C-A79B-ADE6820A0186}" type="parTrans" cxnId="{A733F409-2F36-4256-A64C-4269E857A066}">
      <dgm:prSet/>
      <dgm:spPr/>
      <dgm:t>
        <a:bodyPr/>
        <a:lstStyle/>
        <a:p>
          <a:endParaRPr lang="ru-RU" sz="2400"/>
        </a:p>
      </dgm:t>
    </dgm:pt>
    <dgm:pt modelId="{6D66FDE6-A80E-4A2A-B972-010DDC74418E}" type="sibTrans" cxnId="{A733F409-2F36-4256-A64C-4269E857A066}">
      <dgm:prSet/>
      <dgm:spPr/>
      <dgm:t>
        <a:bodyPr/>
        <a:lstStyle/>
        <a:p>
          <a:endParaRPr lang="ru-RU" sz="2400"/>
        </a:p>
      </dgm:t>
    </dgm:pt>
    <dgm:pt modelId="{9949D1A0-3A90-4411-ABA0-DE4194A81AE0}">
      <dgm:prSet custT="1"/>
      <dgm:spPr/>
      <dgm:t>
        <a:bodyPr/>
        <a:lstStyle/>
        <a:p>
          <a:r>
            <a:rPr lang="ru-RU" sz="2400" b="1" spc="-120" baseline="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rPr>
            <a:t>Совместимость с современными устройствами регистрации </a:t>
          </a:r>
          <a:endParaRPr lang="ru-RU" sz="2400" b="1" spc="-120" baseline="0" dirty="0">
            <a:solidFill>
              <a:srgbClr val="000099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34EC7A-24A6-4143-9344-7FDA9A526BB1}" type="parTrans" cxnId="{65AB76EA-D94E-44C6-A6A0-6161120297D3}">
      <dgm:prSet/>
      <dgm:spPr/>
      <dgm:t>
        <a:bodyPr/>
        <a:lstStyle/>
        <a:p>
          <a:endParaRPr lang="ru-RU" sz="2400"/>
        </a:p>
      </dgm:t>
    </dgm:pt>
    <dgm:pt modelId="{3CD13EC5-B5AF-4CB3-A2C0-21029F8267E0}" type="sibTrans" cxnId="{65AB76EA-D94E-44C6-A6A0-6161120297D3}">
      <dgm:prSet/>
      <dgm:spPr/>
      <dgm:t>
        <a:bodyPr/>
        <a:lstStyle/>
        <a:p>
          <a:endParaRPr lang="ru-RU" sz="2400"/>
        </a:p>
      </dgm:t>
    </dgm:pt>
    <dgm:pt modelId="{3F025768-A6A7-4E2E-BFA9-87BF20BACD1F}">
      <dgm:prSet custT="1"/>
      <dgm:spPr/>
      <dgm:t>
        <a:bodyPr/>
        <a:lstStyle/>
        <a:p>
          <a:r>
            <a:rPr lang="ru-RU" sz="2400" b="1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rPr>
            <a:t>По возможности малое энергопотребление</a:t>
          </a:r>
          <a:endParaRPr lang="ru-RU" sz="2400" b="1" dirty="0">
            <a:solidFill>
              <a:srgbClr val="000099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CD356D-35E8-49F7-8B89-1CBCB5EB73DA}" type="parTrans" cxnId="{DA5F1F7F-3927-4ACE-82E9-69A53B604018}">
      <dgm:prSet/>
      <dgm:spPr/>
      <dgm:t>
        <a:bodyPr/>
        <a:lstStyle/>
        <a:p>
          <a:endParaRPr lang="ru-RU" sz="2400"/>
        </a:p>
      </dgm:t>
    </dgm:pt>
    <dgm:pt modelId="{0867DC99-A5D4-4B14-8CF4-432734C6C88F}" type="sibTrans" cxnId="{DA5F1F7F-3927-4ACE-82E9-69A53B604018}">
      <dgm:prSet/>
      <dgm:spPr/>
      <dgm:t>
        <a:bodyPr/>
        <a:lstStyle/>
        <a:p>
          <a:endParaRPr lang="ru-RU" sz="2400"/>
        </a:p>
      </dgm:t>
    </dgm:pt>
    <dgm:pt modelId="{FBA00D6A-E215-4AC1-BA08-52236801410F}" type="pres">
      <dgm:prSet presAssocID="{4AD817D7-4B8E-4DAB-B1DB-37E8316B7FD2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638791B-4184-40CA-BF5E-91396ECC0E1D}" type="pres">
      <dgm:prSet presAssocID="{79FAB948-7CA0-47F3-BA27-FEA539653376}" presName="thickLine" presStyleLbl="alignNode1" presStyleIdx="0" presStyleCnt="1"/>
      <dgm:spPr/>
    </dgm:pt>
    <dgm:pt modelId="{C45CAF81-52B1-4A3F-B522-E2E535A97F8B}" type="pres">
      <dgm:prSet presAssocID="{79FAB948-7CA0-47F3-BA27-FEA539653376}" presName="horz1" presStyleCnt="0"/>
      <dgm:spPr/>
    </dgm:pt>
    <dgm:pt modelId="{FBC90712-42E1-45A2-AC72-A64E16A46741}" type="pres">
      <dgm:prSet presAssocID="{79FAB948-7CA0-47F3-BA27-FEA539653376}" presName="tx1" presStyleLbl="revTx" presStyleIdx="0" presStyleCnt="10" custScaleX="152491"/>
      <dgm:spPr/>
      <dgm:t>
        <a:bodyPr/>
        <a:lstStyle/>
        <a:p>
          <a:endParaRPr lang="ru-RU"/>
        </a:p>
      </dgm:t>
    </dgm:pt>
    <dgm:pt modelId="{3EEB3F4F-C3E3-4CD4-A2E5-7B04771D476A}" type="pres">
      <dgm:prSet presAssocID="{79FAB948-7CA0-47F3-BA27-FEA539653376}" presName="vert1" presStyleCnt="0"/>
      <dgm:spPr/>
    </dgm:pt>
    <dgm:pt modelId="{61038B61-4CF5-43CC-84AC-4CFEE52413D3}" type="pres">
      <dgm:prSet presAssocID="{4A75208C-2014-4D1C-99DB-88253843CE89}" presName="vertSpace2a" presStyleCnt="0"/>
      <dgm:spPr/>
    </dgm:pt>
    <dgm:pt modelId="{4C3DE5AB-48D5-465C-B858-89031960A54D}" type="pres">
      <dgm:prSet presAssocID="{4A75208C-2014-4D1C-99DB-88253843CE89}" presName="horz2" presStyleCnt="0"/>
      <dgm:spPr/>
    </dgm:pt>
    <dgm:pt modelId="{4ED7486E-EA7B-49AD-BB02-B0142B774812}" type="pres">
      <dgm:prSet presAssocID="{4A75208C-2014-4D1C-99DB-88253843CE89}" presName="horzSpace2" presStyleCnt="0"/>
      <dgm:spPr/>
    </dgm:pt>
    <dgm:pt modelId="{0FFD47B6-3732-4E04-9EA4-A3311856B60C}" type="pres">
      <dgm:prSet presAssocID="{4A75208C-2014-4D1C-99DB-88253843CE89}" presName="tx2" presStyleLbl="revTx" presStyleIdx="1" presStyleCnt="10"/>
      <dgm:spPr/>
      <dgm:t>
        <a:bodyPr/>
        <a:lstStyle/>
        <a:p>
          <a:endParaRPr lang="ru-RU"/>
        </a:p>
      </dgm:t>
    </dgm:pt>
    <dgm:pt modelId="{1333E25B-852E-4B2F-B121-013E22D8B2AD}" type="pres">
      <dgm:prSet presAssocID="{4A75208C-2014-4D1C-99DB-88253843CE89}" presName="vert2" presStyleCnt="0"/>
      <dgm:spPr/>
    </dgm:pt>
    <dgm:pt modelId="{5723534E-3745-4D4C-9D96-6B181741B576}" type="pres">
      <dgm:prSet presAssocID="{4A75208C-2014-4D1C-99DB-88253843CE89}" presName="thinLine2b" presStyleLbl="callout" presStyleIdx="0" presStyleCnt="9"/>
      <dgm:spPr/>
    </dgm:pt>
    <dgm:pt modelId="{C40DFF7C-0BEE-4F71-957D-9B3A66A6E64D}" type="pres">
      <dgm:prSet presAssocID="{4A75208C-2014-4D1C-99DB-88253843CE89}" presName="vertSpace2b" presStyleCnt="0"/>
      <dgm:spPr/>
    </dgm:pt>
    <dgm:pt modelId="{65A342AC-F611-422F-A91C-DDEB522CBF82}" type="pres">
      <dgm:prSet presAssocID="{63027266-1D3B-4614-BF9E-41A7EBFF2F82}" presName="horz2" presStyleCnt="0"/>
      <dgm:spPr/>
    </dgm:pt>
    <dgm:pt modelId="{486A1CDC-88D8-429F-8ADE-8CE92B0B7445}" type="pres">
      <dgm:prSet presAssocID="{63027266-1D3B-4614-BF9E-41A7EBFF2F82}" presName="horzSpace2" presStyleCnt="0"/>
      <dgm:spPr/>
    </dgm:pt>
    <dgm:pt modelId="{029D7112-4340-49B5-ABFD-535D119A6123}" type="pres">
      <dgm:prSet presAssocID="{63027266-1D3B-4614-BF9E-41A7EBFF2F82}" presName="tx2" presStyleLbl="revTx" presStyleIdx="2" presStyleCnt="10"/>
      <dgm:spPr/>
      <dgm:t>
        <a:bodyPr/>
        <a:lstStyle/>
        <a:p>
          <a:endParaRPr lang="ru-RU"/>
        </a:p>
      </dgm:t>
    </dgm:pt>
    <dgm:pt modelId="{7851B79B-9476-408C-8C71-8332D1919240}" type="pres">
      <dgm:prSet presAssocID="{63027266-1D3B-4614-BF9E-41A7EBFF2F82}" presName="vert2" presStyleCnt="0"/>
      <dgm:spPr/>
    </dgm:pt>
    <dgm:pt modelId="{87BF5E35-5AE4-4E92-AC59-BAC5AD491E5A}" type="pres">
      <dgm:prSet presAssocID="{63027266-1D3B-4614-BF9E-41A7EBFF2F82}" presName="thinLine2b" presStyleLbl="callout" presStyleIdx="1" presStyleCnt="9"/>
      <dgm:spPr/>
    </dgm:pt>
    <dgm:pt modelId="{80AA73F8-5CCA-4FFC-B63B-826AFDA4E2FE}" type="pres">
      <dgm:prSet presAssocID="{63027266-1D3B-4614-BF9E-41A7EBFF2F82}" presName="vertSpace2b" presStyleCnt="0"/>
      <dgm:spPr/>
    </dgm:pt>
    <dgm:pt modelId="{69C6011B-69F2-4C9D-807C-57F2EC736257}" type="pres">
      <dgm:prSet presAssocID="{BF2AEE93-C724-441A-9F7D-1E7868A56BB6}" presName="horz2" presStyleCnt="0"/>
      <dgm:spPr/>
    </dgm:pt>
    <dgm:pt modelId="{07CB8D43-23D5-496B-9E33-B57E57AA04BC}" type="pres">
      <dgm:prSet presAssocID="{BF2AEE93-C724-441A-9F7D-1E7868A56BB6}" presName="horzSpace2" presStyleCnt="0"/>
      <dgm:spPr/>
    </dgm:pt>
    <dgm:pt modelId="{6440D8BF-4F1C-4DB7-A6A6-C030DA16EBB4}" type="pres">
      <dgm:prSet presAssocID="{BF2AEE93-C724-441A-9F7D-1E7868A56BB6}" presName="tx2" presStyleLbl="revTx" presStyleIdx="3" presStyleCnt="10"/>
      <dgm:spPr/>
      <dgm:t>
        <a:bodyPr/>
        <a:lstStyle/>
        <a:p>
          <a:endParaRPr lang="ru-RU"/>
        </a:p>
      </dgm:t>
    </dgm:pt>
    <dgm:pt modelId="{D08792CF-9C52-410E-B792-99971175C2C1}" type="pres">
      <dgm:prSet presAssocID="{BF2AEE93-C724-441A-9F7D-1E7868A56BB6}" presName="vert2" presStyleCnt="0"/>
      <dgm:spPr/>
    </dgm:pt>
    <dgm:pt modelId="{4733265B-01B6-4D25-BD8E-0DC4D019B7AD}" type="pres">
      <dgm:prSet presAssocID="{BF2AEE93-C724-441A-9F7D-1E7868A56BB6}" presName="thinLine2b" presStyleLbl="callout" presStyleIdx="2" presStyleCnt="9"/>
      <dgm:spPr/>
    </dgm:pt>
    <dgm:pt modelId="{5D9F3A44-21D0-4E9E-886C-60E37FE6DF90}" type="pres">
      <dgm:prSet presAssocID="{BF2AEE93-C724-441A-9F7D-1E7868A56BB6}" presName="vertSpace2b" presStyleCnt="0"/>
      <dgm:spPr/>
    </dgm:pt>
    <dgm:pt modelId="{7B982AA8-D7E7-410C-B02B-D2EA92B5267F}" type="pres">
      <dgm:prSet presAssocID="{8747DC2C-7BC7-4820-B2AA-CDB61384B5D1}" presName="horz2" presStyleCnt="0"/>
      <dgm:spPr/>
    </dgm:pt>
    <dgm:pt modelId="{893A410F-A87A-4472-AFF1-A885FC4D1C2F}" type="pres">
      <dgm:prSet presAssocID="{8747DC2C-7BC7-4820-B2AA-CDB61384B5D1}" presName="horzSpace2" presStyleCnt="0"/>
      <dgm:spPr/>
    </dgm:pt>
    <dgm:pt modelId="{2AD1DAFC-E9F9-4AF0-A3FE-FDAEC1E372B0}" type="pres">
      <dgm:prSet presAssocID="{8747DC2C-7BC7-4820-B2AA-CDB61384B5D1}" presName="tx2" presStyleLbl="revTx" presStyleIdx="4" presStyleCnt="10"/>
      <dgm:spPr/>
      <dgm:t>
        <a:bodyPr/>
        <a:lstStyle/>
        <a:p>
          <a:endParaRPr lang="ru-RU"/>
        </a:p>
      </dgm:t>
    </dgm:pt>
    <dgm:pt modelId="{844A2CFC-4671-4849-B328-E872551D526C}" type="pres">
      <dgm:prSet presAssocID="{8747DC2C-7BC7-4820-B2AA-CDB61384B5D1}" presName="vert2" presStyleCnt="0"/>
      <dgm:spPr/>
    </dgm:pt>
    <dgm:pt modelId="{6A98ED52-C3DC-4B67-99A2-F7F27A9BB0FC}" type="pres">
      <dgm:prSet presAssocID="{8747DC2C-7BC7-4820-B2AA-CDB61384B5D1}" presName="thinLine2b" presStyleLbl="callout" presStyleIdx="3" presStyleCnt="9"/>
      <dgm:spPr/>
    </dgm:pt>
    <dgm:pt modelId="{1ED5F3EE-4F37-4AF2-BD3C-DDFDE73BF903}" type="pres">
      <dgm:prSet presAssocID="{8747DC2C-7BC7-4820-B2AA-CDB61384B5D1}" presName="vertSpace2b" presStyleCnt="0"/>
      <dgm:spPr/>
    </dgm:pt>
    <dgm:pt modelId="{4D60026B-8E01-439A-AA98-8FB2F9E208A5}" type="pres">
      <dgm:prSet presAssocID="{6FA12411-CDD2-4809-B3B7-1FBE8969D526}" presName="horz2" presStyleCnt="0"/>
      <dgm:spPr/>
    </dgm:pt>
    <dgm:pt modelId="{B8E93118-8077-4E85-A166-2FD815F55F12}" type="pres">
      <dgm:prSet presAssocID="{6FA12411-CDD2-4809-B3B7-1FBE8969D526}" presName="horzSpace2" presStyleCnt="0"/>
      <dgm:spPr/>
    </dgm:pt>
    <dgm:pt modelId="{61DBFE64-A511-497A-B963-DFFB339F2BF6}" type="pres">
      <dgm:prSet presAssocID="{6FA12411-CDD2-4809-B3B7-1FBE8969D526}" presName="tx2" presStyleLbl="revTx" presStyleIdx="5" presStyleCnt="10"/>
      <dgm:spPr/>
      <dgm:t>
        <a:bodyPr/>
        <a:lstStyle/>
        <a:p>
          <a:endParaRPr lang="ru-RU"/>
        </a:p>
      </dgm:t>
    </dgm:pt>
    <dgm:pt modelId="{EA42AE24-69E2-455D-92FA-3A7FE67BA03D}" type="pres">
      <dgm:prSet presAssocID="{6FA12411-CDD2-4809-B3B7-1FBE8969D526}" presName="vert2" presStyleCnt="0"/>
      <dgm:spPr/>
    </dgm:pt>
    <dgm:pt modelId="{AA8CA9E8-D05F-4291-B554-022C8478F123}" type="pres">
      <dgm:prSet presAssocID="{6FA12411-CDD2-4809-B3B7-1FBE8969D526}" presName="thinLine2b" presStyleLbl="callout" presStyleIdx="4" presStyleCnt="9"/>
      <dgm:spPr/>
    </dgm:pt>
    <dgm:pt modelId="{C15A86C9-1A88-43B1-9445-B01A7841EA61}" type="pres">
      <dgm:prSet presAssocID="{6FA12411-CDD2-4809-B3B7-1FBE8969D526}" presName="vertSpace2b" presStyleCnt="0"/>
      <dgm:spPr/>
    </dgm:pt>
    <dgm:pt modelId="{D3B46034-5D35-487D-A1DE-C8F64290D34D}" type="pres">
      <dgm:prSet presAssocID="{47F54B88-E43A-467C-9694-2C4DC2E39278}" presName="horz2" presStyleCnt="0"/>
      <dgm:spPr/>
    </dgm:pt>
    <dgm:pt modelId="{46E0430B-93D0-498C-A50C-A0A791DD5164}" type="pres">
      <dgm:prSet presAssocID="{47F54B88-E43A-467C-9694-2C4DC2E39278}" presName="horzSpace2" presStyleCnt="0"/>
      <dgm:spPr/>
    </dgm:pt>
    <dgm:pt modelId="{1A18C52B-1B85-4C6F-B405-B305B8C7DCD1}" type="pres">
      <dgm:prSet presAssocID="{47F54B88-E43A-467C-9694-2C4DC2E39278}" presName="tx2" presStyleLbl="revTx" presStyleIdx="6" presStyleCnt="10"/>
      <dgm:spPr/>
      <dgm:t>
        <a:bodyPr/>
        <a:lstStyle/>
        <a:p>
          <a:endParaRPr lang="ru-RU"/>
        </a:p>
      </dgm:t>
    </dgm:pt>
    <dgm:pt modelId="{043F6139-A338-4CFB-A353-F41B2A057A37}" type="pres">
      <dgm:prSet presAssocID="{47F54B88-E43A-467C-9694-2C4DC2E39278}" presName="vert2" presStyleCnt="0"/>
      <dgm:spPr/>
    </dgm:pt>
    <dgm:pt modelId="{B5365268-0DF0-479F-8754-FC3691CE0930}" type="pres">
      <dgm:prSet presAssocID="{47F54B88-E43A-467C-9694-2C4DC2E39278}" presName="thinLine2b" presStyleLbl="callout" presStyleIdx="5" presStyleCnt="9"/>
      <dgm:spPr/>
    </dgm:pt>
    <dgm:pt modelId="{F615BC22-0BA2-4F92-9118-3F89D08171F5}" type="pres">
      <dgm:prSet presAssocID="{47F54B88-E43A-467C-9694-2C4DC2E39278}" presName="vertSpace2b" presStyleCnt="0"/>
      <dgm:spPr/>
    </dgm:pt>
    <dgm:pt modelId="{9E5941FE-F92E-49E9-91B5-0D0384C3517F}" type="pres">
      <dgm:prSet presAssocID="{0FC1F9C1-27E2-4498-B0E7-C877194DB378}" presName="horz2" presStyleCnt="0"/>
      <dgm:spPr/>
    </dgm:pt>
    <dgm:pt modelId="{751EEBA2-3FBD-44EB-87B0-DEFCDB52E5A4}" type="pres">
      <dgm:prSet presAssocID="{0FC1F9C1-27E2-4498-B0E7-C877194DB378}" presName="horzSpace2" presStyleCnt="0"/>
      <dgm:spPr/>
    </dgm:pt>
    <dgm:pt modelId="{0F559FB0-675C-4A3F-ABCB-BB783B46071A}" type="pres">
      <dgm:prSet presAssocID="{0FC1F9C1-27E2-4498-B0E7-C877194DB378}" presName="tx2" presStyleLbl="revTx" presStyleIdx="7" presStyleCnt="10"/>
      <dgm:spPr/>
      <dgm:t>
        <a:bodyPr/>
        <a:lstStyle/>
        <a:p>
          <a:endParaRPr lang="ru-RU"/>
        </a:p>
      </dgm:t>
    </dgm:pt>
    <dgm:pt modelId="{246FC7C2-11EF-4CC3-B339-40C2C9B13C8D}" type="pres">
      <dgm:prSet presAssocID="{0FC1F9C1-27E2-4498-B0E7-C877194DB378}" presName="vert2" presStyleCnt="0"/>
      <dgm:spPr/>
    </dgm:pt>
    <dgm:pt modelId="{DCABF1B0-9717-47E6-9A51-7FDE5F25882E}" type="pres">
      <dgm:prSet presAssocID="{0FC1F9C1-27E2-4498-B0E7-C877194DB378}" presName="thinLine2b" presStyleLbl="callout" presStyleIdx="6" presStyleCnt="9"/>
      <dgm:spPr/>
    </dgm:pt>
    <dgm:pt modelId="{044C440C-3332-4D40-8B62-FBF2849D7F9C}" type="pres">
      <dgm:prSet presAssocID="{0FC1F9C1-27E2-4498-B0E7-C877194DB378}" presName="vertSpace2b" presStyleCnt="0"/>
      <dgm:spPr/>
    </dgm:pt>
    <dgm:pt modelId="{1691DCDA-FEC8-49C3-A17A-F7FAFC9AE42F}" type="pres">
      <dgm:prSet presAssocID="{9949D1A0-3A90-4411-ABA0-DE4194A81AE0}" presName="horz2" presStyleCnt="0"/>
      <dgm:spPr/>
    </dgm:pt>
    <dgm:pt modelId="{F1E0B494-1618-4828-AEB9-B7B19206E77A}" type="pres">
      <dgm:prSet presAssocID="{9949D1A0-3A90-4411-ABA0-DE4194A81AE0}" presName="horzSpace2" presStyleCnt="0"/>
      <dgm:spPr/>
    </dgm:pt>
    <dgm:pt modelId="{EA612154-F8A7-40CF-B78B-E8DE086A8704}" type="pres">
      <dgm:prSet presAssocID="{9949D1A0-3A90-4411-ABA0-DE4194A81AE0}" presName="tx2" presStyleLbl="revTx" presStyleIdx="8" presStyleCnt="10"/>
      <dgm:spPr/>
      <dgm:t>
        <a:bodyPr/>
        <a:lstStyle/>
        <a:p>
          <a:endParaRPr lang="ru-RU"/>
        </a:p>
      </dgm:t>
    </dgm:pt>
    <dgm:pt modelId="{6FF05931-2C44-4EE8-81B7-4F65DF080E25}" type="pres">
      <dgm:prSet presAssocID="{9949D1A0-3A90-4411-ABA0-DE4194A81AE0}" presName="vert2" presStyleCnt="0"/>
      <dgm:spPr/>
    </dgm:pt>
    <dgm:pt modelId="{465F37FF-4973-47C2-9ACC-E9391632A835}" type="pres">
      <dgm:prSet presAssocID="{9949D1A0-3A90-4411-ABA0-DE4194A81AE0}" presName="thinLine2b" presStyleLbl="callout" presStyleIdx="7" presStyleCnt="9"/>
      <dgm:spPr/>
    </dgm:pt>
    <dgm:pt modelId="{654A6CC7-4E78-449B-8A04-9B13B95D0688}" type="pres">
      <dgm:prSet presAssocID="{9949D1A0-3A90-4411-ABA0-DE4194A81AE0}" presName="vertSpace2b" presStyleCnt="0"/>
      <dgm:spPr/>
    </dgm:pt>
    <dgm:pt modelId="{906F7FDB-5BCB-4E24-8BE3-CD8FB1DD0AFB}" type="pres">
      <dgm:prSet presAssocID="{3F025768-A6A7-4E2E-BFA9-87BF20BACD1F}" presName="horz2" presStyleCnt="0"/>
      <dgm:spPr/>
    </dgm:pt>
    <dgm:pt modelId="{EAAD04CA-5F2F-4759-9C2B-C518654C79BA}" type="pres">
      <dgm:prSet presAssocID="{3F025768-A6A7-4E2E-BFA9-87BF20BACD1F}" presName="horzSpace2" presStyleCnt="0"/>
      <dgm:spPr/>
    </dgm:pt>
    <dgm:pt modelId="{70DEF85C-2017-4760-8A73-56BAF041AB66}" type="pres">
      <dgm:prSet presAssocID="{3F025768-A6A7-4E2E-BFA9-87BF20BACD1F}" presName="tx2" presStyleLbl="revTx" presStyleIdx="9" presStyleCnt="10"/>
      <dgm:spPr/>
      <dgm:t>
        <a:bodyPr/>
        <a:lstStyle/>
        <a:p>
          <a:endParaRPr lang="ru-RU"/>
        </a:p>
      </dgm:t>
    </dgm:pt>
    <dgm:pt modelId="{7DFB604A-BD38-45D3-9744-3E1BEF2F6376}" type="pres">
      <dgm:prSet presAssocID="{3F025768-A6A7-4E2E-BFA9-87BF20BACD1F}" presName="vert2" presStyleCnt="0"/>
      <dgm:spPr/>
    </dgm:pt>
    <dgm:pt modelId="{7E6AE615-0763-4059-9BF6-3FCF55381134}" type="pres">
      <dgm:prSet presAssocID="{3F025768-A6A7-4E2E-BFA9-87BF20BACD1F}" presName="thinLine2b" presStyleLbl="callout" presStyleIdx="8" presStyleCnt="9"/>
      <dgm:spPr/>
    </dgm:pt>
    <dgm:pt modelId="{18A0AD01-42A8-4FF7-91F3-724AD12E52C5}" type="pres">
      <dgm:prSet presAssocID="{3F025768-A6A7-4E2E-BFA9-87BF20BACD1F}" presName="vertSpace2b" presStyleCnt="0"/>
      <dgm:spPr/>
    </dgm:pt>
  </dgm:ptLst>
  <dgm:cxnLst>
    <dgm:cxn modelId="{312F38DB-99D4-4A6D-B755-798D115A3854}" srcId="{4AD817D7-4B8E-4DAB-B1DB-37E8316B7FD2}" destId="{79FAB948-7CA0-47F3-BA27-FEA539653376}" srcOrd="0" destOrd="0" parTransId="{2FD20028-8743-4F39-BEEA-A4A45F17F8EB}" sibTransId="{2A2E0264-ADDA-433E-94AF-A3C642F97876}"/>
    <dgm:cxn modelId="{BCFBAF75-759C-4039-B991-C2E114657C34}" type="presOf" srcId="{4AD817D7-4B8E-4DAB-B1DB-37E8316B7FD2}" destId="{FBA00D6A-E215-4AC1-BA08-52236801410F}" srcOrd="0" destOrd="0" presId="urn:microsoft.com/office/officeart/2008/layout/LinedList"/>
    <dgm:cxn modelId="{6FDA194B-2E53-4717-B3E6-F56EC4CDA1A7}" type="presOf" srcId="{47F54B88-E43A-467C-9694-2C4DC2E39278}" destId="{1A18C52B-1B85-4C6F-B405-B305B8C7DCD1}" srcOrd="0" destOrd="0" presId="urn:microsoft.com/office/officeart/2008/layout/LinedList"/>
    <dgm:cxn modelId="{65AB76EA-D94E-44C6-A6A0-6161120297D3}" srcId="{79FAB948-7CA0-47F3-BA27-FEA539653376}" destId="{9949D1A0-3A90-4411-ABA0-DE4194A81AE0}" srcOrd="7" destOrd="0" parTransId="{7F34EC7A-24A6-4143-9344-7FDA9A526BB1}" sibTransId="{3CD13EC5-B5AF-4CB3-A2C0-21029F8267E0}"/>
    <dgm:cxn modelId="{7F1D817F-E3F8-4568-8B32-DBE3D4AADFEC}" srcId="{79FAB948-7CA0-47F3-BA27-FEA539653376}" destId="{4A75208C-2014-4D1C-99DB-88253843CE89}" srcOrd="0" destOrd="0" parTransId="{FB1482F1-F8A2-45A0-8AD3-2A373790CCB0}" sibTransId="{655FCB40-95BF-4BAB-BD09-252FEFC0748A}"/>
    <dgm:cxn modelId="{6320462D-E611-4A01-A83F-1BEAD0B20D64}" type="presOf" srcId="{79FAB948-7CA0-47F3-BA27-FEA539653376}" destId="{FBC90712-42E1-45A2-AC72-A64E16A46741}" srcOrd="0" destOrd="0" presId="urn:microsoft.com/office/officeart/2008/layout/LinedList"/>
    <dgm:cxn modelId="{DA5F1F7F-3927-4ACE-82E9-69A53B604018}" srcId="{79FAB948-7CA0-47F3-BA27-FEA539653376}" destId="{3F025768-A6A7-4E2E-BFA9-87BF20BACD1F}" srcOrd="8" destOrd="0" parTransId="{91CD356D-35E8-49F7-8B89-1CBCB5EB73DA}" sibTransId="{0867DC99-A5D4-4B14-8CF4-432734C6C88F}"/>
    <dgm:cxn modelId="{0F16926C-2B30-4B81-98BC-661E995BA3E3}" type="presOf" srcId="{4A75208C-2014-4D1C-99DB-88253843CE89}" destId="{0FFD47B6-3732-4E04-9EA4-A3311856B60C}" srcOrd="0" destOrd="0" presId="urn:microsoft.com/office/officeart/2008/layout/LinedList"/>
    <dgm:cxn modelId="{25730CFF-EBAC-4725-8135-5E4F846BC90C}" type="presOf" srcId="{63027266-1D3B-4614-BF9E-41A7EBFF2F82}" destId="{029D7112-4340-49B5-ABFD-535D119A6123}" srcOrd="0" destOrd="0" presId="urn:microsoft.com/office/officeart/2008/layout/LinedList"/>
    <dgm:cxn modelId="{1DA4A0BE-155E-406E-BCF7-1599FC143F0E}" srcId="{79FAB948-7CA0-47F3-BA27-FEA539653376}" destId="{BF2AEE93-C724-441A-9F7D-1E7868A56BB6}" srcOrd="2" destOrd="0" parTransId="{83AFA271-D6D9-47F0-BD74-15CD04065499}" sibTransId="{6837A13E-69BE-4A69-BA5C-F59A3F099561}"/>
    <dgm:cxn modelId="{A733F409-2F36-4256-A64C-4269E857A066}" srcId="{79FAB948-7CA0-47F3-BA27-FEA539653376}" destId="{0FC1F9C1-27E2-4498-B0E7-C877194DB378}" srcOrd="6" destOrd="0" parTransId="{A6C75E63-0F36-4B3C-A79B-ADE6820A0186}" sibTransId="{6D66FDE6-A80E-4A2A-B972-010DDC74418E}"/>
    <dgm:cxn modelId="{C0E6075C-C69C-4A8F-814E-5E8E58FB8119}" srcId="{79FAB948-7CA0-47F3-BA27-FEA539653376}" destId="{8747DC2C-7BC7-4820-B2AA-CDB61384B5D1}" srcOrd="3" destOrd="0" parTransId="{0898644F-4A68-4B0B-8EB3-F21BC7C8403E}" sibTransId="{AD4D51F3-907E-4D6E-8E36-B95CE7BEEBBB}"/>
    <dgm:cxn modelId="{AD81F665-28AB-4BF2-9EBE-7D74A8A39F38}" type="presOf" srcId="{3F025768-A6A7-4E2E-BFA9-87BF20BACD1F}" destId="{70DEF85C-2017-4760-8A73-56BAF041AB66}" srcOrd="0" destOrd="0" presId="urn:microsoft.com/office/officeart/2008/layout/LinedList"/>
    <dgm:cxn modelId="{8E234561-5834-4E62-A0E9-D75F74E1E245}" srcId="{79FAB948-7CA0-47F3-BA27-FEA539653376}" destId="{63027266-1D3B-4614-BF9E-41A7EBFF2F82}" srcOrd="1" destOrd="0" parTransId="{A55DFC57-8BDC-4F32-AEFE-1CD55BB00B46}" sibTransId="{A876BAE4-C4EF-4950-836B-FC5081D899B2}"/>
    <dgm:cxn modelId="{51C82889-492B-42D3-80B0-FF3695ADD5DF}" type="presOf" srcId="{8747DC2C-7BC7-4820-B2AA-CDB61384B5D1}" destId="{2AD1DAFC-E9F9-4AF0-A3FE-FDAEC1E372B0}" srcOrd="0" destOrd="0" presId="urn:microsoft.com/office/officeart/2008/layout/LinedList"/>
    <dgm:cxn modelId="{2B608568-AC9D-4008-B0F2-1F0BBC88A826}" type="presOf" srcId="{6FA12411-CDD2-4809-B3B7-1FBE8969D526}" destId="{61DBFE64-A511-497A-B963-DFFB339F2BF6}" srcOrd="0" destOrd="0" presId="urn:microsoft.com/office/officeart/2008/layout/LinedList"/>
    <dgm:cxn modelId="{6CB807E4-1997-4B70-9889-C85F75863DCF}" srcId="{79FAB948-7CA0-47F3-BA27-FEA539653376}" destId="{47F54B88-E43A-467C-9694-2C4DC2E39278}" srcOrd="5" destOrd="0" parTransId="{5B38AD0C-9932-4EB6-9131-8726286F2AE8}" sibTransId="{CB308A06-DCC7-4B1A-8138-82C440A6CEAB}"/>
    <dgm:cxn modelId="{455B4E37-0F46-4B8F-B770-B22D9033BF39}" type="presOf" srcId="{0FC1F9C1-27E2-4498-B0E7-C877194DB378}" destId="{0F559FB0-675C-4A3F-ABCB-BB783B46071A}" srcOrd="0" destOrd="0" presId="urn:microsoft.com/office/officeart/2008/layout/LinedList"/>
    <dgm:cxn modelId="{0685EABE-8820-45AC-9BDF-BF1306902410}" type="presOf" srcId="{BF2AEE93-C724-441A-9F7D-1E7868A56BB6}" destId="{6440D8BF-4F1C-4DB7-A6A6-C030DA16EBB4}" srcOrd="0" destOrd="0" presId="urn:microsoft.com/office/officeart/2008/layout/LinedList"/>
    <dgm:cxn modelId="{F90B6814-189F-4543-A364-FB7B552E7438}" srcId="{79FAB948-7CA0-47F3-BA27-FEA539653376}" destId="{6FA12411-CDD2-4809-B3B7-1FBE8969D526}" srcOrd="4" destOrd="0" parTransId="{58047A42-516C-42CC-AA88-99A6D6F21A0E}" sibTransId="{855476EC-5B17-4BDC-8FD6-A0F769AA747D}"/>
    <dgm:cxn modelId="{1679F3BC-9E1A-4129-99C3-D388395731E3}" type="presOf" srcId="{9949D1A0-3A90-4411-ABA0-DE4194A81AE0}" destId="{EA612154-F8A7-40CF-B78B-E8DE086A8704}" srcOrd="0" destOrd="0" presId="urn:microsoft.com/office/officeart/2008/layout/LinedList"/>
    <dgm:cxn modelId="{8D62AD3C-1E37-4B33-A523-606E06156B1C}" type="presParOf" srcId="{FBA00D6A-E215-4AC1-BA08-52236801410F}" destId="{F638791B-4184-40CA-BF5E-91396ECC0E1D}" srcOrd="0" destOrd="0" presId="urn:microsoft.com/office/officeart/2008/layout/LinedList"/>
    <dgm:cxn modelId="{36682C5F-1E4B-435D-811F-700CDCCA271A}" type="presParOf" srcId="{FBA00D6A-E215-4AC1-BA08-52236801410F}" destId="{C45CAF81-52B1-4A3F-B522-E2E535A97F8B}" srcOrd="1" destOrd="0" presId="urn:microsoft.com/office/officeart/2008/layout/LinedList"/>
    <dgm:cxn modelId="{3C317A6A-003A-4409-9796-B423568A3DED}" type="presParOf" srcId="{C45CAF81-52B1-4A3F-B522-E2E535A97F8B}" destId="{FBC90712-42E1-45A2-AC72-A64E16A46741}" srcOrd="0" destOrd="0" presId="urn:microsoft.com/office/officeart/2008/layout/LinedList"/>
    <dgm:cxn modelId="{7D4D4262-3082-4DC4-9DB9-11CEB4794726}" type="presParOf" srcId="{C45CAF81-52B1-4A3F-B522-E2E535A97F8B}" destId="{3EEB3F4F-C3E3-4CD4-A2E5-7B04771D476A}" srcOrd="1" destOrd="0" presId="urn:microsoft.com/office/officeart/2008/layout/LinedList"/>
    <dgm:cxn modelId="{03015656-825E-4497-A639-7A9912279CC2}" type="presParOf" srcId="{3EEB3F4F-C3E3-4CD4-A2E5-7B04771D476A}" destId="{61038B61-4CF5-43CC-84AC-4CFEE52413D3}" srcOrd="0" destOrd="0" presId="urn:microsoft.com/office/officeart/2008/layout/LinedList"/>
    <dgm:cxn modelId="{6DAE0991-E7E7-4A04-9805-8EA99568DA88}" type="presParOf" srcId="{3EEB3F4F-C3E3-4CD4-A2E5-7B04771D476A}" destId="{4C3DE5AB-48D5-465C-B858-89031960A54D}" srcOrd="1" destOrd="0" presId="urn:microsoft.com/office/officeart/2008/layout/LinedList"/>
    <dgm:cxn modelId="{13557947-3F97-46AA-9ECD-4A1E64336728}" type="presParOf" srcId="{4C3DE5AB-48D5-465C-B858-89031960A54D}" destId="{4ED7486E-EA7B-49AD-BB02-B0142B774812}" srcOrd="0" destOrd="0" presId="urn:microsoft.com/office/officeart/2008/layout/LinedList"/>
    <dgm:cxn modelId="{456B27AE-112C-491C-A496-A16ECA92918C}" type="presParOf" srcId="{4C3DE5AB-48D5-465C-B858-89031960A54D}" destId="{0FFD47B6-3732-4E04-9EA4-A3311856B60C}" srcOrd="1" destOrd="0" presId="urn:microsoft.com/office/officeart/2008/layout/LinedList"/>
    <dgm:cxn modelId="{CDAAFBF2-EC54-478F-8EDD-D23F5C6D8202}" type="presParOf" srcId="{4C3DE5AB-48D5-465C-B858-89031960A54D}" destId="{1333E25B-852E-4B2F-B121-013E22D8B2AD}" srcOrd="2" destOrd="0" presId="urn:microsoft.com/office/officeart/2008/layout/LinedList"/>
    <dgm:cxn modelId="{AEE6505E-04ED-4B5D-A5E7-CF6B9A31AD6B}" type="presParOf" srcId="{3EEB3F4F-C3E3-4CD4-A2E5-7B04771D476A}" destId="{5723534E-3745-4D4C-9D96-6B181741B576}" srcOrd="2" destOrd="0" presId="urn:microsoft.com/office/officeart/2008/layout/LinedList"/>
    <dgm:cxn modelId="{0701A9E8-CEE3-43C6-AF28-61896466D266}" type="presParOf" srcId="{3EEB3F4F-C3E3-4CD4-A2E5-7B04771D476A}" destId="{C40DFF7C-0BEE-4F71-957D-9B3A66A6E64D}" srcOrd="3" destOrd="0" presId="urn:microsoft.com/office/officeart/2008/layout/LinedList"/>
    <dgm:cxn modelId="{32E6744B-9DD0-44D0-9503-598965F30D79}" type="presParOf" srcId="{3EEB3F4F-C3E3-4CD4-A2E5-7B04771D476A}" destId="{65A342AC-F611-422F-A91C-DDEB522CBF82}" srcOrd="4" destOrd="0" presId="urn:microsoft.com/office/officeart/2008/layout/LinedList"/>
    <dgm:cxn modelId="{BAA2FA6F-1A4C-475E-82A1-E97FB0ECA65E}" type="presParOf" srcId="{65A342AC-F611-422F-A91C-DDEB522CBF82}" destId="{486A1CDC-88D8-429F-8ADE-8CE92B0B7445}" srcOrd="0" destOrd="0" presId="urn:microsoft.com/office/officeart/2008/layout/LinedList"/>
    <dgm:cxn modelId="{0AB54A8B-8291-404A-B93F-0AB3F0ECD460}" type="presParOf" srcId="{65A342AC-F611-422F-A91C-DDEB522CBF82}" destId="{029D7112-4340-49B5-ABFD-535D119A6123}" srcOrd="1" destOrd="0" presId="urn:microsoft.com/office/officeart/2008/layout/LinedList"/>
    <dgm:cxn modelId="{429F5449-6918-4D3A-9D78-49EF0FF2E42E}" type="presParOf" srcId="{65A342AC-F611-422F-A91C-DDEB522CBF82}" destId="{7851B79B-9476-408C-8C71-8332D1919240}" srcOrd="2" destOrd="0" presId="urn:microsoft.com/office/officeart/2008/layout/LinedList"/>
    <dgm:cxn modelId="{97FBEE35-8436-4C37-96C4-42D8EB7DA3BE}" type="presParOf" srcId="{3EEB3F4F-C3E3-4CD4-A2E5-7B04771D476A}" destId="{87BF5E35-5AE4-4E92-AC59-BAC5AD491E5A}" srcOrd="5" destOrd="0" presId="urn:microsoft.com/office/officeart/2008/layout/LinedList"/>
    <dgm:cxn modelId="{538D203D-14DD-4B2E-A5A4-C673D911F13F}" type="presParOf" srcId="{3EEB3F4F-C3E3-4CD4-A2E5-7B04771D476A}" destId="{80AA73F8-5CCA-4FFC-B63B-826AFDA4E2FE}" srcOrd="6" destOrd="0" presId="urn:microsoft.com/office/officeart/2008/layout/LinedList"/>
    <dgm:cxn modelId="{1C7E9513-A2FA-4C9B-9B25-1CA9E422E7F3}" type="presParOf" srcId="{3EEB3F4F-C3E3-4CD4-A2E5-7B04771D476A}" destId="{69C6011B-69F2-4C9D-807C-57F2EC736257}" srcOrd="7" destOrd="0" presId="urn:microsoft.com/office/officeart/2008/layout/LinedList"/>
    <dgm:cxn modelId="{4E767897-6E10-431B-BF43-8D875C2A9DFE}" type="presParOf" srcId="{69C6011B-69F2-4C9D-807C-57F2EC736257}" destId="{07CB8D43-23D5-496B-9E33-B57E57AA04BC}" srcOrd="0" destOrd="0" presId="urn:microsoft.com/office/officeart/2008/layout/LinedList"/>
    <dgm:cxn modelId="{9AADF0C0-50F2-4A11-8A6B-0941EB12F3F4}" type="presParOf" srcId="{69C6011B-69F2-4C9D-807C-57F2EC736257}" destId="{6440D8BF-4F1C-4DB7-A6A6-C030DA16EBB4}" srcOrd="1" destOrd="0" presId="urn:microsoft.com/office/officeart/2008/layout/LinedList"/>
    <dgm:cxn modelId="{15E936E0-5B6D-44BE-B769-18EB7ECB0CE4}" type="presParOf" srcId="{69C6011B-69F2-4C9D-807C-57F2EC736257}" destId="{D08792CF-9C52-410E-B792-99971175C2C1}" srcOrd="2" destOrd="0" presId="urn:microsoft.com/office/officeart/2008/layout/LinedList"/>
    <dgm:cxn modelId="{52C4BC8A-4D0D-4E1E-A3C5-31323674909B}" type="presParOf" srcId="{3EEB3F4F-C3E3-4CD4-A2E5-7B04771D476A}" destId="{4733265B-01B6-4D25-BD8E-0DC4D019B7AD}" srcOrd="8" destOrd="0" presId="urn:microsoft.com/office/officeart/2008/layout/LinedList"/>
    <dgm:cxn modelId="{8AFE1497-5EBD-415F-8D11-46167AA21C68}" type="presParOf" srcId="{3EEB3F4F-C3E3-4CD4-A2E5-7B04771D476A}" destId="{5D9F3A44-21D0-4E9E-886C-60E37FE6DF90}" srcOrd="9" destOrd="0" presId="urn:microsoft.com/office/officeart/2008/layout/LinedList"/>
    <dgm:cxn modelId="{82C11F4B-48BA-4164-9AD0-34A517753486}" type="presParOf" srcId="{3EEB3F4F-C3E3-4CD4-A2E5-7B04771D476A}" destId="{7B982AA8-D7E7-410C-B02B-D2EA92B5267F}" srcOrd="10" destOrd="0" presId="urn:microsoft.com/office/officeart/2008/layout/LinedList"/>
    <dgm:cxn modelId="{F764C53C-A141-4F83-926A-3B00DB122C2A}" type="presParOf" srcId="{7B982AA8-D7E7-410C-B02B-D2EA92B5267F}" destId="{893A410F-A87A-4472-AFF1-A885FC4D1C2F}" srcOrd="0" destOrd="0" presId="urn:microsoft.com/office/officeart/2008/layout/LinedList"/>
    <dgm:cxn modelId="{276FEA20-38CB-42B2-8862-7D212EABF264}" type="presParOf" srcId="{7B982AA8-D7E7-410C-B02B-D2EA92B5267F}" destId="{2AD1DAFC-E9F9-4AF0-A3FE-FDAEC1E372B0}" srcOrd="1" destOrd="0" presId="urn:microsoft.com/office/officeart/2008/layout/LinedList"/>
    <dgm:cxn modelId="{C70611DA-A1FB-40C7-A170-567FE532C5F3}" type="presParOf" srcId="{7B982AA8-D7E7-410C-B02B-D2EA92B5267F}" destId="{844A2CFC-4671-4849-B328-E872551D526C}" srcOrd="2" destOrd="0" presId="urn:microsoft.com/office/officeart/2008/layout/LinedList"/>
    <dgm:cxn modelId="{4518A439-C67D-46D5-884B-E6B8A5A2A0C4}" type="presParOf" srcId="{3EEB3F4F-C3E3-4CD4-A2E5-7B04771D476A}" destId="{6A98ED52-C3DC-4B67-99A2-F7F27A9BB0FC}" srcOrd="11" destOrd="0" presId="urn:microsoft.com/office/officeart/2008/layout/LinedList"/>
    <dgm:cxn modelId="{DE5118D1-85E4-4BFD-AF83-E6BB72661B7B}" type="presParOf" srcId="{3EEB3F4F-C3E3-4CD4-A2E5-7B04771D476A}" destId="{1ED5F3EE-4F37-4AF2-BD3C-DDFDE73BF903}" srcOrd="12" destOrd="0" presId="urn:microsoft.com/office/officeart/2008/layout/LinedList"/>
    <dgm:cxn modelId="{FAAF1133-8E74-420F-835C-432EE642B6DE}" type="presParOf" srcId="{3EEB3F4F-C3E3-4CD4-A2E5-7B04771D476A}" destId="{4D60026B-8E01-439A-AA98-8FB2F9E208A5}" srcOrd="13" destOrd="0" presId="urn:microsoft.com/office/officeart/2008/layout/LinedList"/>
    <dgm:cxn modelId="{EC1418B7-09E4-458B-894D-9C0F0669DACF}" type="presParOf" srcId="{4D60026B-8E01-439A-AA98-8FB2F9E208A5}" destId="{B8E93118-8077-4E85-A166-2FD815F55F12}" srcOrd="0" destOrd="0" presId="urn:microsoft.com/office/officeart/2008/layout/LinedList"/>
    <dgm:cxn modelId="{D19A22A2-AE6D-4BCE-AAE2-7551C13A1ECB}" type="presParOf" srcId="{4D60026B-8E01-439A-AA98-8FB2F9E208A5}" destId="{61DBFE64-A511-497A-B963-DFFB339F2BF6}" srcOrd="1" destOrd="0" presId="urn:microsoft.com/office/officeart/2008/layout/LinedList"/>
    <dgm:cxn modelId="{27E2BBD1-8BDF-421C-8ADE-C27B10597685}" type="presParOf" srcId="{4D60026B-8E01-439A-AA98-8FB2F9E208A5}" destId="{EA42AE24-69E2-455D-92FA-3A7FE67BA03D}" srcOrd="2" destOrd="0" presId="urn:microsoft.com/office/officeart/2008/layout/LinedList"/>
    <dgm:cxn modelId="{4BE3F80C-B302-4B79-B2CF-841766FB1251}" type="presParOf" srcId="{3EEB3F4F-C3E3-4CD4-A2E5-7B04771D476A}" destId="{AA8CA9E8-D05F-4291-B554-022C8478F123}" srcOrd="14" destOrd="0" presId="urn:microsoft.com/office/officeart/2008/layout/LinedList"/>
    <dgm:cxn modelId="{97EC0619-7415-45C4-B31C-72EBB8C4DEF1}" type="presParOf" srcId="{3EEB3F4F-C3E3-4CD4-A2E5-7B04771D476A}" destId="{C15A86C9-1A88-43B1-9445-B01A7841EA61}" srcOrd="15" destOrd="0" presId="urn:microsoft.com/office/officeart/2008/layout/LinedList"/>
    <dgm:cxn modelId="{473BC589-E2D7-4D07-944E-329C3D8BE71F}" type="presParOf" srcId="{3EEB3F4F-C3E3-4CD4-A2E5-7B04771D476A}" destId="{D3B46034-5D35-487D-A1DE-C8F64290D34D}" srcOrd="16" destOrd="0" presId="urn:microsoft.com/office/officeart/2008/layout/LinedList"/>
    <dgm:cxn modelId="{4C54249A-5EEE-41EE-A1F7-4830DAE1B511}" type="presParOf" srcId="{D3B46034-5D35-487D-A1DE-C8F64290D34D}" destId="{46E0430B-93D0-498C-A50C-A0A791DD5164}" srcOrd="0" destOrd="0" presId="urn:microsoft.com/office/officeart/2008/layout/LinedList"/>
    <dgm:cxn modelId="{A6817957-66EA-489A-ABA2-327D5B451C90}" type="presParOf" srcId="{D3B46034-5D35-487D-A1DE-C8F64290D34D}" destId="{1A18C52B-1B85-4C6F-B405-B305B8C7DCD1}" srcOrd="1" destOrd="0" presId="urn:microsoft.com/office/officeart/2008/layout/LinedList"/>
    <dgm:cxn modelId="{42FA5979-A928-4171-8D11-F5D663E7717D}" type="presParOf" srcId="{D3B46034-5D35-487D-A1DE-C8F64290D34D}" destId="{043F6139-A338-4CFB-A353-F41B2A057A37}" srcOrd="2" destOrd="0" presId="urn:microsoft.com/office/officeart/2008/layout/LinedList"/>
    <dgm:cxn modelId="{DF4DF659-4F2A-4E5F-8DDC-A481BF355228}" type="presParOf" srcId="{3EEB3F4F-C3E3-4CD4-A2E5-7B04771D476A}" destId="{B5365268-0DF0-479F-8754-FC3691CE0930}" srcOrd="17" destOrd="0" presId="urn:microsoft.com/office/officeart/2008/layout/LinedList"/>
    <dgm:cxn modelId="{861E8FBB-3439-4046-969F-43F3C4B0A475}" type="presParOf" srcId="{3EEB3F4F-C3E3-4CD4-A2E5-7B04771D476A}" destId="{F615BC22-0BA2-4F92-9118-3F89D08171F5}" srcOrd="18" destOrd="0" presId="urn:microsoft.com/office/officeart/2008/layout/LinedList"/>
    <dgm:cxn modelId="{6240FA10-2114-4A22-A46C-3C58D35382A9}" type="presParOf" srcId="{3EEB3F4F-C3E3-4CD4-A2E5-7B04771D476A}" destId="{9E5941FE-F92E-49E9-91B5-0D0384C3517F}" srcOrd="19" destOrd="0" presId="urn:microsoft.com/office/officeart/2008/layout/LinedList"/>
    <dgm:cxn modelId="{AAF33B0E-C347-4F54-98EF-18D1CC76D4B9}" type="presParOf" srcId="{9E5941FE-F92E-49E9-91B5-0D0384C3517F}" destId="{751EEBA2-3FBD-44EB-87B0-DEFCDB52E5A4}" srcOrd="0" destOrd="0" presId="urn:microsoft.com/office/officeart/2008/layout/LinedList"/>
    <dgm:cxn modelId="{119DBE71-E709-4A06-B819-9B69EB046FD4}" type="presParOf" srcId="{9E5941FE-F92E-49E9-91B5-0D0384C3517F}" destId="{0F559FB0-675C-4A3F-ABCB-BB783B46071A}" srcOrd="1" destOrd="0" presId="urn:microsoft.com/office/officeart/2008/layout/LinedList"/>
    <dgm:cxn modelId="{77B9AD74-38F1-43E9-A862-6CFF28689F1B}" type="presParOf" srcId="{9E5941FE-F92E-49E9-91B5-0D0384C3517F}" destId="{246FC7C2-11EF-4CC3-B339-40C2C9B13C8D}" srcOrd="2" destOrd="0" presId="urn:microsoft.com/office/officeart/2008/layout/LinedList"/>
    <dgm:cxn modelId="{19E5948D-98A9-48ED-820E-B99BC836DC63}" type="presParOf" srcId="{3EEB3F4F-C3E3-4CD4-A2E5-7B04771D476A}" destId="{DCABF1B0-9717-47E6-9A51-7FDE5F25882E}" srcOrd="20" destOrd="0" presId="urn:microsoft.com/office/officeart/2008/layout/LinedList"/>
    <dgm:cxn modelId="{442FEB7D-7E07-4A77-894F-5D8723797EE3}" type="presParOf" srcId="{3EEB3F4F-C3E3-4CD4-A2E5-7B04771D476A}" destId="{044C440C-3332-4D40-8B62-FBF2849D7F9C}" srcOrd="21" destOrd="0" presId="urn:microsoft.com/office/officeart/2008/layout/LinedList"/>
    <dgm:cxn modelId="{27EF56ED-AF0E-4B4C-B787-A7D4BAB1FEC0}" type="presParOf" srcId="{3EEB3F4F-C3E3-4CD4-A2E5-7B04771D476A}" destId="{1691DCDA-FEC8-49C3-A17A-F7FAFC9AE42F}" srcOrd="22" destOrd="0" presId="urn:microsoft.com/office/officeart/2008/layout/LinedList"/>
    <dgm:cxn modelId="{0CFB8FDD-599F-4DA2-B09C-B8C32B51BCAD}" type="presParOf" srcId="{1691DCDA-FEC8-49C3-A17A-F7FAFC9AE42F}" destId="{F1E0B494-1618-4828-AEB9-B7B19206E77A}" srcOrd="0" destOrd="0" presId="urn:microsoft.com/office/officeart/2008/layout/LinedList"/>
    <dgm:cxn modelId="{4EC4C2D6-F6FC-4244-B170-0F2F13F4C3BF}" type="presParOf" srcId="{1691DCDA-FEC8-49C3-A17A-F7FAFC9AE42F}" destId="{EA612154-F8A7-40CF-B78B-E8DE086A8704}" srcOrd="1" destOrd="0" presId="urn:microsoft.com/office/officeart/2008/layout/LinedList"/>
    <dgm:cxn modelId="{B0A7B970-73F0-4652-97DE-3D5DEEF25FD5}" type="presParOf" srcId="{1691DCDA-FEC8-49C3-A17A-F7FAFC9AE42F}" destId="{6FF05931-2C44-4EE8-81B7-4F65DF080E25}" srcOrd="2" destOrd="0" presId="urn:microsoft.com/office/officeart/2008/layout/LinedList"/>
    <dgm:cxn modelId="{EF0070F1-1F09-4D25-AE83-1D4D1F70F1BF}" type="presParOf" srcId="{3EEB3F4F-C3E3-4CD4-A2E5-7B04771D476A}" destId="{465F37FF-4973-47C2-9ACC-E9391632A835}" srcOrd="23" destOrd="0" presId="urn:microsoft.com/office/officeart/2008/layout/LinedList"/>
    <dgm:cxn modelId="{6A14B44D-AF36-430E-B2F3-7DFB5B8C33CF}" type="presParOf" srcId="{3EEB3F4F-C3E3-4CD4-A2E5-7B04771D476A}" destId="{654A6CC7-4E78-449B-8A04-9B13B95D0688}" srcOrd="24" destOrd="0" presId="urn:microsoft.com/office/officeart/2008/layout/LinedList"/>
    <dgm:cxn modelId="{05219AD3-A40D-4C0A-8864-D9EE8308CA2D}" type="presParOf" srcId="{3EEB3F4F-C3E3-4CD4-A2E5-7B04771D476A}" destId="{906F7FDB-5BCB-4E24-8BE3-CD8FB1DD0AFB}" srcOrd="25" destOrd="0" presId="urn:microsoft.com/office/officeart/2008/layout/LinedList"/>
    <dgm:cxn modelId="{C5FD33A4-1B1A-4DD4-B849-9935F7FD72E3}" type="presParOf" srcId="{906F7FDB-5BCB-4E24-8BE3-CD8FB1DD0AFB}" destId="{EAAD04CA-5F2F-4759-9C2B-C518654C79BA}" srcOrd="0" destOrd="0" presId="urn:microsoft.com/office/officeart/2008/layout/LinedList"/>
    <dgm:cxn modelId="{1FE9D6A9-15C7-40D6-BFF8-4394C73687A3}" type="presParOf" srcId="{906F7FDB-5BCB-4E24-8BE3-CD8FB1DD0AFB}" destId="{70DEF85C-2017-4760-8A73-56BAF041AB66}" srcOrd="1" destOrd="0" presId="urn:microsoft.com/office/officeart/2008/layout/LinedList"/>
    <dgm:cxn modelId="{3309BB74-5A34-4CC2-A4A3-1F7D24ED527F}" type="presParOf" srcId="{906F7FDB-5BCB-4E24-8BE3-CD8FB1DD0AFB}" destId="{7DFB604A-BD38-45D3-9744-3E1BEF2F6376}" srcOrd="2" destOrd="0" presId="urn:microsoft.com/office/officeart/2008/layout/LinedList"/>
    <dgm:cxn modelId="{9C99B14F-58DC-4084-A4AA-4D5823D691C6}" type="presParOf" srcId="{3EEB3F4F-C3E3-4CD4-A2E5-7B04771D476A}" destId="{7E6AE615-0763-4059-9BF6-3FCF55381134}" srcOrd="26" destOrd="0" presId="urn:microsoft.com/office/officeart/2008/layout/LinedList"/>
    <dgm:cxn modelId="{6131BA5F-81AC-450B-8D2E-0A6C9EDD2D5A}" type="presParOf" srcId="{3EEB3F4F-C3E3-4CD4-A2E5-7B04771D476A}" destId="{18A0AD01-42A8-4FF7-91F3-724AD12E52C5}" srcOrd="27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38791B-4184-40CA-BF5E-91396ECC0E1D}">
      <dsp:nvSpPr>
        <dsp:cNvPr id="0" name=""/>
        <dsp:cNvSpPr/>
      </dsp:nvSpPr>
      <dsp:spPr>
        <a:xfrm>
          <a:off x="0" y="0"/>
          <a:ext cx="12192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C90712-42E1-45A2-AC72-A64E16A46741}">
      <dsp:nvSpPr>
        <dsp:cNvPr id="0" name=""/>
        <dsp:cNvSpPr/>
      </dsp:nvSpPr>
      <dsp:spPr>
        <a:xfrm>
          <a:off x="0" y="0"/>
          <a:ext cx="3362483" cy="52367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400" kern="1200" dirty="0"/>
        </a:p>
      </dsp:txBody>
      <dsp:txXfrm>
        <a:off x="0" y="0"/>
        <a:ext cx="3362483" cy="5236757"/>
      </dsp:txXfrm>
    </dsp:sp>
    <dsp:sp modelId="{0FFD47B6-3732-4E04-9EA4-A3311856B60C}">
      <dsp:nvSpPr>
        <dsp:cNvPr id="0" name=""/>
        <dsp:cNvSpPr/>
      </dsp:nvSpPr>
      <dsp:spPr>
        <a:xfrm>
          <a:off x="3527861" y="27551"/>
          <a:ext cx="8654772" cy="551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rPr>
            <a:t>Долговременная стабильность</a:t>
          </a:r>
          <a:endParaRPr lang="ru-RU" sz="2400" b="1" kern="1200" dirty="0">
            <a:solidFill>
              <a:srgbClr val="000099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27861" y="27551"/>
        <a:ext cx="8654772" cy="551035"/>
      </dsp:txXfrm>
    </dsp:sp>
    <dsp:sp modelId="{5723534E-3745-4D4C-9D96-6B181741B576}">
      <dsp:nvSpPr>
        <dsp:cNvPr id="0" name=""/>
        <dsp:cNvSpPr/>
      </dsp:nvSpPr>
      <dsp:spPr>
        <a:xfrm>
          <a:off x="3362483" y="578587"/>
          <a:ext cx="88201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9D7112-4340-49B5-ABFD-535D119A6123}">
      <dsp:nvSpPr>
        <dsp:cNvPr id="0" name=""/>
        <dsp:cNvSpPr/>
      </dsp:nvSpPr>
      <dsp:spPr>
        <a:xfrm>
          <a:off x="3527861" y="606139"/>
          <a:ext cx="8654772" cy="551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rPr>
            <a:t>Малые собственные шумы</a:t>
          </a:r>
          <a:endParaRPr lang="ru-RU" sz="2400" b="1" kern="1200" dirty="0">
            <a:solidFill>
              <a:srgbClr val="000099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27861" y="606139"/>
        <a:ext cx="8654772" cy="551035"/>
      </dsp:txXfrm>
    </dsp:sp>
    <dsp:sp modelId="{87BF5E35-5AE4-4E92-AC59-BAC5AD491E5A}">
      <dsp:nvSpPr>
        <dsp:cNvPr id="0" name=""/>
        <dsp:cNvSpPr/>
      </dsp:nvSpPr>
      <dsp:spPr>
        <a:xfrm>
          <a:off x="3362483" y="1157174"/>
          <a:ext cx="88201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40D8BF-4F1C-4DB7-A6A6-C030DA16EBB4}">
      <dsp:nvSpPr>
        <dsp:cNvPr id="0" name=""/>
        <dsp:cNvSpPr/>
      </dsp:nvSpPr>
      <dsp:spPr>
        <a:xfrm>
          <a:off x="3527861" y="1184726"/>
          <a:ext cx="8654772" cy="551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rPr>
            <a:t>Широкий динамический диапазон</a:t>
          </a:r>
          <a:endParaRPr lang="ru-RU" sz="2400" b="1" kern="1200" dirty="0">
            <a:solidFill>
              <a:srgbClr val="000099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27861" y="1184726"/>
        <a:ext cx="8654772" cy="551035"/>
      </dsp:txXfrm>
    </dsp:sp>
    <dsp:sp modelId="{4733265B-01B6-4D25-BD8E-0DC4D019B7AD}">
      <dsp:nvSpPr>
        <dsp:cNvPr id="0" name=""/>
        <dsp:cNvSpPr/>
      </dsp:nvSpPr>
      <dsp:spPr>
        <a:xfrm>
          <a:off x="3362483" y="1735762"/>
          <a:ext cx="88201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D1DAFC-E9F9-4AF0-A3FE-FDAEC1E372B0}">
      <dsp:nvSpPr>
        <dsp:cNvPr id="0" name=""/>
        <dsp:cNvSpPr/>
      </dsp:nvSpPr>
      <dsp:spPr>
        <a:xfrm>
          <a:off x="3527861" y="1763314"/>
          <a:ext cx="8654772" cy="551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rPr>
            <a:t>Высокая линейность</a:t>
          </a:r>
          <a:endParaRPr lang="ru-RU" sz="2400" b="1" kern="1200" dirty="0">
            <a:solidFill>
              <a:srgbClr val="000099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27861" y="1763314"/>
        <a:ext cx="8654772" cy="551035"/>
      </dsp:txXfrm>
    </dsp:sp>
    <dsp:sp modelId="{6A98ED52-C3DC-4B67-99A2-F7F27A9BB0FC}">
      <dsp:nvSpPr>
        <dsp:cNvPr id="0" name=""/>
        <dsp:cNvSpPr/>
      </dsp:nvSpPr>
      <dsp:spPr>
        <a:xfrm>
          <a:off x="3362483" y="2314349"/>
          <a:ext cx="88201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DBFE64-A511-497A-B963-DFFB339F2BF6}">
      <dsp:nvSpPr>
        <dsp:cNvPr id="0" name=""/>
        <dsp:cNvSpPr/>
      </dsp:nvSpPr>
      <dsp:spPr>
        <a:xfrm>
          <a:off x="3527861" y="2341901"/>
          <a:ext cx="8654772" cy="551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rPr>
            <a:t>Калибровка</a:t>
          </a:r>
          <a:endParaRPr lang="ru-RU" sz="2400" b="1" kern="1200" dirty="0">
            <a:solidFill>
              <a:srgbClr val="000099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27861" y="2341901"/>
        <a:ext cx="8654772" cy="551035"/>
      </dsp:txXfrm>
    </dsp:sp>
    <dsp:sp modelId="{AA8CA9E8-D05F-4291-B554-022C8478F123}">
      <dsp:nvSpPr>
        <dsp:cNvPr id="0" name=""/>
        <dsp:cNvSpPr/>
      </dsp:nvSpPr>
      <dsp:spPr>
        <a:xfrm>
          <a:off x="3362483" y="2892937"/>
          <a:ext cx="88201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18C52B-1B85-4C6F-B405-B305B8C7DCD1}">
      <dsp:nvSpPr>
        <dsp:cNvPr id="0" name=""/>
        <dsp:cNvSpPr/>
      </dsp:nvSpPr>
      <dsp:spPr>
        <a:xfrm>
          <a:off x="3527861" y="2920489"/>
          <a:ext cx="8654772" cy="551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rPr>
            <a:t>Простота настройки и обслуживания</a:t>
          </a:r>
          <a:endParaRPr lang="ru-RU" sz="2400" b="1" kern="1200" dirty="0">
            <a:solidFill>
              <a:srgbClr val="000099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27861" y="2920489"/>
        <a:ext cx="8654772" cy="551035"/>
      </dsp:txXfrm>
    </dsp:sp>
    <dsp:sp modelId="{B5365268-0DF0-479F-8754-FC3691CE0930}">
      <dsp:nvSpPr>
        <dsp:cNvPr id="0" name=""/>
        <dsp:cNvSpPr/>
      </dsp:nvSpPr>
      <dsp:spPr>
        <a:xfrm>
          <a:off x="3362483" y="3471524"/>
          <a:ext cx="88201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559FB0-675C-4A3F-ABCB-BB783B46071A}">
      <dsp:nvSpPr>
        <dsp:cNvPr id="0" name=""/>
        <dsp:cNvSpPr/>
      </dsp:nvSpPr>
      <dsp:spPr>
        <a:xfrm>
          <a:off x="3527861" y="3499076"/>
          <a:ext cx="8654772" cy="551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rPr>
            <a:t>Надёжность</a:t>
          </a:r>
          <a:endParaRPr lang="ru-RU" sz="2400" b="1" kern="1200" dirty="0">
            <a:solidFill>
              <a:srgbClr val="000099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27861" y="3499076"/>
        <a:ext cx="8654772" cy="551035"/>
      </dsp:txXfrm>
    </dsp:sp>
    <dsp:sp modelId="{DCABF1B0-9717-47E6-9A51-7FDE5F25882E}">
      <dsp:nvSpPr>
        <dsp:cNvPr id="0" name=""/>
        <dsp:cNvSpPr/>
      </dsp:nvSpPr>
      <dsp:spPr>
        <a:xfrm>
          <a:off x="3362483" y="4050112"/>
          <a:ext cx="88201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612154-F8A7-40CF-B78B-E8DE086A8704}">
      <dsp:nvSpPr>
        <dsp:cNvPr id="0" name=""/>
        <dsp:cNvSpPr/>
      </dsp:nvSpPr>
      <dsp:spPr>
        <a:xfrm>
          <a:off x="3527861" y="4077664"/>
          <a:ext cx="8654772" cy="551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pc="-120" baseline="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rPr>
            <a:t>Совместимость с современными устройствами регистрации </a:t>
          </a:r>
          <a:endParaRPr lang="ru-RU" sz="2400" b="1" kern="1200" spc="-120" baseline="0" dirty="0">
            <a:solidFill>
              <a:srgbClr val="000099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27861" y="4077664"/>
        <a:ext cx="8654772" cy="551035"/>
      </dsp:txXfrm>
    </dsp:sp>
    <dsp:sp modelId="{465F37FF-4973-47C2-9ACC-E9391632A835}">
      <dsp:nvSpPr>
        <dsp:cNvPr id="0" name=""/>
        <dsp:cNvSpPr/>
      </dsp:nvSpPr>
      <dsp:spPr>
        <a:xfrm>
          <a:off x="3362483" y="4628699"/>
          <a:ext cx="88201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DEF85C-2017-4760-8A73-56BAF041AB66}">
      <dsp:nvSpPr>
        <dsp:cNvPr id="0" name=""/>
        <dsp:cNvSpPr/>
      </dsp:nvSpPr>
      <dsp:spPr>
        <a:xfrm>
          <a:off x="3527861" y="4656251"/>
          <a:ext cx="8654772" cy="551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rPr>
            <a:t>По возможности малое энергопотребление</a:t>
          </a:r>
          <a:endParaRPr lang="ru-RU" sz="2400" b="1" kern="1200" dirty="0">
            <a:solidFill>
              <a:srgbClr val="000099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27861" y="4656251"/>
        <a:ext cx="8654772" cy="551035"/>
      </dsp:txXfrm>
    </dsp:sp>
    <dsp:sp modelId="{7E6AE615-0763-4059-9BF6-3FCF55381134}">
      <dsp:nvSpPr>
        <dsp:cNvPr id="0" name=""/>
        <dsp:cNvSpPr/>
      </dsp:nvSpPr>
      <dsp:spPr>
        <a:xfrm>
          <a:off x="3362483" y="5207287"/>
          <a:ext cx="88201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BE3EE9-E209-4521-88D6-EC280B0ABB44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5CAFEE-F0C3-4CAC-8997-0FF37B0EFC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214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3F58F-8E51-4016-B23D-4DF7A5F07176}" type="datetime1">
              <a:rPr lang="ru-RU" smtClean="0"/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984F-BB17-4ACF-A288-AA2C0051D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489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06BBC-56C7-4FE9-8438-A9FA052D9DB9}" type="datetime1">
              <a:rPr lang="ru-RU" smtClean="0"/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984F-BB17-4ACF-A288-AA2C0051D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103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0598A-69A0-44FC-AD95-A07260DC2EB1}" type="datetime1">
              <a:rPr lang="ru-RU" smtClean="0"/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984F-BB17-4ACF-A288-AA2C0051D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277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bg>
      <p:bgPr>
        <a:gradFill flip="none" rotWithShape="1">
          <a:gsLst>
            <a:gs pos="4900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67000">
              <a:srgbClr val="D0E2F3"/>
            </a:gs>
            <a:gs pos="83000">
              <a:schemeClr val="accent1">
                <a:lumMod val="45000"/>
                <a:lumOff val="55000"/>
              </a:schemeClr>
            </a:gs>
            <a:gs pos="89868">
              <a:srgbClr val="0931F7"/>
            </a:gs>
            <a:gs pos="100000">
              <a:srgbClr val="0931F7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6318" y="83773"/>
            <a:ext cx="9809836" cy="1325563"/>
          </a:xfrm>
        </p:spPr>
        <p:txBody>
          <a:bodyPr>
            <a:normAutofit/>
          </a:bodyPr>
          <a:lstStyle>
            <a:lvl1pPr algn="ctr">
              <a:defRPr sz="2800" b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E32B3-5F21-4C32-8D63-A78D2EF9FA70}" type="datetime1">
              <a:rPr lang="ru-RU" smtClean="0"/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85195" y="2568"/>
            <a:ext cx="2743200" cy="365125"/>
          </a:xfrm>
        </p:spPr>
        <p:txBody>
          <a:bodyPr/>
          <a:lstStyle>
            <a:lvl1pPr>
              <a:defRPr sz="1400" b="1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1EF9984F-BB17-4ACF-A288-AA2C0051DD6D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1" name="Группа 10"/>
          <p:cNvGrpSpPr>
            <a:grpSpLocks noChangeAspect="1"/>
          </p:cNvGrpSpPr>
          <p:nvPr userDrawn="1"/>
        </p:nvGrpSpPr>
        <p:grpSpPr>
          <a:xfrm>
            <a:off x="0" y="2568"/>
            <a:ext cx="1810394" cy="946427"/>
            <a:chOff x="6693877" y="1069942"/>
            <a:chExt cx="2560556" cy="1338592"/>
          </a:xfrm>
        </p:grpSpPr>
        <p:sp>
          <p:nvSpPr>
            <p:cNvPr id="9" name="Прямоугольник 8"/>
            <p:cNvSpPr/>
            <p:nvPr userDrawn="1"/>
          </p:nvSpPr>
          <p:spPr>
            <a:xfrm>
              <a:off x="6693877" y="1069942"/>
              <a:ext cx="2555631" cy="1333289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2396" y="1076555"/>
              <a:ext cx="2542037" cy="1331979"/>
            </a:xfrm>
            <a:prstGeom prst="rect">
              <a:avLst/>
            </a:prstGeom>
          </p:spPr>
        </p:pic>
      </p:grp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783" y="336247"/>
            <a:ext cx="856294" cy="82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39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66298-DA40-45E2-ACC5-B683ADDB2D15}" type="datetime1">
              <a:rPr lang="ru-RU" smtClean="0"/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984F-BB17-4ACF-A288-AA2C0051D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196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6417-230D-467F-AE8B-746B9914D2A0}" type="datetime1">
              <a:rPr lang="ru-RU" smtClean="0"/>
              <a:t>06.06.2019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984F-BB17-4ACF-A288-AA2C0051D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217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5B1DC-3F89-4337-92EB-3DE736F6FCB0}" type="datetime1">
              <a:rPr lang="ru-RU" smtClean="0"/>
              <a:t>06.06.2019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984F-BB17-4ACF-A288-AA2C0051D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035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37FA8-0C6A-41E1-8499-BA87E43F24A0}" type="datetime1">
              <a:rPr lang="ru-RU" smtClean="0"/>
              <a:t>06.06.2019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984F-BB17-4ACF-A288-AA2C0051D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396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B862B-9E9E-4F6E-817F-179160FE1582}" type="datetime1">
              <a:rPr lang="ru-RU" smtClean="0"/>
              <a:t>06.06.2019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984F-BB17-4ACF-A288-AA2C0051D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435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C497B-B44A-4720-9642-C42997645FCA}" type="datetime1">
              <a:rPr lang="ru-RU" smtClean="0"/>
              <a:t>06.06.2019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984F-BB17-4ACF-A288-AA2C0051D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477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5CEF3-62C6-445A-BA29-3612C06A85BE}" type="datetime1">
              <a:rPr lang="ru-RU" smtClean="0"/>
              <a:t>06.06.2019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984F-BB17-4ACF-A288-AA2C0051D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588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4F353-70A6-498F-88B6-5D99AE91C09D}" type="datetime1">
              <a:rPr lang="ru-RU" smtClean="0"/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9984F-BB17-4ACF-A288-AA2C0051D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035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7.wdp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1.wdp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15.wdp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1907" y="816461"/>
            <a:ext cx="8628185" cy="2682873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0000FF"/>
                </a:solidFill>
              </a:rPr>
              <a:t>ПРИБОРНО-МЕТОДИЧЕСКИЕ </a:t>
            </a:r>
            <a:r>
              <a:rPr lang="ru-RU" sz="4000" dirty="0">
                <a:solidFill>
                  <a:srgbClr val="0000FF"/>
                </a:solidFill>
              </a:rPr>
              <a:t>ПРИНЦИПЫ ИЗУЧЕНИЯ </a:t>
            </a:r>
            <a:r>
              <a:rPr lang="ru-RU" sz="4000" dirty="0" smtClean="0">
                <a:solidFill>
                  <a:srgbClr val="0000FF"/>
                </a:solidFill>
              </a:rPr>
              <a:t>ТРИГГЕРНЫХ </a:t>
            </a:r>
            <a:r>
              <a:rPr lang="ru-RU" sz="4000" dirty="0">
                <a:solidFill>
                  <a:srgbClr val="0000FF"/>
                </a:solidFill>
              </a:rPr>
              <a:t>ЯВЛЕНИЙ В ГЕОСИСТЕМАХ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948103"/>
            <a:ext cx="10515600" cy="2417528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000099"/>
                </a:solidFill>
              </a:rPr>
              <a:t>А.В.НИКОЛАЕВ</a:t>
            </a:r>
            <a:r>
              <a:rPr lang="en-US" i="1" baseline="30000" dirty="0">
                <a:solidFill>
                  <a:srgbClr val="000099"/>
                </a:solidFill>
              </a:rPr>
              <a:t>1</a:t>
            </a:r>
            <a:r>
              <a:rPr lang="ru-RU" b="1" i="1" dirty="0" smtClean="0">
                <a:solidFill>
                  <a:srgbClr val="000099"/>
                </a:solidFill>
              </a:rPr>
              <a:t>, </a:t>
            </a:r>
            <a:r>
              <a:rPr lang="ru-RU" b="1" i="1" dirty="0" smtClean="0">
                <a:solidFill>
                  <a:srgbClr val="000099"/>
                </a:solidFill>
              </a:rPr>
              <a:t>И.П.БАШИЛОВ</a:t>
            </a:r>
            <a:r>
              <a:rPr lang="en-US" i="1" baseline="30000" dirty="0">
                <a:solidFill>
                  <a:srgbClr val="000099"/>
                </a:solidFill>
              </a:rPr>
              <a:t>1</a:t>
            </a:r>
            <a:r>
              <a:rPr lang="ru-RU" b="1" i="1" dirty="0" smtClean="0">
                <a:solidFill>
                  <a:srgbClr val="000099"/>
                </a:solidFill>
              </a:rPr>
              <a:t>, В.И.ОСИКА</a:t>
            </a:r>
            <a:r>
              <a:rPr lang="en-US" i="1" baseline="30000" dirty="0">
                <a:solidFill>
                  <a:srgbClr val="000099"/>
                </a:solidFill>
              </a:rPr>
              <a:t>1</a:t>
            </a:r>
            <a:r>
              <a:rPr lang="ru-RU" b="1" i="1" dirty="0">
                <a:solidFill>
                  <a:srgbClr val="000099"/>
                </a:solidFill>
              </a:rPr>
              <a:t>, С.Ю.ЧЕРВЕНЧУК</a:t>
            </a:r>
            <a:r>
              <a:rPr lang="en-US" i="1" baseline="30000" dirty="0" smtClean="0">
                <a:solidFill>
                  <a:srgbClr val="000099"/>
                </a:solidFill>
              </a:rPr>
              <a:t>1</a:t>
            </a:r>
            <a:r>
              <a:rPr lang="ru-RU" b="1" i="1" dirty="0" smtClean="0">
                <a:solidFill>
                  <a:srgbClr val="000099"/>
                </a:solidFill>
              </a:rPr>
              <a:t>, Ю.Н.ЗУБКО</a:t>
            </a:r>
            <a:r>
              <a:rPr lang="en-US" i="1" baseline="30000" dirty="0">
                <a:solidFill>
                  <a:srgbClr val="000099"/>
                </a:solidFill>
              </a:rPr>
              <a:t>1</a:t>
            </a:r>
            <a:r>
              <a:rPr lang="ru-RU" b="1" i="1" dirty="0">
                <a:solidFill>
                  <a:srgbClr val="000099"/>
                </a:solidFill>
              </a:rPr>
              <a:t>, </a:t>
            </a:r>
            <a:r>
              <a:rPr lang="ru-RU" b="1" i="1" dirty="0" smtClean="0">
                <a:solidFill>
                  <a:srgbClr val="000099"/>
                </a:solidFill>
              </a:rPr>
              <a:t>А.А.ВЕРЕЩАГИН</a:t>
            </a:r>
            <a:r>
              <a:rPr lang="en-US" i="1" baseline="30000" dirty="0">
                <a:solidFill>
                  <a:srgbClr val="000099"/>
                </a:solidFill>
              </a:rPr>
              <a:t>1</a:t>
            </a:r>
            <a:endParaRPr lang="ru-RU" i="1" baseline="30000" dirty="0">
              <a:solidFill>
                <a:srgbClr val="000099"/>
              </a:solidFill>
            </a:endParaRPr>
          </a:p>
          <a:p>
            <a:pPr algn="ctr"/>
            <a:r>
              <a:rPr lang="ru-RU" b="1" i="1" dirty="0" smtClean="0">
                <a:solidFill>
                  <a:srgbClr val="000099"/>
                </a:solidFill>
              </a:rPr>
              <a:t>Н.А.ЮДОЧКИН</a:t>
            </a:r>
            <a:r>
              <a:rPr lang="en-US" i="1" baseline="30000" dirty="0">
                <a:solidFill>
                  <a:srgbClr val="000099"/>
                </a:solidFill>
              </a:rPr>
              <a:t>2</a:t>
            </a:r>
            <a:r>
              <a:rPr lang="ru-RU" b="1" i="1" dirty="0" smtClean="0">
                <a:solidFill>
                  <a:srgbClr val="000099"/>
                </a:solidFill>
              </a:rPr>
              <a:t>, С.Г.ВОЛОСОВ</a:t>
            </a:r>
            <a:r>
              <a:rPr lang="en-US" i="1" baseline="30000" dirty="0">
                <a:solidFill>
                  <a:srgbClr val="000099"/>
                </a:solidFill>
              </a:rPr>
              <a:t>2</a:t>
            </a:r>
            <a:r>
              <a:rPr lang="ru-RU" b="1" i="1" dirty="0" smtClean="0">
                <a:solidFill>
                  <a:srgbClr val="000099"/>
                </a:solidFill>
              </a:rPr>
              <a:t>, С.А.КОРОЛЕВ</a:t>
            </a:r>
            <a:r>
              <a:rPr lang="en-US" i="1" baseline="30000" dirty="0" smtClean="0">
                <a:solidFill>
                  <a:srgbClr val="000099"/>
                </a:solidFill>
              </a:rPr>
              <a:t>2</a:t>
            </a:r>
            <a:endParaRPr lang="ru-RU" b="1" i="1" dirty="0" smtClean="0">
              <a:solidFill>
                <a:srgbClr val="000099"/>
              </a:solidFill>
            </a:endParaRPr>
          </a:p>
          <a:p>
            <a:pPr marL="0" indent="0" algn="ctr">
              <a:buNone/>
            </a:pPr>
            <a:r>
              <a:rPr lang="ru-RU" sz="2400" b="1" i="1" dirty="0" smtClean="0">
                <a:solidFill>
                  <a:srgbClr val="000099"/>
                </a:solidFill>
                <a:latin typeface="+mn-lt"/>
              </a:rPr>
              <a:t>1 - Институт физики земли РАН (ИФЗ РАН)</a:t>
            </a:r>
          </a:p>
          <a:p>
            <a:pPr marL="0" indent="0" algn="ctr">
              <a:buNone/>
            </a:pPr>
            <a:r>
              <a:rPr lang="ru-RU" sz="2400" b="1" i="1" dirty="0" smtClean="0">
                <a:solidFill>
                  <a:srgbClr val="000099"/>
                </a:solidFill>
                <a:latin typeface="+mn-lt"/>
              </a:rPr>
              <a:t>2 - Институт динамики геосфер РАН (ИДГ РАН)</a:t>
            </a:r>
            <a:endParaRPr lang="ru-RU" sz="2400" i="1" dirty="0">
              <a:solidFill>
                <a:srgbClr val="000099"/>
              </a:solidFill>
              <a:latin typeface="+mn-lt"/>
            </a:endParaRPr>
          </a:p>
          <a:p>
            <a:pPr algn="ctr"/>
            <a:endParaRPr lang="ru-RU" i="1" dirty="0">
              <a:solidFill>
                <a:srgbClr val="000099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984F-BB17-4ACF-A288-AA2C0051DD6D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337538" y="6445068"/>
            <a:ext cx="3528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</a:rPr>
              <a:t>Москва 2019</a:t>
            </a:r>
            <a:endParaRPr lang="ru-RU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54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4984" y="1"/>
            <a:ext cx="10117015" cy="1219374"/>
          </a:xfrm>
        </p:spPr>
        <p:txBody>
          <a:bodyPr/>
          <a:lstStyle/>
          <a:p>
            <a:pPr algn="ctr"/>
            <a:r>
              <a:rPr lang="ru-RU" dirty="0" err="1" smtClean="0"/>
              <a:t>Постаментный</a:t>
            </a:r>
            <a:r>
              <a:rPr lang="ru-RU" dirty="0" smtClean="0"/>
              <a:t> СПТП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89" y="1219374"/>
            <a:ext cx="5069263" cy="4970411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bevelT/>
            <a:contourClr>
              <a:srgbClr val="000099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816" y="1219374"/>
            <a:ext cx="5373272" cy="5018537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bevelT/>
            <a:contourClr>
              <a:srgbClr val="000099"/>
            </a:contourClr>
          </a:sp3d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984F-BB17-4ACF-A288-AA2C0051DD6D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6" name="Стрелка вправо 5"/>
          <p:cNvSpPr/>
          <p:nvPr/>
        </p:nvSpPr>
        <p:spPr>
          <a:xfrm>
            <a:off x="5474677" y="3094892"/>
            <a:ext cx="930228" cy="1195754"/>
          </a:xfrm>
          <a:prstGeom prst="rightArrow">
            <a:avLst/>
          </a:prstGeom>
          <a:solidFill>
            <a:srgbClr val="8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50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6318" y="83773"/>
            <a:ext cx="9809836" cy="1088481"/>
          </a:xfrm>
        </p:spPr>
        <p:txBody>
          <a:bodyPr/>
          <a:lstStyle/>
          <a:p>
            <a:r>
              <a:rPr lang="ru-RU" dirty="0" err="1" smtClean="0"/>
              <a:t>Постаментные</a:t>
            </a:r>
            <a:r>
              <a:rPr lang="ru-RU" dirty="0" smtClean="0"/>
              <a:t> станции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984F-BB17-4ACF-A288-AA2C0051DD6D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5" name="Picture 4" descr="PC0800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594" y="2422203"/>
            <a:ext cx="5169522" cy="387714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12700">
            <a:bevelT/>
            <a:contourClr>
              <a:srgbClr val="000099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773" y="1096640"/>
            <a:ext cx="4730795" cy="3548096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bevelT/>
            <a:contourClr>
              <a:srgbClr val="000099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6124773" y="4644736"/>
            <a:ext cx="4730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ТС-5 </a:t>
            </a: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 СТП-1 </a:t>
            </a:r>
            <a:endParaRPr lang="ru-RU" sz="2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5594" y="1960538"/>
            <a:ext cx="5169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СМ-6МК и СМ-6МШ</a:t>
            </a:r>
            <a:endParaRPr lang="ru-RU" sz="2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05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5322" y="1"/>
            <a:ext cx="10046677" cy="1029684"/>
          </a:xfrm>
        </p:spPr>
        <p:txBody>
          <a:bodyPr/>
          <a:lstStyle/>
          <a:p>
            <a:r>
              <a:rPr lang="ru-RU" dirty="0" smtClean="0"/>
              <a:t>Скважинные сейсмоприемники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185" y="882795"/>
            <a:ext cx="2041552" cy="2787704"/>
          </a:xfrm>
        </p:spPr>
      </p:pic>
      <p:pic>
        <p:nvPicPr>
          <p:cNvPr id="4" name="Picture 5" descr="borehole_seismomet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51"/>
          <a:stretch>
            <a:fillRect/>
          </a:stretch>
        </p:blipFill>
        <p:spPr bwMode="auto">
          <a:xfrm>
            <a:off x="2582143" y="1231779"/>
            <a:ext cx="3078949" cy="496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491" y="882795"/>
            <a:ext cx="1637171" cy="27940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184" y="4052577"/>
            <a:ext cx="4714478" cy="23730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984F-BB17-4ACF-A288-AA2C0051DD6D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582143" y="6196274"/>
            <a:ext cx="3078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СМ-5С</a:t>
            </a:r>
            <a:endParaRPr lang="ru-RU" sz="2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42184" y="3676872"/>
            <a:ext cx="4714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СМ-6МК</a:t>
            </a:r>
            <a:endParaRPr lang="ru-RU" sz="2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42184" y="6425597"/>
            <a:ext cx="4714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СМ-3МС и </a:t>
            </a: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СМ-3КВ-П</a:t>
            </a:r>
            <a:endParaRPr lang="ru-RU" sz="2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8486291" y="1678770"/>
            <a:ext cx="930228" cy="1195754"/>
          </a:xfrm>
          <a:prstGeom prst="rightArrow">
            <a:avLst/>
          </a:prstGeom>
          <a:solidFill>
            <a:srgbClr val="8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52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8430" y="-9111"/>
            <a:ext cx="10093569" cy="1325563"/>
          </a:xfrm>
        </p:spPr>
        <p:txBody>
          <a:bodyPr>
            <a:normAutofit/>
          </a:bodyPr>
          <a:lstStyle/>
          <a:p>
            <a:r>
              <a:rPr lang="ru-RU" dirty="0" smtClean="0"/>
              <a:t>Донные сейсмостанции</a:t>
            </a:r>
            <a:endParaRPr lang="ru-RU" dirty="0"/>
          </a:p>
        </p:txBody>
      </p:sp>
      <p:pic>
        <p:nvPicPr>
          <p:cNvPr id="4" name="Объект 3" descr="МДМ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768" y="2082461"/>
            <a:ext cx="3555969" cy="357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592" y="2096215"/>
            <a:ext cx="2668201" cy="35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4" b="44513"/>
          <a:stretch>
            <a:fillRect/>
          </a:stretch>
        </p:blipFill>
        <p:spPr bwMode="auto">
          <a:xfrm>
            <a:off x="234474" y="2096215"/>
            <a:ext cx="3727912" cy="35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984F-BB17-4ACF-A288-AA2C0051DD6D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764329" y="5735488"/>
            <a:ext cx="2668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ЦДСС-2</a:t>
            </a:r>
            <a:endParaRPr lang="ru-RU" sz="2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37737" y="5735488"/>
            <a:ext cx="3727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ЦДСС-М</a:t>
            </a:r>
            <a:endParaRPr lang="ru-RU" sz="2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81767" y="5735488"/>
            <a:ext cx="3555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МДМ</a:t>
            </a:r>
            <a:endParaRPr lang="ru-RU" sz="2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08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5322" y="0"/>
            <a:ext cx="10046677" cy="1325563"/>
          </a:xfrm>
        </p:spPr>
        <p:txBody>
          <a:bodyPr/>
          <a:lstStyle/>
          <a:p>
            <a:r>
              <a:rPr lang="ru-RU" dirty="0" smtClean="0"/>
              <a:t>Характеристики донных сейсмостанций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9065066"/>
              </p:ext>
            </p:extLst>
          </p:nvPr>
        </p:nvGraphicFramePr>
        <p:xfrm>
          <a:off x="0" y="1184887"/>
          <a:ext cx="12192000" cy="56742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01662">
                  <a:extLst>
                    <a:ext uri="{9D8B030D-6E8A-4147-A177-3AD203B41FA5}">
                      <a16:colId xmlns:a16="http://schemas.microsoft.com/office/drawing/2014/main" val="3248233662"/>
                    </a:ext>
                  </a:extLst>
                </a:gridCol>
                <a:gridCol w="2320051">
                  <a:extLst>
                    <a:ext uri="{9D8B030D-6E8A-4147-A177-3AD203B41FA5}">
                      <a16:colId xmlns:a16="http://schemas.microsoft.com/office/drawing/2014/main" val="2589762482"/>
                    </a:ext>
                  </a:extLst>
                </a:gridCol>
                <a:gridCol w="2749007">
                  <a:extLst>
                    <a:ext uri="{9D8B030D-6E8A-4147-A177-3AD203B41FA5}">
                      <a16:colId xmlns:a16="http://schemas.microsoft.com/office/drawing/2014/main" val="2552291678"/>
                    </a:ext>
                  </a:extLst>
                </a:gridCol>
                <a:gridCol w="2621280">
                  <a:extLst>
                    <a:ext uri="{9D8B030D-6E8A-4147-A177-3AD203B41FA5}">
                      <a16:colId xmlns:a16="http://schemas.microsoft.com/office/drawing/2014/main" val="909940217"/>
                    </a:ext>
                  </a:extLst>
                </a:gridCol>
              </a:tblGrid>
              <a:tr h="376371">
                <a:tc>
                  <a:txBody>
                    <a:bodyPr/>
                    <a:lstStyle/>
                    <a:p>
                      <a:pPr indent="-444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r>
                        <a:rPr lang="ru-RU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37969" marR="37969" marT="0" marB="0" anchor="ctr"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indent="-444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r>
                        <a:rPr lang="ru-RU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ЦДСС-2</a:t>
                      </a:r>
                      <a:endParaRPr lang="ru-RU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37969" marR="37969" marT="0" marB="0" anchor="ctr"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indent="-444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r>
                        <a:rPr lang="ru-RU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МДМ</a:t>
                      </a:r>
                      <a:endParaRPr lang="ru-RU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37969" marR="37969" marT="0" marB="0" anchor="ctr"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indent="-444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r>
                        <a:rPr lang="ru-RU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ЦДСС-М</a:t>
                      </a:r>
                      <a:endParaRPr lang="ru-RU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37969" marR="37969" marT="0" marB="0" anchor="ctr"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652326"/>
                  </a:ext>
                </a:extLst>
              </a:tr>
              <a:tr h="494125">
                <a:tc>
                  <a:txBody>
                    <a:bodyPr/>
                    <a:lstStyle/>
                    <a:p>
                      <a:pPr indent="-4445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r>
                        <a:rPr lang="ru-RU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Глубина </a:t>
                      </a:r>
                      <a:r>
                        <a:rPr lang="ru-RU" sz="17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погружения</a:t>
                      </a:r>
                      <a:endParaRPr lang="ru-RU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37969" marR="37969" marT="0" marB="0" anchor="ctr"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indent="-444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r>
                        <a:rPr lang="ru-RU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</a:t>
                      </a:r>
                      <a:r>
                        <a:rPr lang="ru-RU" sz="1700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6000 м</a:t>
                      </a:r>
                      <a:r>
                        <a:rPr lang="ru-RU" sz="1700" baseline="0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7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37969" marR="37969" marT="0" marB="0" anchor="ctr"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4445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r>
                        <a:rPr lang="ru-RU" sz="1700" spc="-120" baseline="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50 </a:t>
                      </a:r>
                      <a:r>
                        <a:rPr lang="ru-RU" sz="1700" spc="-120" baseline="0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  </a:t>
                      </a:r>
                      <a:r>
                        <a:rPr lang="ru-RU" sz="1700" spc="-120" baseline="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(опция до 1000 м</a:t>
                      </a:r>
                      <a:r>
                        <a:rPr lang="ru-RU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7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37969" marR="37969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444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r>
                        <a:rPr lang="ru-RU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</a:t>
                      </a:r>
                      <a:r>
                        <a:rPr lang="ru-RU" sz="1700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3000 м</a:t>
                      </a:r>
                      <a:endParaRPr lang="ru-RU" sz="17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37969" marR="37969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366446"/>
                  </a:ext>
                </a:extLst>
              </a:tr>
              <a:tr h="376371">
                <a:tc>
                  <a:txBody>
                    <a:bodyPr/>
                    <a:lstStyle/>
                    <a:p>
                      <a:pPr indent="-4445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r>
                        <a:rPr lang="ru-RU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7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Тип </a:t>
                      </a:r>
                      <a:r>
                        <a:rPr lang="ru-RU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сейсмоприемника</a:t>
                      </a:r>
                      <a:endParaRPr lang="ru-RU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37969" marR="37969" marT="0" marB="0" anchor="ctr"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indent="-444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r>
                        <a:rPr lang="ru-RU" sz="1700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СМ-6МШ</a:t>
                      </a:r>
                      <a:endParaRPr lang="ru-RU" sz="17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7969" marR="37969" marT="0" marB="0" anchor="ctr"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4445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r>
                        <a:rPr lang="ru-RU" sz="1700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молекулярно-электронный</a:t>
                      </a:r>
                      <a:endParaRPr lang="ru-RU" sz="17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37969" marR="37969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444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r>
                        <a:rPr lang="ru-RU" sz="1700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ТС-5Д</a:t>
                      </a:r>
                      <a:endParaRPr lang="ru-RU" sz="17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37969" marR="37969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155098"/>
                  </a:ext>
                </a:extLst>
              </a:tr>
              <a:tr h="376371">
                <a:tc>
                  <a:txBody>
                    <a:bodyPr/>
                    <a:lstStyle/>
                    <a:p>
                      <a:pPr indent="-4445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r>
                        <a:rPr lang="ru-RU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Режим преобразования</a:t>
                      </a:r>
                      <a:endParaRPr lang="ru-RU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37969" marR="37969" marT="0" marB="0" anchor="ctr"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indent="-444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r>
                        <a:rPr lang="ru-RU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скорости</a:t>
                      </a:r>
                      <a:endParaRPr lang="ru-RU" sz="17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37969" marR="37969" marT="0" marB="0" anchor="ctr"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444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r>
                        <a:rPr lang="ru-RU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скорости</a:t>
                      </a:r>
                      <a:endParaRPr lang="ru-RU" sz="17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37969" marR="37969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444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r>
                        <a:rPr lang="ru-RU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скорости</a:t>
                      </a:r>
                      <a:endParaRPr lang="ru-RU" sz="17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37969" marR="37969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803778"/>
                  </a:ext>
                </a:extLst>
              </a:tr>
              <a:tr h="376371">
                <a:tc>
                  <a:txBody>
                    <a:bodyPr/>
                    <a:lstStyle/>
                    <a:p>
                      <a:pPr indent="-4445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r>
                        <a:rPr lang="ru-RU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Рабочий диапазон частот, Гц</a:t>
                      </a:r>
                      <a:endParaRPr lang="ru-RU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37969" marR="37969" marT="0" marB="0" anchor="ctr"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indent="-444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r>
                        <a:rPr lang="ru-RU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0,02 ÷ 30</a:t>
                      </a:r>
                      <a:endParaRPr lang="ru-RU" sz="17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37969" marR="37969" marT="0" marB="0" anchor="ctr"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444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r>
                        <a:rPr lang="ru-RU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</a:t>
                      </a:r>
                      <a:r>
                        <a:rPr lang="ru-RU" sz="1700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 ÷ 50</a:t>
                      </a:r>
                      <a:endParaRPr lang="ru-RU" sz="17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37969" marR="37969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444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r>
                        <a:rPr lang="ru-RU" sz="1700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0,05 </a:t>
                      </a:r>
                      <a:r>
                        <a:rPr lang="ru-RU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÷ 40</a:t>
                      </a:r>
                      <a:endParaRPr lang="ru-RU" sz="17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37969" marR="37969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9365949"/>
                  </a:ext>
                </a:extLst>
              </a:tr>
              <a:tr h="396789">
                <a:tc>
                  <a:txBody>
                    <a:bodyPr/>
                    <a:lstStyle/>
                    <a:p>
                      <a:pPr indent="-4445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r>
                        <a:rPr lang="ru-RU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Коэффициент преобразования, В*с/м </a:t>
                      </a:r>
                      <a:endParaRPr lang="ru-RU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37969" marR="37969" marT="0" marB="0" anchor="ctr">
                    <a:solidFill>
                      <a:srgbClr val="000099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-444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r>
                        <a:rPr lang="ru-RU" sz="1700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  <a:endParaRPr lang="ru-RU" sz="17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37969" marR="37969" marT="0" marB="0" anchor="ctr"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indent="-444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37969" marR="37969" marT="0" marB="0" anchor="ctr"/>
                </a:tc>
                <a:tc hMerge="1">
                  <a:txBody>
                    <a:bodyPr/>
                    <a:lstStyle/>
                    <a:p>
                      <a:pPr indent="-444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37969" marR="37969" marT="0" marB="0" anchor="ctr"/>
                </a:tc>
                <a:extLst>
                  <a:ext uri="{0D108BD9-81ED-4DB2-BD59-A6C34878D82A}">
                    <a16:rowId xmlns:a16="http://schemas.microsoft.com/office/drawing/2014/main" val="4010122165"/>
                  </a:ext>
                </a:extLst>
              </a:tr>
              <a:tr h="405332">
                <a:tc>
                  <a:txBody>
                    <a:bodyPr/>
                    <a:lstStyle/>
                    <a:p>
                      <a:pPr indent="-4445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r>
                        <a:rPr lang="ru-RU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Динамический диапазон, не менее, </a:t>
                      </a:r>
                      <a:r>
                        <a:rPr lang="ru-RU" sz="17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Дб</a:t>
                      </a:r>
                      <a:endParaRPr lang="ru-RU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37969" marR="37969" marT="0" marB="0" anchor="ctr">
                    <a:solidFill>
                      <a:srgbClr val="000099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-444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r>
                        <a:rPr lang="ru-RU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 </a:t>
                      </a:r>
                      <a:r>
                        <a:rPr lang="ru-RU" sz="1700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дБ</a:t>
                      </a:r>
                      <a:endParaRPr lang="ru-RU" sz="17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37969" marR="37969" marT="0" marB="0" anchor="ctr"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indent="-444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37969" marR="37969" marT="0" marB="0" anchor="ctr"/>
                </a:tc>
                <a:tc hMerge="1">
                  <a:txBody>
                    <a:bodyPr/>
                    <a:lstStyle/>
                    <a:p>
                      <a:pPr indent="-444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37969" marR="37969" marT="0" marB="0" anchor="ctr"/>
                </a:tc>
                <a:extLst>
                  <a:ext uri="{0D108BD9-81ED-4DB2-BD59-A6C34878D82A}">
                    <a16:rowId xmlns:a16="http://schemas.microsoft.com/office/drawing/2014/main" val="1972067869"/>
                  </a:ext>
                </a:extLst>
              </a:tr>
              <a:tr h="376371">
                <a:tc>
                  <a:txBody>
                    <a:bodyPr/>
                    <a:lstStyle/>
                    <a:p>
                      <a:pPr indent="-4445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r>
                        <a:rPr lang="ru-RU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Выходное напряжение В</a:t>
                      </a:r>
                      <a:endParaRPr lang="ru-RU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37969" marR="37969" marT="0" marB="0" anchor="ctr">
                    <a:solidFill>
                      <a:srgbClr val="000099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-444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r>
                        <a:rPr lang="en-US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lang="ru-RU" sz="1700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7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37969" marR="37969" marT="0" marB="0" anchor="ctr"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indent="-444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37969" marR="37969" marT="0" marB="0" anchor="ctr"/>
                </a:tc>
                <a:tc hMerge="1">
                  <a:txBody>
                    <a:bodyPr/>
                    <a:lstStyle/>
                    <a:p>
                      <a:pPr indent="-444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37969" marR="37969" marT="0" marB="0" anchor="ctr"/>
                </a:tc>
                <a:extLst>
                  <a:ext uri="{0D108BD9-81ED-4DB2-BD59-A6C34878D82A}">
                    <a16:rowId xmlns:a16="http://schemas.microsoft.com/office/drawing/2014/main" val="1826225961"/>
                  </a:ext>
                </a:extLst>
              </a:tr>
              <a:tr h="376371">
                <a:tc>
                  <a:txBody>
                    <a:bodyPr/>
                    <a:lstStyle/>
                    <a:p>
                      <a:pPr indent="-4445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r>
                        <a:rPr lang="ru-RU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Напряжение питания, В</a:t>
                      </a:r>
                      <a:endParaRPr lang="ru-RU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37969" marR="37969" marT="0" marB="0" anchor="ctr">
                    <a:solidFill>
                      <a:srgbClr val="000099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-444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r>
                        <a:rPr lang="ru-RU" sz="1700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17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37969" marR="37969" marT="0" marB="0" anchor="ctr"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indent="-444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37969" marR="37969" marT="0" marB="0" anchor="ctr"/>
                </a:tc>
                <a:tc hMerge="1">
                  <a:txBody>
                    <a:bodyPr/>
                    <a:lstStyle/>
                    <a:p>
                      <a:pPr indent="-444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37969" marR="37969" marT="0" marB="0" anchor="ctr"/>
                </a:tc>
                <a:extLst>
                  <a:ext uri="{0D108BD9-81ED-4DB2-BD59-A6C34878D82A}">
                    <a16:rowId xmlns:a16="http://schemas.microsoft.com/office/drawing/2014/main" val="962282530"/>
                  </a:ext>
                </a:extLst>
              </a:tr>
              <a:tr h="376371">
                <a:tc>
                  <a:txBody>
                    <a:bodyPr/>
                    <a:lstStyle/>
                    <a:p>
                      <a:pPr indent="-4445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r>
                        <a:rPr lang="ru-RU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Диапазон рабочих температур</a:t>
                      </a:r>
                      <a:endParaRPr lang="ru-RU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37969" marR="37969" marT="0" marB="0" anchor="ctr"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indent="-444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r>
                        <a:rPr lang="en-US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700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°C до</a:t>
                      </a:r>
                      <a:r>
                        <a:rPr lang="en-US" sz="1700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ru-RU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  <a:r>
                        <a:rPr lang="ru-RU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°C</a:t>
                      </a:r>
                      <a:endParaRPr lang="ru-RU" sz="17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37969" marR="37969" marT="0" marB="0" anchor="ctr"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444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r>
                        <a:rPr lang="ru-RU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</a:t>
                      </a:r>
                      <a:r>
                        <a:rPr lang="ru-RU" sz="1700" baseline="300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ru-RU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до + 60</a:t>
                      </a:r>
                      <a:r>
                        <a:rPr lang="ru-RU" sz="1700" baseline="300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ru-RU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endParaRPr lang="ru-RU" sz="17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37969" marR="37969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444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r>
                        <a:rPr lang="ru-RU" sz="1700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700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ru-RU" sz="1700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°C до</a:t>
                      </a:r>
                      <a:r>
                        <a:rPr lang="en-US" sz="1700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</a:t>
                      </a:r>
                      <a:r>
                        <a:rPr lang="ru-RU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</a:t>
                      </a:r>
                      <a:r>
                        <a:rPr lang="ru-RU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°C</a:t>
                      </a:r>
                      <a:endParaRPr lang="ru-RU" sz="17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37969" marR="37969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849854"/>
                  </a:ext>
                </a:extLst>
              </a:tr>
              <a:tr h="376371">
                <a:tc>
                  <a:txBody>
                    <a:bodyPr/>
                    <a:lstStyle/>
                    <a:p>
                      <a:pPr indent="-4445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r>
                        <a:rPr lang="ru-RU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Режим работы</a:t>
                      </a:r>
                      <a:endParaRPr lang="ru-RU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37969" marR="37969" marT="0" marB="0" anchor="ctr">
                    <a:solidFill>
                      <a:srgbClr val="000099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-444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r>
                        <a:rPr lang="ru-RU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Кабельный</a:t>
                      </a:r>
                      <a:r>
                        <a:rPr lang="en-US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ru-RU" sz="1700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автономный</a:t>
                      </a:r>
                      <a:endParaRPr lang="ru-RU" sz="17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37969" marR="37969" marT="0" marB="0" anchor="ctr"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indent="-444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37969" marR="37969" marT="0" marB="0" anchor="ctr"/>
                </a:tc>
                <a:tc hMerge="1">
                  <a:txBody>
                    <a:bodyPr/>
                    <a:lstStyle/>
                    <a:p>
                      <a:pPr indent="-444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37969" marR="37969" marT="0" marB="0" anchor="ctr"/>
                </a:tc>
                <a:extLst>
                  <a:ext uri="{0D108BD9-81ED-4DB2-BD59-A6C34878D82A}">
                    <a16:rowId xmlns:a16="http://schemas.microsoft.com/office/drawing/2014/main" val="297538875"/>
                  </a:ext>
                </a:extLst>
              </a:tr>
              <a:tr h="376371">
                <a:tc>
                  <a:txBody>
                    <a:bodyPr/>
                    <a:lstStyle/>
                    <a:p>
                      <a:pPr indent="-4445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r>
                        <a:rPr lang="ru-RU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Допустимый наклон</a:t>
                      </a:r>
                      <a:endParaRPr lang="ru-RU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37969" marR="37969" marT="0" marB="0" anchor="ctr"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indent="-444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r>
                        <a:rPr lang="ru-RU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   20 ° от вертикали</a:t>
                      </a:r>
                      <a:endParaRPr lang="ru-RU" sz="17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37969" marR="37969" marT="0" marB="0" anchor="ctr"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444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r>
                        <a:rPr lang="ru-RU" sz="1700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Произвольный</a:t>
                      </a:r>
                      <a:endParaRPr lang="ru-RU" sz="17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37969" marR="37969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444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r>
                        <a:rPr lang="ru-RU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   25 ° от вертикали</a:t>
                      </a:r>
                      <a:endParaRPr lang="ru-RU" sz="17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37969" marR="37969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4143648"/>
                  </a:ext>
                </a:extLst>
              </a:tr>
              <a:tr h="472478">
                <a:tc>
                  <a:txBody>
                    <a:bodyPr/>
                    <a:lstStyle/>
                    <a:p>
                      <a:pPr indent="-4445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r>
                        <a:rPr lang="ru-RU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Габаритные размеры, мм</a:t>
                      </a:r>
                      <a:endParaRPr lang="ru-RU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37969" marR="37969" marT="0" marB="0" anchor="ctr"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indent="-444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r>
                        <a:rPr lang="ru-RU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Ø 450</a:t>
                      </a:r>
                      <a:endParaRPr lang="ru-RU" sz="17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37969" marR="37969" marT="0" marB="0" anchor="ctr"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444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r>
                        <a:rPr lang="ru-RU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Ø 250мм × </a:t>
                      </a:r>
                      <a:r>
                        <a:rPr lang="en-US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ru-RU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250мм</a:t>
                      </a:r>
                      <a:endParaRPr lang="ru-RU" sz="17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37969" marR="37969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444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r>
                        <a:rPr lang="ru-RU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Ø 500 × </a:t>
                      </a:r>
                      <a:r>
                        <a:rPr lang="en-US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 </a:t>
                      </a:r>
                      <a:r>
                        <a:rPr lang="ru-RU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  <a:endParaRPr lang="ru-RU" sz="17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37969" marR="37969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8668972"/>
                  </a:ext>
                </a:extLst>
              </a:tr>
              <a:tr h="376371">
                <a:tc>
                  <a:txBody>
                    <a:bodyPr/>
                    <a:lstStyle/>
                    <a:p>
                      <a:pPr indent="-4445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r>
                        <a:rPr lang="ru-RU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Масса, не более, кг</a:t>
                      </a:r>
                      <a:endParaRPr lang="ru-RU" sz="1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37969" marR="37969" marT="0" marB="0" anchor="ctr"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indent="-444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r>
                        <a:rPr lang="ru-RU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Кг</a:t>
                      </a:r>
                      <a:endParaRPr lang="ru-RU" sz="17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37969" marR="37969" marT="0" marB="0" anchor="ctr"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444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r>
                        <a:rPr lang="ru-RU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Кг</a:t>
                      </a:r>
                      <a:endParaRPr lang="ru-RU" sz="17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37969" marR="37969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4445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0165" algn="l"/>
                        </a:tabLst>
                      </a:pPr>
                      <a:r>
                        <a:rPr lang="ru-RU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 Кг</a:t>
                      </a:r>
                      <a:endParaRPr lang="ru-RU" sz="17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37969" marR="37969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5160430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/>
          <a:p>
            <a:fld id="{1EF9984F-BB17-4ACF-A288-AA2C0051DD6D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126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0"/>
            <a:ext cx="10058400" cy="1173163"/>
          </a:xfrm>
        </p:spPr>
        <p:txBody>
          <a:bodyPr/>
          <a:lstStyle/>
          <a:p>
            <a:pPr algn="ctr"/>
            <a:r>
              <a:rPr lang="ru-RU" dirty="0" smtClean="0"/>
              <a:t>Деформационные наблюдения</a:t>
            </a:r>
            <a:endParaRPr lang="ru-RU" dirty="0"/>
          </a:p>
        </p:txBody>
      </p:sp>
      <p:pic>
        <p:nvPicPr>
          <p:cNvPr id="4" name="Объект 3" descr="C:\Zubko\Башилов_NEW\Доклад триг\DK20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355" y="1014369"/>
            <a:ext cx="6891994" cy="330352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0219054"/>
              </p:ext>
            </p:extLst>
          </p:nvPr>
        </p:nvGraphicFramePr>
        <p:xfrm>
          <a:off x="3603356" y="4779824"/>
          <a:ext cx="6891994" cy="1969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6184">
                  <a:extLst>
                    <a:ext uri="{9D8B030D-6E8A-4147-A177-3AD203B41FA5}">
                      <a16:colId xmlns:a16="http://schemas.microsoft.com/office/drawing/2014/main" val="2990129577"/>
                    </a:ext>
                  </a:extLst>
                </a:gridCol>
                <a:gridCol w="2825810">
                  <a:extLst>
                    <a:ext uri="{9D8B030D-6E8A-4147-A177-3AD203B41FA5}">
                      <a16:colId xmlns:a16="http://schemas.microsoft.com/office/drawing/2014/main" val="1427900489"/>
                    </a:ext>
                  </a:extLst>
                </a:gridCol>
              </a:tblGrid>
              <a:tr h="393895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Характеристики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00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5512990"/>
                  </a:ext>
                </a:extLst>
              </a:tr>
              <a:tr h="393895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Диапазон смещения</a:t>
                      </a:r>
                      <a:endParaRPr lang="ru-RU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±200 мкм</a:t>
                      </a:r>
                      <a:endParaRPr lang="ru-RU" dirty="0">
                        <a:solidFill>
                          <a:srgbClr val="0000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1188422"/>
                  </a:ext>
                </a:extLst>
              </a:tr>
              <a:tr h="393895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Погрешность</a:t>
                      </a:r>
                      <a:endParaRPr lang="ru-RU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0.1%</a:t>
                      </a:r>
                      <a:endParaRPr lang="ru-RU" dirty="0">
                        <a:solidFill>
                          <a:srgbClr val="0000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193079"/>
                  </a:ext>
                </a:extLst>
              </a:tr>
              <a:tr h="393895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Разрешающая способность</a:t>
                      </a:r>
                      <a:endParaRPr lang="ru-RU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 мкм</a:t>
                      </a:r>
                      <a:endParaRPr lang="ru-RU" dirty="0">
                        <a:solidFill>
                          <a:srgbClr val="0000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930500"/>
                  </a:ext>
                </a:extLst>
              </a:tr>
              <a:tr h="393895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Диапазон рабочих температур</a:t>
                      </a:r>
                      <a:endParaRPr lang="ru-RU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-40…+50 °С </a:t>
                      </a:r>
                      <a:endParaRPr lang="ru-RU" dirty="0">
                        <a:solidFill>
                          <a:srgbClr val="0000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027186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984F-BB17-4ACF-A288-AA2C0051DD6D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271654" y="4317890"/>
            <a:ext cx="3782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ДК-200</a:t>
            </a:r>
            <a:endParaRPr lang="ru-RU" sz="2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57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31786"/>
          </a:xfrm>
        </p:spPr>
        <p:txBody>
          <a:bodyPr/>
          <a:lstStyle/>
          <a:p>
            <a:r>
              <a:rPr lang="ru-RU" dirty="0" err="1" smtClean="0"/>
              <a:t>Сейсмонаклономерные</a:t>
            </a:r>
            <a:r>
              <a:rPr lang="ru-RU" dirty="0" smtClean="0"/>
              <a:t> наблюдения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0805419"/>
              </p:ext>
            </p:extLst>
          </p:nvPr>
        </p:nvGraphicFramePr>
        <p:xfrm>
          <a:off x="4468731" y="931786"/>
          <a:ext cx="7723270" cy="60073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38850">
                  <a:extLst>
                    <a:ext uri="{9D8B030D-6E8A-4147-A177-3AD203B41FA5}">
                      <a16:colId xmlns:a16="http://schemas.microsoft.com/office/drawing/2014/main" val="2374601068"/>
                    </a:ext>
                  </a:extLst>
                </a:gridCol>
                <a:gridCol w="1604634">
                  <a:extLst>
                    <a:ext uri="{9D8B030D-6E8A-4147-A177-3AD203B41FA5}">
                      <a16:colId xmlns:a16="http://schemas.microsoft.com/office/drawing/2014/main" val="1554106969"/>
                    </a:ext>
                  </a:extLst>
                </a:gridCol>
                <a:gridCol w="2379786">
                  <a:extLst>
                    <a:ext uri="{9D8B030D-6E8A-4147-A177-3AD203B41FA5}">
                      <a16:colId xmlns:a16="http://schemas.microsoft.com/office/drawing/2014/main" val="2868675676"/>
                    </a:ext>
                  </a:extLst>
                </a:gridCol>
              </a:tblGrid>
              <a:tr h="6150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Параметр</a:t>
                      </a:r>
                      <a:endParaRPr lang="ru-RU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Сейсмометр</a:t>
                      </a:r>
                      <a:endParaRPr lang="ru-RU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Велосиметр</a:t>
                      </a:r>
                      <a:endParaRPr lang="ru-RU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543481"/>
                  </a:ext>
                </a:extLst>
              </a:tr>
              <a:tr h="6150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Собственная частота маятника в </a:t>
                      </a:r>
                      <a:r>
                        <a:rPr lang="ru-RU" sz="17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воздухе</a:t>
                      </a:r>
                      <a:r>
                        <a:rPr lang="en-US" sz="17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7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7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Гц</a:t>
                      </a:r>
                      <a:endParaRPr lang="ru-RU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</a:t>
                      </a:r>
                      <a:endParaRPr lang="ru-RU" sz="17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</a:t>
                      </a:r>
                      <a:endParaRPr lang="ru-RU" sz="17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960381"/>
                  </a:ext>
                </a:extLst>
              </a:tr>
              <a:tr h="6150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Коэффициент демпфирования</a:t>
                      </a:r>
                      <a:endParaRPr lang="ru-RU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</a:t>
                      </a:r>
                      <a:endParaRPr lang="ru-RU" sz="17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700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</a:t>
                      </a:r>
                      <a:endParaRPr lang="ru-RU" sz="1700" dirty="0" smtClean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7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2622438"/>
                  </a:ext>
                </a:extLst>
              </a:tr>
              <a:tr h="3075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Рабочая </a:t>
                      </a:r>
                      <a:r>
                        <a:rPr lang="ru-RU" sz="17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частота, Гц</a:t>
                      </a:r>
                      <a:endParaRPr lang="ru-RU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2.5-30</a:t>
                      </a:r>
                      <a:endParaRPr lang="ru-RU" sz="17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700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2.5-30</a:t>
                      </a:r>
                      <a:endParaRPr lang="ru-RU" sz="17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9518037"/>
                  </a:ext>
                </a:extLst>
              </a:tr>
              <a:tr h="6150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Неравномерность </a:t>
                      </a:r>
                      <a:r>
                        <a:rPr lang="ru-RU" sz="17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АЧХ на краях диапазона, дБ</a:t>
                      </a:r>
                      <a:endParaRPr lang="ru-RU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7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700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7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1642168"/>
                  </a:ext>
                </a:extLst>
              </a:tr>
              <a:tr h="4733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Порог </a:t>
                      </a:r>
                      <a:r>
                        <a:rPr lang="ru-RU" sz="17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чувствительности</a:t>
                      </a:r>
                      <a:endParaRPr lang="ru-RU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ru-RU" sz="1700" baseline="30000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</a:t>
                      </a:r>
                      <a:r>
                        <a:rPr lang="ru-RU" sz="1700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мкм</a:t>
                      </a:r>
                      <a:endParaRPr lang="ru-RU" sz="17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6*10</a:t>
                      </a:r>
                      <a:r>
                        <a:rPr lang="ru-RU" sz="1700" baseline="300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</a:t>
                      </a:r>
                      <a:r>
                        <a:rPr lang="ru-RU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мкм/с</a:t>
                      </a:r>
                      <a:endParaRPr lang="ru-RU" sz="17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646771"/>
                  </a:ext>
                </a:extLst>
              </a:tr>
              <a:tr h="4733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Динамический </a:t>
                      </a:r>
                      <a:r>
                        <a:rPr lang="ru-RU" sz="17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диапазон, дБ</a:t>
                      </a:r>
                      <a:endParaRPr lang="ru-RU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  <a:endParaRPr lang="ru-RU" sz="170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  <a:endParaRPr lang="ru-RU" sz="17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8589953"/>
                  </a:ext>
                </a:extLst>
              </a:tr>
              <a:tr h="4733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Поперечная </a:t>
                      </a:r>
                      <a:r>
                        <a:rPr lang="ru-RU" sz="17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чувствительность, %</a:t>
                      </a:r>
                      <a:endParaRPr lang="ru-RU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70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7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4197411"/>
                  </a:ext>
                </a:extLst>
              </a:tr>
              <a:tr h="4733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Дрейф «нуля» </a:t>
                      </a:r>
                      <a:r>
                        <a:rPr lang="ru-RU" sz="17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мкм/мес.</a:t>
                      </a:r>
                      <a:endParaRPr lang="ru-RU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70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</a:t>
                      </a:r>
                      <a:endParaRPr lang="ru-RU" sz="17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185893"/>
                  </a:ext>
                </a:extLst>
              </a:tr>
              <a:tr h="3075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Температурный </a:t>
                      </a:r>
                      <a:r>
                        <a:rPr lang="ru-RU" sz="17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</a:t>
                      </a:r>
                      <a:r>
                        <a:rPr lang="ru-RU" sz="17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., мкм/°С</a:t>
                      </a:r>
                      <a:endParaRPr lang="ru-RU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</a:t>
                      </a:r>
                      <a:endParaRPr lang="ru-RU" sz="170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</a:t>
                      </a:r>
                      <a:endParaRPr lang="ru-RU" sz="17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8891441"/>
                  </a:ext>
                </a:extLst>
              </a:tr>
              <a:tr h="9574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Долговременная стабильность характеристик за 3 </a:t>
                      </a:r>
                      <a:r>
                        <a:rPr lang="ru-RU" sz="17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года, %</a:t>
                      </a:r>
                      <a:endParaRPr lang="ru-RU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70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7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790630"/>
                  </a:ext>
                </a:extLst>
              </a:tr>
            </a:tbl>
          </a:graphicData>
        </a:graphic>
      </p:graphicFrame>
      <p:pic>
        <p:nvPicPr>
          <p:cNvPr id="4" name="Рисунок 3" descr="C:\Zubko\Башилов_NEW\Доклад триг\2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135" t="17511" r="2135" b="13847"/>
          <a:stretch/>
        </p:blipFill>
        <p:spPr bwMode="auto">
          <a:xfrm>
            <a:off x="13855" y="1377995"/>
            <a:ext cx="4392866" cy="406790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contourW="12700">
            <a:bevelT/>
            <a:contourClr>
              <a:srgbClr val="000099"/>
            </a:contourClr>
          </a:sp3d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984F-BB17-4ACF-A288-AA2C0051DD6D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22161" y="5445903"/>
            <a:ext cx="39762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Сейсмоприемник с чувствительным элементом из кварцевого стекла</a:t>
            </a:r>
            <a:endParaRPr lang="ru-RU" sz="2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519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8091" y="16782"/>
            <a:ext cx="10134599" cy="932787"/>
          </a:xfrm>
        </p:spPr>
        <p:txBody>
          <a:bodyPr/>
          <a:lstStyle/>
          <a:p>
            <a:r>
              <a:rPr lang="ru-RU" dirty="0" err="1" smtClean="0"/>
              <a:t>Наклономерные</a:t>
            </a:r>
            <a:r>
              <a:rPr lang="ru-RU" dirty="0" smtClean="0"/>
              <a:t> наблюдения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8799495"/>
              </p:ext>
            </p:extLst>
          </p:nvPr>
        </p:nvGraphicFramePr>
        <p:xfrm>
          <a:off x="5334000" y="2028662"/>
          <a:ext cx="6276109" cy="31308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37719">
                  <a:extLst>
                    <a:ext uri="{9D8B030D-6E8A-4147-A177-3AD203B41FA5}">
                      <a16:colId xmlns:a16="http://schemas.microsoft.com/office/drawing/2014/main" val="1649499621"/>
                    </a:ext>
                  </a:extLst>
                </a:gridCol>
                <a:gridCol w="3138390">
                  <a:extLst>
                    <a:ext uri="{9D8B030D-6E8A-4147-A177-3AD203B41FA5}">
                      <a16:colId xmlns:a16="http://schemas.microsoft.com/office/drawing/2014/main" val="12496136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Динамический диапазон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lang="ru-RU" sz="2400" b="0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10800</a:t>
                      </a:r>
                      <a:r>
                        <a:rPr lang="en-US" sz="2400" b="0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’’</a:t>
                      </a:r>
                      <a:r>
                        <a:rPr lang="ru-RU" sz="2400" b="0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b="0" dirty="0" err="1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угл.сек</a:t>
                      </a:r>
                      <a:r>
                        <a:rPr lang="ru-RU" sz="2400" b="0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.(±3°)</a:t>
                      </a:r>
                      <a:endParaRPr lang="ru-RU" sz="2400" b="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6592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Разрешающая способность 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”</a:t>
                      </a:r>
                      <a:endParaRPr lang="ru-RU" sz="24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9470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Типовая погрешность 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0.2% в диапазоне ±7200</a:t>
                      </a:r>
                      <a:r>
                        <a:rPr lang="en-US" sz="2400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”</a:t>
                      </a:r>
                      <a:r>
                        <a:rPr lang="ru-RU" sz="2400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угл.сек</a:t>
                      </a:r>
                      <a:r>
                        <a:rPr lang="ru-RU" sz="2400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sz="2400" b="0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b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(±2°)</a:t>
                      </a:r>
                      <a:endParaRPr lang="ru-RU" sz="24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4316831"/>
                  </a:ext>
                </a:extLst>
              </a:tr>
              <a:tr h="72667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Температурная погрешность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”</a:t>
                      </a:r>
                      <a:r>
                        <a:rPr lang="ru-RU" sz="24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/°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ru-RU" sz="2400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274488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1188811"/>
            <a:ext cx="3077256" cy="5018025"/>
          </a:xfrm>
          <a:prstGeom prst="rect">
            <a:avLst/>
          </a:prstGeom>
          <a:ln>
            <a:solidFill>
              <a:srgbClr val="0000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984F-BB17-4ACF-A288-AA2C0051DD6D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686410" y="6206836"/>
            <a:ext cx="2244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ИН-120</a:t>
            </a:r>
            <a:endParaRPr lang="ru-RU" sz="2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159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Заключение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000099"/>
                </a:solidFill>
              </a:rPr>
              <a:t>Развитие </a:t>
            </a:r>
            <a:r>
              <a:rPr lang="ru-RU" dirty="0">
                <a:solidFill>
                  <a:srgbClr val="000099"/>
                </a:solidFill>
              </a:rPr>
              <a:t>этого направления работ мы видим в дальнейшем улучшении приборно-методических средств с использованием новых технологий, материалов, комплектующих и в совершенствовании алгоритмов обработки и программного обеспечения геофизических сигналов. Это позволит более эффективно решать не только задачи изучения триггерных эффектов, но и решению проблем общей и военно-прикладной сейсмологии 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984F-BB17-4ACF-A288-AA2C0051DD6D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24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6959" y="2802910"/>
            <a:ext cx="9809836" cy="1325563"/>
          </a:xfrm>
        </p:spPr>
        <p:txBody>
          <a:bodyPr/>
          <a:lstStyle/>
          <a:p>
            <a:r>
              <a:rPr lang="ru-RU" dirty="0" smtClean="0"/>
              <a:t>Благодарю за внимание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984F-BB17-4ACF-A288-AA2C0051DD6D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203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34309" y="993287"/>
            <a:ext cx="9864966" cy="4351338"/>
          </a:xfrm>
        </p:spPr>
        <p:txBody>
          <a:bodyPr>
            <a:noAutofit/>
          </a:bodyPr>
          <a:lstStyle/>
          <a:p>
            <a:pPr lvl="1" algn="just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«Триггеры» в </a:t>
            </a:r>
            <a:r>
              <a:rPr lang="ru-RU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геосистемах</a:t>
            </a:r>
            <a:r>
              <a:rPr lang="ru-RU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как правило, являются предшественниками аномалий морфологических характеристик природных процессов, происходящих на некотором «нормальном» фоне</a:t>
            </a:r>
            <a:r>
              <a:rPr lang="ru-RU" sz="28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Они </a:t>
            </a:r>
            <a:r>
              <a:rPr lang="ru-RU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наиболее отчетливо проявляются в кинематических характеристиках движения </a:t>
            </a:r>
            <a:r>
              <a:rPr lang="ru-RU" sz="28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земли </a:t>
            </a:r>
            <a:r>
              <a:rPr lang="ru-RU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сейсмических, деформационных и </a:t>
            </a:r>
            <a:r>
              <a:rPr lang="ru-RU" sz="28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наклономерных</a:t>
            </a:r>
            <a:r>
              <a:rPr lang="ru-RU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2800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just">
              <a:buFont typeface="Wingdings" panose="05000000000000000000" pitchFamily="2" charset="2"/>
              <a:buChar char="Ø"/>
            </a:pPr>
            <a:endParaRPr lang="ru-RU" sz="2800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Задача аппаратурных наблюдений - контролировать компоненты «триггера», что требует создания аппаратурных средств и на их основе систем наблюдения различной конфигурации, применительно к условиям эксперимента, и методических основ обработки данных.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984F-BB17-4ACF-A288-AA2C0051DD6D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175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7862" y="3002421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233" y="1767221"/>
            <a:ext cx="4445767" cy="5113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868" y="1230193"/>
            <a:ext cx="3660921" cy="3211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559" y="4078514"/>
            <a:ext cx="3828739" cy="266019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984F-BB17-4ACF-A288-AA2C0051DD6D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4553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0502911"/>
              </p:ext>
            </p:extLst>
          </p:nvPr>
        </p:nvGraphicFramePr>
        <p:xfrm>
          <a:off x="0" y="2569"/>
          <a:ext cx="12192001" cy="685543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942173">
                  <a:extLst>
                    <a:ext uri="{9D8B030D-6E8A-4147-A177-3AD203B41FA5}">
                      <a16:colId xmlns:a16="http://schemas.microsoft.com/office/drawing/2014/main" val="3781320498"/>
                    </a:ext>
                  </a:extLst>
                </a:gridCol>
                <a:gridCol w="1849688">
                  <a:extLst>
                    <a:ext uri="{9D8B030D-6E8A-4147-A177-3AD203B41FA5}">
                      <a16:colId xmlns:a16="http://schemas.microsoft.com/office/drawing/2014/main" val="1135986200"/>
                    </a:ext>
                  </a:extLst>
                </a:gridCol>
                <a:gridCol w="2171789">
                  <a:extLst>
                    <a:ext uri="{9D8B030D-6E8A-4147-A177-3AD203B41FA5}">
                      <a16:colId xmlns:a16="http://schemas.microsoft.com/office/drawing/2014/main" val="2064741865"/>
                    </a:ext>
                  </a:extLst>
                </a:gridCol>
                <a:gridCol w="1951740">
                  <a:extLst>
                    <a:ext uri="{9D8B030D-6E8A-4147-A177-3AD203B41FA5}">
                      <a16:colId xmlns:a16="http://schemas.microsoft.com/office/drawing/2014/main" val="3376069448"/>
                    </a:ext>
                  </a:extLst>
                </a:gridCol>
                <a:gridCol w="1368132">
                  <a:extLst>
                    <a:ext uri="{9D8B030D-6E8A-4147-A177-3AD203B41FA5}">
                      <a16:colId xmlns:a16="http://schemas.microsoft.com/office/drawing/2014/main" val="638035533"/>
                    </a:ext>
                  </a:extLst>
                </a:gridCol>
                <a:gridCol w="1339432">
                  <a:extLst>
                    <a:ext uri="{9D8B030D-6E8A-4147-A177-3AD203B41FA5}">
                      <a16:colId xmlns:a16="http://schemas.microsoft.com/office/drawing/2014/main" val="200213095"/>
                    </a:ext>
                  </a:extLst>
                </a:gridCol>
                <a:gridCol w="1569047">
                  <a:extLst>
                    <a:ext uri="{9D8B030D-6E8A-4147-A177-3AD203B41FA5}">
                      <a16:colId xmlns:a16="http://schemas.microsoft.com/office/drawing/2014/main" val="41688568"/>
                    </a:ext>
                  </a:extLst>
                </a:gridCol>
              </a:tblGrid>
              <a:tr h="1908897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 err="1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Геофизиеское</a:t>
                      </a:r>
                      <a:r>
                        <a:rPr lang="ru-RU" sz="1800" b="1" u="none" strike="noStrike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поле</a:t>
                      </a:r>
                      <a:endParaRPr lang="ru-RU" sz="1800" b="1" i="0" u="none" strike="noStrike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8" marR="8258" marT="825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Наклоны земной поверхности</a:t>
                      </a:r>
                      <a:endParaRPr lang="ru-RU" sz="1800" b="1" i="0" u="none" strike="noStrike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8" marR="8258" marT="825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Относит. Вертикальные деформации</a:t>
                      </a:r>
                      <a:endParaRPr lang="ru-RU" sz="1800" b="1" i="0" u="none" strike="noStrike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8" marR="8258" marT="825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Линейные деформации</a:t>
                      </a:r>
                      <a:endParaRPr lang="ru-RU" sz="1800" b="1" i="0" u="none" strike="noStrike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8" marR="8258" marT="825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Вариации уровня жидкости в скважинах</a:t>
                      </a:r>
                      <a:endParaRPr lang="ru-RU" sz="1800" b="1" i="0" u="none" strike="noStrike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8" marR="8258" marT="825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Атмосферное давление</a:t>
                      </a:r>
                      <a:endParaRPr lang="ru-RU" sz="1800" b="1" i="0" u="none" strike="noStrike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8" marR="8258" marT="825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Температура</a:t>
                      </a:r>
                      <a:endParaRPr lang="ru-RU" sz="1800" b="1" i="0" u="none" strike="noStrike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8" marR="8258" marT="825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95691"/>
                  </a:ext>
                </a:extLst>
              </a:tr>
              <a:tr h="64638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Тип прибора</a:t>
                      </a:r>
                      <a:endParaRPr lang="ru-RU" sz="1800" b="1" i="0" u="none" strike="noStrike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8" marR="8258" marT="825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Наклономер</a:t>
                      </a:r>
                      <a:endParaRPr lang="ru-RU" sz="1800" b="1" i="0" u="none" strike="noStrike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8" marR="8258" marT="8258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Гидростатический нивелир</a:t>
                      </a:r>
                      <a:endParaRPr lang="ru-RU" sz="1800" b="1" i="0" u="none" strike="noStrike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8" marR="8258" marT="8258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деформометр</a:t>
                      </a:r>
                      <a:endParaRPr lang="ru-RU" sz="1800" b="1" i="0" u="none" strike="noStrike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8" marR="8258" marT="8258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Датик уровня</a:t>
                      </a:r>
                      <a:endParaRPr lang="ru-RU" sz="1800" b="1" i="0" u="none" strike="noStrike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8" marR="8258" marT="8258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Барометр</a:t>
                      </a:r>
                      <a:endParaRPr lang="ru-RU" sz="1800" b="1" i="0" u="none" strike="noStrike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8" marR="8258" marT="8258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Термометр</a:t>
                      </a:r>
                      <a:endParaRPr lang="ru-RU" sz="1800" b="1" i="0" u="none" strike="noStrike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8" marR="8258" marT="8258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185204"/>
                  </a:ext>
                </a:extLst>
              </a:tr>
              <a:tr h="52298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марка</a:t>
                      </a:r>
                      <a:endParaRPr lang="ru-RU" sz="1800" b="1" i="0" u="none" strike="noStrike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8" marR="8258" marT="825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НМД-Ш, (НК)</a:t>
                      </a:r>
                      <a:endParaRPr lang="ru-RU" sz="1800" b="1" i="0" u="none" strike="noStrike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8" marR="8258" marT="8258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ГН</a:t>
                      </a:r>
                      <a:endParaRPr lang="ru-RU" sz="1800" b="1" i="0" u="none" strike="noStrike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8" marR="8258" marT="8258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КД-Ч</a:t>
                      </a:r>
                      <a:endParaRPr lang="ru-RU" sz="1800" b="1" i="0" u="none" strike="noStrike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8" marR="8258" marT="8258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ДУ</a:t>
                      </a:r>
                      <a:endParaRPr lang="ru-RU" sz="1800" b="1" i="0" u="none" strike="noStrike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8" marR="8258" marT="8258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  <a:endParaRPr lang="ru-RU" sz="1800" b="1" i="0" u="none" strike="noStrike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8" marR="8258" marT="8258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ДТ</a:t>
                      </a:r>
                      <a:endParaRPr lang="ru-RU" sz="1800" b="1" i="0" u="none" strike="noStrike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8" marR="8258" marT="8258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785481"/>
                  </a:ext>
                </a:extLst>
              </a:tr>
              <a:tr h="64638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динамический диапазон</a:t>
                      </a:r>
                      <a:endParaRPr lang="ru-RU" sz="1800" b="1" i="0" u="none" strike="noStrike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8" marR="8258" marT="825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±1, (±10) </a:t>
                      </a:r>
                      <a:r>
                        <a:rPr lang="ru-RU" sz="1800" b="1" u="none" strike="noStrike" dirty="0" err="1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угл.мин</a:t>
                      </a:r>
                      <a:r>
                        <a:rPr lang="ru-RU" sz="1800" b="1" u="none" strike="noStrike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800" b="1" i="0" u="none" strike="noStrike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8" marR="8258" marT="8258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±5 мм</a:t>
                      </a:r>
                      <a:endParaRPr lang="ru-RU" sz="1800" b="1" i="0" u="none" strike="noStrike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8" marR="8258" marT="8258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±0.1 мм (</a:t>
                      </a:r>
                      <a:r>
                        <a:rPr lang="ru-RU" sz="1800" b="1" u="none" strike="noStrike" dirty="0" err="1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абс</a:t>
                      </a:r>
                      <a:r>
                        <a:rPr lang="ru-RU" sz="1800" b="1" u="none" strike="noStrike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.)</a:t>
                      </a:r>
                      <a:endParaRPr lang="ru-RU" sz="1800" b="1" i="0" u="none" strike="noStrike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8" marR="8258" marT="8258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±5 м</a:t>
                      </a:r>
                      <a:endParaRPr lang="ru-RU" sz="1800" b="1" i="0" u="none" strike="noStrike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8" marR="8258" marT="8258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90000-110000 Па</a:t>
                      </a:r>
                      <a:endParaRPr lang="ru-RU" sz="1800" b="1" i="0" u="none" strike="noStrike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8" marR="8258" marT="8258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-30 до +50 °С</a:t>
                      </a:r>
                      <a:endParaRPr lang="ru-RU" sz="1800" b="1" i="0" u="none" strike="noStrike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8" marR="8258" marT="8258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16746"/>
                  </a:ext>
                </a:extLst>
              </a:tr>
              <a:tr h="62631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разрешение</a:t>
                      </a:r>
                      <a:endParaRPr lang="ru-RU" sz="1800" b="1" i="0" u="none" strike="noStrike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8" marR="8258" marT="825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0.1, (1.0) угл. Мсек</a:t>
                      </a:r>
                      <a:endParaRPr lang="ru-RU" sz="1800" b="1" i="0" u="none" strike="noStrike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8" marR="8258" marT="8258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ангстрем</a:t>
                      </a:r>
                      <a:endParaRPr lang="ru-RU" sz="1800" b="1" i="0" u="none" strike="noStrike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8" marR="8258" marT="8258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Ангстрем</a:t>
                      </a:r>
                      <a:endParaRPr lang="ru-RU" sz="1800" b="1" i="0" u="none" strike="noStrike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8" marR="8258" marT="8258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 мкм</a:t>
                      </a:r>
                      <a:endParaRPr lang="ru-RU" sz="1800" b="1" i="0" u="none" strike="noStrike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8" marR="8258" marT="8258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 Па</a:t>
                      </a:r>
                      <a:endParaRPr lang="ru-RU" sz="1800" b="1" i="0" u="none" strike="noStrike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8" marR="8258" marT="8258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u="none" strike="noStrike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0.003 °С</a:t>
                      </a:r>
                      <a:endParaRPr lang="ru-RU" sz="1800" b="1" i="0" u="none" strike="noStrike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8" marR="8258" marT="8258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875435"/>
                  </a:ext>
                </a:extLst>
              </a:tr>
              <a:tr h="185808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Условия установки</a:t>
                      </a:r>
                      <a:endParaRPr lang="ru-RU" sz="1800" b="1" i="0" u="none" strike="noStrike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8" marR="8258" marT="825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Штольни, тоннели, фундаменты, влажность до 100%</a:t>
                      </a:r>
                      <a:endParaRPr lang="ru-RU" sz="1800" b="1" i="0" u="none" strike="noStrike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8" marR="8258" marT="8258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Штольни, тоннели, фундаменты, траншея влажность до 100%</a:t>
                      </a:r>
                      <a:endParaRPr lang="ru-RU" sz="1800" b="1" i="0" u="none" strike="noStrike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8" marR="8258" marT="8258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Штольни, тоннели, фундаменты, траншея влажность до 100%</a:t>
                      </a:r>
                      <a:endParaRPr lang="ru-RU" sz="1800" b="1" i="0" u="none" strike="noStrike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8" marR="8258" marT="8258" marB="0" anchor="b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скважина диметром более 90 мм</a:t>
                      </a:r>
                      <a:endParaRPr lang="ru-RU" sz="1800" b="1" i="0" u="none" strike="noStrike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8" marR="8258" marT="8258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1" i="0" u="none" strike="noStrike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8" marR="8258" marT="8258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1052073"/>
                  </a:ext>
                </a:extLst>
              </a:tr>
              <a:tr h="64638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База измерений</a:t>
                      </a:r>
                      <a:endParaRPr lang="ru-RU" sz="1800" b="1" i="0" u="none" strike="noStrike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8" marR="8258" marT="825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1" i="0" u="none" strike="noStrike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8" marR="8258" marT="8258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300 метров</a:t>
                      </a:r>
                      <a:endParaRPr lang="ru-RU" sz="1800" b="1" i="0" u="none" strike="noStrike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8" marR="8258" marT="8258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300 метров</a:t>
                      </a:r>
                      <a:endParaRPr lang="ru-RU" sz="1800" b="1" i="0" u="none" strike="noStrike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8" marR="8258" marT="8258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Глубина до 300 метров</a:t>
                      </a:r>
                      <a:endParaRPr lang="ru-RU" sz="1800" b="1" i="0" u="none" strike="noStrike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8" marR="8258" marT="8258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1" i="0" u="none" strike="noStrike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8" marR="8258" marT="8258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1" i="0" u="none" strike="noStrike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58" marR="8258" marT="8258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782580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984F-BB17-4ACF-A288-AA2C0051DD6D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2752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станц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124" y="2568"/>
            <a:ext cx="12356123" cy="6937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984F-BB17-4ACF-A288-AA2C0051DD6D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5138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373066"/>
              </p:ext>
            </p:extLst>
          </p:nvPr>
        </p:nvGraphicFramePr>
        <p:xfrm>
          <a:off x="0" y="1621243"/>
          <a:ext cx="12192000" cy="5236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133600" y="51583"/>
            <a:ext cx="99880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Сейсмические </a:t>
            </a:r>
            <a:r>
              <a:rPr lang="ru-RU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деформационные  наблюдения  существенно различаются частотным диапазоном, что определяет некоторые качественные отличия, предъявляемые к приборам.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984F-BB17-4ACF-A288-AA2C0051DD6D}" type="slidenum">
              <a:rPr lang="ru-RU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ru-RU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211016" y="2965937"/>
            <a:ext cx="3118338" cy="2450123"/>
          </a:xfrm>
          <a:prstGeom prst="rightArrow">
            <a:avLst>
              <a:gd name="adj1" fmla="val 51914"/>
              <a:gd name="adj2" fmla="val 61962"/>
            </a:avLst>
          </a:prstGeom>
          <a:solidFill>
            <a:srgbClr val="8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Общие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требования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Левая круглая скобка 4"/>
          <p:cNvSpPr/>
          <p:nvPr/>
        </p:nvSpPr>
        <p:spPr>
          <a:xfrm>
            <a:off x="3352800" y="1735016"/>
            <a:ext cx="234462" cy="4986460"/>
          </a:xfrm>
          <a:prstGeom prst="leftBracket">
            <a:avLst/>
          </a:prstGeom>
          <a:ln w="5715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02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6708" y="1"/>
            <a:ext cx="10105292" cy="930900"/>
          </a:xfrm>
        </p:spPr>
        <p:txBody>
          <a:bodyPr/>
          <a:lstStyle/>
          <a:p>
            <a:r>
              <a:rPr lang="ru-RU" dirty="0" smtClean="0"/>
              <a:t>Развитие СМ-3 и его характеристики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8723803"/>
              </p:ext>
            </p:extLst>
          </p:nvPr>
        </p:nvGraphicFramePr>
        <p:xfrm>
          <a:off x="0" y="1165361"/>
          <a:ext cx="12192000" cy="5680217"/>
        </p:xfrm>
        <a:graphic>
          <a:graphicData uri="http://schemas.openxmlformats.org/drawingml/2006/table">
            <a:tbl>
              <a:tblPr firstRow="1" firstCol="1" bandRow="1" bandCol="1">
                <a:tableStyleId>{22838BEF-8BB2-4498-84A7-C5851F593DF1}</a:tableStyleId>
              </a:tblPr>
              <a:tblGrid>
                <a:gridCol w="3763108">
                  <a:extLst>
                    <a:ext uri="{9D8B030D-6E8A-4147-A177-3AD203B41FA5}">
                      <a16:colId xmlns:a16="http://schemas.microsoft.com/office/drawing/2014/main" val="3794407717"/>
                    </a:ext>
                  </a:extLst>
                </a:gridCol>
                <a:gridCol w="1125415">
                  <a:extLst>
                    <a:ext uri="{9D8B030D-6E8A-4147-A177-3AD203B41FA5}">
                      <a16:colId xmlns:a16="http://schemas.microsoft.com/office/drawing/2014/main" val="1809542706"/>
                    </a:ext>
                  </a:extLst>
                </a:gridCol>
                <a:gridCol w="105508">
                  <a:extLst>
                    <a:ext uri="{9D8B030D-6E8A-4147-A177-3AD203B41FA5}">
                      <a16:colId xmlns:a16="http://schemas.microsoft.com/office/drawing/2014/main" val="91549667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26660258"/>
                    </a:ext>
                  </a:extLst>
                </a:gridCol>
                <a:gridCol w="1594338">
                  <a:extLst>
                    <a:ext uri="{9D8B030D-6E8A-4147-A177-3AD203B41FA5}">
                      <a16:colId xmlns:a16="http://schemas.microsoft.com/office/drawing/2014/main" val="3624809781"/>
                    </a:ext>
                  </a:extLst>
                </a:gridCol>
                <a:gridCol w="1418493">
                  <a:extLst>
                    <a:ext uri="{9D8B030D-6E8A-4147-A177-3AD203B41FA5}">
                      <a16:colId xmlns:a16="http://schemas.microsoft.com/office/drawing/2014/main" val="3674591128"/>
                    </a:ext>
                  </a:extLst>
                </a:gridCol>
                <a:gridCol w="1359876">
                  <a:extLst>
                    <a:ext uri="{9D8B030D-6E8A-4147-A177-3AD203B41FA5}">
                      <a16:colId xmlns:a16="http://schemas.microsoft.com/office/drawing/2014/main" val="3506825564"/>
                    </a:ext>
                  </a:extLst>
                </a:gridCol>
                <a:gridCol w="1301262">
                  <a:extLst>
                    <a:ext uri="{9D8B030D-6E8A-4147-A177-3AD203B41FA5}">
                      <a16:colId xmlns:a16="http://schemas.microsoft.com/office/drawing/2014/main" val="1345409141"/>
                    </a:ext>
                  </a:extLst>
                </a:gridCol>
              </a:tblGrid>
              <a:tr h="388880">
                <a:tc rowSpan="3">
                  <a:txBody>
                    <a:bodyPr/>
                    <a:lstStyle/>
                    <a:p>
                      <a:pPr algn="ctr">
                        <a:lnSpc>
                          <a:spcPts val="1390"/>
                        </a:lnSpc>
                        <a:spcAft>
                          <a:spcPts val="0"/>
                        </a:spcAft>
                      </a:pPr>
                      <a:r>
                        <a:rPr lang="ru-RU" sz="2000" spc="1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Основные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Характеристики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101" marR="44101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Сейсмоприёмник СМ-3КВ и его 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модификации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101" marR="4410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906377"/>
                  </a:ext>
                </a:extLst>
              </a:tr>
              <a:tr h="5291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2000" b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СМ-3КВ</a:t>
                      </a: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101" marR="4410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99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err="1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Электродинамичекие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101" marR="4410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 anchor="ctr"/>
                </a:tc>
                <a:extLst>
                  <a:ext uri="{0D108BD9-81ED-4DB2-BD59-A6C34878D82A}">
                    <a16:rowId xmlns:a16="http://schemas.microsoft.com/office/drawing/2014/main" val="3218766001"/>
                  </a:ext>
                </a:extLst>
              </a:tr>
              <a:tr h="5308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 anchor="ctr"/>
                </a:tc>
                <a:tc hMerge="1"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СМ-3КВ-П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101" marR="4410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СМ-3КВ-2П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101" marR="4410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СМ-3Е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101" marR="4410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ТС-1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101" marR="4410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ТС-3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101" marR="4410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558733"/>
                  </a:ext>
                </a:extLst>
              </a:tr>
              <a:tr h="7777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Рабочий  диапазон </a:t>
                      </a: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Частот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 Гц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101" marR="44101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 </a:t>
                      </a:r>
                      <a:r>
                        <a:rPr lang="ru-RU" sz="20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100</a:t>
                      </a:r>
                      <a:endParaRPr lang="ru-RU" sz="2000" b="1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101" marR="44101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 </a:t>
                      </a:r>
                      <a:r>
                        <a:rPr lang="ru-RU" sz="20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ru-RU" sz="2000" b="1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ru-RU" sz="2000" b="1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101" marR="4410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 </a:t>
                      </a:r>
                      <a:r>
                        <a:rPr lang="ru-RU" sz="20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40</a:t>
                      </a:r>
                      <a:endParaRPr lang="ru-RU" sz="2000" b="1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101" marR="4410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 </a:t>
                      </a:r>
                      <a:r>
                        <a:rPr lang="ru-RU" sz="20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20</a:t>
                      </a:r>
                      <a:endParaRPr lang="ru-RU" sz="2000" b="1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101" marR="4410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 </a:t>
                      </a:r>
                      <a:r>
                        <a:rPr lang="ru-RU" sz="20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40</a:t>
                      </a:r>
                      <a:endParaRPr lang="ru-RU" sz="2000" b="1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101" marR="4410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spc="-30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</a:t>
                      </a:r>
                      <a:r>
                        <a:rPr lang="ru-RU" sz="2000" b="1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b="1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ru-RU" sz="2000" b="1" spc="-4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2000" b="1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101" marR="44101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870118"/>
                  </a:ext>
                </a:extLst>
              </a:tr>
              <a:tr h="8657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Коэффициент </a:t>
                      </a: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преобразования В*с/м  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101" marR="44101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spc="-20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 </a:t>
                      </a:r>
                      <a:endParaRPr lang="ru-RU" sz="2000" b="1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101" marR="44101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Регулируемый</a:t>
                      </a:r>
                      <a:endParaRPr lang="ru-RU" sz="2000" b="1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101" marR="44101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 anchor="ctr"/>
                </a:tc>
                <a:extLst>
                  <a:ext uri="{0D108BD9-81ED-4DB2-BD59-A6C34878D82A}">
                    <a16:rowId xmlns:a16="http://schemas.microsoft.com/office/drawing/2014/main" val="288370838"/>
                  </a:ext>
                </a:extLst>
              </a:tr>
              <a:tr h="8657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Динамический </a:t>
                      </a:r>
                      <a:r>
                        <a:rPr lang="ru-RU" sz="2000" spc="-2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диапазон</a:t>
                      </a: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000" spc="-2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</a:t>
                      </a: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spc="-2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менее </a:t>
                      </a: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дБ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101" marR="44101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  <a:endParaRPr lang="ru-RU" sz="2000" b="1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101" marR="44101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 anchor="ctr"/>
                </a:tc>
                <a:extLst>
                  <a:ext uri="{0D108BD9-81ED-4DB2-BD59-A6C34878D82A}">
                    <a16:rowId xmlns:a16="http://schemas.microsoft.com/office/drawing/2014/main" val="1533786633"/>
                  </a:ext>
                </a:extLst>
              </a:tr>
              <a:tr h="11666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Разрешающая способность на </a:t>
                      </a: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1Гц В*с/м 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хуже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101" marR="44101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ru-RU" sz="2000" b="1" kern="1200" baseline="30000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</a:t>
                      </a:r>
                      <a:endParaRPr lang="ru-RU" sz="2000" b="1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101" marR="44101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 anchor="ctr"/>
                </a:tc>
                <a:extLst>
                  <a:ext uri="{0D108BD9-81ED-4DB2-BD59-A6C34878D82A}">
                    <a16:rowId xmlns:a16="http://schemas.microsoft.com/office/drawing/2014/main" val="1240179089"/>
                  </a:ext>
                </a:extLst>
              </a:tr>
              <a:tr h="55550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Выходной </a:t>
                      </a: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сигнал 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101" marR="44101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±0.2</a:t>
                      </a:r>
                      <a:endParaRPr lang="ru-RU" sz="2000" b="1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101" marR="44101" marT="0" marB="0" anchor="ctr"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ru-RU" sz="2000" b="1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</a:t>
                      </a:r>
                      <a:endParaRPr lang="ru-RU" sz="2000" b="1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101" marR="44101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 anchor="ctr"/>
                </a:tc>
                <a:tc hMerge="1">
                  <a:txBody>
                    <a:bodyPr/>
                    <a:lstStyle/>
                    <a:p>
                      <a:pPr marL="285750" indent="-285750" algn="ctr">
                        <a:spcAft>
                          <a:spcPts val="0"/>
                        </a:spcAft>
                        <a:buFont typeface="Symbol" panose="05050102010706020507" pitchFamily="18" charset="2"/>
                        <a:buChar char="±"/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 anchor="ctr"/>
                </a:tc>
                <a:extLst>
                  <a:ext uri="{0D108BD9-81ED-4DB2-BD59-A6C34878D82A}">
                    <a16:rowId xmlns:a16="http://schemas.microsoft.com/office/drawing/2014/main" val="443814881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984F-BB17-4ACF-A288-AA2C0051DD6D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446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6318" y="-45180"/>
            <a:ext cx="9809836" cy="1325563"/>
          </a:xfrm>
        </p:spPr>
        <p:txBody>
          <a:bodyPr/>
          <a:lstStyle/>
          <a:p>
            <a:r>
              <a:rPr lang="ru-RU" dirty="0" smtClean="0"/>
              <a:t>Виды исполнения </a:t>
            </a:r>
            <a:r>
              <a:rPr lang="ru-RU" dirty="0" err="1" smtClean="0"/>
              <a:t>постаментных</a:t>
            </a:r>
            <a:r>
              <a:rPr lang="ru-RU" dirty="0" smtClean="0"/>
              <a:t> приборов СМ-3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984F-BB17-4ACF-A288-AA2C0051DD6D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10" y="2830472"/>
            <a:ext cx="5597098" cy="352587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contourW="12700">
            <a:bevelT/>
            <a:contourClr>
              <a:srgbClr val="000099"/>
            </a:contourClr>
          </a:sp3d>
        </p:spPr>
      </p:pic>
      <p:pic>
        <p:nvPicPr>
          <p:cNvPr id="6" name="Picture 4" descr="IMAGE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608" y="1315551"/>
            <a:ext cx="5360172" cy="3683739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7510" y="2368807"/>
            <a:ext cx="5597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Трёхкомпонентный</a:t>
            </a:r>
            <a:endParaRPr lang="ru-RU" sz="2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4608" y="4999290"/>
            <a:ext cx="5360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днокомпонентный</a:t>
            </a:r>
            <a:endParaRPr lang="ru-RU" sz="2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04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5684" y="0"/>
            <a:ext cx="10026315" cy="1325563"/>
          </a:xfrm>
        </p:spPr>
        <p:txBody>
          <a:bodyPr/>
          <a:lstStyle/>
          <a:p>
            <a:r>
              <a:rPr lang="ru-RU" dirty="0" smtClean="0"/>
              <a:t>Осложняющие факторы полевых работ</a:t>
            </a:r>
            <a:endParaRPr lang="ru-RU" dirty="0"/>
          </a:p>
        </p:txBody>
      </p:sp>
      <p:pic>
        <p:nvPicPr>
          <p:cNvPr id="4" name="Picture 6" descr="slide0014_image0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922" y="1325563"/>
            <a:ext cx="5438273" cy="519767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 contourW="12700">
            <a:bevelT/>
            <a:contourClr>
              <a:srgbClr val="000099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984F-BB17-4ACF-A288-AA2C0051DD6D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249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Варианты исполнения </a:t>
            </a:r>
            <a:r>
              <a:rPr lang="ru-RU" dirty="0" smtClean="0"/>
              <a:t>однокомпонентных СМ-3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984F-BB17-4ACF-A288-AA2C0051DD6D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5" name="Picture 4" descr="5_edi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649" y="1306168"/>
            <a:ext cx="7978880" cy="485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 flipV="1">
            <a:off x="2206318" y="5158152"/>
            <a:ext cx="818236" cy="1125407"/>
          </a:xfrm>
          <a:prstGeom prst="line">
            <a:avLst/>
          </a:prstGeom>
          <a:noFill/>
          <a:ln w="127000" cmpd="dbl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066137" y="6283559"/>
            <a:ext cx="2234947" cy="48554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/>
            <a:r>
              <a:rPr lang="ru-RU" altLang="ru-RU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Сейсмоприемник </a:t>
            </a:r>
            <a:r>
              <a:rPr lang="ru-RU" altLang="ru-RU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СМ-3КВ-П</a:t>
            </a:r>
            <a:endParaRPr lang="en-GB" altLang="ru-RU" sz="20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H="1" flipV="1">
            <a:off x="5355870" y="4525106"/>
            <a:ext cx="888501" cy="1831243"/>
          </a:xfrm>
          <a:prstGeom prst="line">
            <a:avLst/>
          </a:prstGeom>
          <a:noFill/>
          <a:ln w="127000" cmpd="dbl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355871" y="6371577"/>
            <a:ext cx="1835472" cy="33996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GB" altLang="ru-RU" sz="2000" dirty="0">
                <a:solidFill>
                  <a:srgbClr val="0000FF"/>
                </a:solidFill>
              </a:rPr>
              <a:t> </a:t>
            </a:r>
            <a:r>
              <a:rPr lang="ru-RU" altLang="ru-RU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Сейсмоприемник </a:t>
            </a:r>
            <a:r>
              <a:rPr lang="ru-RU" altLang="ru-RU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СМ-3КВ-2П</a:t>
            </a:r>
            <a:endParaRPr lang="en-GB" altLang="ru-RU" sz="20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H="1" flipV="1">
            <a:off x="7748954" y="4911969"/>
            <a:ext cx="2392574" cy="1480612"/>
          </a:xfrm>
          <a:prstGeom prst="line">
            <a:avLst/>
          </a:prstGeom>
          <a:noFill/>
          <a:ln w="127000" cmpd="dbl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9024055" y="6283559"/>
            <a:ext cx="2234947" cy="48554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ru-RU" altLang="ru-RU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Сейсмоприемник СМ-3Е</a:t>
            </a:r>
            <a:endParaRPr lang="en-GB" altLang="ru-RU" sz="20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Номер слайда 1"/>
          <p:cNvSpPr txBox="1">
            <a:spLocks/>
          </p:cNvSpPr>
          <p:nvPr/>
        </p:nvSpPr>
        <p:spPr>
          <a:xfrm>
            <a:off x="9571891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400" kern="120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0154" y="0"/>
            <a:ext cx="10081846" cy="1325563"/>
          </a:xfrm>
        </p:spPr>
        <p:txBody>
          <a:bodyPr/>
          <a:lstStyle/>
          <a:p>
            <a:r>
              <a:rPr lang="ru-RU" dirty="0" smtClean="0"/>
              <a:t>Характеристики модулей нового поколения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1953728"/>
              </p:ext>
            </p:extLst>
          </p:nvPr>
        </p:nvGraphicFramePr>
        <p:xfrm>
          <a:off x="443345" y="1564598"/>
          <a:ext cx="11305309" cy="3450034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755224">
                  <a:extLst>
                    <a:ext uri="{9D8B030D-6E8A-4147-A177-3AD203B41FA5}">
                      <a16:colId xmlns:a16="http://schemas.microsoft.com/office/drawing/2014/main" val="2052310314"/>
                    </a:ext>
                  </a:extLst>
                </a:gridCol>
                <a:gridCol w="1742013">
                  <a:extLst>
                    <a:ext uri="{9D8B030D-6E8A-4147-A177-3AD203B41FA5}">
                      <a16:colId xmlns:a16="http://schemas.microsoft.com/office/drawing/2014/main" val="3673894318"/>
                    </a:ext>
                  </a:extLst>
                </a:gridCol>
                <a:gridCol w="1688686">
                  <a:extLst>
                    <a:ext uri="{9D8B030D-6E8A-4147-A177-3AD203B41FA5}">
                      <a16:colId xmlns:a16="http://schemas.microsoft.com/office/drawing/2014/main" val="576507432"/>
                    </a:ext>
                  </a:extLst>
                </a:gridCol>
                <a:gridCol w="1706462">
                  <a:extLst>
                    <a:ext uri="{9D8B030D-6E8A-4147-A177-3AD203B41FA5}">
                      <a16:colId xmlns:a16="http://schemas.microsoft.com/office/drawing/2014/main" val="3794782250"/>
                    </a:ext>
                  </a:extLst>
                </a:gridCol>
                <a:gridCol w="1706462">
                  <a:extLst>
                    <a:ext uri="{9D8B030D-6E8A-4147-A177-3AD203B41FA5}">
                      <a16:colId xmlns:a16="http://schemas.microsoft.com/office/drawing/2014/main" val="716062512"/>
                    </a:ext>
                  </a:extLst>
                </a:gridCol>
                <a:gridCol w="1706462">
                  <a:extLst>
                    <a:ext uri="{9D8B030D-6E8A-4147-A177-3AD203B41FA5}">
                      <a16:colId xmlns:a16="http://schemas.microsoft.com/office/drawing/2014/main" val="733524127"/>
                    </a:ext>
                  </a:extLst>
                </a:gridCol>
              </a:tblGrid>
              <a:tr h="7582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Основные характеристики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СМ-3МС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СМ-6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СМ-6МК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СМ-5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СМ-6МШ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385840"/>
                  </a:ext>
                </a:extLst>
              </a:tr>
              <a:tr h="3442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Рабочий диапазон, Гц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0.5-40</a:t>
                      </a:r>
                      <a:endParaRPr lang="ru-RU" sz="1800" b="1" i="0" u="none" strike="noStrike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0.05-40</a:t>
                      </a:r>
                      <a:endParaRPr lang="ru-RU" sz="1800" b="1" i="0" u="none" strike="noStrike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0.02-30</a:t>
                      </a:r>
                      <a:endParaRPr lang="ru-RU" sz="1800" b="1" i="0" u="none" strike="noStrike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8361350"/>
                  </a:ext>
                </a:extLst>
              </a:tr>
              <a:tr h="52021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Коэффициент </a:t>
                      </a:r>
                      <a:r>
                        <a:rPr lang="ru-RU" sz="18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преобразования В*с/м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  <a:endParaRPr lang="ru-RU" sz="1800" b="1" i="0" u="none" strike="noStrike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endParaRPr lang="ru-RU" sz="1800" b="1" i="0" u="none" strike="noStrike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ru-RU" sz="1800" b="1" i="0" u="none" strike="noStrike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9624570"/>
                  </a:ext>
                </a:extLst>
              </a:tr>
              <a:tr h="4589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Динамический </a:t>
                      </a:r>
                      <a:r>
                        <a:rPr lang="ru-RU" sz="18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диапазон, не менее дБ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  <a:endParaRPr lang="ru-RU" sz="1800" b="1" i="0" u="none" strike="noStrike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949254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Разрешающая способность на 1 Гц В*М/с , не хуже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ru-RU" sz="1800" b="1" kern="1200" baseline="30000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</a:t>
                      </a:r>
                      <a:endParaRPr lang="ru-RU" sz="1800" b="1" i="0" u="none" strike="noStrike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1864112"/>
                  </a:ext>
                </a:extLst>
              </a:tr>
              <a:tr h="3987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Выходной сигнал В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99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ru-RU" sz="1800" b="1" dirty="0" smtClean="0">
                          <a:solidFill>
                            <a:srgbClr val="0000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</a:t>
                      </a:r>
                      <a:endParaRPr lang="ru-RU" sz="1800" b="1" i="0" u="none" strike="noStrike" dirty="0">
                        <a:solidFill>
                          <a:srgbClr val="0000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96689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984F-BB17-4ACF-A288-AA2C0051DD6D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25" name="Равнобедренный треугольник 24"/>
          <p:cNvSpPr/>
          <p:nvPr/>
        </p:nvSpPr>
        <p:spPr>
          <a:xfrm flipV="1">
            <a:off x="3267559" y="5061524"/>
            <a:ext cx="8325516" cy="480646"/>
          </a:xfrm>
          <a:prstGeom prst="triangle">
            <a:avLst/>
          </a:prstGeom>
          <a:solidFill>
            <a:srgbClr val="8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6394065" y="6013938"/>
            <a:ext cx="330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5650526" y="5112160"/>
            <a:ext cx="3610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ПРИМЕНЕНИЕ</a:t>
            </a: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flipH="1">
            <a:off x="6240685" y="5567298"/>
            <a:ext cx="2481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Скважинное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Донное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Постаментное</a:t>
            </a:r>
            <a:endParaRPr lang="ru-RU" sz="2000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62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1325563"/>
          </a:xfrm>
        </p:spPr>
        <p:txBody>
          <a:bodyPr/>
          <a:lstStyle/>
          <a:p>
            <a:r>
              <a:rPr lang="ru-RU" dirty="0" smtClean="0"/>
              <a:t>Испытания макетных образцов</a:t>
            </a:r>
            <a:endParaRPr lang="ru-RU" dirty="0"/>
          </a:p>
        </p:txBody>
      </p:sp>
      <p:pic>
        <p:nvPicPr>
          <p:cNvPr id="4" name="Рисунок 3" descr="E:\Работа\сейсмо\результат\x5yelBoMH9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68" y="1446909"/>
            <a:ext cx="4197992" cy="523685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contourW="12700">
            <a:bevelT/>
            <a:contourClr>
              <a:srgbClr val="000099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60" y="1458632"/>
            <a:ext cx="7092663" cy="5236856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bevelT/>
            <a:contourClr>
              <a:srgbClr val="000099"/>
            </a:contourClr>
          </a:sp3d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984F-BB17-4ACF-A288-AA2C0051DD6D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324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1467</TotalTime>
  <Words>849</Words>
  <Application>Microsoft Office PowerPoint</Application>
  <PresentationFormat>Широкоэкранный</PresentationFormat>
  <Paragraphs>266</Paragraphs>
  <Slides>22</Slides>
  <Notes>0</Notes>
  <HiddenSlides>3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Malgun Gothic</vt:lpstr>
      <vt:lpstr>Arial</vt:lpstr>
      <vt:lpstr>Calibri</vt:lpstr>
      <vt:lpstr>Calibri Light</vt:lpstr>
      <vt:lpstr>Symbol</vt:lpstr>
      <vt:lpstr>Verdana</vt:lpstr>
      <vt:lpstr>Wingdings</vt:lpstr>
      <vt:lpstr>Тема Office</vt:lpstr>
      <vt:lpstr>ПРИБОРНО-МЕТОДИЧЕСКИЕ ПРИНЦИПЫ ИЗУЧЕНИЯ ТРИГГЕРНЫХ ЯВЛЕНИЙ В ГЕОСИСТЕМАХ</vt:lpstr>
      <vt:lpstr>Презентация PowerPoint</vt:lpstr>
      <vt:lpstr>Презентация PowerPoint</vt:lpstr>
      <vt:lpstr>Развитие СМ-3 и его характеристики</vt:lpstr>
      <vt:lpstr>Виды исполнения постаментных приборов СМ-3</vt:lpstr>
      <vt:lpstr>Осложняющие факторы полевых работ</vt:lpstr>
      <vt:lpstr>Варианты исполнения однокомпонентных СМ-3</vt:lpstr>
      <vt:lpstr>Характеристики модулей нового поколения</vt:lpstr>
      <vt:lpstr>Испытания макетных образцов</vt:lpstr>
      <vt:lpstr>Постаментный СПТП</vt:lpstr>
      <vt:lpstr>Постаментные станции</vt:lpstr>
      <vt:lpstr>Скважинные сейсмоприемники</vt:lpstr>
      <vt:lpstr>Донные сейсмостанции</vt:lpstr>
      <vt:lpstr>Характеристики донных сейсмостанций</vt:lpstr>
      <vt:lpstr>Деформационные наблюдения</vt:lpstr>
      <vt:lpstr>Сейсмонаклономерные наблюдения</vt:lpstr>
      <vt:lpstr>Наклономерные наблюдения</vt:lpstr>
      <vt:lpstr>Заключение</vt:lpstr>
      <vt:lpstr>Благодарю за внимание</vt:lpstr>
      <vt:lpstr>Презентация PowerPoint</vt:lpstr>
      <vt:lpstr>Презентация PowerPoint</vt:lpstr>
      <vt:lpstr>Презентация PowerPoint</vt:lpstr>
    </vt:vector>
  </TitlesOfParts>
  <Company>dom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ПРИБОРНО-МЕТОДИЧЕСКИЕ ПРИНЦИПЫ ИЗУЧЕНИЯ ТРИГЕРНЫХ ЯВЛЕНИЙ В ГЕОСИСТЕМАХ</dc:title>
  <dc:creator>Yudochkin N</dc:creator>
  <cp:lastModifiedBy>Raido</cp:lastModifiedBy>
  <cp:revision>81</cp:revision>
  <dcterms:created xsi:type="dcterms:W3CDTF">2019-06-03T20:33:01Z</dcterms:created>
  <dcterms:modified xsi:type="dcterms:W3CDTF">2019-06-06T11:16:23Z</dcterms:modified>
</cp:coreProperties>
</file>