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57" r:id="rId3"/>
    <p:sldId id="266" r:id="rId4"/>
    <p:sldId id="264" r:id="rId5"/>
    <p:sldId id="268" r:id="rId6"/>
    <p:sldId id="298" r:id="rId7"/>
    <p:sldId id="299" r:id="rId8"/>
    <p:sldId id="307" r:id="rId9"/>
    <p:sldId id="287" r:id="rId10"/>
    <p:sldId id="300" r:id="rId11"/>
    <p:sldId id="303" r:id="rId12"/>
    <p:sldId id="304" r:id="rId13"/>
    <p:sldId id="289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4660"/>
  </p:normalViewPr>
  <p:slideViewPr>
    <p:cSldViewPr>
      <p:cViewPr varScale="1">
        <p:scale>
          <a:sx n="83" d="100"/>
          <a:sy n="83" d="100"/>
        </p:scale>
        <p:origin x="-76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9C02F-E079-4215-AD6D-4C0711617D7F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0C5DF-BDDE-4B0E-8DF8-826D5CC8D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0C5DF-BDDE-4B0E-8DF8-826D5CC8D0B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818-3279-4127-81C0-B929290AF01B}" type="datetime1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9525-07EE-4418-8D6E-CB8DD4B39A2B}" type="datetime1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2CFA-687D-4626-8AC1-568C64303DD1}" type="datetime1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22EB-359C-4714-A70B-75DDC46CA0C2}" type="datetime1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917E-B5CF-4F96-947E-68ACCE089828}" type="datetime1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21D5-61C9-4963-A129-45DFA7673038}" type="datetime1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AFDF-0DAF-4D13-B2C8-7E8E60F1B287}" type="datetime1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368E-403C-4DC3-B599-D913B1EE28FB}" type="datetime1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E324-7B30-4AEA-A080-911C0DDAF3E9}" type="datetime1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8F4A-7833-4146-9BD4-7A44201A986F}" type="datetime1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511B-706B-43EB-AAD6-440D64291D34}" type="datetime1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5A34-410D-4EEA-BA45-9191D4782096}" type="datetime1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sd.jpl.nasa.go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Picture 17" descr="C:\Users\lubamark\Documents\_дизайн\_Шаблоны презентаций\ТПУ_Карта стилизованная_CMY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050" y="908720"/>
            <a:ext cx="4679950" cy="251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2349574"/>
            <a:ext cx="9144000" cy="2015530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27"/>
          <p:cNvGrpSpPr>
            <a:grpSpLocks noChangeAspect="1"/>
          </p:cNvGrpSpPr>
          <p:nvPr/>
        </p:nvGrpSpPr>
        <p:grpSpPr bwMode="auto">
          <a:xfrm>
            <a:off x="0" y="0"/>
            <a:ext cx="4575311" cy="1700808"/>
            <a:chOff x="363" y="562"/>
            <a:chExt cx="1768" cy="648"/>
          </a:xfrm>
        </p:grpSpPr>
        <p:sp>
          <p:nvSpPr>
            <p:cNvPr id="20" name="AutoShape 26"/>
            <p:cNvSpPr>
              <a:spLocks noChangeAspect="1" noChangeArrowheads="1" noTextEdit="1"/>
            </p:cNvSpPr>
            <p:nvPr/>
          </p:nvSpPr>
          <p:spPr bwMode="auto">
            <a:xfrm>
              <a:off x="363" y="562"/>
              <a:ext cx="176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363" y="570"/>
              <a:ext cx="1766" cy="64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0"/>
            <p:cNvSpPr>
              <a:spLocks noEditPoints="1"/>
            </p:cNvSpPr>
            <p:nvPr/>
          </p:nvSpPr>
          <p:spPr bwMode="auto">
            <a:xfrm>
              <a:off x="913" y="736"/>
              <a:ext cx="1066" cy="324"/>
            </a:xfrm>
            <a:custGeom>
              <a:avLst/>
              <a:gdLst>
                <a:gd name="T0" fmla="*/ 132 w 2132"/>
                <a:gd name="T1" fmla="*/ 146 h 649"/>
                <a:gd name="T2" fmla="*/ 198 w 2132"/>
                <a:gd name="T3" fmla="*/ 139 h 649"/>
                <a:gd name="T4" fmla="*/ 128 w 2132"/>
                <a:gd name="T5" fmla="*/ 141 h 649"/>
                <a:gd name="T6" fmla="*/ 123 w 2132"/>
                <a:gd name="T7" fmla="*/ 130 h 649"/>
                <a:gd name="T8" fmla="*/ 335 w 2132"/>
                <a:gd name="T9" fmla="*/ 126 h 649"/>
                <a:gd name="T10" fmla="*/ 315 w 2132"/>
                <a:gd name="T11" fmla="*/ 126 h 649"/>
                <a:gd name="T12" fmla="*/ 251 w 2132"/>
                <a:gd name="T13" fmla="*/ 126 h 649"/>
                <a:gd name="T14" fmla="*/ 246 w 2132"/>
                <a:gd name="T15" fmla="*/ 126 h 649"/>
                <a:gd name="T16" fmla="*/ 200 w 2132"/>
                <a:gd name="T17" fmla="*/ 144 h 649"/>
                <a:gd name="T18" fmla="*/ 157 w 2132"/>
                <a:gd name="T19" fmla="*/ 130 h 649"/>
                <a:gd name="T20" fmla="*/ 127 w 2132"/>
                <a:gd name="T21" fmla="*/ 126 h 649"/>
                <a:gd name="T22" fmla="*/ 133 w 2132"/>
                <a:gd name="T23" fmla="*/ 143 h 649"/>
                <a:gd name="T24" fmla="*/ 118 w 2132"/>
                <a:gd name="T25" fmla="*/ 161 h 649"/>
                <a:gd name="T26" fmla="*/ 101 w 2132"/>
                <a:gd name="T27" fmla="*/ 134 h 649"/>
                <a:gd name="T28" fmla="*/ 63 w 2132"/>
                <a:gd name="T29" fmla="*/ 161 h 649"/>
                <a:gd name="T30" fmla="*/ 33 w 2132"/>
                <a:gd name="T31" fmla="*/ 126 h 649"/>
                <a:gd name="T32" fmla="*/ 6 w 2132"/>
                <a:gd name="T33" fmla="*/ 156 h 649"/>
                <a:gd name="T34" fmla="*/ 233 w 2132"/>
                <a:gd name="T35" fmla="*/ 125 h 649"/>
                <a:gd name="T36" fmla="*/ 218 w 2132"/>
                <a:gd name="T37" fmla="*/ 152 h 649"/>
                <a:gd name="T38" fmla="*/ 224 w 2132"/>
                <a:gd name="T39" fmla="*/ 161 h 649"/>
                <a:gd name="T40" fmla="*/ 229 w 2132"/>
                <a:gd name="T41" fmla="*/ 125 h 649"/>
                <a:gd name="T42" fmla="*/ 52 w 2132"/>
                <a:gd name="T43" fmla="*/ 96 h 649"/>
                <a:gd name="T44" fmla="*/ 67 w 2132"/>
                <a:gd name="T45" fmla="*/ 75 h 649"/>
                <a:gd name="T46" fmla="*/ 528 w 2132"/>
                <a:gd name="T47" fmla="*/ 102 h 649"/>
                <a:gd name="T48" fmla="*/ 494 w 2132"/>
                <a:gd name="T49" fmla="*/ 67 h 649"/>
                <a:gd name="T50" fmla="*/ 452 w 2132"/>
                <a:gd name="T51" fmla="*/ 67 h 649"/>
                <a:gd name="T52" fmla="*/ 388 w 2132"/>
                <a:gd name="T53" fmla="*/ 71 h 649"/>
                <a:gd name="T54" fmla="*/ 335 w 2132"/>
                <a:gd name="T55" fmla="*/ 67 h 649"/>
                <a:gd name="T56" fmla="*/ 356 w 2132"/>
                <a:gd name="T57" fmla="*/ 67 h 649"/>
                <a:gd name="T58" fmla="*/ 335 w 2132"/>
                <a:gd name="T59" fmla="*/ 73 h 649"/>
                <a:gd name="T60" fmla="*/ 320 w 2132"/>
                <a:gd name="T61" fmla="*/ 75 h 649"/>
                <a:gd name="T62" fmla="*/ 282 w 2132"/>
                <a:gd name="T63" fmla="*/ 102 h 649"/>
                <a:gd name="T64" fmla="*/ 239 w 2132"/>
                <a:gd name="T65" fmla="*/ 84 h 649"/>
                <a:gd name="T66" fmla="*/ 198 w 2132"/>
                <a:gd name="T67" fmla="*/ 71 h 649"/>
                <a:gd name="T68" fmla="*/ 186 w 2132"/>
                <a:gd name="T69" fmla="*/ 67 h 649"/>
                <a:gd name="T70" fmla="*/ 129 w 2132"/>
                <a:gd name="T71" fmla="*/ 95 h 649"/>
                <a:gd name="T72" fmla="*/ 112 w 2132"/>
                <a:gd name="T73" fmla="*/ 67 h 649"/>
                <a:gd name="T74" fmla="*/ 91 w 2132"/>
                <a:gd name="T75" fmla="*/ 101 h 649"/>
                <a:gd name="T76" fmla="*/ 88 w 2132"/>
                <a:gd name="T77" fmla="*/ 96 h 649"/>
                <a:gd name="T78" fmla="*/ 27 w 2132"/>
                <a:gd name="T79" fmla="*/ 71 h 649"/>
                <a:gd name="T80" fmla="*/ 410 w 2132"/>
                <a:gd name="T81" fmla="*/ 72 h 649"/>
                <a:gd name="T82" fmla="*/ 420 w 2132"/>
                <a:gd name="T83" fmla="*/ 98 h 649"/>
                <a:gd name="T84" fmla="*/ 396 w 2132"/>
                <a:gd name="T85" fmla="*/ 84 h 649"/>
                <a:gd name="T86" fmla="*/ 73 w 2132"/>
                <a:gd name="T87" fmla="*/ 75 h 649"/>
                <a:gd name="T88" fmla="*/ 46 w 2132"/>
                <a:gd name="T89" fmla="*/ 98 h 649"/>
                <a:gd name="T90" fmla="*/ 515 w 2132"/>
                <a:gd name="T91" fmla="*/ 60 h 649"/>
                <a:gd name="T92" fmla="*/ 515 w 2132"/>
                <a:gd name="T93" fmla="*/ 64 h 649"/>
                <a:gd name="T94" fmla="*/ 40 w 2132"/>
                <a:gd name="T95" fmla="*/ 33 h 649"/>
                <a:gd name="T96" fmla="*/ 61 w 2132"/>
                <a:gd name="T97" fmla="*/ 23 h 649"/>
                <a:gd name="T98" fmla="*/ 262 w 2132"/>
                <a:gd name="T99" fmla="*/ 8 h 649"/>
                <a:gd name="T100" fmla="*/ 201 w 2132"/>
                <a:gd name="T101" fmla="*/ 36 h 649"/>
                <a:gd name="T102" fmla="*/ 165 w 2132"/>
                <a:gd name="T103" fmla="*/ 8 h 649"/>
                <a:gd name="T104" fmla="*/ 77 w 2132"/>
                <a:gd name="T105" fmla="*/ 8 h 649"/>
                <a:gd name="T106" fmla="*/ 82 w 2132"/>
                <a:gd name="T107" fmla="*/ 13 h 649"/>
                <a:gd name="T108" fmla="*/ 11 w 2132"/>
                <a:gd name="T109" fmla="*/ 13 h 649"/>
                <a:gd name="T110" fmla="*/ 133 w 2132"/>
                <a:gd name="T111" fmla="*/ 18 h 649"/>
                <a:gd name="T112" fmla="*/ 152 w 2132"/>
                <a:gd name="T113" fmla="*/ 43 h 649"/>
                <a:gd name="T114" fmla="*/ 127 w 2132"/>
                <a:gd name="T115" fmla="*/ 16 h 649"/>
                <a:gd name="T116" fmla="*/ 67 w 2132"/>
                <a:gd name="T117" fmla="*/ 26 h 649"/>
                <a:gd name="T118" fmla="*/ 33 w 2132"/>
                <a:gd name="T119" fmla="*/ 31 h 649"/>
                <a:gd name="T120" fmla="*/ 248 w 2132"/>
                <a:gd name="T121" fmla="*/ 2 h 649"/>
                <a:gd name="T122" fmla="*/ 242 w 2132"/>
                <a:gd name="T123" fmla="*/ 0 h 6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1"/>
            <p:cNvSpPr>
              <a:spLocks noEditPoints="1"/>
            </p:cNvSpPr>
            <p:nvPr/>
          </p:nvSpPr>
          <p:spPr bwMode="auto">
            <a:xfrm>
              <a:off x="513" y="839"/>
              <a:ext cx="340" cy="220"/>
            </a:xfrm>
            <a:custGeom>
              <a:avLst/>
              <a:gdLst>
                <a:gd name="T0" fmla="*/ 60 w 680"/>
                <a:gd name="T1" fmla="*/ 60 h 441"/>
                <a:gd name="T2" fmla="*/ 110 w 680"/>
                <a:gd name="T3" fmla="*/ 60 h 441"/>
                <a:gd name="T4" fmla="*/ 110 w 680"/>
                <a:gd name="T5" fmla="*/ 110 h 441"/>
                <a:gd name="T6" fmla="*/ 60 w 680"/>
                <a:gd name="T7" fmla="*/ 110 h 441"/>
                <a:gd name="T8" fmla="*/ 60 w 680"/>
                <a:gd name="T9" fmla="*/ 60 h 441"/>
                <a:gd name="T10" fmla="*/ 120 w 680"/>
                <a:gd name="T11" fmla="*/ 0 h 441"/>
                <a:gd name="T12" fmla="*/ 170 w 680"/>
                <a:gd name="T13" fmla="*/ 0 h 441"/>
                <a:gd name="T14" fmla="*/ 170 w 680"/>
                <a:gd name="T15" fmla="*/ 110 h 441"/>
                <a:gd name="T16" fmla="*/ 120 w 680"/>
                <a:gd name="T17" fmla="*/ 110 h 441"/>
                <a:gd name="T18" fmla="*/ 120 w 680"/>
                <a:gd name="T19" fmla="*/ 0 h 441"/>
                <a:gd name="T20" fmla="*/ 0 w 680"/>
                <a:gd name="T21" fmla="*/ 0 h 441"/>
                <a:gd name="T22" fmla="*/ 50 w 680"/>
                <a:gd name="T23" fmla="*/ 0 h 441"/>
                <a:gd name="T24" fmla="*/ 50 w 680"/>
                <a:gd name="T25" fmla="*/ 110 h 441"/>
                <a:gd name="T26" fmla="*/ 0 w 680"/>
                <a:gd name="T27" fmla="*/ 11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240" y="240"/>
                  </a:moveTo>
                  <a:lnTo>
                    <a:pt x="440" y="24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240"/>
                  </a:lnTo>
                  <a:close/>
                  <a:moveTo>
                    <a:pt x="480" y="0"/>
                  </a:moveTo>
                  <a:lnTo>
                    <a:pt x="680" y="0"/>
                  </a:lnTo>
                  <a:lnTo>
                    <a:pt x="680" y="441"/>
                  </a:lnTo>
                  <a:lnTo>
                    <a:pt x="480" y="441"/>
                  </a:lnTo>
                  <a:lnTo>
                    <a:pt x="48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32"/>
            <p:cNvSpPr>
              <a:spLocks noEditPoints="1"/>
            </p:cNvSpPr>
            <p:nvPr/>
          </p:nvSpPr>
          <p:spPr bwMode="auto">
            <a:xfrm>
              <a:off x="513" y="719"/>
              <a:ext cx="340" cy="220"/>
            </a:xfrm>
            <a:custGeom>
              <a:avLst/>
              <a:gdLst>
                <a:gd name="T0" fmla="*/ 120 w 680"/>
                <a:gd name="T1" fmla="*/ 0 h 441"/>
                <a:gd name="T2" fmla="*/ 170 w 680"/>
                <a:gd name="T3" fmla="*/ 0 h 441"/>
                <a:gd name="T4" fmla="*/ 170 w 680"/>
                <a:gd name="T5" fmla="*/ 50 h 441"/>
                <a:gd name="T6" fmla="*/ 120 w 680"/>
                <a:gd name="T7" fmla="*/ 50 h 441"/>
                <a:gd name="T8" fmla="*/ 120 w 680"/>
                <a:gd name="T9" fmla="*/ 0 h 441"/>
                <a:gd name="T10" fmla="*/ 60 w 680"/>
                <a:gd name="T11" fmla="*/ 0 h 441"/>
                <a:gd name="T12" fmla="*/ 110 w 680"/>
                <a:gd name="T13" fmla="*/ 0 h 441"/>
                <a:gd name="T14" fmla="*/ 110 w 680"/>
                <a:gd name="T15" fmla="*/ 110 h 441"/>
                <a:gd name="T16" fmla="*/ 60 w 680"/>
                <a:gd name="T17" fmla="*/ 110 h 441"/>
                <a:gd name="T18" fmla="*/ 60 w 680"/>
                <a:gd name="T19" fmla="*/ 0 h 441"/>
                <a:gd name="T20" fmla="*/ 0 w 680"/>
                <a:gd name="T21" fmla="*/ 0 h 441"/>
                <a:gd name="T22" fmla="*/ 50 w 680"/>
                <a:gd name="T23" fmla="*/ 0 h 441"/>
                <a:gd name="T24" fmla="*/ 50 w 680"/>
                <a:gd name="T25" fmla="*/ 50 h 441"/>
                <a:gd name="T26" fmla="*/ 0 w 680"/>
                <a:gd name="T27" fmla="*/ 5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480" y="0"/>
                  </a:moveTo>
                  <a:lnTo>
                    <a:pt x="680" y="0"/>
                  </a:lnTo>
                  <a:lnTo>
                    <a:pt x="680" y="201"/>
                  </a:lnTo>
                  <a:lnTo>
                    <a:pt x="480" y="201"/>
                  </a:lnTo>
                  <a:lnTo>
                    <a:pt x="480" y="0"/>
                  </a:lnTo>
                  <a:close/>
                  <a:moveTo>
                    <a:pt x="240" y="0"/>
                  </a:moveTo>
                  <a:lnTo>
                    <a:pt x="440" y="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2780928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148" tIns="38574" rIns="77148" bIns="38574"/>
          <a:lstStyle/>
          <a:p>
            <a:pPr algn="ctr" defTabSz="771525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Исследование роли приливных сил в качестве триггера сильных </a:t>
            </a:r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малоглубинных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землетрясений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475656" y="4581128"/>
            <a:ext cx="6696744" cy="80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148" tIns="38574" rIns="77148" bIns="38574"/>
          <a:lstStyle/>
          <a:p>
            <a:pPr algn="ctr" defTabSz="771525">
              <a:lnSpc>
                <a:spcPct val="80000"/>
              </a:lnSpc>
              <a:spcBef>
                <a:spcPct val="20000"/>
              </a:spcBef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Чубаров Д. 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Немирович-Данченко М. М.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defTabSz="771525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defTabSz="771525">
              <a:lnSpc>
                <a:spcPct val="80000"/>
              </a:lnSpc>
              <a:spcBef>
                <a:spcPct val="20000"/>
              </a:spcBef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Национальный исследовательский Томский политехнический университет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Picture 2" descr="ÐÐ°ÑÑÐ¸Ð½ÐºÐ¸ Ð¿Ð¾ Ð·Ð°Ð¿ÑÐ¾ÑÑ world distribution of pengu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877" y="329877"/>
            <a:ext cx="6483499" cy="6483499"/>
          </a:xfrm>
          <a:prstGeom prst="rect">
            <a:avLst/>
          </a:prstGeom>
          <a:noFill/>
        </p:spPr>
      </p:pic>
      <p:grpSp>
        <p:nvGrpSpPr>
          <p:cNvPr id="104" name="Группа 103"/>
          <p:cNvGrpSpPr/>
          <p:nvPr/>
        </p:nvGrpSpPr>
        <p:grpSpPr>
          <a:xfrm>
            <a:off x="1547664" y="0"/>
            <a:ext cx="7596336" cy="6858000"/>
            <a:chOff x="1547664" y="0"/>
            <a:chExt cx="7596336" cy="6858000"/>
          </a:xfrm>
        </p:grpSpPr>
        <p:sp>
          <p:nvSpPr>
            <p:cNvPr id="205" name="Круг: прозрачная заливка 452">
              <a:extLst>
                <a:ext uri="{FF2B5EF4-FFF2-40B4-BE49-F238E27FC236}">
                  <a16:creationId xmlns:a16="http://schemas.microsoft.com/office/drawing/2014/main" xmlns="" id="{694D1830-F56B-4A35-9D0C-7EEEC735241C}"/>
                </a:ext>
              </a:extLst>
            </p:cNvPr>
            <p:cNvSpPr/>
            <p:nvPr/>
          </p:nvSpPr>
          <p:spPr>
            <a:xfrm>
              <a:off x="1547664" y="406638"/>
              <a:ext cx="6292646" cy="6244804"/>
            </a:xfrm>
            <a:prstGeom prst="donut">
              <a:avLst>
                <a:gd name="adj" fmla="val 3995"/>
              </a:avLst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44034" name="Picture 2" descr="C:\Daniil\научка\0-10_v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0"/>
              <a:ext cx="4572000" cy="2430488"/>
            </a:xfrm>
            <a:prstGeom prst="rect">
              <a:avLst/>
            </a:prstGeom>
            <a:noFill/>
          </p:spPr>
        </p:pic>
        <p:pic>
          <p:nvPicPr>
            <p:cNvPr id="44035" name="Picture 3" descr="C:\Daniil\научка\0-10_ho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365104"/>
              <a:ext cx="4572000" cy="2492896"/>
            </a:xfrm>
            <a:prstGeom prst="rect">
              <a:avLst/>
            </a:prstGeom>
            <a:noFill/>
          </p:spPr>
        </p:pic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E60612E2-9911-4B02-B633-9A926B65494A}"/>
              </a:ext>
            </a:extLst>
          </p:cNvPr>
          <p:cNvSpPr txBox="1"/>
          <p:nvPr/>
        </p:nvSpPr>
        <p:spPr>
          <a:xfrm>
            <a:off x="7099504" y="180809"/>
            <a:ext cx="180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Вертикальная компонента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27AD5DB-22D8-44C8-AFAC-D5D53C302D3B}"/>
              </a:ext>
            </a:extLst>
          </p:cNvPr>
          <p:cNvSpPr txBox="1"/>
          <p:nvPr/>
        </p:nvSpPr>
        <p:spPr>
          <a:xfrm>
            <a:off x="6948264" y="4581128"/>
            <a:ext cx="1712747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Горизонтальная компонента</a:t>
            </a:r>
          </a:p>
          <a:p>
            <a:endParaRPr lang="ru-RU" dirty="0"/>
          </a:p>
        </p:txBody>
      </p:sp>
      <p:grpSp>
        <p:nvGrpSpPr>
          <p:cNvPr id="105" name="Группа 104"/>
          <p:cNvGrpSpPr/>
          <p:nvPr/>
        </p:nvGrpSpPr>
        <p:grpSpPr>
          <a:xfrm>
            <a:off x="1799737" y="0"/>
            <a:ext cx="7344264" cy="6858000"/>
            <a:chOff x="1799737" y="0"/>
            <a:chExt cx="7344264" cy="6858000"/>
          </a:xfrm>
        </p:grpSpPr>
        <p:sp>
          <p:nvSpPr>
            <p:cNvPr id="106" name="Круг: прозрачная заливка 446">
              <a:extLst>
                <a:ext uri="{FF2B5EF4-FFF2-40B4-BE49-F238E27FC236}">
                  <a16:creationId xmlns:a16="http://schemas.microsoft.com/office/drawing/2014/main" xmlns="" id="{B6063526-6859-4B7B-950E-D2D2247160CF}"/>
                </a:ext>
              </a:extLst>
            </p:cNvPr>
            <p:cNvSpPr/>
            <p:nvPr/>
          </p:nvSpPr>
          <p:spPr>
            <a:xfrm>
              <a:off x="1799737" y="691575"/>
              <a:ext cx="5760640" cy="5721499"/>
            </a:xfrm>
            <a:prstGeom prst="donut">
              <a:avLst>
                <a:gd name="adj" fmla="val 5958"/>
              </a:avLst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07" name="Picture 4" descr="C:\Daniil\научка\10-20_v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0"/>
              <a:ext cx="4572001" cy="2420888"/>
            </a:xfrm>
            <a:prstGeom prst="rect">
              <a:avLst/>
            </a:prstGeom>
            <a:noFill/>
          </p:spPr>
        </p:pic>
        <p:pic>
          <p:nvPicPr>
            <p:cNvPr id="108" name="Picture 5" descr="C:\Daniil\научка\10-20_ho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4365104"/>
              <a:ext cx="4572001" cy="2492896"/>
            </a:xfrm>
            <a:prstGeom prst="rect">
              <a:avLst/>
            </a:prstGeom>
            <a:noFill/>
          </p:spPr>
        </p:pic>
      </p:grpSp>
      <p:grpSp>
        <p:nvGrpSpPr>
          <p:cNvPr id="109" name="Группа 108"/>
          <p:cNvGrpSpPr/>
          <p:nvPr/>
        </p:nvGrpSpPr>
        <p:grpSpPr>
          <a:xfrm>
            <a:off x="2159777" y="0"/>
            <a:ext cx="6984223" cy="6858000"/>
            <a:chOff x="2159777" y="0"/>
            <a:chExt cx="6984223" cy="6858000"/>
          </a:xfrm>
        </p:grpSpPr>
        <p:grpSp>
          <p:nvGrpSpPr>
            <p:cNvPr id="110" name="Группа 70"/>
            <p:cNvGrpSpPr/>
            <p:nvPr/>
          </p:nvGrpSpPr>
          <p:grpSpPr>
            <a:xfrm>
              <a:off x="2159777" y="0"/>
              <a:ext cx="6984223" cy="6047948"/>
              <a:chOff x="2159777" y="0"/>
              <a:chExt cx="6984223" cy="6047948"/>
            </a:xfrm>
          </p:grpSpPr>
          <p:sp>
            <p:nvSpPr>
              <p:cNvPr id="112" name="Круг: прозрачная заливка 440">
                <a:extLst>
                  <a:ext uri="{FF2B5EF4-FFF2-40B4-BE49-F238E27FC236}">
                    <a16:creationId xmlns:a16="http://schemas.microsoft.com/office/drawing/2014/main" xmlns="" id="{42ED8420-48E6-475D-A74A-B1D6D1424936}"/>
                  </a:ext>
                </a:extLst>
              </p:cNvPr>
              <p:cNvSpPr/>
              <p:nvPr/>
            </p:nvSpPr>
            <p:spPr>
              <a:xfrm>
                <a:off x="2159777" y="1012474"/>
                <a:ext cx="5040560" cy="5035474"/>
              </a:xfrm>
              <a:prstGeom prst="donut">
                <a:avLst>
                  <a:gd name="adj" fmla="val 10491"/>
                </a:avLst>
              </a:prstGeom>
              <a:solidFill>
                <a:schemeClr val="accent1">
                  <a:alpha val="4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113" name="Picture 7" descr="C:\Daniil\научка\20-30_ver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2420888"/>
              </a:xfrm>
              <a:prstGeom prst="rect">
                <a:avLst/>
              </a:prstGeom>
              <a:noFill/>
            </p:spPr>
          </p:pic>
        </p:grpSp>
        <p:pic>
          <p:nvPicPr>
            <p:cNvPr id="111" name="Picture 6" descr="C:\Daniil\научка\20-30_hor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0" y="4365104"/>
              <a:ext cx="4572000" cy="2492896"/>
            </a:xfrm>
            <a:prstGeom prst="rect">
              <a:avLst/>
            </a:prstGeom>
            <a:noFill/>
          </p:spPr>
        </p:pic>
      </p:grpSp>
      <p:grpSp>
        <p:nvGrpSpPr>
          <p:cNvPr id="114" name="Группа 113"/>
          <p:cNvGrpSpPr/>
          <p:nvPr/>
        </p:nvGrpSpPr>
        <p:grpSpPr>
          <a:xfrm>
            <a:off x="2699792" y="0"/>
            <a:ext cx="6444209" cy="6858000"/>
            <a:chOff x="2699792" y="0"/>
            <a:chExt cx="6444209" cy="6858000"/>
          </a:xfrm>
        </p:grpSpPr>
        <p:sp>
          <p:nvSpPr>
            <p:cNvPr id="115" name="Круг: прозрачная заливка 434">
              <a:extLst>
                <a:ext uri="{FF2B5EF4-FFF2-40B4-BE49-F238E27FC236}">
                  <a16:creationId xmlns:a16="http://schemas.microsoft.com/office/drawing/2014/main" xmlns="" id="{C1279FDE-BB70-4DBD-B153-3BC86152DFEB}"/>
                </a:ext>
              </a:extLst>
            </p:cNvPr>
            <p:cNvSpPr/>
            <p:nvPr/>
          </p:nvSpPr>
          <p:spPr>
            <a:xfrm>
              <a:off x="2699792" y="1556792"/>
              <a:ext cx="4032448" cy="3960440"/>
            </a:xfrm>
            <a:prstGeom prst="donut">
              <a:avLst>
                <a:gd name="adj" fmla="val 13997"/>
              </a:avLst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16" name="Picture 8" descr="C:\Daniil\научка\50-60_hor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2001" y="4365104"/>
              <a:ext cx="4572000" cy="2492896"/>
            </a:xfrm>
            <a:prstGeom prst="rect">
              <a:avLst/>
            </a:prstGeom>
            <a:noFill/>
          </p:spPr>
        </p:pic>
        <p:pic>
          <p:nvPicPr>
            <p:cNvPr id="117" name="Picture 9" descr="C:\Daniil\научка\50-60_ver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72001" y="0"/>
              <a:ext cx="4572000" cy="2420888"/>
            </a:xfrm>
            <a:prstGeom prst="rect">
              <a:avLst/>
            </a:prstGeom>
            <a:noFill/>
          </p:spPr>
        </p:pic>
      </p:grpSp>
      <p:grpSp>
        <p:nvGrpSpPr>
          <p:cNvPr id="118" name="Группа 117"/>
          <p:cNvGrpSpPr/>
          <p:nvPr/>
        </p:nvGrpSpPr>
        <p:grpSpPr>
          <a:xfrm>
            <a:off x="3275856" y="0"/>
            <a:ext cx="5868144" cy="6857999"/>
            <a:chOff x="3275856" y="0"/>
            <a:chExt cx="5868144" cy="6857999"/>
          </a:xfrm>
        </p:grpSpPr>
        <p:sp>
          <p:nvSpPr>
            <p:cNvPr id="119" name="Овал 8">
              <a:extLst>
                <a:ext uri="{FF2B5EF4-FFF2-40B4-BE49-F238E27FC236}">
                  <a16:creationId xmlns:a16="http://schemas.microsoft.com/office/drawing/2014/main" xmlns="" id="{ACA3A970-EE14-4537-82DC-2C9E2E4F63D6}"/>
                </a:ext>
              </a:extLst>
            </p:cNvPr>
            <p:cNvSpPr/>
            <p:nvPr/>
          </p:nvSpPr>
          <p:spPr>
            <a:xfrm>
              <a:off x="3275856" y="2132855"/>
              <a:ext cx="2880320" cy="2880320"/>
            </a:xfrm>
            <a:prstGeom prst="ellipse">
              <a:avLst/>
            </a:prstGeom>
            <a:solidFill>
              <a:schemeClr val="accent1"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0" name="Picture 10" descr="C:\Daniil\научка\60-90_hor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72000" y="4365103"/>
              <a:ext cx="4572000" cy="2492896"/>
            </a:xfrm>
            <a:prstGeom prst="rect">
              <a:avLst/>
            </a:prstGeom>
            <a:noFill/>
          </p:spPr>
        </p:pic>
        <p:pic>
          <p:nvPicPr>
            <p:cNvPr id="121" name="Picture 11" descr="C:\Daniil\научка\60-90_ver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632325" y="0"/>
              <a:ext cx="4511675" cy="24208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Выборка случайных координат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 l="37980" t="33881" r="27557" b="20508"/>
          <a:stretch>
            <a:fillRect/>
          </a:stretch>
        </p:blipFill>
        <p:spPr bwMode="auto">
          <a:xfrm>
            <a:off x="1619672" y="1484784"/>
            <a:ext cx="5976664" cy="444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03648" y="6165304"/>
            <a:ext cx="678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Координаты, полученные при помощи алгоритма случайных чисел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 землетрясений со случайной выборкой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5059" name="Picture 3" descr="C:\Daniil\научка\hist_rnd_h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789040"/>
            <a:ext cx="4716016" cy="2160240"/>
          </a:xfrm>
          <a:prstGeom prst="rect">
            <a:avLst/>
          </a:prstGeom>
          <a:noFill/>
        </p:spPr>
      </p:pic>
      <p:pic>
        <p:nvPicPr>
          <p:cNvPr id="45060" name="Picture 4" descr="C:\Daniil\научка\hist_eq_h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716016" cy="23042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6165304"/>
            <a:ext cx="8292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Распределение времени между последним пиком компонент приливных сил для </a:t>
            </a:r>
          </a:p>
          <a:p>
            <a:pPr algn="ctr"/>
            <a:r>
              <a:rPr lang="ru-RU" dirty="0" smtClean="0"/>
              <a:t>Землетрясений (слева) и случайных координат (справа)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5805264"/>
            <a:ext cx="297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Горизонтальная компонента</a:t>
            </a:r>
            <a:endParaRPr lang="ru-RU" dirty="0"/>
          </a:p>
        </p:txBody>
      </p:sp>
      <p:pic>
        <p:nvPicPr>
          <p:cNvPr id="13" name="Picture 5" descr="C:\Daniil\научка\hist_eq_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4716016" cy="2232248"/>
          </a:xfrm>
          <a:prstGeom prst="rect">
            <a:avLst/>
          </a:prstGeom>
          <a:noFill/>
        </p:spPr>
      </p:pic>
      <p:pic>
        <p:nvPicPr>
          <p:cNvPr id="14" name="Picture 6" descr="C:\Daniil\научка\hist_rnd_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268760"/>
            <a:ext cx="4716016" cy="22322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75856" y="3429000"/>
            <a:ext cx="278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Вертикальная компонента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F7EF0-553B-421A-B5A0-9B4AA651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Исследование влияния приливных сил по </a:t>
            </a:r>
            <a:r>
              <a:rPr lang="ru-RU" sz="3200" dirty="0" err="1" smtClean="0"/>
              <a:t>сейсмологически</a:t>
            </a:r>
            <a:r>
              <a:rPr lang="ru-RU" sz="3200" dirty="0" smtClean="0"/>
              <a:t> активным зонам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1E737C-F140-41C2-A45F-762A9B031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6C750E-8466-4E8F-B867-95B279106E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6613" t="12007" b="5200"/>
          <a:stretch/>
        </p:blipFill>
        <p:spPr>
          <a:xfrm>
            <a:off x="4716016" y="1585991"/>
            <a:ext cx="4105113" cy="30160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DDF84AD-7B56-4BC6-B06A-AA56B8A7F9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864" t="14168" r="9050" b="7394"/>
          <a:stretch/>
        </p:blipFill>
        <p:spPr>
          <a:xfrm>
            <a:off x="182203" y="1619908"/>
            <a:ext cx="4281785" cy="26954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1038152-0ED0-449E-82CF-888DFA33F443}"/>
              </a:ext>
            </a:extLst>
          </p:cNvPr>
          <p:cNvSpPr/>
          <p:nvPr/>
        </p:nvSpPr>
        <p:spPr>
          <a:xfrm>
            <a:off x="1475656" y="2996953"/>
            <a:ext cx="360040" cy="360040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9EA6797-BFB7-4117-A208-BB8FF342DC83}"/>
              </a:ext>
            </a:extLst>
          </p:cNvPr>
          <p:cNvCxnSpPr/>
          <p:nvPr/>
        </p:nvCxnSpPr>
        <p:spPr>
          <a:xfrm flipV="1">
            <a:off x="1835696" y="1585991"/>
            <a:ext cx="2903289" cy="1410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BD8136F0-5C2A-4A60-87FA-589034FCEAAD}"/>
              </a:ext>
            </a:extLst>
          </p:cNvPr>
          <p:cNvCxnSpPr/>
          <p:nvPr/>
        </p:nvCxnSpPr>
        <p:spPr>
          <a:xfrm>
            <a:off x="1835696" y="3356993"/>
            <a:ext cx="2880320" cy="12241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1038152-0ED0-449E-82CF-888DFA33F443}"/>
              </a:ext>
            </a:extLst>
          </p:cNvPr>
          <p:cNvSpPr/>
          <p:nvPr/>
        </p:nvSpPr>
        <p:spPr>
          <a:xfrm>
            <a:off x="3131840" y="2564904"/>
            <a:ext cx="360040" cy="360040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C9EA6797-BFB7-4117-A208-BB8FF342DC83}"/>
              </a:ext>
            </a:extLst>
          </p:cNvPr>
          <p:cNvCxnSpPr/>
          <p:nvPr/>
        </p:nvCxnSpPr>
        <p:spPr>
          <a:xfrm flipV="1">
            <a:off x="1403648" y="2924944"/>
            <a:ext cx="1751161" cy="1584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BD8136F0-5C2A-4A60-87FA-589034FCEAAD}"/>
              </a:ext>
            </a:extLst>
          </p:cNvPr>
          <p:cNvCxnSpPr/>
          <p:nvPr/>
        </p:nvCxnSpPr>
        <p:spPr>
          <a:xfrm>
            <a:off x="3491880" y="2924944"/>
            <a:ext cx="864096" cy="1584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 l="41073" t="24933" r="17854" b="18076"/>
          <a:stretch>
            <a:fillRect/>
          </a:stretch>
        </p:blipFill>
        <p:spPr bwMode="auto">
          <a:xfrm>
            <a:off x="1403648" y="4509120"/>
            <a:ext cx="2952328" cy="2304256"/>
          </a:xfrm>
          <a:prstGeom prst="rect">
            <a:avLst/>
          </a:prstGeom>
          <a:ln w="28575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97886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93297"/>
            <a:ext cx="3550731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Изучение природы и механизмов возникновения землетрясений – проблема несомненно актуальная как с точки зрения фундаментальных наук, </a:t>
            </a:r>
            <a:r>
              <a:rPr lang="ru-RU" sz="2800" dirty="0" smtClean="0"/>
              <a:t>так и для </a:t>
            </a:r>
            <a:r>
              <a:rPr lang="ru-RU" sz="2800" dirty="0" smtClean="0"/>
              <a:t>прикладных;</a:t>
            </a:r>
            <a:endParaRPr lang="ru-RU" sz="2800" dirty="0"/>
          </a:p>
          <a:p>
            <a:pPr algn="just"/>
            <a:r>
              <a:rPr lang="ru-RU" sz="2800" dirty="0"/>
              <a:t>Полученные результаты позволяют говорить о том, что несмотря на то, что приливные силы сами по себе оказывают весьма незначительное влияние на земную </a:t>
            </a:r>
            <a:r>
              <a:rPr lang="ru-RU" sz="2800" dirty="0" err="1"/>
              <a:t>кору</a:t>
            </a:r>
            <a:r>
              <a:rPr lang="ru-RU" sz="2800" dirty="0"/>
              <a:t>, они могут играть роль триггера (спускового крючка при подготовке землетрясений)</a:t>
            </a:r>
          </a:p>
        </p:txBody>
      </p:sp>
      <p:grpSp>
        <p:nvGrpSpPr>
          <p:cNvPr id="5" name="Group 27"/>
          <p:cNvGrpSpPr>
            <a:grpSpLocks noChangeAspect="1"/>
          </p:cNvGrpSpPr>
          <p:nvPr/>
        </p:nvGrpSpPr>
        <p:grpSpPr bwMode="auto">
          <a:xfrm>
            <a:off x="1" y="-27384"/>
            <a:ext cx="2915815" cy="1083914"/>
            <a:chOff x="363" y="562"/>
            <a:chExt cx="1768" cy="648"/>
          </a:xfrm>
        </p:grpSpPr>
        <p:sp>
          <p:nvSpPr>
            <p:cNvPr id="6" name="AutoShape 26"/>
            <p:cNvSpPr>
              <a:spLocks noChangeAspect="1" noChangeArrowheads="1" noTextEdit="1"/>
            </p:cNvSpPr>
            <p:nvPr/>
          </p:nvSpPr>
          <p:spPr bwMode="auto">
            <a:xfrm>
              <a:off x="363" y="562"/>
              <a:ext cx="176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Rectangle 29"/>
            <p:cNvSpPr>
              <a:spLocks noChangeArrowheads="1"/>
            </p:cNvSpPr>
            <p:nvPr/>
          </p:nvSpPr>
          <p:spPr bwMode="auto">
            <a:xfrm>
              <a:off x="363" y="570"/>
              <a:ext cx="1766" cy="64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30"/>
            <p:cNvSpPr>
              <a:spLocks noEditPoints="1"/>
            </p:cNvSpPr>
            <p:nvPr/>
          </p:nvSpPr>
          <p:spPr bwMode="auto">
            <a:xfrm>
              <a:off x="913" y="736"/>
              <a:ext cx="1066" cy="324"/>
            </a:xfrm>
            <a:custGeom>
              <a:avLst/>
              <a:gdLst>
                <a:gd name="T0" fmla="*/ 132 w 2132"/>
                <a:gd name="T1" fmla="*/ 146 h 649"/>
                <a:gd name="T2" fmla="*/ 198 w 2132"/>
                <a:gd name="T3" fmla="*/ 139 h 649"/>
                <a:gd name="T4" fmla="*/ 128 w 2132"/>
                <a:gd name="T5" fmla="*/ 141 h 649"/>
                <a:gd name="T6" fmla="*/ 123 w 2132"/>
                <a:gd name="T7" fmla="*/ 130 h 649"/>
                <a:gd name="T8" fmla="*/ 335 w 2132"/>
                <a:gd name="T9" fmla="*/ 126 h 649"/>
                <a:gd name="T10" fmla="*/ 315 w 2132"/>
                <a:gd name="T11" fmla="*/ 126 h 649"/>
                <a:gd name="T12" fmla="*/ 251 w 2132"/>
                <a:gd name="T13" fmla="*/ 126 h 649"/>
                <a:gd name="T14" fmla="*/ 246 w 2132"/>
                <a:gd name="T15" fmla="*/ 126 h 649"/>
                <a:gd name="T16" fmla="*/ 200 w 2132"/>
                <a:gd name="T17" fmla="*/ 144 h 649"/>
                <a:gd name="T18" fmla="*/ 157 w 2132"/>
                <a:gd name="T19" fmla="*/ 130 h 649"/>
                <a:gd name="T20" fmla="*/ 127 w 2132"/>
                <a:gd name="T21" fmla="*/ 126 h 649"/>
                <a:gd name="T22" fmla="*/ 133 w 2132"/>
                <a:gd name="T23" fmla="*/ 143 h 649"/>
                <a:gd name="T24" fmla="*/ 118 w 2132"/>
                <a:gd name="T25" fmla="*/ 161 h 649"/>
                <a:gd name="T26" fmla="*/ 101 w 2132"/>
                <a:gd name="T27" fmla="*/ 134 h 649"/>
                <a:gd name="T28" fmla="*/ 63 w 2132"/>
                <a:gd name="T29" fmla="*/ 161 h 649"/>
                <a:gd name="T30" fmla="*/ 33 w 2132"/>
                <a:gd name="T31" fmla="*/ 126 h 649"/>
                <a:gd name="T32" fmla="*/ 6 w 2132"/>
                <a:gd name="T33" fmla="*/ 156 h 649"/>
                <a:gd name="T34" fmla="*/ 233 w 2132"/>
                <a:gd name="T35" fmla="*/ 125 h 649"/>
                <a:gd name="T36" fmla="*/ 218 w 2132"/>
                <a:gd name="T37" fmla="*/ 152 h 649"/>
                <a:gd name="T38" fmla="*/ 224 w 2132"/>
                <a:gd name="T39" fmla="*/ 161 h 649"/>
                <a:gd name="T40" fmla="*/ 229 w 2132"/>
                <a:gd name="T41" fmla="*/ 125 h 649"/>
                <a:gd name="T42" fmla="*/ 52 w 2132"/>
                <a:gd name="T43" fmla="*/ 96 h 649"/>
                <a:gd name="T44" fmla="*/ 67 w 2132"/>
                <a:gd name="T45" fmla="*/ 75 h 649"/>
                <a:gd name="T46" fmla="*/ 528 w 2132"/>
                <a:gd name="T47" fmla="*/ 102 h 649"/>
                <a:gd name="T48" fmla="*/ 494 w 2132"/>
                <a:gd name="T49" fmla="*/ 67 h 649"/>
                <a:gd name="T50" fmla="*/ 452 w 2132"/>
                <a:gd name="T51" fmla="*/ 67 h 649"/>
                <a:gd name="T52" fmla="*/ 388 w 2132"/>
                <a:gd name="T53" fmla="*/ 71 h 649"/>
                <a:gd name="T54" fmla="*/ 335 w 2132"/>
                <a:gd name="T55" fmla="*/ 67 h 649"/>
                <a:gd name="T56" fmla="*/ 356 w 2132"/>
                <a:gd name="T57" fmla="*/ 67 h 649"/>
                <a:gd name="T58" fmla="*/ 335 w 2132"/>
                <a:gd name="T59" fmla="*/ 73 h 649"/>
                <a:gd name="T60" fmla="*/ 320 w 2132"/>
                <a:gd name="T61" fmla="*/ 75 h 649"/>
                <a:gd name="T62" fmla="*/ 282 w 2132"/>
                <a:gd name="T63" fmla="*/ 102 h 649"/>
                <a:gd name="T64" fmla="*/ 239 w 2132"/>
                <a:gd name="T65" fmla="*/ 84 h 649"/>
                <a:gd name="T66" fmla="*/ 198 w 2132"/>
                <a:gd name="T67" fmla="*/ 71 h 649"/>
                <a:gd name="T68" fmla="*/ 186 w 2132"/>
                <a:gd name="T69" fmla="*/ 67 h 649"/>
                <a:gd name="T70" fmla="*/ 129 w 2132"/>
                <a:gd name="T71" fmla="*/ 95 h 649"/>
                <a:gd name="T72" fmla="*/ 112 w 2132"/>
                <a:gd name="T73" fmla="*/ 67 h 649"/>
                <a:gd name="T74" fmla="*/ 91 w 2132"/>
                <a:gd name="T75" fmla="*/ 101 h 649"/>
                <a:gd name="T76" fmla="*/ 88 w 2132"/>
                <a:gd name="T77" fmla="*/ 96 h 649"/>
                <a:gd name="T78" fmla="*/ 27 w 2132"/>
                <a:gd name="T79" fmla="*/ 71 h 649"/>
                <a:gd name="T80" fmla="*/ 410 w 2132"/>
                <a:gd name="T81" fmla="*/ 72 h 649"/>
                <a:gd name="T82" fmla="*/ 420 w 2132"/>
                <a:gd name="T83" fmla="*/ 98 h 649"/>
                <a:gd name="T84" fmla="*/ 396 w 2132"/>
                <a:gd name="T85" fmla="*/ 84 h 649"/>
                <a:gd name="T86" fmla="*/ 73 w 2132"/>
                <a:gd name="T87" fmla="*/ 75 h 649"/>
                <a:gd name="T88" fmla="*/ 46 w 2132"/>
                <a:gd name="T89" fmla="*/ 98 h 649"/>
                <a:gd name="T90" fmla="*/ 515 w 2132"/>
                <a:gd name="T91" fmla="*/ 60 h 649"/>
                <a:gd name="T92" fmla="*/ 515 w 2132"/>
                <a:gd name="T93" fmla="*/ 64 h 649"/>
                <a:gd name="T94" fmla="*/ 40 w 2132"/>
                <a:gd name="T95" fmla="*/ 33 h 649"/>
                <a:gd name="T96" fmla="*/ 61 w 2132"/>
                <a:gd name="T97" fmla="*/ 23 h 649"/>
                <a:gd name="T98" fmla="*/ 262 w 2132"/>
                <a:gd name="T99" fmla="*/ 8 h 649"/>
                <a:gd name="T100" fmla="*/ 201 w 2132"/>
                <a:gd name="T101" fmla="*/ 36 h 649"/>
                <a:gd name="T102" fmla="*/ 165 w 2132"/>
                <a:gd name="T103" fmla="*/ 8 h 649"/>
                <a:gd name="T104" fmla="*/ 77 w 2132"/>
                <a:gd name="T105" fmla="*/ 8 h 649"/>
                <a:gd name="T106" fmla="*/ 82 w 2132"/>
                <a:gd name="T107" fmla="*/ 13 h 649"/>
                <a:gd name="T108" fmla="*/ 11 w 2132"/>
                <a:gd name="T109" fmla="*/ 13 h 649"/>
                <a:gd name="T110" fmla="*/ 133 w 2132"/>
                <a:gd name="T111" fmla="*/ 18 h 649"/>
                <a:gd name="T112" fmla="*/ 152 w 2132"/>
                <a:gd name="T113" fmla="*/ 43 h 649"/>
                <a:gd name="T114" fmla="*/ 127 w 2132"/>
                <a:gd name="T115" fmla="*/ 16 h 649"/>
                <a:gd name="T116" fmla="*/ 67 w 2132"/>
                <a:gd name="T117" fmla="*/ 26 h 649"/>
                <a:gd name="T118" fmla="*/ 33 w 2132"/>
                <a:gd name="T119" fmla="*/ 31 h 649"/>
                <a:gd name="T120" fmla="*/ 248 w 2132"/>
                <a:gd name="T121" fmla="*/ 2 h 649"/>
                <a:gd name="T122" fmla="*/ 242 w 2132"/>
                <a:gd name="T123" fmla="*/ 0 h 6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31"/>
            <p:cNvSpPr>
              <a:spLocks noEditPoints="1"/>
            </p:cNvSpPr>
            <p:nvPr/>
          </p:nvSpPr>
          <p:spPr bwMode="auto">
            <a:xfrm>
              <a:off x="513" y="839"/>
              <a:ext cx="340" cy="220"/>
            </a:xfrm>
            <a:custGeom>
              <a:avLst/>
              <a:gdLst>
                <a:gd name="T0" fmla="*/ 60 w 680"/>
                <a:gd name="T1" fmla="*/ 60 h 441"/>
                <a:gd name="T2" fmla="*/ 110 w 680"/>
                <a:gd name="T3" fmla="*/ 60 h 441"/>
                <a:gd name="T4" fmla="*/ 110 w 680"/>
                <a:gd name="T5" fmla="*/ 110 h 441"/>
                <a:gd name="T6" fmla="*/ 60 w 680"/>
                <a:gd name="T7" fmla="*/ 110 h 441"/>
                <a:gd name="T8" fmla="*/ 60 w 680"/>
                <a:gd name="T9" fmla="*/ 60 h 441"/>
                <a:gd name="T10" fmla="*/ 120 w 680"/>
                <a:gd name="T11" fmla="*/ 0 h 441"/>
                <a:gd name="T12" fmla="*/ 170 w 680"/>
                <a:gd name="T13" fmla="*/ 0 h 441"/>
                <a:gd name="T14" fmla="*/ 170 w 680"/>
                <a:gd name="T15" fmla="*/ 110 h 441"/>
                <a:gd name="T16" fmla="*/ 120 w 680"/>
                <a:gd name="T17" fmla="*/ 110 h 441"/>
                <a:gd name="T18" fmla="*/ 120 w 680"/>
                <a:gd name="T19" fmla="*/ 0 h 441"/>
                <a:gd name="T20" fmla="*/ 0 w 680"/>
                <a:gd name="T21" fmla="*/ 0 h 441"/>
                <a:gd name="T22" fmla="*/ 50 w 680"/>
                <a:gd name="T23" fmla="*/ 0 h 441"/>
                <a:gd name="T24" fmla="*/ 50 w 680"/>
                <a:gd name="T25" fmla="*/ 110 h 441"/>
                <a:gd name="T26" fmla="*/ 0 w 680"/>
                <a:gd name="T27" fmla="*/ 11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240" y="240"/>
                  </a:moveTo>
                  <a:lnTo>
                    <a:pt x="440" y="24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240"/>
                  </a:lnTo>
                  <a:close/>
                  <a:moveTo>
                    <a:pt x="480" y="0"/>
                  </a:moveTo>
                  <a:lnTo>
                    <a:pt x="680" y="0"/>
                  </a:lnTo>
                  <a:lnTo>
                    <a:pt x="680" y="441"/>
                  </a:lnTo>
                  <a:lnTo>
                    <a:pt x="480" y="441"/>
                  </a:lnTo>
                  <a:lnTo>
                    <a:pt x="48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 bwMode="auto">
            <a:xfrm>
              <a:off x="513" y="719"/>
              <a:ext cx="340" cy="220"/>
            </a:xfrm>
            <a:custGeom>
              <a:avLst/>
              <a:gdLst>
                <a:gd name="T0" fmla="*/ 120 w 680"/>
                <a:gd name="T1" fmla="*/ 0 h 441"/>
                <a:gd name="T2" fmla="*/ 170 w 680"/>
                <a:gd name="T3" fmla="*/ 0 h 441"/>
                <a:gd name="T4" fmla="*/ 170 w 680"/>
                <a:gd name="T5" fmla="*/ 50 h 441"/>
                <a:gd name="T6" fmla="*/ 120 w 680"/>
                <a:gd name="T7" fmla="*/ 50 h 441"/>
                <a:gd name="T8" fmla="*/ 120 w 680"/>
                <a:gd name="T9" fmla="*/ 0 h 441"/>
                <a:gd name="T10" fmla="*/ 60 w 680"/>
                <a:gd name="T11" fmla="*/ 0 h 441"/>
                <a:gd name="T12" fmla="*/ 110 w 680"/>
                <a:gd name="T13" fmla="*/ 0 h 441"/>
                <a:gd name="T14" fmla="*/ 110 w 680"/>
                <a:gd name="T15" fmla="*/ 110 h 441"/>
                <a:gd name="T16" fmla="*/ 60 w 680"/>
                <a:gd name="T17" fmla="*/ 110 h 441"/>
                <a:gd name="T18" fmla="*/ 60 w 680"/>
                <a:gd name="T19" fmla="*/ 0 h 441"/>
                <a:gd name="T20" fmla="*/ 0 w 680"/>
                <a:gd name="T21" fmla="*/ 0 h 441"/>
                <a:gd name="T22" fmla="*/ 50 w 680"/>
                <a:gd name="T23" fmla="*/ 0 h 441"/>
                <a:gd name="T24" fmla="*/ 50 w 680"/>
                <a:gd name="T25" fmla="*/ 50 h 441"/>
                <a:gd name="T26" fmla="*/ 0 w 680"/>
                <a:gd name="T27" fmla="*/ 5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480" y="0"/>
                  </a:moveTo>
                  <a:lnTo>
                    <a:pt x="680" y="0"/>
                  </a:lnTo>
                  <a:lnTo>
                    <a:pt x="680" y="201"/>
                  </a:lnTo>
                  <a:lnTo>
                    <a:pt x="480" y="201"/>
                  </a:lnTo>
                  <a:lnTo>
                    <a:pt x="480" y="0"/>
                  </a:lnTo>
                  <a:close/>
                  <a:moveTo>
                    <a:pt x="240" y="0"/>
                  </a:moveTo>
                  <a:lnTo>
                    <a:pt x="440" y="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/>
              <a:t>Спасибо за внимание</a:t>
            </a:r>
          </a:p>
        </p:txBody>
      </p:sp>
      <p:grpSp>
        <p:nvGrpSpPr>
          <p:cNvPr id="3" name="Group 27"/>
          <p:cNvGrpSpPr>
            <a:grpSpLocks noChangeAspect="1"/>
          </p:cNvGrpSpPr>
          <p:nvPr/>
        </p:nvGrpSpPr>
        <p:grpSpPr bwMode="auto">
          <a:xfrm>
            <a:off x="1" y="40830"/>
            <a:ext cx="3884351" cy="1443954"/>
            <a:chOff x="363" y="562"/>
            <a:chExt cx="1768" cy="648"/>
          </a:xfrm>
        </p:grpSpPr>
        <p:sp>
          <p:nvSpPr>
            <p:cNvPr id="4" name="AutoShape 26"/>
            <p:cNvSpPr>
              <a:spLocks noChangeAspect="1" noChangeArrowheads="1" noTextEdit="1"/>
            </p:cNvSpPr>
            <p:nvPr/>
          </p:nvSpPr>
          <p:spPr bwMode="auto">
            <a:xfrm>
              <a:off x="363" y="562"/>
              <a:ext cx="176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Rectangle 29"/>
            <p:cNvSpPr>
              <a:spLocks noChangeArrowheads="1"/>
            </p:cNvSpPr>
            <p:nvPr/>
          </p:nvSpPr>
          <p:spPr bwMode="auto">
            <a:xfrm>
              <a:off x="363" y="570"/>
              <a:ext cx="1766" cy="64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30"/>
            <p:cNvSpPr>
              <a:spLocks noEditPoints="1"/>
            </p:cNvSpPr>
            <p:nvPr/>
          </p:nvSpPr>
          <p:spPr bwMode="auto">
            <a:xfrm>
              <a:off x="913" y="736"/>
              <a:ext cx="1066" cy="324"/>
            </a:xfrm>
            <a:custGeom>
              <a:avLst/>
              <a:gdLst>
                <a:gd name="T0" fmla="*/ 132 w 2132"/>
                <a:gd name="T1" fmla="*/ 146 h 649"/>
                <a:gd name="T2" fmla="*/ 198 w 2132"/>
                <a:gd name="T3" fmla="*/ 139 h 649"/>
                <a:gd name="T4" fmla="*/ 128 w 2132"/>
                <a:gd name="T5" fmla="*/ 141 h 649"/>
                <a:gd name="T6" fmla="*/ 123 w 2132"/>
                <a:gd name="T7" fmla="*/ 130 h 649"/>
                <a:gd name="T8" fmla="*/ 335 w 2132"/>
                <a:gd name="T9" fmla="*/ 126 h 649"/>
                <a:gd name="T10" fmla="*/ 315 w 2132"/>
                <a:gd name="T11" fmla="*/ 126 h 649"/>
                <a:gd name="T12" fmla="*/ 251 w 2132"/>
                <a:gd name="T13" fmla="*/ 126 h 649"/>
                <a:gd name="T14" fmla="*/ 246 w 2132"/>
                <a:gd name="T15" fmla="*/ 126 h 649"/>
                <a:gd name="T16" fmla="*/ 200 w 2132"/>
                <a:gd name="T17" fmla="*/ 144 h 649"/>
                <a:gd name="T18" fmla="*/ 157 w 2132"/>
                <a:gd name="T19" fmla="*/ 130 h 649"/>
                <a:gd name="T20" fmla="*/ 127 w 2132"/>
                <a:gd name="T21" fmla="*/ 126 h 649"/>
                <a:gd name="T22" fmla="*/ 133 w 2132"/>
                <a:gd name="T23" fmla="*/ 143 h 649"/>
                <a:gd name="T24" fmla="*/ 118 w 2132"/>
                <a:gd name="T25" fmla="*/ 161 h 649"/>
                <a:gd name="T26" fmla="*/ 101 w 2132"/>
                <a:gd name="T27" fmla="*/ 134 h 649"/>
                <a:gd name="T28" fmla="*/ 63 w 2132"/>
                <a:gd name="T29" fmla="*/ 161 h 649"/>
                <a:gd name="T30" fmla="*/ 33 w 2132"/>
                <a:gd name="T31" fmla="*/ 126 h 649"/>
                <a:gd name="T32" fmla="*/ 6 w 2132"/>
                <a:gd name="T33" fmla="*/ 156 h 649"/>
                <a:gd name="T34" fmla="*/ 233 w 2132"/>
                <a:gd name="T35" fmla="*/ 125 h 649"/>
                <a:gd name="T36" fmla="*/ 218 w 2132"/>
                <a:gd name="T37" fmla="*/ 152 h 649"/>
                <a:gd name="T38" fmla="*/ 224 w 2132"/>
                <a:gd name="T39" fmla="*/ 161 h 649"/>
                <a:gd name="T40" fmla="*/ 229 w 2132"/>
                <a:gd name="T41" fmla="*/ 125 h 649"/>
                <a:gd name="T42" fmla="*/ 52 w 2132"/>
                <a:gd name="T43" fmla="*/ 96 h 649"/>
                <a:gd name="T44" fmla="*/ 67 w 2132"/>
                <a:gd name="T45" fmla="*/ 75 h 649"/>
                <a:gd name="T46" fmla="*/ 528 w 2132"/>
                <a:gd name="T47" fmla="*/ 102 h 649"/>
                <a:gd name="T48" fmla="*/ 494 w 2132"/>
                <a:gd name="T49" fmla="*/ 67 h 649"/>
                <a:gd name="T50" fmla="*/ 452 w 2132"/>
                <a:gd name="T51" fmla="*/ 67 h 649"/>
                <a:gd name="T52" fmla="*/ 388 w 2132"/>
                <a:gd name="T53" fmla="*/ 71 h 649"/>
                <a:gd name="T54" fmla="*/ 335 w 2132"/>
                <a:gd name="T55" fmla="*/ 67 h 649"/>
                <a:gd name="T56" fmla="*/ 356 w 2132"/>
                <a:gd name="T57" fmla="*/ 67 h 649"/>
                <a:gd name="T58" fmla="*/ 335 w 2132"/>
                <a:gd name="T59" fmla="*/ 73 h 649"/>
                <a:gd name="T60" fmla="*/ 320 w 2132"/>
                <a:gd name="T61" fmla="*/ 75 h 649"/>
                <a:gd name="T62" fmla="*/ 282 w 2132"/>
                <a:gd name="T63" fmla="*/ 102 h 649"/>
                <a:gd name="T64" fmla="*/ 239 w 2132"/>
                <a:gd name="T65" fmla="*/ 84 h 649"/>
                <a:gd name="T66" fmla="*/ 198 w 2132"/>
                <a:gd name="T67" fmla="*/ 71 h 649"/>
                <a:gd name="T68" fmla="*/ 186 w 2132"/>
                <a:gd name="T69" fmla="*/ 67 h 649"/>
                <a:gd name="T70" fmla="*/ 129 w 2132"/>
                <a:gd name="T71" fmla="*/ 95 h 649"/>
                <a:gd name="T72" fmla="*/ 112 w 2132"/>
                <a:gd name="T73" fmla="*/ 67 h 649"/>
                <a:gd name="T74" fmla="*/ 91 w 2132"/>
                <a:gd name="T75" fmla="*/ 101 h 649"/>
                <a:gd name="T76" fmla="*/ 88 w 2132"/>
                <a:gd name="T77" fmla="*/ 96 h 649"/>
                <a:gd name="T78" fmla="*/ 27 w 2132"/>
                <a:gd name="T79" fmla="*/ 71 h 649"/>
                <a:gd name="T80" fmla="*/ 410 w 2132"/>
                <a:gd name="T81" fmla="*/ 72 h 649"/>
                <a:gd name="T82" fmla="*/ 420 w 2132"/>
                <a:gd name="T83" fmla="*/ 98 h 649"/>
                <a:gd name="T84" fmla="*/ 396 w 2132"/>
                <a:gd name="T85" fmla="*/ 84 h 649"/>
                <a:gd name="T86" fmla="*/ 73 w 2132"/>
                <a:gd name="T87" fmla="*/ 75 h 649"/>
                <a:gd name="T88" fmla="*/ 46 w 2132"/>
                <a:gd name="T89" fmla="*/ 98 h 649"/>
                <a:gd name="T90" fmla="*/ 515 w 2132"/>
                <a:gd name="T91" fmla="*/ 60 h 649"/>
                <a:gd name="T92" fmla="*/ 515 w 2132"/>
                <a:gd name="T93" fmla="*/ 64 h 649"/>
                <a:gd name="T94" fmla="*/ 40 w 2132"/>
                <a:gd name="T95" fmla="*/ 33 h 649"/>
                <a:gd name="T96" fmla="*/ 61 w 2132"/>
                <a:gd name="T97" fmla="*/ 23 h 649"/>
                <a:gd name="T98" fmla="*/ 262 w 2132"/>
                <a:gd name="T99" fmla="*/ 8 h 649"/>
                <a:gd name="T100" fmla="*/ 201 w 2132"/>
                <a:gd name="T101" fmla="*/ 36 h 649"/>
                <a:gd name="T102" fmla="*/ 165 w 2132"/>
                <a:gd name="T103" fmla="*/ 8 h 649"/>
                <a:gd name="T104" fmla="*/ 77 w 2132"/>
                <a:gd name="T105" fmla="*/ 8 h 649"/>
                <a:gd name="T106" fmla="*/ 82 w 2132"/>
                <a:gd name="T107" fmla="*/ 13 h 649"/>
                <a:gd name="T108" fmla="*/ 11 w 2132"/>
                <a:gd name="T109" fmla="*/ 13 h 649"/>
                <a:gd name="T110" fmla="*/ 133 w 2132"/>
                <a:gd name="T111" fmla="*/ 18 h 649"/>
                <a:gd name="T112" fmla="*/ 152 w 2132"/>
                <a:gd name="T113" fmla="*/ 43 h 649"/>
                <a:gd name="T114" fmla="*/ 127 w 2132"/>
                <a:gd name="T115" fmla="*/ 16 h 649"/>
                <a:gd name="T116" fmla="*/ 67 w 2132"/>
                <a:gd name="T117" fmla="*/ 26 h 649"/>
                <a:gd name="T118" fmla="*/ 33 w 2132"/>
                <a:gd name="T119" fmla="*/ 31 h 649"/>
                <a:gd name="T120" fmla="*/ 248 w 2132"/>
                <a:gd name="T121" fmla="*/ 2 h 649"/>
                <a:gd name="T122" fmla="*/ 242 w 2132"/>
                <a:gd name="T123" fmla="*/ 0 h 6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31"/>
            <p:cNvSpPr>
              <a:spLocks noEditPoints="1"/>
            </p:cNvSpPr>
            <p:nvPr/>
          </p:nvSpPr>
          <p:spPr bwMode="auto">
            <a:xfrm>
              <a:off x="513" y="839"/>
              <a:ext cx="340" cy="220"/>
            </a:xfrm>
            <a:custGeom>
              <a:avLst/>
              <a:gdLst>
                <a:gd name="T0" fmla="*/ 60 w 680"/>
                <a:gd name="T1" fmla="*/ 60 h 441"/>
                <a:gd name="T2" fmla="*/ 110 w 680"/>
                <a:gd name="T3" fmla="*/ 60 h 441"/>
                <a:gd name="T4" fmla="*/ 110 w 680"/>
                <a:gd name="T5" fmla="*/ 110 h 441"/>
                <a:gd name="T6" fmla="*/ 60 w 680"/>
                <a:gd name="T7" fmla="*/ 110 h 441"/>
                <a:gd name="T8" fmla="*/ 60 w 680"/>
                <a:gd name="T9" fmla="*/ 60 h 441"/>
                <a:gd name="T10" fmla="*/ 120 w 680"/>
                <a:gd name="T11" fmla="*/ 0 h 441"/>
                <a:gd name="T12" fmla="*/ 170 w 680"/>
                <a:gd name="T13" fmla="*/ 0 h 441"/>
                <a:gd name="T14" fmla="*/ 170 w 680"/>
                <a:gd name="T15" fmla="*/ 110 h 441"/>
                <a:gd name="T16" fmla="*/ 120 w 680"/>
                <a:gd name="T17" fmla="*/ 110 h 441"/>
                <a:gd name="T18" fmla="*/ 120 w 680"/>
                <a:gd name="T19" fmla="*/ 0 h 441"/>
                <a:gd name="T20" fmla="*/ 0 w 680"/>
                <a:gd name="T21" fmla="*/ 0 h 441"/>
                <a:gd name="T22" fmla="*/ 50 w 680"/>
                <a:gd name="T23" fmla="*/ 0 h 441"/>
                <a:gd name="T24" fmla="*/ 50 w 680"/>
                <a:gd name="T25" fmla="*/ 110 h 441"/>
                <a:gd name="T26" fmla="*/ 0 w 680"/>
                <a:gd name="T27" fmla="*/ 11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240" y="240"/>
                  </a:moveTo>
                  <a:lnTo>
                    <a:pt x="440" y="24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240"/>
                  </a:lnTo>
                  <a:close/>
                  <a:moveTo>
                    <a:pt x="480" y="0"/>
                  </a:moveTo>
                  <a:lnTo>
                    <a:pt x="680" y="0"/>
                  </a:lnTo>
                  <a:lnTo>
                    <a:pt x="680" y="441"/>
                  </a:lnTo>
                  <a:lnTo>
                    <a:pt x="480" y="441"/>
                  </a:lnTo>
                  <a:lnTo>
                    <a:pt x="48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32"/>
            <p:cNvSpPr>
              <a:spLocks noEditPoints="1"/>
            </p:cNvSpPr>
            <p:nvPr/>
          </p:nvSpPr>
          <p:spPr bwMode="auto">
            <a:xfrm>
              <a:off x="513" y="719"/>
              <a:ext cx="340" cy="220"/>
            </a:xfrm>
            <a:custGeom>
              <a:avLst/>
              <a:gdLst>
                <a:gd name="T0" fmla="*/ 120 w 680"/>
                <a:gd name="T1" fmla="*/ 0 h 441"/>
                <a:gd name="T2" fmla="*/ 170 w 680"/>
                <a:gd name="T3" fmla="*/ 0 h 441"/>
                <a:gd name="T4" fmla="*/ 170 w 680"/>
                <a:gd name="T5" fmla="*/ 50 h 441"/>
                <a:gd name="T6" fmla="*/ 120 w 680"/>
                <a:gd name="T7" fmla="*/ 50 h 441"/>
                <a:gd name="T8" fmla="*/ 120 w 680"/>
                <a:gd name="T9" fmla="*/ 0 h 441"/>
                <a:gd name="T10" fmla="*/ 60 w 680"/>
                <a:gd name="T11" fmla="*/ 0 h 441"/>
                <a:gd name="T12" fmla="*/ 110 w 680"/>
                <a:gd name="T13" fmla="*/ 0 h 441"/>
                <a:gd name="T14" fmla="*/ 110 w 680"/>
                <a:gd name="T15" fmla="*/ 110 h 441"/>
                <a:gd name="T16" fmla="*/ 60 w 680"/>
                <a:gd name="T17" fmla="*/ 110 h 441"/>
                <a:gd name="T18" fmla="*/ 60 w 680"/>
                <a:gd name="T19" fmla="*/ 0 h 441"/>
                <a:gd name="T20" fmla="*/ 0 w 680"/>
                <a:gd name="T21" fmla="*/ 0 h 441"/>
                <a:gd name="T22" fmla="*/ 50 w 680"/>
                <a:gd name="T23" fmla="*/ 0 h 441"/>
                <a:gd name="T24" fmla="*/ 50 w 680"/>
                <a:gd name="T25" fmla="*/ 50 h 441"/>
                <a:gd name="T26" fmla="*/ 0 w 680"/>
                <a:gd name="T27" fmla="*/ 5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480" y="0"/>
                  </a:moveTo>
                  <a:lnTo>
                    <a:pt x="680" y="0"/>
                  </a:lnTo>
                  <a:lnTo>
                    <a:pt x="680" y="201"/>
                  </a:lnTo>
                  <a:lnTo>
                    <a:pt x="480" y="201"/>
                  </a:lnTo>
                  <a:lnTo>
                    <a:pt x="480" y="0"/>
                  </a:lnTo>
                  <a:close/>
                  <a:moveTo>
                    <a:pt x="240" y="0"/>
                  </a:moveTo>
                  <a:lnTo>
                    <a:pt x="440" y="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93297"/>
            <a:ext cx="3550731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Цель работы</a:t>
            </a:r>
            <a:r>
              <a:rPr lang="ru-RU" sz="2400" dirty="0"/>
              <a:t> – численно  рассчитать и оценить степень воздействия приливных сил при </a:t>
            </a:r>
            <a:r>
              <a:rPr lang="ru-RU" sz="2400" dirty="0" smtClean="0"/>
              <a:t>подготовке сильных (</a:t>
            </a:r>
            <a:r>
              <a:rPr lang="en-US" sz="2400" dirty="0" smtClean="0"/>
              <a:t>M&gt;5.0</a:t>
            </a:r>
            <a:r>
              <a:rPr lang="ru-RU" sz="2400" dirty="0" smtClean="0"/>
              <a:t>)</a:t>
            </a:r>
            <a:r>
              <a:rPr lang="en-US" sz="2400" dirty="0" smtClean="0"/>
              <a:t> </a:t>
            </a:r>
            <a:r>
              <a:rPr lang="ru-RU" sz="2400" dirty="0" err="1" smtClean="0"/>
              <a:t>малоглубинных</a:t>
            </a:r>
            <a:r>
              <a:rPr lang="ru-RU" sz="2400" dirty="0" smtClean="0"/>
              <a:t> (</a:t>
            </a:r>
            <a:r>
              <a:rPr lang="en-US" sz="2400" dirty="0" smtClean="0"/>
              <a:t>h&lt;30 </a:t>
            </a:r>
            <a:r>
              <a:rPr lang="ru-RU" sz="2400" dirty="0" smtClean="0"/>
              <a:t>км) </a:t>
            </a:r>
            <a:r>
              <a:rPr lang="ru-RU" sz="2400" dirty="0"/>
              <a:t>землетрясений</a:t>
            </a:r>
            <a:r>
              <a:rPr lang="en-US" sz="2400" dirty="0"/>
              <a:t>, </a:t>
            </a:r>
            <a:r>
              <a:rPr lang="ru-RU" sz="2400" dirty="0" smtClean="0"/>
              <a:t>произошедших за последние 10 лет.</a:t>
            </a:r>
            <a:endParaRPr lang="ru-RU" sz="2400" dirty="0"/>
          </a:p>
          <a:p>
            <a:pPr algn="just"/>
            <a:r>
              <a:rPr lang="ru-RU" sz="2400" b="1" dirty="0"/>
              <a:t>Задачи:</a:t>
            </a:r>
          </a:p>
          <a:p>
            <a:pPr lvl="1" algn="just"/>
            <a:r>
              <a:rPr lang="ru-RU" sz="2400" dirty="0"/>
              <a:t>Разработать алгоритм, который бы позволял автоматизировать процесс сбора первичных данных и расчета нужных компонент для большого количества землетрясений;</a:t>
            </a:r>
          </a:p>
          <a:p>
            <a:pPr lvl="1" algn="just"/>
            <a:r>
              <a:rPr lang="ru-RU" sz="2400" dirty="0"/>
              <a:t>Проанализировать роль приливных сил при подготовке </a:t>
            </a:r>
            <a:r>
              <a:rPr lang="ru-RU" sz="2400" dirty="0" smtClean="0"/>
              <a:t>землетрясений</a:t>
            </a:r>
            <a:endParaRPr lang="en-US" sz="2400" dirty="0" smtClean="0"/>
          </a:p>
        </p:txBody>
      </p:sp>
      <p:grpSp>
        <p:nvGrpSpPr>
          <p:cNvPr id="4" name="Group 27"/>
          <p:cNvGrpSpPr>
            <a:grpSpLocks noChangeAspect="1"/>
          </p:cNvGrpSpPr>
          <p:nvPr/>
        </p:nvGrpSpPr>
        <p:grpSpPr bwMode="auto">
          <a:xfrm>
            <a:off x="1" y="-27384"/>
            <a:ext cx="2915815" cy="1083914"/>
            <a:chOff x="363" y="562"/>
            <a:chExt cx="1768" cy="648"/>
          </a:xfrm>
        </p:grpSpPr>
        <p:sp>
          <p:nvSpPr>
            <p:cNvPr id="5" name="AutoShape 26"/>
            <p:cNvSpPr>
              <a:spLocks noChangeAspect="1" noChangeArrowheads="1" noTextEdit="1"/>
            </p:cNvSpPr>
            <p:nvPr/>
          </p:nvSpPr>
          <p:spPr bwMode="auto">
            <a:xfrm>
              <a:off x="363" y="562"/>
              <a:ext cx="176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29"/>
            <p:cNvSpPr>
              <a:spLocks noChangeArrowheads="1"/>
            </p:cNvSpPr>
            <p:nvPr/>
          </p:nvSpPr>
          <p:spPr bwMode="auto">
            <a:xfrm>
              <a:off x="363" y="570"/>
              <a:ext cx="1766" cy="64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30"/>
            <p:cNvSpPr>
              <a:spLocks noEditPoints="1"/>
            </p:cNvSpPr>
            <p:nvPr/>
          </p:nvSpPr>
          <p:spPr bwMode="auto">
            <a:xfrm>
              <a:off x="913" y="736"/>
              <a:ext cx="1066" cy="324"/>
            </a:xfrm>
            <a:custGeom>
              <a:avLst/>
              <a:gdLst>
                <a:gd name="T0" fmla="*/ 132 w 2132"/>
                <a:gd name="T1" fmla="*/ 146 h 649"/>
                <a:gd name="T2" fmla="*/ 198 w 2132"/>
                <a:gd name="T3" fmla="*/ 139 h 649"/>
                <a:gd name="T4" fmla="*/ 128 w 2132"/>
                <a:gd name="T5" fmla="*/ 141 h 649"/>
                <a:gd name="T6" fmla="*/ 123 w 2132"/>
                <a:gd name="T7" fmla="*/ 130 h 649"/>
                <a:gd name="T8" fmla="*/ 335 w 2132"/>
                <a:gd name="T9" fmla="*/ 126 h 649"/>
                <a:gd name="T10" fmla="*/ 315 w 2132"/>
                <a:gd name="T11" fmla="*/ 126 h 649"/>
                <a:gd name="T12" fmla="*/ 251 w 2132"/>
                <a:gd name="T13" fmla="*/ 126 h 649"/>
                <a:gd name="T14" fmla="*/ 246 w 2132"/>
                <a:gd name="T15" fmla="*/ 126 h 649"/>
                <a:gd name="T16" fmla="*/ 200 w 2132"/>
                <a:gd name="T17" fmla="*/ 144 h 649"/>
                <a:gd name="T18" fmla="*/ 157 w 2132"/>
                <a:gd name="T19" fmla="*/ 130 h 649"/>
                <a:gd name="T20" fmla="*/ 127 w 2132"/>
                <a:gd name="T21" fmla="*/ 126 h 649"/>
                <a:gd name="T22" fmla="*/ 133 w 2132"/>
                <a:gd name="T23" fmla="*/ 143 h 649"/>
                <a:gd name="T24" fmla="*/ 118 w 2132"/>
                <a:gd name="T25" fmla="*/ 161 h 649"/>
                <a:gd name="T26" fmla="*/ 101 w 2132"/>
                <a:gd name="T27" fmla="*/ 134 h 649"/>
                <a:gd name="T28" fmla="*/ 63 w 2132"/>
                <a:gd name="T29" fmla="*/ 161 h 649"/>
                <a:gd name="T30" fmla="*/ 33 w 2132"/>
                <a:gd name="T31" fmla="*/ 126 h 649"/>
                <a:gd name="T32" fmla="*/ 6 w 2132"/>
                <a:gd name="T33" fmla="*/ 156 h 649"/>
                <a:gd name="T34" fmla="*/ 233 w 2132"/>
                <a:gd name="T35" fmla="*/ 125 h 649"/>
                <a:gd name="T36" fmla="*/ 218 w 2132"/>
                <a:gd name="T37" fmla="*/ 152 h 649"/>
                <a:gd name="T38" fmla="*/ 224 w 2132"/>
                <a:gd name="T39" fmla="*/ 161 h 649"/>
                <a:gd name="T40" fmla="*/ 229 w 2132"/>
                <a:gd name="T41" fmla="*/ 125 h 649"/>
                <a:gd name="T42" fmla="*/ 52 w 2132"/>
                <a:gd name="T43" fmla="*/ 96 h 649"/>
                <a:gd name="T44" fmla="*/ 67 w 2132"/>
                <a:gd name="T45" fmla="*/ 75 h 649"/>
                <a:gd name="T46" fmla="*/ 528 w 2132"/>
                <a:gd name="T47" fmla="*/ 102 h 649"/>
                <a:gd name="T48" fmla="*/ 494 w 2132"/>
                <a:gd name="T49" fmla="*/ 67 h 649"/>
                <a:gd name="T50" fmla="*/ 452 w 2132"/>
                <a:gd name="T51" fmla="*/ 67 h 649"/>
                <a:gd name="T52" fmla="*/ 388 w 2132"/>
                <a:gd name="T53" fmla="*/ 71 h 649"/>
                <a:gd name="T54" fmla="*/ 335 w 2132"/>
                <a:gd name="T55" fmla="*/ 67 h 649"/>
                <a:gd name="T56" fmla="*/ 356 w 2132"/>
                <a:gd name="T57" fmla="*/ 67 h 649"/>
                <a:gd name="T58" fmla="*/ 335 w 2132"/>
                <a:gd name="T59" fmla="*/ 73 h 649"/>
                <a:gd name="T60" fmla="*/ 320 w 2132"/>
                <a:gd name="T61" fmla="*/ 75 h 649"/>
                <a:gd name="T62" fmla="*/ 282 w 2132"/>
                <a:gd name="T63" fmla="*/ 102 h 649"/>
                <a:gd name="T64" fmla="*/ 239 w 2132"/>
                <a:gd name="T65" fmla="*/ 84 h 649"/>
                <a:gd name="T66" fmla="*/ 198 w 2132"/>
                <a:gd name="T67" fmla="*/ 71 h 649"/>
                <a:gd name="T68" fmla="*/ 186 w 2132"/>
                <a:gd name="T69" fmla="*/ 67 h 649"/>
                <a:gd name="T70" fmla="*/ 129 w 2132"/>
                <a:gd name="T71" fmla="*/ 95 h 649"/>
                <a:gd name="T72" fmla="*/ 112 w 2132"/>
                <a:gd name="T73" fmla="*/ 67 h 649"/>
                <a:gd name="T74" fmla="*/ 91 w 2132"/>
                <a:gd name="T75" fmla="*/ 101 h 649"/>
                <a:gd name="T76" fmla="*/ 88 w 2132"/>
                <a:gd name="T77" fmla="*/ 96 h 649"/>
                <a:gd name="T78" fmla="*/ 27 w 2132"/>
                <a:gd name="T79" fmla="*/ 71 h 649"/>
                <a:gd name="T80" fmla="*/ 410 w 2132"/>
                <a:gd name="T81" fmla="*/ 72 h 649"/>
                <a:gd name="T82" fmla="*/ 420 w 2132"/>
                <a:gd name="T83" fmla="*/ 98 h 649"/>
                <a:gd name="T84" fmla="*/ 396 w 2132"/>
                <a:gd name="T85" fmla="*/ 84 h 649"/>
                <a:gd name="T86" fmla="*/ 73 w 2132"/>
                <a:gd name="T87" fmla="*/ 75 h 649"/>
                <a:gd name="T88" fmla="*/ 46 w 2132"/>
                <a:gd name="T89" fmla="*/ 98 h 649"/>
                <a:gd name="T90" fmla="*/ 515 w 2132"/>
                <a:gd name="T91" fmla="*/ 60 h 649"/>
                <a:gd name="T92" fmla="*/ 515 w 2132"/>
                <a:gd name="T93" fmla="*/ 64 h 649"/>
                <a:gd name="T94" fmla="*/ 40 w 2132"/>
                <a:gd name="T95" fmla="*/ 33 h 649"/>
                <a:gd name="T96" fmla="*/ 61 w 2132"/>
                <a:gd name="T97" fmla="*/ 23 h 649"/>
                <a:gd name="T98" fmla="*/ 262 w 2132"/>
                <a:gd name="T99" fmla="*/ 8 h 649"/>
                <a:gd name="T100" fmla="*/ 201 w 2132"/>
                <a:gd name="T101" fmla="*/ 36 h 649"/>
                <a:gd name="T102" fmla="*/ 165 w 2132"/>
                <a:gd name="T103" fmla="*/ 8 h 649"/>
                <a:gd name="T104" fmla="*/ 77 w 2132"/>
                <a:gd name="T105" fmla="*/ 8 h 649"/>
                <a:gd name="T106" fmla="*/ 82 w 2132"/>
                <a:gd name="T107" fmla="*/ 13 h 649"/>
                <a:gd name="T108" fmla="*/ 11 w 2132"/>
                <a:gd name="T109" fmla="*/ 13 h 649"/>
                <a:gd name="T110" fmla="*/ 133 w 2132"/>
                <a:gd name="T111" fmla="*/ 18 h 649"/>
                <a:gd name="T112" fmla="*/ 152 w 2132"/>
                <a:gd name="T113" fmla="*/ 43 h 649"/>
                <a:gd name="T114" fmla="*/ 127 w 2132"/>
                <a:gd name="T115" fmla="*/ 16 h 649"/>
                <a:gd name="T116" fmla="*/ 67 w 2132"/>
                <a:gd name="T117" fmla="*/ 26 h 649"/>
                <a:gd name="T118" fmla="*/ 33 w 2132"/>
                <a:gd name="T119" fmla="*/ 31 h 649"/>
                <a:gd name="T120" fmla="*/ 248 w 2132"/>
                <a:gd name="T121" fmla="*/ 2 h 649"/>
                <a:gd name="T122" fmla="*/ 242 w 2132"/>
                <a:gd name="T123" fmla="*/ 0 h 6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31"/>
            <p:cNvSpPr>
              <a:spLocks noEditPoints="1"/>
            </p:cNvSpPr>
            <p:nvPr/>
          </p:nvSpPr>
          <p:spPr bwMode="auto">
            <a:xfrm>
              <a:off x="513" y="839"/>
              <a:ext cx="340" cy="220"/>
            </a:xfrm>
            <a:custGeom>
              <a:avLst/>
              <a:gdLst>
                <a:gd name="T0" fmla="*/ 60 w 680"/>
                <a:gd name="T1" fmla="*/ 60 h 441"/>
                <a:gd name="T2" fmla="*/ 110 w 680"/>
                <a:gd name="T3" fmla="*/ 60 h 441"/>
                <a:gd name="T4" fmla="*/ 110 w 680"/>
                <a:gd name="T5" fmla="*/ 110 h 441"/>
                <a:gd name="T6" fmla="*/ 60 w 680"/>
                <a:gd name="T7" fmla="*/ 110 h 441"/>
                <a:gd name="T8" fmla="*/ 60 w 680"/>
                <a:gd name="T9" fmla="*/ 60 h 441"/>
                <a:gd name="T10" fmla="*/ 120 w 680"/>
                <a:gd name="T11" fmla="*/ 0 h 441"/>
                <a:gd name="T12" fmla="*/ 170 w 680"/>
                <a:gd name="T13" fmla="*/ 0 h 441"/>
                <a:gd name="T14" fmla="*/ 170 w 680"/>
                <a:gd name="T15" fmla="*/ 110 h 441"/>
                <a:gd name="T16" fmla="*/ 120 w 680"/>
                <a:gd name="T17" fmla="*/ 110 h 441"/>
                <a:gd name="T18" fmla="*/ 120 w 680"/>
                <a:gd name="T19" fmla="*/ 0 h 441"/>
                <a:gd name="T20" fmla="*/ 0 w 680"/>
                <a:gd name="T21" fmla="*/ 0 h 441"/>
                <a:gd name="T22" fmla="*/ 50 w 680"/>
                <a:gd name="T23" fmla="*/ 0 h 441"/>
                <a:gd name="T24" fmla="*/ 50 w 680"/>
                <a:gd name="T25" fmla="*/ 110 h 441"/>
                <a:gd name="T26" fmla="*/ 0 w 680"/>
                <a:gd name="T27" fmla="*/ 11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240" y="240"/>
                  </a:moveTo>
                  <a:lnTo>
                    <a:pt x="440" y="24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240"/>
                  </a:lnTo>
                  <a:close/>
                  <a:moveTo>
                    <a:pt x="480" y="0"/>
                  </a:moveTo>
                  <a:lnTo>
                    <a:pt x="680" y="0"/>
                  </a:lnTo>
                  <a:lnTo>
                    <a:pt x="680" y="441"/>
                  </a:lnTo>
                  <a:lnTo>
                    <a:pt x="480" y="441"/>
                  </a:lnTo>
                  <a:lnTo>
                    <a:pt x="48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32"/>
            <p:cNvSpPr>
              <a:spLocks noEditPoints="1"/>
            </p:cNvSpPr>
            <p:nvPr/>
          </p:nvSpPr>
          <p:spPr bwMode="auto">
            <a:xfrm>
              <a:off x="513" y="719"/>
              <a:ext cx="340" cy="220"/>
            </a:xfrm>
            <a:custGeom>
              <a:avLst/>
              <a:gdLst>
                <a:gd name="T0" fmla="*/ 120 w 680"/>
                <a:gd name="T1" fmla="*/ 0 h 441"/>
                <a:gd name="T2" fmla="*/ 170 w 680"/>
                <a:gd name="T3" fmla="*/ 0 h 441"/>
                <a:gd name="T4" fmla="*/ 170 w 680"/>
                <a:gd name="T5" fmla="*/ 50 h 441"/>
                <a:gd name="T6" fmla="*/ 120 w 680"/>
                <a:gd name="T7" fmla="*/ 50 h 441"/>
                <a:gd name="T8" fmla="*/ 120 w 680"/>
                <a:gd name="T9" fmla="*/ 0 h 441"/>
                <a:gd name="T10" fmla="*/ 60 w 680"/>
                <a:gd name="T11" fmla="*/ 0 h 441"/>
                <a:gd name="T12" fmla="*/ 110 w 680"/>
                <a:gd name="T13" fmla="*/ 0 h 441"/>
                <a:gd name="T14" fmla="*/ 110 w 680"/>
                <a:gd name="T15" fmla="*/ 110 h 441"/>
                <a:gd name="T16" fmla="*/ 60 w 680"/>
                <a:gd name="T17" fmla="*/ 110 h 441"/>
                <a:gd name="T18" fmla="*/ 60 w 680"/>
                <a:gd name="T19" fmla="*/ 0 h 441"/>
                <a:gd name="T20" fmla="*/ 0 w 680"/>
                <a:gd name="T21" fmla="*/ 0 h 441"/>
                <a:gd name="T22" fmla="*/ 50 w 680"/>
                <a:gd name="T23" fmla="*/ 0 h 441"/>
                <a:gd name="T24" fmla="*/ 50 w 680"/>
                <a:gd name="T25" fmla="*/ 50 h 441"/>
                <a:gd name="T26" fmla="*/ 0 w 680"/>
                <a:gd name="T27" fmla="*/ 5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480" y="0"/>
                  </a:moveTo>
                  <a:lnTo>
                    <a:pt x="680" y="0"/>
                  </a:lnTo>
                  <a:lnTo>
                    <a:pt x="680" y="201"/>
                  </a:lnTo>
                  <a:lnTo>
                    <a:pt x="480" y="201"/>
                  </a:lnTo>
                  <a:lnTo>
                    <a:pt x="480" y="0"/>
                  </a:lnTo>
                  <a:close/>
                  <a:moveTo>
                    <a:pt x="240" y="0"/>
                  </a:moveTo>
                  <a:lnTo>
                    <a:pt x="440" y="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93297"/>
            <a:ext cx="3550731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93297"/>
            <a:ext cx="3550731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8772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Количество жертв наиболее крупных землетрясений в истории человечества</a:t>
            </a:r>
            <a:endParaRPr lang="ru-RU" dirty="0"/>
          </a:p>
        </p:txBody>
      </p:sp>
      <p:grpSp>
        <p:nvGrpSpPr>
          <p:cNvPr id="7" name="Group 27"/>
          <p:cNvGrpSpPr>
            <a:grpSpLocks noChangeAspect="1"/>
          </p:cNvGrpSpPr>
          <p:nvPr/>
        </p:nvGrpSpPr>
        <p:grpSpPr bwMode="auto">
          <a:xfrm>
            <a:off x="1" y="-27384"/>
            <a:ext cx="2915815" cy="1083914"/>
            <a:chOff x="363" y="562"/>
            <a:chExt cx="1768" cy="648"/>
          </a:xfrm>
        </p:grpSpPr>
        <p:sp>
          <p:nvSpPr>
            <p:cNvPr id="8" name="AutoShape 26"/>
            <p:cNvSpPr>
              <a:spLocks noChangeAspect="1" noChangeArrowheads="1" noTextEdit="1"/>
            </p:cNvSpPr>
            <p:nvPr/>
          </p:nvSpPr>
          <p:spPr bwMode="auto">
            <a:xfrm>
              <a:off x="363" y="562"/>
              <a:ext cx="176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29"/>
            <p:cNvSpPr>
              <a:spLocks noChangeArrowheads="1"/>
            </p:cNvSpPr>
            <p:nvPr/>
          </p:nvSpPr>
          <p:spPr bwMode="auto">
            <a:xfrm>
              <a:off x="363" y="570"/>
              <a:ext cx="1766" cy="64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913" y="736"/>
              <a:ext cx="1066" cy="324"/>
            </a:xfrm>
            <a:custGeom>
              <a:avLst/>
              <a:gdLst>
                <a:gd name="T0" fmla="*/ 132 w 2132"/>
                <a:gd name="T1" fmla="*/ 146 h 649"/>
                <a:gd name="T2" fmla="*/ 198 w 2132"/>
                <a:gd name="T3" fmla="*/ 139 h 649"/>
                <a:gd name="T4" fmla="*/ 128 w 2132"/>
                <a:gd name="T5" fmla="*/ 141 h 649"/>
                <a:gd name="T6" fmla="*/ 123 w 2132"/>
                <a:gd name="T7" fmla="*/ 130 h 649"/>
                <a:gd name="T8" fmla="*/ 335 w 2132"/>
                <a:gd name="T9" fmla="*/ 126 h 649"/>
                <a:gd name="T10" fmla="*/ 315 w 2132"/>
                <a:gd name="T11" fmla="*/ 126 h 649"/>
                <a:gd name="T12" fmla="*/ 251 w 2132"/>
                <a:gd name="T13" fmla="*/ 126 h 649"/>
                <a:gd name="T14" fmla="*/ 246 w 2132"/>
                <a:gd name="T15" fmla="*/ 126 h 649"/>
                <a:gd name="T16" fmla="*/ 200 w 2132"/>
                <a:gd name="T17" fmla="*/ 144 h 649"/>
                <a:gd name="T18" fmla="*/ 157 w 2132"/>
                <a:gd name="T19" fmla="*/ 130 h 649"/>
                <a:gd name="T20" fmla="*/ 127 w 2132"/>
                <a:gd name="T21" fmla="*/ 126 h 649"/>
                <a:gd name="T22" fmla="*/ 133 w 2132"/>
                <a:gd name="T23" fmla="*/ 143 h 649"/>
                <a:gd name="T24" fmla="*/ 118 w 2132"/>
                <a:gd name="T25" fmla="*/ 161 h 649"/>
                <a:gd name="T26" fmla="*/ 101 w 2132"/>
                <a:gd name="T27" fmla="*/ 134 h 649"/>
                <a:gd name="T28" fmla="*/ 63 w 2132"/>
                <a:gd name="T29" fmla="*/ 161 h 649"/>
                <a:gd name="T30" fmla="*/ 33 w 2132"/>
                <a:gd name="T31" fmla="*/ 126 h 649"/>
                <a:gd name="T32" fmla="*/ 6 w 2132"/>
                <a:gd name="T33" fmla="*/ 156 h 649"/>
                <a:gd name="T34" fmla="*/ 233 w 2132"/>
                <a:gd name="T35" fmla="*/ 125 h 649"/>
                <a:gd name="T36" fmla="*/ 218 w 2132"/>
                <a:gd name="T37" fmla="*/ 152 h 649"/>
                <a:gd name="T38" fmla="*/ 224 w 2132"/>
                <a:gd name="T39" fmla="*/ 161 h 649"/>
                <a:gd name="T40" fmla="*/ 229 w 2132"/>
                <a:gd name="T41" fmla="*/ 125 h 649"/>
                <a:gd name="T42" fmla="*/ 52 w 2132"/>
                <a:gd name="T43" fmla="*/ 96 h 649"/>
                <a:gd name="T44" fmla="*/ 67 w 2132"/>
                <a:gd name="T45" fmla="*/ 75 h 649"/>
                <a:gd name="T46" fmla="*/ 528 w 2132"/>
                <a:gd name="T47" fmla="*/ 102 h 649"/>
                <a:gd name="T48" fmla="*/ 494 w 2132"/>
                <a:gd name="T49" fmla="*/ 67 h 649"/>
                <a:gd name="T50" fmla="*/ 452 w 2132"/>
                <a:gd name="T51" fmla="*/ 67 h 649"/>
                <a:gd name="T52" fmla="*/ 388 w 2132"/>
                <a:gd name="T53" fmla="*/ 71 h 649"/>
                <a:gd name="T54" fmla="*/ 335 w 2132"/>
                <a:gd name="T55" fmla="*/ 67 h 649"/>
                <a:gd name="T56" fmla="*/ 356 w 2132"/>
                <a:gd name="T57" fmla="*/ 67 h 649"/>
                <a:gd name="T58" fmla="*/ 335 w 2132"/>
                <a:gd name="T59" fmla="*/ 73 h 649"/>
                <a:gd name="T60" fmla="*/ 320 w 2132"/>
                <a:gd name="T61" fmla="*/ 75 h 649"/>
                <a:gd name="T62" fmla="*/ 282 w 2132"/>
                <a:gd name="T63" fmla="*/ 102 h 649"/>
                <a:gd name="T64" fmla="*/ 239 w 2132"/>
                <a:gd name="T65" fmla="*/ 84 h 649"/>
                <a:gd name="T66" fmla="*/ 198 w 2132"/>
                <a:gd name="T67" fmla="*/ 71 h 649"/>
                <a:gd name="T68" fmla="*/ 186 w 2132"/>
                <a:gd name="T69" fmla="*/ 67 h 649"/>
                <a:gd name="T70" fmla="*/ 129 w 2132"/>
                <a:gd name="T71" fmla="*/ 95 h 649"/>
                <a:gd name="T72" fmla="*/ 112 w 2132"/>
                <a:gd name="T73" fmla="*/ 67 h 649"/>
                <a:gd name="T74" fmla="*/ 91 w 2132"/>
                <a:gd name="T75" fmla="*/ 101 h 649"/>
                <a:gd name="T76" fmla="*/ 88 w 2132"/>
                <a:gd name="T77" fmla="*/ 96 h 649"/>
                <a:gd name="T78" fmla="*/ 27 w 2132"/>
                <a:gd name="T79" fmla="*/ 71 h 649"/>
                <a:gd name="T80" fmla="*/ 410 w 2132"/>
                <a:gd name="T81" fmla="*/ 72 h 649"/>
                <a:gd name="T82" fmla="*/ 420 w 2132"/>
                <a:gd name="T83" fmla="*/ 98 h 649"/>
                <a:gd name="T84" fmla="*/ 396 w 2132"/>
                <a:gd name="T85" fmla="*/ 84 h 649"/>
                <a:gd name="T86" fmla="*/ 73 w 2132"/>
                <a:gd name="T87" fmla="*/ 75 h 649"/>
                <a:gd name="T88" fmla="*/ 46 w 2132"/>
                <a:gd name="T89" fmla="*/ 98 h 649"/>
                <a:gd name="T90" fmla="*/ 515 w 2132"/>
                <a:gd name="T91" fmla="*/ 60 h 649"/>
                <a:gd name="T92" fmla="*/ 515 w 2132"/>
                <a:gd name="T93" fmla="*/ 64 h 649"/>
                <a:gd name="T94" fmla="*/ 40 w 2132"/>
                <a:gd name="T95" fmla="*/ 33 h 649"/>
                <a:gd name="T96" fmla="*/ 61 w 2132"/>
                <a:gd name="T97" fmla="*/ 23 h 649"/>
                <a:gd name="T98" fmla="*/ 262 w 2132"/>
                <a:gd name="T99" fmla="*/ 8 h 649"/>
                <a:gd name="T100" fmla="*/ 201 w 2132"/>
                <a:gd name="T101" fmla="*/ 36 h 649"/>
                <a:gd name="T102" fmla="*/ 165 w 2132"/>
                <a:gd name="T103" fmla="*/ 8 h 649"/>
                <a:gd name="T104" fmla="*/ 77 w 2132"/>
                <a:gd name="T105" fmla="*/ 8 h 649"/>
                <a:gd name="T106" fmla="*/ 82 w 2132"/>
                <a:gd name="T107" fmla="*/ 13 h 649"/>
                <a:gd name="T108" fmla="*/ 11 w 2132"/>
                <a:gd name="T109" fmla="*/ 13 h 649"/>
                <a:gd name="T110" fmla="*/ 133 w 2132"/>
                <a:gd name="T111" fmla="*/ 18 h 649"/>
                <a:gd name="T112" fmla="*/ 152 w 2132"/>
                <a:gd name="T113" fmla="*/ 43 h 649"/>
                <a:gd name="T114" fmla="*/ 127 w 2132"/>
                <a:gd name="T115" fmla="*/ 16 h 649"/>
                <a:gd name="T116" fmla="*/ 67 w 2132"/>
                <a:gd name="T117" fmla="*/ 26 h 649"/>
                <a:gd name="T118" fmla="*/ 33 w 2132"/>
                <a:gd name="T119" fmla="*/ 31 h 649"/>
                <a:gd name="T120" fmla="*/ 248 w 2132"/>
                <a:gd name="T121" fmla="*/ 2 h 649"/>
                <a:gd name="T122" fmla="*/ 242 w 2132"/>
                <a:gd name="T123" fmla="*/ 0 h 6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513" y="839"/>
              <a:ext cx="340" cy="220"/>
            </a:xfrm>
            <a:custGeom>
              <a:avLst/>
              <a:gdLst>
                <a:gd name="T0" fmla="*/ 60 w 680"/>
                <a:gd name="T1" fmla="*/ 60 h 441"/>
                <a:gd name="T2" fmla="*/ 110 w 680"/>
                <a:gd name="T3" fmla="*/ 60 h 441"/>
                <a:gd name="T4" fmla="*/ 110 w 680"/>
                <a:gd name="T5" fmla="*/ 110 h 441"/>
                <a:gd name="T6" fmla="*/ 60 w 680"/>
                <a:gd name="T7" fmla="*/ 110 h 441"/>
                <a:gd name="T8" fmla="*/ 60 w 680"/>
                <a:gd name="T9" fmla="*/ 60 h 441"/>
                <a:gd name="T10" fmla="*/ 120 w 680"/>
                <a:gd name="T11" fmla="*/ 0 h 441"/>
                <a:gd name="T12" fmla="*/ 170 w 680"/>
                <a:gd name="T13" fmla="*/ 0 h 441"/>
                <a:gd name="T14" fmla="*/ 170 w 680"/>
                <a:gd name="T15" fmla="*/ 110 h 441"/>
                <a:gd name="T16" fmla="*/ 120 w 680"/>
                <a:gd name="T17" fmla="*/ 110 h 441"/>
                <a:gd name="T18" fmla="*/ 120 w 680"/>
                <a:gd name="T19" fmla="*/ 0 h 441"/>
                <a:gd name="T20" fmla="*/ 0 w 680"/>
                <a:gd name="T21" fmla="*/ 0 h 441"/>
                <a:gd name="T22" fmla="*/ 50 w 680"/>
                <a:gd name="T23" fmla="*/ 0 h 441"/>
                <a:gd name="T24" fmla="*/ 50 w 680"/>
                <a:gd name="T25" fmla="*/ 110 h 441"/>
                <a:gd name="T26" fmla="*/ 0 w 680"/>
                <a:gd name="T27" fmla="*/ 11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240" y="240"/>
                  </a:moveTo>
                  <a:lnTo>
                    <a:pt x="440" y="24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240"/>
                  </a:lnTo>
                  <a:close/>
                  <a:moveTo>
                    <a:pt x="480" y="0"/>
                  </a:moveTo>
                  <a:lnTo>
                    <a:pt x="680" y="0"/>
                  </a:lnTo>
                  <a:lnTo>
                    <a:pt x="680" y="441"/>
                  </a:lnTo>
                  <a:lnTo>
                    <a:pt x="480" y="441"/>
                  </a:lnTo>
                  <a:lnTo>
                    <a:pt x="48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513" y="719"/>
              <a:ext cx="340" cy="220"/>
            </a:xfrm>
            <a:custGeom>
              <a:avLst/>
              <a:gdLst>
                <a:gd name="T0" fmla="*/ 120 w 680"/>
                <a:gd name="T1" fmla="*/ 0 h 441"/>
                <a:gd name="T2" fmla="*/ 170 w 680"/>
                <a:gd name="T3" fmla="*/ 0 h 441"/>
                <a:gd name="T4" fmla="*/ 170 w 680"/>
                <a:gd name="T5" fmla="*/ 50 h 441"/>
                <a:gd name="T6" fmla="*/ 120 w 680"/>
                <a:gd name="T7" fmla="*/ 50 h 441"/>
                <a:gd name="T8" fmla="*/ 120 w 680"/>
                <a:gd name="T9" fmla="*/ 0 h 441"/>
                <a:gd name="T10" fmla="*/ 60 w 680"/>
                <a:gd name="T11" fmla="*/ 0 h 441"/>
                <a:gd name="T12" fmla="*/ 110 w 680"/>
                <a:gd name="T13" fmla="*/ 0 h 441"/>
                <a:gd name="T14" fmla="*/ 110 w 680"/>
                <a:gd name="T15" fmla="*/ 110 h 441"/>
                <a:gd name="T16" fmla="*/ 60 w 680"/>
                <a:gd name="T17" fmla="*/ 110 h 441"/>
                <a:gd name="T18" fmla="*/ 60 w 680"/>
                <a:gd name="T19" fmla="*/ 0 h 441"/>
                <a:gd name="T20" fmla="*/ 0 w 680"/>
                <a:gd name="T21" fmla="*/ 0 h 441"/>
                <a:gd name="T22" fmla="*/ 50 w 680"/>
                <a:gd name="T23" fmla="*/ 0 h 441"/>
                <a:gd name="T24" fmla="*/ 50 w 680"/>
                <a:gd name="T25" fmla="*/ 50 h 441"/>
                <a:gd name="T26" fmla="*/ 0 w 680"/>
                <a:gd name="T27" fmla="*/ 5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480" y="0"/>
                  </a:moveTo>
                  <a:lnTo>
                    <a:pt x="680" y="0"/>
                  </a:lnTo>
                  <a:lnTo>
                    <a:pt x="680" y="201"/>
                  </a:lnTo>
                  <a:lnTo>
                    <a:pt x="480" y="201"/>
                  </a:lnTo>
                  <a:lnTo>
                    <a:pt x="480" y="0"/>
                  </a:lnTo>
                  <a:close/>
                  <a:moveTo>
                    <a:pt x="240" y="0"/>
                  </a:moveTo>
                  <a:lnTo>
                    <a:pt x="440" y="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5602" name="Picture 2" descr="ÐÐ°ÑÑÐ¸Ð½ÐºÐ¸ Ð¿Ð¾ Ð·Ð°Ð¿ÑÐ¾ÑÑ earthquake victims statist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196752"/>
            <a:ext cx="6847050" cy="42484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93297"/>
            <a:ext cx="3550731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3495675" y="1830388"/>
          <a:ext cx="2151063" cy="4064000"/>
        </p:xfrm>
        <a:graphic>
          <a:graphicData uri="http://schemas.openxmlformats.org/presentationml/2006/ole">
            <p:oleObj spid="_x0000_s21590" name="Формула" r:id="rId4" imgW="114151" imgH="215619" progId="">
              <p:embed/>
            </p:oleObj>
          </a:graphicData>
        </a:graphic>
      </p:graphicFrame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-108520" y="3431881"/>
            <a:ext cx="90159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Переменные </a:t>
            </a:r>
            <a:r>
              <a:rPr kumimoji="0" lang="ru-RU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используемые для указания положения произвольной точки вблизи Земли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27"/>
          <p:cNvGrpSpPr>
            <a:grpSpLocks noChangeAspect="1"/>
          </p:cNvGrpSpPr>
          <p:nvPr/>
        </p:nvGrpSpPr>
        <p:grpSpPr bwMode="auto">
          <a:xfrm>
            <a:off x="1" y="-27384"/>
            <a:ext cx="2915815" cy="1083914"/>
            <a:chOff x="363" y="562"/>
            <a:chExt cx="1768" cy="648"/>
          </a:xfrm>
        </p:grpSpPr>
        <p:sp>
          <p:nvSpPr>
            <p:cNvPr id="16" name="AutoShape 26"/>
            <p:cNvSpPr>
              <a:spLocks noChangeAspect="1" noChangeArrowheads="1" noTextEdit="1"/>
            </p:cNvSpPr>
            <p:nvPr/>
          </p:nvSpPr>
          <p:spPr bwMode="auto">
            <a:xfrm>
              <a:off x="363" y="562"/>
              <a:ext cx="176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363" y="570"/>
              <a:ext cx="1766" cy="64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0"/>
            <p:cNvSpPr>
              <a:spLocks noEditPoints="1"/>
            </p:cNvSpPr>
            <p:nvPr/>
          </p:nvSpPr>
          <p:spPr bwMode="auto">
            <a:xfrm>
              <a:off x="913" y="736"/>
              <a:ext cx="1066" cy="324"/>
            </a:xfrm>
            <a:custGeom>
              <a:avLst/>
              <a:gdLst>
                <a:gd name="T0" fmla="*/ 132 w 2132"/>
                <a:gd name="T1" fmla="*/ 146 h 649"/>
                <a:gd name="T2" fmla="*/ 198 w 2132"/>
                <a:gd name="T3" fmla="*/ 139 h 649"/>
                <a:gd name="T4" fmla="*/ 128 w 2132"/>
                <a:gd name="T5" fmla="*/ 141 h 649"/>
                <a:gd name="T6" fmla="*/ 123 w 2132"/>
                <a:gd name="T7" fmla="*/ 130 h 649"/>
                <a:gd name="T8" fmla="*/ 335 w 2132"/>
                <a:gd name="T9" fmla="*/ 126 h 649"/>
                <a:gd name="T10" fmla="*/ 315 w 2132"/>
                <a:gd name="T11" fmla="*/ 126 h 649"/>
                <a:gd name="T12" fmla="*/ 251 w 2132"/>
                <a:gd name="T13" fmla="*/ 126 h 649"/>
                <a:gd name="T14" fmla="*/ 246 w 2132"/>
                <a:gd name="T15" fmla="*/ 126 h 649"/>
                <a:gd name="T16" fmla="*/ 200 w 2132"/>
                <a:gd name="T17" fmla="*/ 144 h 649"/>
                <a:gd name="T18" fmla="*/ 157 w 2132"/>
                <a:gd name="T19" fmla="*/ 130 h 649"/>
                <a:gd name="T20" fmla="*/ 127 w 2132"/>
                <a:gd name="T21" fmla="*/ 126 h 649"/>
                <a:gd name="T22" fmla="*/ 133 w 2132"/>
                <a:gd name="T23" fmla="*/ 143 h 649"/>
                <a:gd name="T24" fmla="*/ 118 w 2132"/>
                <a:gd name="T25" fmla="*/ 161 h 649"/>
                <a:gd name="T26" fmla="*/ 101 w 2132"/>
                <a:gd name="T27" fmla="*/ 134 h 649"/>
                <a:gd name="T28" fmla="*/ 63 w 2132"/>
                <a:gd name="T29" fmla="*/ 161 h 649"/>
                <a:gd name="T30" fmla="*/ 33 w 2132"/>
                <a:gd name="T31" fmla="*/ 126 h 649"/>
                <a:gd name="T32" fmla="*/ 6 w 2132"/>
                <a:gd name="T33" fmla="*/ 156 h 649"/>
                <a:gd name="T34" fmla="*/ 233 w 2132"/>
                <a:gd name="T35" fmla="*/ 125 h 649"/>
                <a:gd name="T36" fmla="*/ 218 w 2132"/>
                <a:gd name="T37" fmla="*/ 152 h 649"/>
                <a:gd name="T38" fmla="*/ 224 w 2132"/>
                <a:gd name="T39" fmla="*/ 161 h 649"/>
                <a:gd name="T40" fmla="*/ 229 w 2132"/>
                <a:gd name="T41" fmla="*/ 125 h 649"/>
                <a:gd name="T42" fmla="*/ 52 w 2132"/>
                <a:gd name="T43" fmla="*/ 96 h 649"/>
                <a:gd name="T44" fmla="*/ 67 w 2132"/>
                <a:gd name="T45" fmla="*/ 75 h 649"/>
                <a:gd name="T46" fmla="*/ 528 w 2132"/>
                <a:gd name="T47" fmla="*/ 102 h 649"/>
                <a:gd name="T48" fmla="*/ 494 w 2132"/>
                <a:gd name="T49" fmla="*/ 67 h 649"/>
                <a:gd name="T50" fmla="*/ 452 w 2132"/>
                <a:gd name="T51" fmla="*/ 67 h 649"/>
                <a:gd name="T52" fmla="*/ 388 w 2132"/>
                <a:gd name="T53" fmla="*/ 71 h 649"/>
                <a:gd name="T54" fmla="*/ 335 w 2132"/>
                <a:gd name="T55" fmla="*/ 67 h 649"/>
                <a:gd name="T56" fmla="*/ 356 w 2132"/>
                <a:gd name="T57" fmla="*/ 67 h 649"/>
                <a:gd name="T58" fmla="*/ 335 w 2132"/>
                <a:gd name="T59" fmla="*/ 73 h 649"/>
                <a:gd name="T60" fmla="*/ 320 w 2132"/>
                <a:gd name="T61" fmla="*/ 75 h 649"/>
                <a:gd name="T62" fmla="*/ 282 w 2132"/>
                <a:gd name="T63" fmla="*/ 102 h 649"/>
                <a:gd name="T64" fmla="*/ 239 w 2132"/>
                <a:gd name="T65" fmla="*/ 84 h 649"/>
                <a:gd name="T66" fmla="*/ 198 w 2132"/>
                <a:gd name="T67" fmla="*/ 71 h 649"/>
                <a:gd name="T68" fmla="*/ 186 w 2132"/>
                <a:gd name="T69" fmla="*/ 67 h 649"/>
                <a:gd name="T70" fmla="*/ 129 w 2132"/>
                <a:gd name="T71" fmla="*/ 95 h 649"/>
                <a:gd name="T72" fmla="*/ 112 w 2132"/>
                <a:gd name="T73" fmla="*/ 67 h 649"/>
                <a:gd name="T74" fmla="*/ 91 w 2132"/>
                <a:gd name="T75" fmla="*/ 101 h 649"/>
                <a:gd name="T76" fmla="*/ 88 w 2132"/>
                <a:gd name="T77" fmla="*/ 96 h 649"/>
                <a:gd name="T78" fmla="*/ 27 w 2132"/>
                <a:gd name="T79" fmla="*/ 71 h 649"/>
                <a:gd name="T80" fmla="*/ 410 w 2132"/>
                <a:gd name="T81" fmla="*/ 72 h 649"/>
                <a:gd name="T82" fmla="*/ 420 w 2132"/>
                <a:gd name="T83" fmla="*/ 98 h 649"/>
                <a:gd name="T84" fmla="*/ 396 w 2132"/>
                <a:gd name="T85" fmla="*/ 84 h 649"/>
                <a:gd name="T86" fmla="*/ 73 w 2132"/>
                <a:gd name="T87" fmla="*/ 75 h 649"/>
                <a:gd name="T88" fmla="*/ 46 w 2132"/>
                <a:gd name="T89" fmla="*/ 98 h 649"/>
                <a:gd name="T90" fmla="*/ 515 w 2132"/>
                <a:gd name="T91" fmla="*/ 60 h 649"/>
                <a:gd name="T92" fmla="*/ 515 w 2132"/>
                <a:gd name="T93" fmla="*/ 64 h 649"/>
                <a:gd name="T94" fmla="*/ 40 w 2132"/>
                <a:gd name="T95" fmla="*/ 33 h 649"/>
                <a:gd name="T96" fmla="*/ 61 w 2132"/>
                <a:gd name="T97" fmla="*/ 23 h 649"/>
                <a:gd name="T98" fmla="*/ 262 w 2132"/>
                <a:gd name="T99" fmla="*/ 8 h 649"/>
                <a:gd name="T100" fmla="*/ 201 w 2132"/>
                <a:gd name="T101" fmla="*/ 36 h 649"/>
                <a:gd name="T102" fmla="*/ 165 w 2132"/>
                <a:gd name="T103" fmla="*/ 8 h 649"/>
                <a:gd name="T104" fmla="*/ 77 w 2132"/>
                <a:gd name="T105" fmla="*/ 8 h 649"/>
                <a:gd name="T106" fmla="*/ 82 w 2132"/>
                <a:gd name="T107" fmla="*/ 13 h 649"/>
                <a:gd name="T108" fmla="*/ 11 w 2132"/>
                <a:gd name="T109" fmla="*/ 13 h 649"/>
                <a:gd name="T110" fmla="*/ 133 w 2132"/>
                <a:gd name="T111" fmla="*/ 18 h 649"/>
                <a:gd name="T112" fmla="*/ 152 w 2132"/>
                <a:gd name="T113" fmla="*/ 43 h 649"/>
                <a:gd name="T114" fmla="*/ 127 w 2132"/>
                <a:gd name="T115" fmla="*/ 16 h 649"/>
                <a:gd name="T116" fmla="*/ 67 w 2132"/>
                <a:gd name="T117" fmla="*/ 26 h 649"/>
                <a:gd name="T118" fmla="*/ 33 w 2132"/>
                <a:gd name="T119" fmla="*/ 31 h 649"/>
                <a:gd name="T120" fmla="*/ 248 w 2132"/>
                <a:gd name="T121" fmla="*/ 2 h 649"/>
                <a:gd name="T122" fmla="*/ 242 w 2132"/>
                <a:gd name="T123" fmla="*/ 0 h 6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1"/>
            <p:cNvSpPr>
              <a:spLocks noEditPoints="1"/>
            </p:cNvSpPr>
            <p:nvPr/>
          </p:nvSpPr>
          <p:spPr bwMode="auto">
            <a:xfrm>
              <a:off x="513" y="839"/>
              <a:ext cx="340" cy="220"/>
            </a:xfrm>
            <a:custGeom>
              <a:avLst/>
              <a:gdLst>
                <a:gd name="T0" fmla="*/ 60 w 680"/>
                <a:gd name="T1" fmla="*/ 60 h 441"/>
                <a:gd name="T2" fmla="*/ 110 w 680"/>
                <a:gd name="T3" fmla="*/ 60 h 441"/>
                <a:gd name="T4" fmla="*/ 110 w 680"/>
                <a:gd name="T5" fmla="*/ 110 h 441"/>
                <a:gd name="T6" fmla="*/ 60 w 680"/>
                <a:gd name="T7" fmla="*/ 110 h 441"/>
                <a:gd name="T8" fmla="*/ 60 w 680"/>
                <a:gd name="T9" fmla="*/ 60 h 441"/>
                <a:gd name="T10" fmla="*/ 120 w 680"/>
                <a:gd name="T11" fmla="*/ 0 h 441"/>
                <a:gd name="T12" fmla="*/ 170 w 680"/>
                <a:gd name="T13" fmla="*/ 0 h 441"/>
                <a:gd name="T14" fmla="*/ 170 w 680"/>
                <a:gd name="T15" fmla="*/ 110 h 441"/>
                <a:gd name="T16" fmla="*/ 120 w 680"/>
                <a:gd name="T17" fmla="*/ 110 h 441"/>
                <a:gd name="T18" fmla="*/ 120 w 680"/>
                <a:gd name="T19" fmla="*/ 0 h 441"/>
                <a:gd name="T20" fmla="*/ 0 w 680"/>
                <a:gd name="T21" fmla="*/ 0 h 441"/>
                <a:gd name="T22" fmla="*/ 50 w 680"/>
                <a:gd name="T23" fmla="*/ 0 h 441"/>
                <a:gd name="T24" fmla="*/ 50 w 680"/>
                <a:gd name="T25" fmla="*/ 110 h 441"/>
                <a:gd name="T26" fmla="*/ 0 w 680"/>
                <a:gd name="T27" fmla="*/ 11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240" y="240"/>
                  </a:moveTo>
                  <a:lnTo>
                    <a:pt x="440" y="24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240"/>
                  </a:lnTo>
                  <a:close/>
                  <a:moveTo>
                    <a:pt x="480" y="0"/>
                  </a:moveTo>
                  <a:lnTo>
                    <a:pt x="680" y="0"/>
                  </a:lnTo>
                  <a:lnTo>
                    <a:pt x="680" y="441"/>
                  </a:lnTo>
                  <a:lnTo>
                    <a:pt x="480" y="441"/>
                  </a:lnTo>
                  <a:lnTo>
                    <a:pt x="48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2"/>
            <p:cNvSpPr>
              <a:spLocks noEditPoints="1"/>
            </p:cNvSpPr>
            <p:nvPr/>
          </p:nvSpPr>
          <p:spPr bwMode="auto">
            <a:xfrm>
              <a:off x="513" y="719"/>
              <a:ext cx="340" cy="220"/>
            </a:xfrm>
            <a:custGeom>
              <a:avLst/>
              <a:gdLst>
                <a:gd name="T0" fmla="*/ 120 w 680"/>
                <a:gd name="T1" fmla="*/ 0 h 441"/>
                <a:gd name="T2" fmla="*/ 170 w 680"/>
                <a:gd name="T3" fmla="*/ 0 h 441"/>
                <a:gd name="T4" fmla="*/ 170 w 680"/>
                <a:gd name="T5" fmla="*/ 50 h 441"/>
                <a:gd name="T6" fmla="*/ 120 w 680"/>
                <a:gd name="T7" fmla="*/ 50 h 441"/>
                <a:gd name="T8" fmla="*/ 120 w 680"/>
                <a:gd name="T9" fmla="*/ 0 h 441"/>
                <a:gd name="T10" fmla="*/ 60 w 680"/>
                <a:gd name="T11" fmla="*/ 0 h 441"/>
                <a:gd name="T12" fmla="*/ 110 w 680"/>
                <a:gd name="T13" fmla="*/ 0 h 441"/>
                <a:gd name="T14" fmla="*/ 110 w 680"/>
                <a:gd name="T15" fmla="*/ 110 h 441"/>
                <a:gd name="T16" fmla="*/ 60 w 680"/>
                <a:gd name="T17" fmla="*/ 110 h 441"/>
                <a:gd name="T18" fmla="*/ 60 w 680"/>
                <a:gd name="T19" fmla="*/ 0 h 441"/>
                <a:gd name="T20" fmla="*/ 0 w 680"/>
                <a:gd name="T21" fmla="*/ 0 h 441"/>
                <a:gd name="T22" fmla="*/ 50 w 680"/>
                <a:gd name="T23" fmla="*/ 0 h 441"/>
                <a:gd name="T24" fmla="*/ 50 w 680"/>
                <a:gd name="T25" fmla="*/ 50 h 441"/>
                <a:gd name="T26" fmla="*/ 0 w 680"/>
                <a:gd name="T27" fmla="*/ 5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480" y="0"/>
                  </a:moveTo>
                  <a:lnTo>
                    <a:pt x="680" y="0"/>
                  </a:lnTo>
                  <a:lnTo>
                    <a:pt x="680" y="201"/>
                  </a:lnTo>
                  <a:lnTo>
                    <a:pt x="480" y="201"/>
                  </a:lnTo>
                  <a:lnTo>
                    <a:pt x="480" y="0"/>
                  </a:lnTo>
                  <a:close/>
                  <a:moveTo>
                    <a:pt x="240" y="0"/>
                  </a:moveTo>
                  <a:lnTo>
                    <a:pt x="440" y="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/>
              <a:t>Расчет влияния приливных сил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3172942B-63D3-4184-AB94-BD2414CAF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43741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6E857B77-702C-482B-919B-4FD988898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5408591"/>
              </p:ext>
            </p:extLst>
          </p:nvPr>
        </p:nvGraphicFramePr>
        <p:xfrm>
          <a:off x="608560" y="4082770"/>
          <a:ext cx="5472735" cy="1106674"/>
        </p:xfrm>
        <a:graphic>
          <a:graphicData uri="http://schemas.openxmlformats.org/presentationml/2006/ole">
            <p:oleObj spid="_x0000_s21591" r:id="rId5" imgW="4089400" imgH="939800" progId="">
              <p:embed/>
            </p:oleObj>
          </a:graphicData>
        </a:graphic>
      </p:graphicFrame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16F3631B-C6EF-4F9B-9F3B-F8950FA6E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783" y="54807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E8F7F491-11A5-44E1-A4F1-479A983420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2877393"/>
              </p:ext>
            </p:extLst>
          </p:nvPr>
        </p:nvGraphicFramePr>
        <p:xfrm>
          <a:off x="608560" y="5208450"/>
          <a:ext cx="3208338" cy="609600"/>
        </p:xfrm>
        <a:graphic>
          <a:graphicData uri="http://schemas.openxmlformats.org/presentationml/2006/ole">
            <p:oleObj spid="_x0000_s21592" r:id="rId6" imgW="2374900" imgH="444500" progId="">
              <p:embed/>
            </p:oleObj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7C997C-935F-4D2A-9450-E7A13BA6360D}"/>
              </a:ext>
            </a:extLst>
          </p:cNvPr>
          <p:cNvSpPr txBox="1"/>
          <p:nvPr/>
        </p:nvSpPr>
        <p:spPr>
          <a:xfrm>
            <a:off x="5928022" y="5335461"/>
            <a:ext cx="297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Горизонтальная компонента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716957D-4555-47A2-A4EA-BBCFDF31BDBF}"/>
              </a:ext>
            </a:extLst>
          </p:cNvPr>
          <p:cNvSpPr txBox="1"/>
          <p:nvPr/>
        </p:nvSpPr>
        <p:spPr>
          <a:xfrm>
            <a:off x="6058493" y="4455685"/>
            <a:ext cx="278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Вертикальная компонента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F09301-50B5-4B25-897E-D22A439DBAAF}"/>
                  </a:ext>
                </a:extLst>
              </p:cNvPr>
              <p:cNvSpPr txBox="1"/>
              <p:nvPr/>
            </p:nvSpPr>
            <p:spPr>
              <a:xfrm>
                <a:off x="620929" y="5833123"/>
                <a:ext cx="3146439" cy="276999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AF09301-50B5-4B25-897E-D22A439DB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29" y="5833123"/>
                <a:ext cx="3146439" cy="276999"/>
              </a:xfrm>
              <a:prstGeom prst="rect">
                <a:avLst/>
              </a:prstGeom>
              <a:blipFill>
                <a:blip r:embed="rId7" cstate="print"/>
                <a:stretch>
                  <a:fillRect l="-385" r="-771" b="-29167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8">
            <a:extLst>
              <a:ext uri="{FF2B5EF4-FFF2-40B4-BE49-F238E27FC236}">
                <a16:creationId xmlns:a16="http://schemas.microsoft.com/office/drawing/2014/main" xmlns="" id="{8D3C7156-868B-48E7-8E10-3188E161CB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50256" y="1639871"/>
            <a:ext cx="5256213" cy="1808163"/>
            <a:chOff x="1066" y="1003"/>
            <a:chExt cx="3311" cy="1139"/>
          </a:xfrm>
        </p:grpSpPr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xmlns="" id="{EF082AD5-6E86-40D2-8498-39D620C39D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66" y="1026"/>
              <a:ext cx="3311" cy="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xmlns="" id="{0752E5BA-D4C6-46B6-94DD-6B3D42AD3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1392"/>
              <a:ext cx="456" cy="353"/>
            </a:xfrm>
            <a:prstGeom prst="ellipse">
              <a:avLst/>
            </a:prstGeom>
            <a:solidFill>
              <a:srgbClr val="00A3D3"/>
            </a:solidFill>
            <a:ln w="4763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5CD802BF-DE03-4C07-8EA9-D9DA52961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" y="1352"/>
              <a:ext cx="238" cy="216"/>
            </a:xfrm>
            <a:custGeom>
              <a:avLst/>
              <a:gdLst>
                <a:gd name="T0" fmla="*/ 1585 w 1585"/>
                <a:gd name="T1" fmla="*/ 1860 h 1860"/>
                <a:gd name="T2" fmla="*/ 601 w 1585"/>
                <a:gd name="T3" fmla="*/ 705 h 1860"/>
                <a:gd name="T4" fmla="*/ 439 w 1585"/>
                <a:gd name="T5" fmla="*/ 515 h 1860"/>
                <a:gd name="T6" fmla="*/ 0 w 1585"/>
                <a:gd name="T7" fmla="*/ 0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5" h="1860">
                  <a:moveTo>
                    <a:pt x="1585" y="1860"/>
                  </a:moveTo>
                  <a:lnTo>
                    <a:pt x="601" y="705"/>
                  </a:lnTo>
                  <a:moveTo>
                    <a:pt x="439" y="515"/>
                  </a:move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3273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xmlns="" id="{96A84E88-3862-4D7D-84C6-AF84C6192B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2" y="1567"/>
              <a:ext cx="457" cy="1"/>
            </a:xfrm>
            <a:prstGeom prst="line">
              <a:avLst/>
            </a:prstGeom>
            <a:noFill/>
            <a:ln w="1588" cap="flat">
              <a:solidFill>
                <a:srgbClr val="3273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5C71A9A3-7091-4459-B45F-9264FF277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1312"/>
              <a:ext cx="231" cy="62"/>
            </a:xfrm>
            <a:custGeom>
              <a:avLst/>
              <a:gdLst>
                <a:gd name="T0" fmla="*/ 3 w 1538"/>
                <a:gd name="T1" fmla="*/ 527 h 530"/>
                <a:gd name="T2" fmla="*/ 10 w 1538"/>
                <a:gd name="T3" fmla="*/ 515 h 530"/>
                <a:gd name="T4" fmla="*/ 222 w 1538"/>
                <a:gd name="T5" fmla="*/ 209 h 530"/>
                <a:gd name="T6" fmla="*/ 324 w 1538"/>
                <a:gd name="T7" fmla="*/ 295 h 530"/>
                <a:gd name="T8" fmla="*/ 369 w 1538"/>
                <a:gd name="T9" fmla="*/ 270 h 530"/>
                <a:gd name="T10" fmla="*/ 415 w 1538"/>
                <a:gd name="T11" fmla="*/ 245 h 530"/>
                <a:gd name="T12" fmla="*/ 462 w 1538"/>
                <a:gd name="T13" fmla="*/ 222 h 530"/>
                <a:gd name="T14" fmla="*/ 509 w 1538"/>
                <a:gd name="T15" fmla="*/ 199 h 530"/>
                <a:gd name="T16" fmla="*/ 556 w 1538"/>
                <a:gd name="T17" fmla="*/ 178 h 530"/>
                <a:gd name="T18" fmla="*/ 604 w 1538"/>
                <a:gd name="T19" fmla="*/ 158 h 530"/>
                <a:gd name="T20" fmla="*/ 653 w 1538"/>
                <a:gd name="T21" fmla="*/ 140 h 530"/>
                <a:gd name="T22" fmla="*/ 701 w 1538"/>
                <a:gd name="T23" fmla="*/ 122 h 530"/>
                <a:gd name="T24" fmla="*/ 750 w 1538"/>
                <a:gd name="T25" fmla="*/ 106 h 530"/>
                <a:gd name="T26" fmla="*/ 800 w 1538"/>
                <a:gd name="T27" fmla="*/ 90 h 530"/>
                <a:gd name="T28" fmla="*/ 849 w 1538"/>
                <a:gd name="T29" fmla="*/ 76 h 530"/>
                <a:gd name="T30" fmla="*/ 899 w 1538"/>
                <a:gd name="T31" fmla="*/ 63 h 530"/>
                <a:gd name="T32" fmla="*/ 949 w 1538"/>
                <a:gd name="T33" fmla="*/ 52 h 530"/>
                <a:gd name="T34" fmla="*/ 1000 w 1538"/>
                <a:gd name="T35" fmla="*/ 41 h 530"/>
                <a:gd name="T36" fmla="*/ 1050 w 1538"/>
                <a:gd name="T37" fmla="*/ 32 h 530"/>
                <a:gd name="T38" fmla="*/ 1101 w 1538"/>
                <a:gd name="T39" fmla="*/ 24 h 530"/>
                <a:gd name="T40" fmla="*/ 1152 w 1538"/>
                <a:gd name="T41" fmla="*/ 17 h 530"/>
                <a:gd name="T42" fmla="*/ 1203 w 1538"/>
                <a:gd name="T43" fmla="*/ 11 h 530"/>
                <a:gd name="T44" fmla="*/ 1255 w 1538"/>
                <a:gd name="T45" fmla="*/ 6 h 530"/>
                <a:gd name="T46" fmla="*/ 1306 w 1538"/>
                <a:gd name="T47" fmla="*/ 3 h 530"/>
                <a:gd name="T48" fmla="*/ 1357 w 1538"/>
                <a:gd name="T49" fmla="*/ 1 h 530"/>
                <a:gd name="T50" fmla="*/ 1409 w 1538"/>
                <a:gd name="T51" fmla="*/ 0 h 530"/>
                <a:gd name="T52" fmla="*/ 1461 w 1538"/>
                <a:gd name="T53" fmla="*/ 0 h 530"/>
                <a:gd name="T54" fmla="*/ 1512 w 1538"/>
                <a:gd name="T55" fmla="*/ 1 h 530"/>
                <a:gd name="T56" fmla="*/ 1538 w 1538"/>
                <a:gd name="T57" fmla="*/ 10 h 530"/>
                <a:gd name="T58" fmla="*/ 1486 w 1538"/>
                <a:gd name="T59" fmla="*/ 8 h 530"/>
                <a:gd name="T60" fmla="*/ 1435 w 1538"/>
                <a:gd name="T61" fmla="*/ 7 h 530"/>
                <a:gd name="T62" fmla="*/ 1383 w 1538"/>
                <a:gd name="T63" fmla="*/ 8 h 530"/>
                <a:gd name="T64" fmla="*/ 1332 w 1538"/>
                <a:gd name="T65" fmla="*/ 9 h 530"/>
                <a:gd name="T66" fmla="*/ 1281 w 1538"/>
                <a:gd name="T67" fmla="*/ 12 h 530"/>
                <a:gd name="T68" fmla="*/ 1230 w 1538"/>
                <a:gd name="T69" fmla="*/ 16 h 530"/>
                <a:gd name="T70" fmla="*/ 1179 w 1538"/>
                <a:gd name="T71" fmla="*/ 21 h 530"/>
                <a:gd name="T72" fmla="*/ 1128 w 1538"/>
                <a:gd name="T73" fmla="*/ 27 h 530"/>
                <a:gd name="T74" fmla="*/ 1077 w 1538"/>
                <a:gd name="T75" fmla="*/ 35 h 530"/>
                <a:gd name="T76" fmla="*/ 1026 w 1538"/>
                <a:gd name="T77" fmla="*/ 44 h 530"/>
                <a:gd name="T78" fmla="*/ 976 w 1538"/>
                <a:gd name="T79" fmla="*/ 54 h 530"/>
                <a:gd name="T80" fmla="*/ 926 w 1538"/>
                <a:gd name="T81" fmla="*/ 65 h 530"/>
                <a:gd name="T82" fmla="*/ 876 w 1538"/>
                <a:gd name="T83" fmla="*/ 77 h 530"/>
                <a:gd name="T84" fmla="*/ 826 w 1538"/>
                <a:gd name="T85" fmla="*/ 91 h 530"/>
                <a:gd name="T86" fmla="*/ 777 w 1538"/>
                <a:gd name="T87" fmla="*/ 105 h 530"/>
                <a:gd name="T88" fmla="*/ 728 w 1538"/>
                <a:gd name="T89" fmla="*/ 121 h 530"/>
                <a:gd name="T90" fmla="*/ 679 w 1538"/>
                <a:gd name="T91" fmla="*/ 138 h 530"/>
                <a:gd name="T92" fmla="*/ 631 w 1538"/>
                <a:gd name="T93" fmla="*/ 156 h 530"/>
                <a:gd name="T94" fmla="*/ 583 w 1538"/>
                <a:gd name="T95" fmla="*/ 175 h 530"/>
                <a:gd name="T96" fmla="*/ 536 w 1538"/>
                <a:gd name="T97" fmla="*/ 196 h 530"/>
                <a:gd name="T98" fmla="*/ 489 w 1538"/>
                <a:gd name="T99" fmla="*/ 217 h 530"/>
                <a:gd name="T100" fmla="*/ 442 w 1538"/>
                <a:gd name="T101" fmla="*/ 240 h 530"/>
                <a:gd name="T102" fmla="*/ 396 w 1538"/>
                <a:gd name="T103" fmla="*/ 264 h 530"/>
                <a:gd name="T104" fmla="*/ 350 w 1538"/>
                <a:gd name="T105" fmla="*/ 289 h 530"/>
                <a:gd name="T106" fmla="*/ 310 w 1538"/>
                <a:gd name="T107" fmla="*/ 312 h 530"/>
                <a:gd name="T108" fmla="*/ 16 w 1538"/>
                <a:gd name="T109" fmla="*/ 521 h 530"/>
                <a:gd name="T110" fmla="*/ 5 w 1538"/>
                <a:gd name="T111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38" h="530">
                  <a:moveTo>
                    <a:pt x="5" y="530"/>
                  </a:moveTo>
                  <a:lnTo>
                    <a:pt x="3" y="527"/>
                  </a:lnTo>
                  <a:lnTo>
                    <a:pt x="0" y="524"/>
                  </a:lnTo>
                  <a:lnTo>
                    <a:pt x="10" y="515"/>
                  </a:lnTo>
                  <a:lnTo>
                    <a:pt x="11" y="515"/>
                  </a:lnTo>
                  <a:lnTo>
                    <a:pt x="222" y="209"/>
                  </a:lnTo>
                  <a:lnTo>
                    <a:pt x="305" y="306"/>
                  </a:lnTo>
                  <a:lnTo>
                    <a:pt x="324" y="295"/>
                  </a:lnTo>
                  <a:lnTo>
                    <a:pt x="346" y="282"/>
                  </a:lnTo>
                  <a:lnTo>
                    <a:pt x="369" y="270"/>
                  </a:lnTo>
                  <a:lnTo>
                    <a:pt x="392" y="257"/>
                  </a:lnTo>
                  <a:lnTo>
                    <a:pt x="415" y="245"/>
                  </a:lnTo>
                  <a:lnTo>
                    <a:pt x="439" y="233"/>
                  </a:lnTo>
                  <a:lnTo>
                    <a:pt x="462" y="222"/>
                  </a:lnTo>
                  <a:lnTo>
                    <a:pt x="485" y="210"/>
                  </a:lnTo>
                  <a:lnTo>
                    <a:pt x="509" y="199"/>
                  </a:lnTo>
                  <a:lnTo>
                    <a:pt x="533" y="189"/>
                  </a:lnTo>
                  <a:lnTo>
                    <a:pt x="556" y="178"/>
                  </a:lnTo>
                  <a:lnTo>
                    <a:pt x="580" y="168"/>
                  </a:lnTo>
                  <a:lnTo>
                    <a:pt x="604" y="158"/>
                  </a:lnTo>
                  <a:lnTo>
                    <a:pt x="628" y="149"/>
                  </a:lnTo>
                  <a:lnTo>
                    <a:pt x="653" y="140"/>
                  </a:lnTo>
                  <a:lnTo>
                    <a:pt x="677" y="131"/>
                  </a:lnTo>
                  <a:lnTo>
                    <a:pt x="701" y="122"/>
                  </a:lnTo>
                  <a:lnTo>
                    <a:pt x="726" y="114"/>
                  </a:lnTo>
                  <a:lnTo>
                    <a:pt x="750" y="106"/>
                  </a:lnTo>
                  <a:lnTo>
                    <a:pt x="775" y="98"/>
                  </a:lnTo>
                  <a:lnTo>
                    <a:pt x="800" y="90"/>
                  </a:lnTo>
                  <a:lnTo>
                    <a:pt x="824" y="83"/>
                  </a:lnTo>
                  <a:lnTo>
                    <a:pt x="849" y="76"/>
                  </a:lnTo>
                  <a:lnTo>
                    <a:pt x="874" y="70"/>
                  </a:lnTo>
                  <a:lnTo>
                    <a:pt x="899" y="63"/>
                  </a:lnTo>
                  <a:lnTo>
                    <a:pt x="924" y="57"/>
                  </a:lnTo>
                  <a:lnTo>
                    <a:pt x="949" y="52"/>
                  </a:lnTo>
                  <a:lnTo>
                    <a:pt x="974" y="46"/>
                  </a:lnTo>
                  <a:lnTo>
                    <a:pt x="1000" y="41"/>
                  </a:lnTo>
                  <a:lnTo>
                    <a:pt x="1025" y="36"/>
                  </a:lnTo>
                  <a:lnTo>
                    <a:pt x="1050" y="32"/>
                  </a:lnTo>
                  <a:lnTo>
                    <a:pt x="1076" y="28"/>
                  </a:lnTo>
                  <a:lnTo>
                    <a:pt x="1101" y="24"/>
                  </a:lnTo>
                  <a:lnTo>
                    <a:pt x="1127" y="20"/>
                  </a:lnTo>
                  <a:lnTo>
                    <a:pt x="1152" y="17"/>
                  </a:lnTo>
                  <a:lnTo>
                    <a:pt x="1178" y="14"/>
                  </a:lnTo>
                  <a:lnTo>
                    <a:pt x="1203" y="11"/>
                  </a:lnTo>
                  <a:lnTo>
                    <a:pt x="1229" y="8"/>
                  </a:lnTo>
                  <a:lnTo>
                    <a:pt x="1255" y="6"/>
                  </a:lnTo>
                  <a:lnTo>
                    <a:pt x="1280" y="4"/>
                  </a:lnTo>
                  <a:lnTo>
                    <a:pt x="1306" y="3"/>
                  </a:lnTo>
                  <a:lnTo>
                    <a:pt x="1332" y="2"/>
                  </a:lnTo>
                  <a:lnTo>
                    <a:pt x="1357" y="1"/>
                  </a:lnTo>
                  <a:lnTo>
                    <a:pt x="1383" y="0"/>
                  </a:lnTo>
                  <a:lnTo>
                    <a:pt x="1409" y="0"/>
                  </a:lnTo>
                  <a:lnTo>
                    <a:pt x="1435" y="0"/>
                  </a:lnTo>
                  <a:lnTo>
                    <a:pt x="1461" y="0"/>
                  </a:lnTo>
                  <a:lnTo>
                    <a:pt x="1486" y="0"/>
                  </a:lnTo>
                  <a:lnTo>
                    <a:pt x="1512" y="1"/>
                  </a:lnTo>
                  <a:lnTo>
                    <a:pt x="1538" y="2"/>
                  </a:lnTo>
                  <a:lnTo>
                    <a:pt x="1538" y="10"/>
                  </a:lnTo>
                  <a:lnTo>
                    <a:pt x="1512" y="9"/>
                  </a:lnTo>
                  <a:lnTo>
                    <a:pt x="1486" y="8"/>
                  </a:lnTo>
                  <a:lnTo>
                    <a:pt x="1460" y="7"/>
                  </a:lnTo>
                  <a:lnTo>
                    <a:pt x="1435" y="7"/>
                  </a:lnTo>
                  <a:lnTo>
                    <a:pt x="1409" y="7"/>
                  </a:lnTo>
                  <a:lnTo>
                    <a:pt x="1383" y="8"/>
                  </a:lnTo>
                  <a:lnTo>
                    <a:pt x="1358" y="8"/>
                  </a:lnTo>
                  <a:lnTo>
                    <a:pt x="1332" y="9"/>
                  </a:lnTo>
                  <a:lnTo>
                    <a:pt x="1306" y="10"/>
                  </a:lnTo>
                  <a:lnTo>
                    <a:pt x="1281" y="12"/>
                  </a:lnTo>
                  <a:lnTo>
                    <a:pt x="1255" y="14"/>
                  </a:lnTo>
                  <a:lnTo>
                    <a:pt x="1230" y="16"/>
                  </a:lnTo>
                  <a:lnTo>
                    <a:pt x="1204" y="18"/>
                  </a:lnTo>
                  <a:lnTo>
                    <a:pt x="1179" y="21"/>
                  </a:lnTo>
                  <a:lnTo>
                    <a:pt x="1153" y="24"/>
                  </a:lnTo>
                  <a:lnTo>
                    <a:pt x="1128" y="27"/>
                  </a:lnTo>
                  <a:lnTo>
                    <a:pt x="1102" y="31"/>
                  </a:lnTo>
                  <a:lnTo>
                    <a:pt x="1077" y="35"/>
                  </a:lnTo>
                  <a:lnTo>
                    <a:pt x="1052" y="39"/>
                  </a:lnTo>
                  <a:lnTo>
                    <a:pt x="1026" y="44"/>
                  </a:lnTo>
                  <a:lnTo>
                    <a:pt x="1001" y="49"/>
                  </a:lnTo>
                  <a:lnTo>
                    <a:pt x="976" y="54"/>
                  </a:lnTo>
                  <a:lnTo>
                    <a:pt x="951" y="59"/>
                  </a:lnTo>
                  <a:lnTo>
                    <a:pt x="926" y="65"/>
                  </a:lnTo>
                  <a:lnTo>
                    <a:pt x="901" y="71"/>
                  </a:lnTo>
                  <a:lnTo>
                    <a:pt x="876" y="77"/>
                  </a:lnTo>
                  <a:lnTo>
                    <a:pt x="851" y="84"/>
                  </a:lnTo>
                  <a:lnTo>
                    <a:pt x="826" y="91"/>
                  </a:lnTo>
                  <a:lnTo>
                    <a:pt x="802" y="98"/>
                  </a:lnTo>
                  <a:lnTo>
                    <a:pt x="777" y="105"/>
                  </a:lnTo>
                  <a:lnTo>
                    <a:pt x="753" y="113"/>
                  </a:lnTo>
                  <a:lnTo>
                    <a:pt x="728" y="121"/>
                  </a:lnTo>
                  <a:lnTo>
                    <a:pt x="704" y="129"/>
                  </a:lnTo>
                  <a:lnTo>
                    <a:pt x="679" y="138"/>
                  </a:lnTo>
                  <a:lnTo>
                    <a:pt x="655" y="147"/>
                  </a:lnTo>
                  <a:lnTo>
                    <a:pt x="631" y="156"/>
                  </a:lnTo>
                  <a:lnTo>
                    <a:pt x="607" y="166"/>
                  </a:lnTo>
                  <a:lnTo>
                    <a:pt x="583" y="175"/>
                  </a:lnTo>
                  <a:lnTo>
                    <a:pt x="559" y="185"/>
                  </a:lnTo>
                  <a:lnTo>
                    <a:pt x="536" y="196"/>
                  </a:lnTo>
                  <a:lnTo>
                    <a:pt x="512" y="206"/>
                  </a:lnTo>
                  <a:lnTo>
                    <a:pt x="489" y="217"/>
                  </a:lnTo>
                  <a:lnTo>
                    <a:pt x="465" y="229"/>
                  </a:lnTo>
                  <a:lnTo>
                    <a:pt x="442" y="240"/>
                  </a:lnTo>
                  <a:lnTo>
                    <a:pt x="419" y="252"/>
                  </a:lnTo>
                  <a:lnTo>
                    <a:pt x="396" y="264"/>
                  </a:lnTo>
                  <a:lnTo>
                    <a:pt x="373" y="276"/>
                  </a:lnTo>
                  <a:lnTo>
                    <a:pt x="350" y="289"/>
                  </a:lnTo>
                  <a:lnTo>
                    <a:pt x="328" y="302"/>
                  </a:lnTo>
                  <a:lnTo>
                    <a:pt x="310" y="312"/>
                  </a:lnTo>
                  <a:lnTo>
                    <a:pt x="352" y="361"/>
                  </a:lnTo>
                  <a:lnTo>
                    <a:pt x="16" y="521"/>
                  </a:lnTo>
                  <a:lnTo>
                    <a:pt x="15" y="521"/>
                  </a:lnTo>
                  <a:lnTo>
                    <a:pt x="5" y="530"/>
                  </a:lnTo>
                  <a:close/>
                </a:path>
              </a:pathLst>
            </a:custGeom>
            <a:solidFill>
              <a:srgbClr val="327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85F7499D-32CE-4C94-92E1-FE002192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394"/>
              <a:ext cx="104" cy="173"/>
            </a:xfrm>
            <a:custGeom>
              <a:avLst/>
              <a:gdLst>
                <a:gd name="T0" fmla="*/ 593 w 688"/>
                <a:gd name="T1" fmla="*/ 1472 h 1486"/>
                <a:gd name="T2" fmla="*/ 589 w 688"/>
                <a:gd name="T3" fmla="*/ 1486 h 1486"/>
                <a:gd name="T4" fmla="*/ 585 w 688"/>
                <a:gd name="T5" fmla="*/ 1472 h 1486"/>
                <a:gd name="T6" fmla="*/ 552 w 688"/>
                <a:gd name="T7" fmla="*/ 1113 h 1486"/>
                <a:gd name="T8" fmla="*/ 545 w 688"/>
                <a:gd name="T9" fmla="*/ 1074 h 1486"/>
                <a:gd name="T10" fmla="*/ 534 w 688"/>
                <a:gd name="T11" fmla="*/ 1024 h 1486"/>
                <a:gd name="T12" fmla="*/ 523 w 688"/>
                <a:gd name="T13" fmla="*/ 974 h 1486"/>
                <a:gd name="T14" fmla="*/ 510 w 688"/>
                <a:gd name="T15" fmla="*/ 925 h 1486"/>
                <a:gd name="T16" fmla="*/ 496 w 688"/>
                <a:gd name="T17" fmla="*/ 876 h 1486"/>
                <a:gd name="T18" fmla="*/ 481 w 688"/>
                <a:gd name="T19" fmla="*/ 827 h 1486"/>
                <a:gd name="T20" fmla="*/ 465 w 688"/>
                <a:gd name="T21" fmla="*/ 779 h 1486"/>
                <a:gd name="T22" fmla="*/ 448 w 688"/>
                <a:gd name="T23" fmla="*/ 731 h 1486"/>
                <a:gd name="T24" fmla="*/ 430 w 688"/>
                <a:gd name="T25" fmla="*/ 684 h 1486"/>
                <a:gd name="T26" fmla="*/ 410 w 688"/>
                <a:gd name="T27" fmla="*/ 637 h 1486"/>
                <a:gd name="T28" fmla="*/ 390 w 688"/>
                <a:gd name="T29" fmla="*/ 591 h 1486"/>
                <a:gd name="T30" fmla="*/ 368 w 688"/>
                <a:gd name="T31" fmla="*/ 545 h 1486"/>
                <a:gd name="T32" fmla="*/ 346 w 688"/>
                <a:gd name="T33" fmla="*/ 500 h 1486"/>
                <a:gd name="T34" fmla="*/ 322 w 688"/>
                <a:gd name="T35" fmla="*/ 455 h 1486"/>
                <a:gd name="T36" fmla="*/ 298 w 688"/>
                <a:gd name="T37" fmla="*/ 411 h 1486"/>
                <a:gd name="T38" fmla="*/ 272 w 688"/>
                <a:gd name="T39" fmla="*/ 368 h 1486"/>
                <a:gd name="T40" fmla="*/ 246 w 688"/>
                <a:gd name="T41" fmla="*/ 325 h 1486"/>
                <a:gd name="T42" fmla="*/ 218 w 688"/>
                <a:gd name="T43" fmla="*/ 282 h 1486"/>
                <a:gd name="T44" fmla="*/ 190 w 688"/>
                <a:gd name="T45" fmla="*/ 241 h 1486"/>
                <a:gd name="T46" fmla="*/ 161 w 688"/>
                <a:gd name="T47" fmla="*/ 200 h 1486"/>
                <a:gd name="T48" fmla="*/ 130 w 688"/>
                <a:gd name="T49" fmla="*/ 159 h 1486"/>
                <a:gd name="T50" fmla="*/ 99 w 688"/>
                <a:gd name="T51" fmla="*/ 120 h 1486"/>
                <a:gd name="T52" fmla="*/ 67 w 688"/>
                <a:gd name="T53" fmla="*/ 81 h 1486"/>
                <a:gd name="T54" fmla="*/ 34 w 688"/>
                <a:gd name="T55" fmla="*/ 42 h 1486"/>
                <a:gd name="T56" fmla="*/ 0 w 688"/>
                <a:gd name="T57" fmla="*/ 5 h 1486"/>
                <a:gd name="T58" fmla="*/ 22 w 688"/>
                <a:gd name="T59" fmla="*/ 19 h 1486"/>
                <a:gd name="T60" fmla="*/ 56 w 688"/>
                <a:gd name="T61" fmla="*/ 56 h 1486"/>
                <a:gd name="T62" fmla="*/ 89 w 688"/>
                <a:gd name="T63" fmla="*/ 95 h 1486"/>
                <a:gd name="T64" fmla="*/ 121 w 688"/>
                <a:gd name="T65" fmla="*/ 135 h 1486"/>
                <a:gd name="T66" fmla="*/ 152 w 688"/>
                <a:gd name="T67" fmla="*/ 175 h 1486"/>
                <a:gd name="T68" fmla="*/ 182 w 688"/>
                <a:gd name="T69" fmla="*/ 216 h 1486"/>
                <a:gd name="T70" fmla="*/ 211 w 688"/>
                <a:gd name="T71" fmla="*/ 257 h 1486"/>
                <a:gd name="T72" fmla="*/ 239 w 688"/>
                <a:gd name="T73" fmla="*/ 299 h 1486"/>
                <a:gd name="T74" fmla="*/ 266 w 688"/>
                <a:gd name="T75" fmla="*/ 342 h 1486"/>
                <a:gd name="T76" fmla="*/ 292 w 688"/>
                <a:gd name="T77" fmla="*/ 385 h 1486"/>
                <a:gd name="T78" fmla="*/ 317 w 688"/>
                <a:gd name="T79" fmla="*/ 429 h 1486"/>
                <a:gd name="T80" fmla="*/ 341 w 688"/>
                <a:gd name="T81" fmla="*/ 474 h 1486"/>
                <a:gd name="T82" fmla="*/ 364 w 688"/>
                <a:gd name="T83" fmla="*/ 519 h 1486"/>
                <a:gd name="T84" fmla="*/ 386 w 688"/>
                <a:gd name="T85" fmla="*/ 565 h 1486"/>
                <a:gd name="T86" fmla="*/ 407 w 688"/>
                <a:gd name="T87" fmla="*/ 611 h 1486"/>
                <a:gd name="T88" fmla="*/ 427 w 688"/>
                <a:gd name="T89" fmla="*/ 658 h 1486"/>
                <a:gd name="T90" fmla="*/ 446 w 688"/>
                <a:gd name="T91" fmla="*/ 705 h 1486"/>
                <a:gd name="T92" fmla="*/ 464 w 688"/>
                <a:gd name="T93" fmla="*/ 753 h 1486"/>
                <a:gd name="T94" fmla="*/ 480 w 688"/>
                <a:gd name="T95" fmla="*/ 801 h 1486"/>
                <a:gd name="T96" fmla="*/ 496 w 688"/>
                <a:gd name="T97" fmla="*/ 849 h 1486"/>
                <a:gd name="T98" fmla="*/ 510 w 688"/>
                <a:gd name="T99" fmla="*/ 898 h 1486"/>
                <a:gd name="T100" fmla="*/ 524 w 688"/>
                <a:gd name="T101" fmla="*/ 948 h 1486"/>
                <a:gd name="T102" fmla="*/ 536 w 688"/>
                <a:gd name="T103" fmla="*/ 997 h 1486"/>
                <a:gd name="T104" fmla="*/ 547 w 688"/>
                <a:gd name="T105" fmla="*/ 1048 h 1486"/>
                <a:gd name="T106" fmla="*/ 557 w 688"/>
                <a:gd name="T107" fmla="*/ 1098 h 1486"/>
                <a:gd name="T108" fmla="*/ 688 w 688"/>
                <a:gd name="T109" fmla="*/ 1113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8" h="1486">
                  <a:moveTo>
                    <a:pt x="688" y="1113"/>
                  </a:moveTo>
                  <a:lnTo>
                    <a:pt x="593" y="1472"/>
                  </a:lnTo>
                  <a:lnTo>
                    <a:pt x="593" y="1486"/>
                  </a:lnTo>
                  <a:lnTo>
                    <a:pt x="589" y="1486"/>
                  </a:lnTo>
                  <a:lnTo>
                    <a:pt x="586" y="1486"/>
                  </a:lnTo>
                  <a:lnTo>
                    <a:pt x="585" y="1472"/>
                  </a:lnTo>
                  <a:lnTo>
                    <a:pt x="488" y="1114"/>
                  </a:lnTo>
                  <a:lnTo>
                    <a:pt x="552" y="1113"/>
                  </a:lnTo>
                  <a:lnTo>
                    <a:pt x="549" y="1099"/>
                  </a:lnTo>
                  <a:lnTo>
                    <a:pt x="545" y="1074"/>
                  </a:lnTo>
                  <a:lnTo>
                    <a:pt x="540" y="1049"/>
                  </a:lnTo>
                  <a:lnTo>
                    <a:pt x="534" y="1024"/>
                  </a:lnTo>
                  <a:lnTo>
                    <a:pt x="529" y="999"/>
                  </a:lnTo>
                  <a:lnTo>
                    <a:pt x="523" y="974"/>
                  </a:lnTo>
                  <a:lnTo>
                    <a:pt x="516" y="950"/>
                  </a:lnTo>
                  <a:lnTo>
                    <a:pt x="510" y="925"/>
                  </a:lnTo>
                  <a:lnTo>
                    <a:pt x="503" y="900"/>
                  </a:lnTo>
                  <a:lnTo>
                    <a:pt x="496" y="876"/>
                  </a:lnTo>
                  <a:lnTo>
                    <a:pt x="489" y="851"/>
                  </a:lnTo>
                  <a:lnTo>
                    <a:pt x="481" y="827"/>
                  </a:lnTo>
                  <a:lnTo>
                    <a:pt x="473" y="803"/>
                  </a:lnTo>
                  <a:lnTo>
                    <a:pt x="465" y="779"/>
                  </a:lnTo>
                  <a:lnTo>
                    <a:pt x="457" y="755"/>
                  </a:lnTo>
                  <a:lnTo>
                    <a:pt x="448" y="731"/>
                  </a:lnTo>
                  <a:lnTo>
                    <a:pt x="439" y="708"/>
                  </a:lnTo>
                  <a:lnTo>
                    <a:pt x="430" y="684"/>
                  </a:lnTo>
                  <a:lnTo>
                    <a:pt x="420" y="661"/>
                  </a:lnTo>
                  <a:lnTo>
                    <a:pt x="410" y="637"/>
                  </a:lnTo>
                  <a:lnTo>
                    <a:pt x="400" y="614"/>
                  </a:lnTo>
                  <a:lnTo>
                    <a:pt x="390" y="591"/>
                  </a:lnTo>
                  <a:lnTo>
                    <a:pt x="379" y="568"/>
                  </a:lnTo>
                  <a:lnTo>
                    <a:pt x="368" y="545"/>
                  </a:lnTo>
                  <a:lnTo>
                    <a:pt x="357" y="522"/>
                  </a:lnTo>
                  <a:lnTo>
                    <a:pt x="346" y="500"/>
                  </a:lnTo>
                  <a:lnTo>
                    <a:pt x="334" y="477"/>
                  </a:lnTo>
                  <a:lnTo>
                    <a:pt x="322" y="455"/>
                  </a:lnTo>
                  <a:lnTo>
                    <a:pt x="310" y="433"/>
                  </a:lnTo>
                  <a:lnTo>
                    <a:pt x="298" y="411"/>
                  </a:lnTo>
                  <a:lnTo>
                    <a:pt x="285" y="389"/>
                  </a:lnTo>
                  <a:lnTo>
                    <a:pt x="272" y="368"/>
                  </a:lnTo>
                  <a:lnTo>
                    <a:pt x="259" y="346"/>
                  </a:lnTo>
                  <a:lnTo>
                    <a:pt x="246" y="325"/>
                  </a:lnTo>
                  <a:lnTo>
                    <a:pt x="232" y="303"/>
                  </a:lnTo>
                  <a:lnTo>
                    <a:pt x="218" y="282"/>
                  </a:lnTo>
                  <a:lnTo>
                    <a:pt x="204" y="261"/>
                  </a:lnTo>
                  <a:lnTo>
                    <a:pt x="190" y="241"/>
                  </a:lnTo>
                  <a:lnTo>
                    <a:pt x="175" y="220"/>
                  </a:lnTo>
                  <a:lnTo>
                    <a:pt x="161" y="200"/>
                  </a:lnTo>
                  <a:lnTo>
                    <a:pt x="146" y="179"/>
                  </a:lnTo>
                  <a:lnTo>
                    <a:pt x="130" y="159"/>
                  </a:lnTo>
                  <a:lnTo>
                    <a:pt x="115" y="139"/>
                  </a:lnTo>
                  <a:lnTo>
                    <a:pt x="99" y="120"/>
                  </a:lnTo>
                  <a:lnTo>
                    <a:pt x="83" y="100"/>
                  </a:lnTo>
                  <a:lnTo>
                    <a:pt x="67" y="81"/>
                  </a:lnTo>
                  <a:lnTo>
                    <a:pt x="50" y="61"/>
                  </a:lnTo>
                  <a:lnTo>
                    <a:pt x="34" y="42"/>
                  </a:lnTo>
                  <a:lnTo>
                    <a:pt x="17" y="24"/>
                  </a:lnTo>
                  <a:lnTo>
                    <a:pt x="0" y="5"/>
                  </a:lnTo>
                  <a:lnTo>
                    <a:pt x="5" y="0"/>
                  </a:lnTo>
                  <a:lnTo>
                    <a:pt x="22" y="19"/>
                  </a:lnTo>
                  <a:lnTo>
                    <a:pt x="39" y="37"/>
                  </a:lnTo>
                  <a:lnTo>
                    <a:pt x="56" y="56"/>
                  </a:lnTo>
                  <a:lnTo>
                    <a:pt x="73" y="76"/>
                  </a:lnTo>
                  <a:lnTo>
                    <a:pt x="89" y="95"/>
                  </a:lnTo>
                  <a:lnTo>
                    <a:pt x="105" y="115"/>
                  </a:lnTo>
                  <a:lnTo>
                    <a:pt x="121" y="135"/>
                  </a:lnTo>
                  <a:lnTo>
                    <a:pt x="136" y="155"/>
                  </a:lnTo>
                  <a:lnTo>
                    <a:pt x="152" y="175"/>
                  </a:lnTo>
                  <a:lnTo>
                    <a:pt x="167" y="195"/>
                  </a:lnTo>
                  <a:lnTo>
                    <a:pt x="182" y="216"/>
                  </a:lnTo>
                  <a:lnTo>
                    <a:pt x="196" y="236"/>
                  </a:lnTo>
                  <a:lnTo>
                    <a:pt x="211" y="257"/>
                  </a:lnTo>
                  <a:lnTo>
                    <a:pt x="225" y="278"/>
                  </a:lnTo>
                  <a:lnTo>
                    <a:pt x="239" y="299"/>
                  </a:lnTo>
                  <a:lnTo>
                    <a:pt x="252" y="321"/>
                  </a:lnTo>
                  <a:lnTo>
                    <a:pt x="266" y="342"/>
                  </a:lnTo>
                  <a:lnTo>
                    <a:pt x="279" y="364"/>
                  </a:lnTo>
                  <a:lnTo>
                    <a:pt x="292" y="385"/>
                  </a:lnTo>
                  <a:lnTo>
                    <a:pt x="305" y="407"/>
                  </a:lnTo>
                  <a:lnTo>
                    <a:pt x="317" y="429"/>
                  </a:lnTo>
                  <a:lnTo>
                    <a:pt x="329" y="452"/>
                  </a:lnTo>
                  <a:lnTo>
                    <a:pt x="341" y="474"/>
                  </a:lnTo>
                  <a:lnTo>
                    <a:pt x="353" y="496"/>
                  </a:lnTo>
                  <a:lnTo>
                    <a:pt x="364" y="519"/>
                  </a:lnTo>
                  <a:lnTo>
                    <a:pt x="375" y="542"/>
                  </a:lnTo>
                  <a:lnTo>
                    <a:pt x="386" y="565"/>
                  </a:lnTo>
                  <a:lnTo>
                    <a:pt x="397" y="588"/>
                  </a:lnTo>
                  <a:lnTo>
                    <a:pt x="407" y="611"/>
                  </a:lnTo>
                  <a:lnTo>
                    <a:pt x="417" y="634"/>
                  </a:lnTo>
                  <a:lnTo>
                    <a:pt x="427" y="658"/>
                  </a:lnTo>
                  <a:lnTo>
                    <a:pt x="437" y="681"/>
                  </a:lnTo>
                  <a:lnTo>
                    <a:pt x="446" y="705"/>
                  </a:lnTo>
                  <a:lnTo>
                    <a:pt x="455" y="729"/>
                  </a:lnTo>
                  <a:lnTo>
                    <a:pt x="464" y="753"/>
                  </a:lnTo>
                  <a:lnTo>
                    <a:pt x="472" y="777"/>
                  </a:lnTo>
                  <a:lnTo>
                    <a:pt x="480" y="801"/>
                  </a:lnTo>
                  <a:lnTo>
                    <a:pt x="488" y="825"/>
                  </a:lnTo>
                  <a:lnTo>
                    <a:pt x="496" y="849"/>
                  </a:lnTo>
                  <a:lnTo>
                    <a:pt x="503" y="874"/>
                  </a:lnTo>
                  <a:lnTo>
                    <a:pt x="510" y="898"/>
                  </a:lnTo>
                  <a:lnTo>
                    <a:pt x="517" y="923"/>
                  </a:lnTo>
                  <a:lnTo>
                    <a:pt x="524" y="948"/>
                  </a:lnTo>
                  <a:lnTo>
                    <a:pt x="530" y="972"/>
                  </a:lnTo>
                  <a:lnTo>
                    <a:pt x="536" y="997"/>
                  </a:lnTo>
                  <a:lnTo>
                    <a:pt x="542" y="1022"/>
                  </a:lnTo>
                  <a:lnTo>
                    <a:pt x="547" y="1048"/>
                  </a:lnTo>
                  <a:lnTo>
                    <a:pt x="552" y="1073"/>
                  </a:lnTo>
                  <a:lnTo>
                    <a:pt x="557" y="1098"/>
                  </a:lnTo>
                  <a:lnTo>
                    <a:pt x="560" y="1113"/>
                  </a:lnTo>
                  <a:lnTo>
                    <a:pt x="688" y="1113"/>
                  </a:lnTo>
                  <a:close/>
                </a:path>
              </a:pathLst>
            </a:custGeom>
            <a:solidFill>
              <a:srgbClr val="327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24">
              <a:extLst>
                <a:ext uri="{FF2B5EF4-FFF2-40B4-BE49-F238E27FC236}">
                  <a16:creationId xmlns:a16="http://schemas.microsoft.com/office/drawing/2014/main" xmlns="" id="{D00AEDF1-043D-4786-96FA-8042441BE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1275"/>
              <a:ext cx="753" cy="584"/>
            </a:xfrm>
            <a:prstGeom prst="ellipse">
              <a:avLst/>
            </a:prstGeom>
            <a:solidFill>
              <a:srgbClr val="FAE013"/>
            </a:solidFill>
            <a:ln w="4763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25">
              <a:extLst>
                <a:ext uri="{FF2B5EF4-FFF2-40B4-BE49-F238E27FC236}">
                  <a16:creationId xmlns:a16="http://schemas.microsoft.com/office/drawing/2014/main" xmlns="" id="{3BBCBAD1-FF9B-4D2C-AD98-82F9FBAED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1927"/>
              <a:ext cx="228" cy="176"/>
            </a:xfrm>
            <a:prstGeom prst="ellipse">
              <a:avLst/>
            </a:prstGeom>
            <a:solidFill>
              <a:srgbClr val="D9D3F4"/>
            </a:solidFill>
            <a:ln w="4763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xmlns="" id="{74022D16-E1B6-4798-A0E3-BFC781CB7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67"/>
              <a:ext cx="2921" cy="0"/>
            </a:xfrm>
            <a:prstGeom prst="line">
              <a:avLst/>
            </a:prstGeom>
            <a:noFill/>
            <a:ln w="4763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4" name="Line 27">
              <a:extLst>
                <a:ext uri="{FF2B5EF4-FFF2-40B4-BE49-F238E27FC236}">
                  <a16:creationId xmlns:a16="http://schemas.microsoft.com/office/drawing/2014/main" xmlns="" id="{FADC9DB2-7109-420D-BCBB-00FCAC008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3" y="1287"/>
              <a:ext cx="1270" cy="728"/>
            </a:xfrm>
            <a:prstGeom prst="line">
              <a:avLst/>
            </a:prstGeom>
            <a:noFill/>
            <a:ln w="4763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5" name="Oval 28">
              <a:extLst>
                <a:ext uri="{FF2B5EF4-FFF2-40B4-BE49-F238E27FC236}">
                  <a16:creationId xmlns:a16="http://schemas.microsoft.com/office/drawing/2014/main" xmlns="" id="{F4822496-0D1C-4A1F-92C3-4BD18BA57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1415"/>
              <a:ext cx="43" cy="37"/>
            </a:xfrm>
            <a:prstGeom prst="ellipse">
              <a:avLst/>
            </a:prstGeom>
            <a:solidFill>
              <a:srgbClr val="DD2A1B"/>
            </a:solidFill>
            <a:ln w="4763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6" name="Rectangle 29">
              <a:extLst>
                <a:ext uri="{FF2B5EF4-FFF2-40B4-BE49-F238E27FC236}">
                  <a16:creationId xmlns:a16="http://schemas.microsoft.com/office/drawing/2014/main" xmlns="" id="{003F3C0F-32E6-4469-BF75-27FB1EB9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1237"/>
              <a:ext cx="16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2100" b="0" i="0" u="none" strike="noStrike" cap="none" normalizeH="0" baseline="0" dirty="0">
                  <a:ln>
                    <a:noFill/>
                  </a:ln>
                  <a:solidFill>
                    <a:srgbClr val="141515"/>
                  </a:solidFill>
                  <a:effectLst/>
                  <a:latin typeface="Arial" panose="020B0604020202020204" pitchFamily="34" charset="0"/>
                </a:rPr>
                <a:t>Z</a:t>
              </a:r>
              <a:r>
                <a:rPr kumimoji="0" lang="en-US" altLang="ru-RU" sz="2100" b="0" i="0" u="none" strike="noStrike" cap="none" normalizeH="0" baseline="-25000" dirty="0">
                  <a:ln>
                    <a:noFill/>
                  </a:ln>
                  <a:solidFill>
                    <a:srgbClr val="141515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07" name="Rectangle 30">
              <a:extLst>
                <a:ext uri="{FF2B5EF4-FFF2-40B4-BE49-F238E27FC236}">
                  <a16:creationId xmlns:a16="http://schemas.microsoft.com/office/drawing/2014/main" xmlns="" id="{0EAFC230-CB05-4B8D-9282-01E6E1948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31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11" name="Rectangle 31">
              <a:extLst>
                <a:ext uri="{FF2B5EF4-FFF2-40B4-BE49-F238E27FC236}">
                  <a16:creationId xmlns:a16="http://schemas.microsoft.com/office/drawing/2014/main" xmlns="" id="{D1CAEEE2-B33F-44B8-980A-0DC4ECA78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" y="1003"/>
              <a:ext cx="16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2100" b="0" i="0" u="none" strike="noStrike" cap="none" normalizeH="0" baseline="0" dirty="0">
                  <a:ln>
                    <a:noFill/>
                  </a:ln>
                  <a:solidFill>
                    <a:srgbClr val="141515"/>
                  </a:solidFill>
                  <a:effectLst/>
                  <a:latin typeface="Arial" panose="020B0604020202020204" pitchFamily="34" charset="0"/>
                </a:rPr>
                <a:t>Z</a:t>
              </a:r>
              <a:r>
                <a:rPr kumimoji="0" lang="en-US" altLang="ru-RU" sz="2100" b="0" i="0" u="none" strike="noStrike" cap="none" normalizeH="0" baseline="-25000" dirty="0">
                  <a:ln>
                    <a:noFill/>
                  </a:ln>
                  <a:solidFill>
                    <a:srgbClr val="141515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ru-RU" altLang="ru-RU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15" name="Rectangle 32">
              <a:extLst>
                <a:ext uri="{FF2B5EF4-FFF2-40B4-BE49-F238E27FC236}">
                  <a16:creationId xmlns:a16="http://schemas.microsoft.com/office/drawing/2014/main" xmlns="" id="{892ED9F8-ECD1-47DF-8F03-503C89ADF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07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18" name="Rectangle 33">
              <a:extLst>
                <a:ext uri="{FF2B5EF4-FFF2-40B4-BE49-F238E27FC236}">
                  <a16:creationId xmlns:a16="http://schemas.microsoft.com/office/drawing/2014/main" xmlns="" id="{8E756D44-6CD5-47A1-873F-FEFAA25DE3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3710" y="1278"/>
              <a:ext cx="72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FEFEFE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19" name="Rectangle 34">
              <a:extLst>
                <a:ext uri="{FF2B5EF4-FFF2-40B4-BE49-F238E27FC236}">
                  <a16:creationId xmlns:a16="http://schemas.microsoft.com/office/drawing/2014/main" xmlns="" id="{EB66A47C-3164-4D7E-86CA-D7CD55B186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3744" y="1290"/>
              <a:ext cx="72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 dirty="0">
                  <a:ln>
                    <a:noFill/>
                  </a:ln>
                  <a:solidFill>
                    <a:srgbClr val="FEFEFE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20" name="Rectangle 35">
              <a:extLst>
                <a:ext uri="{FF2B5EF4-FFF2-40B4-BE49-F238E27FC236}">
                  <a16:creationId xmlns:a16="http://schemas.microsoft.com/office/drawing/2014/main" xmlns="" id="{C3327CEB-B8D6-4960-B347-540105757B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3774" y="1301"/>
              <a:ext cx="72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FEFEFE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21" name="Rectangle 36">
              <a:extLst>
                <a:ext uri="{FF2B5EF4-FFF2-40B4-BE49-F238E27FC236}">
                  <a16:creationId xmlns:a16="http://schemas.microsoft.com/office/drawing/2014/main" xmlns="" id="{991AD23E-22C7-4CD1-8E41-6D9634A82D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3810" y="1309"/>
              <a:ext cx="49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 dirty="0">
                  <a:ln>
                    <a:noFill/>
                  </a:ln>
                  <a:solidFill>
                    <a:srgbClr val="FEFEFE"/>
                  </a:solidFill>
                  <a:effectLst/>
                  <a:latin typeface="Arial" panose="020B0604020202020204" pitchFamily="34" charset="0"/>
                </a:rPr>
                <a:t>,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22" name="Rectangle 37">
              <a:extLst>
                <a:ext uri="{FF2B5EF4-FFF2-40B4-BE49-F238E27FC236}">
                  <a16:creationId xmlns:a16="http://schemas.microsoft.com/office/drawing/2014/main" xmlns="" id="{D33723F4-F28C-4504-A2AF-56CB269536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3824" y="1319"/>
              <a:ext cx="72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FEFEFE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23" name="Rectangle 38">
              <a:extLst>
                <a:ext uri="{FF2B5EF4-FFF2-40B4-BE49-F238E27FC236}">
                  <a16:creationId xmlns:a16="http://schemas.microsoft.com/office/drawing/2014/main" xmlns="" id="{B32988DC-9553-41F8-BE24-83130A0756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3854" y="1331"/>
              <a:ext cx="72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FEFEFE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24" name="Rectangle 39">
              <a:extLst>
                <a:ext uri="{FF2B5EF4-FFF2-40B4-BE49-F238E27FC236}">
                  <a16:creationId xmlns:a16="http://schemas.microsoft.com/office/drawing/2014/main" xmlns="" id="{6722F488-2901-4FED-AF2D-7581D49DBF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3889" y="1340"/>
              <a:ext cx="61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FEFEFE"/>
                  </a:solidFill>
                  <a:effectLst/>
                  <a:latin typeface="Arial" panose="020B0604020202020204" pitchFamily="34" charset="0"/>
                </a:rPr>
                <a:t>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25" name="Freeform 40">
              <a:extLst>
                <a:ext uri="{FF2B5EF4-FFF2-40B4-BE49-F238E27FC236}">
                  <a16:creationId xmlns:a16="http://schemas.microsoft.com/office/drawing/2014/main" xmlns="" id="{FD89A16E-2C7E-4088-A2E9-5AA1D677D2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5" y="1216"/>
              <a:ext cx="385" cy="351"/>
            </a:xfrm>
            <a:custGeom>
              <a:avLst/>
              <a:gdLst>
                <a:gd name="T0" fmla="*/ 2564 w 2564"/>
                <a:gd name="T1" fmla="*/ 3011 h 3011"/>
                <a:gd name="T2" fmla="*/ 1592 w 2564"/>
                <a:gd name="T3" fmla="*/ 1869 h 3011"/>
                <a:gd name="T4" fmla="*/ 1430 w 2564"/>
                <a:gd name="T5" fmla="*/ 1679 h 3011"/>
                <a:gd name="T6" fmla="*/ 0 w 2564"/>
                <a:gd name="T7" fmla="*/ 0 h 3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4" h="3011">
                  <a:moveTo>
                    <a:pt x="2564" y="3011"/>
                  </a:moveTo>
                  <a:lnTo>
                    <a:pt x="1592" y="1869"/>
                  </a:lnTo>
                  <a:moveTo>
                    <a:pt x="1430" y="1679"/>
                  </a:move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3273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6" name="Freeform 41">
              <a:extLst>
                <a:ext uri="{FF2B5EF4-FFF2-40B4-BE49-F238E27FC236}">
                  <a16:creationId xmlns:a16="http://schemas.microsoft.com/office/drawing/2014/main" xmlns="" id="{95A0199A-2BE2-4AFF-8364-ABA2CD4A6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0" y="1297"/>
              <a:ext cx="483" cy="270"/>
            </a:xfrm>
            <a:custGeom>
              <a:avLst/>
              <a:gdLst>
                <a:gd name="T0" fmla="*/ 0 w 3208"/>
                <a:gd name="T1" fmla="*/ 2313 h 2313"/>
                <a:gd name="T2" fmla="*/ 1232 w 3208"/>
                <a:gd name="T3" fmla="*/ 1425 h 2313"/>
                <a:gd name="T4" fmla="*/ 1435 w 3208"/>
                <a:gd name="T5" fmla="*/ 1278 h 2313"/>
                <a:gd name="T6" fmla="*/ 3208 w 3208"/>
                <a:gd name="T7" fmla="*/ 0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08" h="2313">
                  <a:moveTo>
                    <a:pt x="0" y="2313"/>
                  </a:moveTo>
                  <a:lnTo>
                    <a:pt x="1232" y="1425"/>
                  </a:lnTo>
                  <a:moveTo>
                    <a:pt x="1435" y="1278"/>
                  </a:moveTo>
                  <a:lnTo>
                    <a:pt x="3208" y="0"/>
                  </a:lnTo>
                </a:path>
              </a:pathLst>
            </a:custGeom>
            <a:noFill/>
            <a:ln w="1588" cap="flat">
              <a:solidFill>
                <a:srgbClr val="3273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7" name="Freeform 42">
              <a:extLst>
                <a:ext uri="{FF2B5EF4-FFF2-40B4-BE49-F238E27FC236}">
                  <a16:creationId xmlns:a16="http://schemas.microsoft.com/office/drawing/2014/main" xmlns="" id="{4CB6CC98-E5E9-4FC4-B626-EE0D00E35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" y="1136"/>
              <a:ext cx="320" cy="102"/>
            </a:xfrm>
            <a:custGeom>
              <a:avLst/>
              <a:gdLst>
                <a:gd name="T0" fmla="*/ 11 w 2129"/>
                <a:gd name="T1" fmla="*/ 866 h 881"/>
                <a:gd name="T2" fmla="*/ 323 w 2129"/>
                <a:gd name="T3" fmla="*/ 629 h 881"/>
                <a:gd name="T4" fmla="*/ 385 w 2129"/>
                <a:gd name="T5" fmla="*/ 588 h 881"/>
                <a:gd name="T6" fmla="*/ 447 w 2129"/>
                <a:gd name="T7" fmla="*/ 549 h 881"/>
                <a:gd name="T8" fmla="*/ 509 w 2129"/>
                <a:gd name="T9" fmla="*/ 511 h 881"/>
                <a:gd name="T10" fmla="*/ 572 w 2129"/>
                <a:gd name="T11" fmla="*/ 474 h 881"/>
                <a:gd name="T12" fmla="*/ 636 w 2129"/>
                <a:gd name="T13" fmla="*/ 439 h 881"/>
                <a:gd name="T14" fmla="*/ 701 w 2129"/>
                <a:gd name="T15" fmla="*/ 405 h 881"/>
                <a:gd name="T16" fmla="*/ 766 w 2129"/>
                <a:gd name="T17" fmla="*/ 372 h 881"/>
                <a:gd name="T18" fmla="*/ 832 w 2129"/>
                <a:gd name="T19" fmla="*/ 340 h 881"/>
                <a:gd name="T20" fmla="*/ 898 w 2129"/>
                <a:gd name="T21" fmla="*/ 310 h 881"/>
                <a:gd name="T22" fmla="*/ 965 w 2129"/>
                <a:gd name="T23" fmla="*/ 281 h 881"/>
                <a:gd name="T24" fmla="*/ 1033 w 2129"/>
                <a:gd name="T25" fmla="*/ 253 h 881"/>
                <a:gd name="T26" fmla="*/ 1100 w 2129"/>
                <a:gd name="T27" fmla="*/ 227 h 881"/>
                <a:gd name="T28" fmla="*/ 1169 w 2129"/>
                <a:gd name="T29" fmla="*/ 202 h 881"/>
                <a:gd name="T30" fmla="*/ 1238 w 2129"/>
                <a:gd name="T31" fmla="*/ 178 h 881"/>
                <a:gd name="T32" fmla="*/ 1307 w 2129"/>
                <a:gd name="T33" fmla="*/ 156 h 881"/>
                <a:gd name="T34" fmla="*/ 1377 w 2129"/>
                <a:gd name="T35" fmla="*/ 135 h 881"/>
                <a:gd name="T36" fmla="*/ 1447 w 2129"/>
                <a:gd name="T37" fmla="*/ 116 h 881"/>
                <a:gd name="T38" fmla="*/ 1517 w 2129"/>
                <a:gd name="T39" fmla="*/ 98 h 881"/>
                <a:gd name="T40" fmla="*/ 1588 w 2129"/>
                <a:gd name="T41" fmla="*/ 81 h 881"/>
                <a:gd name="T42" fmla="*/ 1659 w 2129"/>
                <a:gd name="T43" fmla="*/ 66 h 881"/>
                <a:gd name="T44" fmla="*/ 1731 w 2129"/>
                <a:gd name="T45" fmla="*/ 52 h 881"/>
                <a:gd name="T46" fmla="*/ 1803 w 2129"/>
                <a:gd name="T47" fmla="*/ 39 h 881"/>
                <a:gd name="T48" fmla="*/ 1875 w 2129"/>
                <a:gd name="T49" fmla="*/ 28 h 881"/>
                <a:gd name="T50" fmla="*/ 1947 w 2129"/>
                <a:gd name="T51" fmla="*/ 19 h 881"/>
                <a:gd name="T52" fmla="*/ 2019 w 2129"/>
                <a:gd name="T53" fmla="*/ 10 h 881"/>
                <a:gd name="T54" fmla="*/ 2092 w 2129"/>
                <a:gd name="T55" fmla="*/ 3 h 881"/>
                <a:gd name="T56" fmla="*/ 2111 w 2129"/>
                <a:gd name="T57" fmla="*/ 9 h 881"/>
                <a:gd name="T58" fmla="*/ 2038 w 2129"/>
                <a:gd name="T59" fmla="*/ 16 h 881"/>
                <a:gd name="T60" fmla="*/ 1966 w 2129"/>
                <a:gd name="T61" fmla="*/ 24 h 881"/>
                <a:gd name="T62" fmla="*/ 1894 w 2129"/>
                <a:gd name="T63" fmla="*/ 33 h 881"/>
                <a:gd name="T64" fmla="*/ 1822 w 2129"/>
                <a:gd name="T65" fmla="*/ 44 h 881"/>
                <a:gd name="T66" fmla="*/ 1750 w 2129"/>
                <a:gd name="T67" fmla="*/ 56 h 881"/>
                <a:gd name="T68" fmla="*/ 1679 w 2129"/>
                <a:gd name="T69" fmla="*/ 70 h 881"/>
                <a:gd name="T70" fmla="*/ 1607 w 2129"/>
                <a:gd name="T71" fmla="*/ 85 h 881"/>
                <a:gd name="T72" fmla="*/ 1537 w 2129"/>
                <a:gd name="T73" fmla="*/ 101 h 881"/>
                <a:gd name="T74" fmla="*/ 1466 w 2129"/>
                <a:gd name="T75" fmla="*/ 119 h 881"/>
                <a:gd name="T76" fmla="*/ 1396 w 2129"/>
                <a:gd name="T77" fmla="*/ 138 h 881"/>
                <a:gd name="T78" fmla="*/ 1327 w 2129"/>
                <a:gd name="T79" fmla="*/ 158 h 881"/>
                <a:gd name="T80" fmla="*/ 1257 w 2129"/>
                <a:gd name="T81" fmla="*/ 180 h 881"/>
                <a:gd name="T82" fmla="*/ 1189 w 2129"/>
                <a:gd name="T83" fmla="*/ 203 h 881"/>
                <a:gd name="T84" fmla="*/ 1120 w 2129"/>
                <a:gd name="T85" fmla="*/ 228 h 881"/>
                <a:gd name="T86" fmla="*/ 1052 w 2129"/>
                <a:gd name="T87" fmla="*/ 254 h 881"/>
                <a:gd name="T88" fmla="*/ 985 w 2129"/>
                <a:gd name="T89" fmla="*/ 281 h 881"/>
                <a:gd name="T90" fmla="*/ 918 w 2129"/>
                <a:gd name="T91" fmla="*/ 309 h 881"/>
                <a:gd name="T92" fmla="*/ 852 w 2129"/>
                <a:gd name="T93" fmla="*/ 339 h 881"/>
                <a:gd name="T94" fmla="*/ 786 w 2129"/>
                <a:gd name="T95" fmla="*/ 370 h 881"/>
                <a:gd name="T96" fmla="*/ 721 w 2129"/>
                <a:gd name="T97" fmla="*/ 403 h 881"/>
                <a:gd name="T98" fmla="*/ 656 w 2129"/>
                <a:gd name="T99" fmla="*/ 437 h 881"/>
                <a:gd name="T100" fmla="*/ 592 w 2129"/>
                <a:gd name="T101" fmla="*/ 472 h 881"/>
                <a:gd name="T102" fmla="*/ 529 w 2129"/>
                <a:gd name="T103" fmla="*/ 508 h 881"/>
                <a:gd name="T104" fmla="*/ 466 w 2129"/>
                <a:gd name="T105" fmla="*/ 546 h 881"/>
                <a:gd name="T106" fmla="*/ 404 w 2129"/>
                <a:gd name="T107" fmla="*/ 585 h 881"/>
                <a:gd name="T108" fmla="*/ 343 w 2129"/>
                <a:gd name="T109" fmla="*/ 625 h 881"/>
                <a:gd name="T110" fmla="*/ 352 w 2129"/>
                <a:gd name="T111" fmla="*/ 712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29" h="881">
                  <a:moveTo>
                    <a:pt x="5" y="881"/>
                  </a:moveTo>
                  <a:lnTo>
                    <a:pt x="2" y="878"/>
                  </a:lnTo>
                  <a:lnTo>
                    <a:pt x="0" y="875"/>
                  </a:lnTo>
                  <a:lnTo>
                    <a:pt x="11" y="866"/>
                  </a:lnTo>
                  <a:lnTo>
                    <a:pt x="222" y="560"/>
                  </a:lnTo>
                  <a:lnTo>
                    <a:pt x="296" y="648"/>
                  </a:lnTo>
                  <a:lnTo>
                    <a:pt x="308" y="639"/>
                  </a:lnTo>
                  <a:lnTo>
                    <a:pt x="323" y="629"/>
                  </a:lnTo>
                  <a:lnTo>
                    <a:pt x="339" y="619"/>
                  </a:lnTo>
                  <a:lnTo>
                    <a:pt x="354" y="609"/>
                  </a:lnTo>
                  <a:lnTo>
                    <a:pt x="369" y="598"/>
                  </a:lnTo>
                  <a:lnTo>
                    <a:pt x="385" y="588"/>
                  </a:lnTo>
                  <a:lnTo>
                    <a:pt x="400" y="578"/>
                  </a:lnTo>
                  <a:lnTo>
                    <a:pt x="415" y="569"/>
                  </a:lnTo>
                  <a:lnTo>
                    <a:pt x="431" y="559"/>
                  </a:lnTo>
                  <a:lnTo>
                    <a:pt x="447" y="549"/>
                  </a:lnTo>
                  <a:lnTo>
                    <a:pt x="462" y="539"/>
                  </a:lnTo>
                  <a:lnTo>
                    <a:pt x="478" y="530"/>
                  </a:lnTo>
                  <a:lnTo>
                    <a:pt x="493" y="520"/>
                  </a:lnTo>
                  <a:lnTo>
                    <a:pt x="509" y="511"/>
                  </a:lnTo>
                  <a:lnTo>
                    <a:pt x="525" y="502"/>
                  </a:lnTo>
                  <a:lnTo>
                    <a:pt x="541" y="492"/>
                  </a:lnTo>
                  <a:lnTo>
                    <a:pt x="557" y="483"/>
                  </a:lnTo>
                  <a:lnTo>
                    <a:pt x="572" y="474"/>
                  </a:lnTo>
                  <a:lnTo>
                    <a:pt x="588" y="465"/>
                  </a:lnTo>
                  <a:lnTo>
                    <a:pt x="604" y="456"/>
                  </a:lnTo>
                  <a:lnTo>
                    <a:pt x="620" y="447"/>
                  </a:lnTo>
                  <a:lnTo>
                    <a:pt x="636" y="439"/>
                  </a:lnTo>
                  <a:lnTo>
                    <a:pt x="653" y="430"/>
                  </a:lnTo>
                  <a:lnTo>
                    <a:pt x="669" y="421"/>
                  </a:lnTo>
                  <a:lnTo>
                    <a:pt x="685" y="413"/>
                  </a:lnTo>
                  <a:lnTo>
                    <a:pt x="701" y="405"/>
                  </a:lnTo>
                  <a:lnTo>
                    <a:pt x="717" y="396"/>
                  </a:lnTo>
                  <a:lnTo>
                    <a:pt x="734" y="388"/>
                  </a:lnTo>
                  <a:lnTo>
                    <a:pt x="750" y="380"/>
                  </a:lnTo>
                  <a:lnTo>
                    <a:pt x="766" y="372"/>
                  </a:lnTo>
                  <a:lnTo>
                    <a:pt x="783" y="364"/>
                  </a:lnTo>
                  <a:lnTo>
                    <a:pt x="799" y="356"/>
                  </a:lnTo>
                  <a:lnTo>
                    <a:pt x="815" y="348"/>
                  </a:lnTo>
                  <a:lnTo>
                    <a:pt x="832" y="340"/>
                  </a:lnTo>
                  <a:lnTo>
                    <a:pt x="848" y="332"/>
                  </a:lnTo>
                  <a:lnTo>
                    <a:pt x="865" y="325"/>
                  </a:lnTo>
                  <a:lnTo>
                    <a:pt x="882" y="317"/>
                  </a:lnTo>
                  <a:lnTo>
                    <a:pt x="898" y="310"/>
                  </a:lnTo>
                  <a:lnTo>
                    <a:pt x="915" y="302"/>
                  </a:lnTo>
                  <a:lnTo>
                    <a:pt x="932" y="295"/>
                  </a:lnTo>
                  <a:lnTo>
                    <a:pt x="948" y="288"/>
                  </a:lnTo>
                  <a:lnTo>
                    <a:pt x="965" y="281"/>
                  </a:lnTo>
                  <a:lnTo>
                    <a:pt x="982" y="274"/>
                  </a:lnTo>
                  <a:lnTo>
                    <a:pt x="999" y="267"/>
                  </a:lnTo>
                  <a:lnTo>
                    <a:pt x="1016" y="260"/>
                  </a:lnTo>
                  <a:lnTo>
                    <a:pt x="1033" y="253"/>
                  </a:lnTo>
                  <a:lnTo>
                    <a:pt x="1049" y="247"/>
                  </a:lnTo>
                  <a:lnTo>
                    <a:pt x="1066" y="240"/>
                  </a:lnTo>
                  <a:lnTo>
                    <a:pt x="1083" y="233"/>
                  </a:lnTo>
                  <a:lnTo>
                    <a:pt x="1100" y="227"/>
                  </a:lnTo>
                  <a:lnTo>
                    <a:pt x="1118" y="221"/>
                  </a:lnTo>
                  <a:lnTo>
                    <a:pt x="1135" y="214"/>
                  </a:lnTo>
                  <a:lnTo>
                    <a:pt x="1152" y="208"/>
                  </a:lnTo>
                  <a:lnTo>
                    <a:pt x="1169" y="202"/>
                  </a:lnTo>
                  <a:lnTo>
                    <a:pt x="1186" y="196"/>
                  </a:lnTo>
                  <a:lnTo>
                    <a:pt x="1203" y="190"/>
                  </a:lnTo>
                  <a:lnTo>
                    <a:pt x="1220" y="184"/>
                  </a:lnTo>
                  <a:lnTo>
                    <a:pt x="1238" y="178"/>
                  </a:lnTo>
                  <a:lnTo>
                    <a:pt x="1255" y="173"/>
                  </a:lnTo>
                  <a:lnTo>
                    <a:pt x="1272" y="167"/>
                  </a:lnTo>
                  <a:lnTo>
                    <a:pt x="1290" y="162"/>
                  </a:lnTo>
                  <a:lnTo>
                    <a:pt x="1307" y="156"/>
                  </a:lnTo>
                  <a:lnTo>
                    <a:pt x="1324" y="151"/>
                  </a:lnTo>
                  <a:lnTo>
                    <a:pt x="1342" y="146"/>
                  </a:lnTo>
                  <a:lnTo>
                    <a:pt x="1359" y="141"/>
                  </a:lnTo>
                  <a:lnTo>
                    <a:pt x="1377" y="135"/>
                  </a:lnTo>
                  <a:lnTo>
                    <a:pt x="1394" y="130"/>
                  </a:lnTo>
                  <a:lnTo>
                    <a:pt x="1412" y="126"/>
                  </a:lnTo>
                  <a:lnTo>
                    <a:pt x="1429" y="121"/>
                  </a:lnTo>
                  <a:lnTo>
                    <a:pt x="1447" y="116"/>
                  </a:lnTo>
                  <a:lnTo>
                    <a:pt x="1464" y="111"/>
                  </a:lnTo>
                  <a:lnTo>
                    <a:pt x="1482" y="107"/>
                  </a:lnTo>
                  <a:lnTo>
                    <a:pt x="1500" y="102"/>
                  </a:lnTo>
                  <a:lnTo>
                    <a:pt x="1517" y="98"/>
                  </a:lnTo>
                  <a:lnTo>
                    <a:pt x="1535" y="94"/>
                  </a:lnTo>
                  <a:lnTo>
                    <a:pt x="1553" y="89"/>
                  </a:lnTo>
                  <a:lnTo>
                    <a:pt x="1570" y="85"/>
                  </a:lnTo>
                  <a:lnTo>
                    <a:pt x="1588" y="81"/>
                  </a:lnTo>
                  <a:lnTo>
                    <a:pt x="1606" y="77"/>
                  </a:lnTo>
                  <a:lnTo>
                    <a:pt x="1624" y="73"/>
                  </a:lnTo>
                  <a:lnTo>
                    <a:pt x="1641" y="70"/>
                  </a:lnTo>
                  <a:lnTo>
                    <a:pt x="1659" y="66"/>
                  </a:lnTo>
                  <a:lnTo>
                    <a:pt x="1677" y="62"/>
                  </a:lnTo>
                  <a:lnTo>
                    <a:pt x="1695" y="59"/>
                  </a:lnTo>
                  <a:lnTo>
                    <a:pt x="1713" y="55"/>
                  </a:lnTo>
                  <a:lnTo>
                    <a:pt x="1731" y="52"/>
                  </a:lnTo>
                  <a:lnTo>
                    <a:pt x="1749" y="49"/>
                  </a:lnTo>
                  <a:lnTo>
                    <a:pt x="1767" y="45"/>
                  </a:lnTo>
                  <a:lnTo>
                    <a:pt x="1785" y="42"/>
                  </a:lnTo>
                  <a:lnTo>
                    <a:pt x="1803" y="39"/>
                  </a:lnTo>
                  <a:lnTo>
                    <a:pt x="1821" y="36"/>
                  </a:lnTo>
                  <a:lnTo>
                    <a:pt x="1839" y="34"/>
                  </a:lnTo>
                  <a:lnTo>
                    <a:pt x="1857" y="31"/>
                  </a:lnTo>
                  <a:lnTo>
                    <a:pt x="1875" y="28"/>
                  </a:lnTo>
                  <a:lnTo>
                    <a:pt x="1893" y="26"/>
                  </a:lnTo>
                  <a:lnTo>
                    <a:pt x="1911" y="23"/>
                  </a:lnTo>
                  <a:lnTo>
                    <a:pt x="1929" y="21"/>
                  </a:lnTo>
                  <a:lnTo>
                    <a:pt x="1947" y="19"/>
                  </a:lnTo>
                  <a:lnTo>
                    <a:pt x="1965" y="16"/>
                  </a:lnTo>
                  <a:lnTo>
                    <a:pt x="1983" y="14"/>
                  </a:lnTo>
                  <a:lnTo>
                    <a:pt x="2001" y="12"/>
                  </a:lnTo>
                  <a:lnTo>
                    <a:pt x="2019" y="10"/>
                  </a:lnTo>
                  <a:lnTo>
                    <a:pt x="2038" y="8"/>
                  </a:lnTo>
                  <a:lnTo>
                    <a:pt x="2056" y="7"/>
                  </a:lnTo>
                  <a:lnTo>
                    <a:pt x="2074" y="5"/>
                  </a:lnTo>
                  <a:lnTo>
                    <a:pt x="2092" y="3"/>
                  </a:lnTo>
                  <a:lnTo>
                    <a:pt x="2110" y="2"/>
                  </a:lnTo>
                  <a:lnTo>
                    <a:pt x="2129" y="0"/>
                  </a:lnTo>
                  <a:lnTo>
                    <a:pt x="2129" y="8"/>
                  </a:lnTo>
                  <a:lnTo>
                    <a:pt x="2111" y="9"/>
                  </a:lnTo>
                  <a:lnTo>
                    <a:pt x="2093" y="11"/>
                  </a:lnTo>
                  <a:lnTo>
                    <a:pt x="2075" y="13"/>
                  </a:lnTo>
                  <a:lnTo>
                    <a:pt x="2057" y="14"/>
                  </a:lnTo>
                  <a:lnTo>
                    <a:pt x="2038" y="16"/>
                  </a:lnTo>
                  <a:lnTo>
                    <a:pt x="2020" y="18"/>
                  </a:lnTo>
                  <a:lnTo>
                    <a:pt x="2002" y="20"/>
                  </a:lnTo>
                  <a:lnTo>
                    <a:pt x="1984" y="22"/>
                  </a:lnTo>
                  <a:lnTo>
                    <a:pt x="1966" y="24"/>
                  </a:lnTo>
                  <a:lnTo>
                    <a:pt x="1948" y="26"/>
                  </a:lnTo>
                  <a:lnTo>
                    <a:pt x="1930" y="28"/>
                  </a:lnTo>
                  <a:lnTo>
                    <a:pt x="1912" y="31"/>
                  </a:lnTo>
                  <a:lnTo>
                    <a:pt x="1894" y="33"/>
                  </a:lnTo>
                  <a:lnTo>
                    <a:pt x="1876" y="36"/>
                  </a:lnTo>
                  <a:lnTo>
                    <a:pt x="1858" y="38"/>
                  </a:lnTo>
                  <a:lnTo>
                    <a:pt x="1840" y="41"/>
                  </a:lnTo>
                  <a:lnTo>
                    <a:pt x="1822" y="44"/>
                  </a:lnTo>
                  <a:lnTo>
                    <a:pt x="1804" y="47"/>
                  </a:lnTo>
                  <a:lnTo>
                    <a:pt x="1786" y="50"/>
                  </a:lnTo>
                  <a:lnTo>
                    <a:pt x="1768" y="53"/>
                  </a:lnTo>
                  <a:lnTo>
                    <a:pt x="1750" y="56"/>
                  </a:lnTo>
                  <a:lnTo>
                    <a:pt x="1732" y="59"/>
                  </a:lnTo>
                  <a:lnTo>
                    <a:pt x="1714" y="63"/>
                  </a:lnTo>
                  <a:lnTo>
                    <a:pt x="1696" y="66"/>
                  </a:lnTo>
                  <a:lnTo>
                    <a:pt x="1679" y="70"/>
                  </a:lnTo>
                  <a:lnTo>
                    <a:pt x="1661" y="73"/>
                  </a:lnTo>
                  <a:lnTo>
                    <a:pt x="1643" y="77"/>
                  </a:lnTo>
                  <a:lnTo>
                    <a:pt x="1625" y="81"/>
                  </a:lnTo>
                  <a:lnTo>
                    <a:pt x="1607" y="85"/>
                  </a:lnTo>
                  <a:lnTo>
                    <a:pt x="1590" y="89"/>
                  </a:lnTo>
                  <a:lnTo>
                    <a:pt x="1572" y="93"/>
                  </a:lnTo>
                  <a:lnTo>
                    <a:pt x="1554" y="97"/>
                  </a:lnTo>
                  <a:lnTo>
                    <a:pt x="1537" y="101"/>
                  </a:lnTo>
                  <a:lnTo>
                    <a:pt x="1519" y="105"/>
                  </a:lnTo>
                  <a:lnTo>
                    <a:pt x="1501" y="110"/>
                  </a:lnTo>
                  <a:lnTo>
                    <a:pt x="1484" y="114"/>
                  </a:lnTo>
                  <a:lnTo>
                    <a:pt x="1466" y="119"/>
                  </a:lnTo>
                  <a:lnTo>
                    <a:pt x="1449" y="123"/>
                  </a:lnTo>
                  <a:lnTo>
                    <a:pt x="1431" y="128"/>
                  </a:lnTo>
                  <a:lnTo>
                    <a:pt x="1414" y="133"/>
                  </a:lnTo>
                  <a:lnTo>
                    <a:pt x="1396" y="138"/>
                  </a:lnTo>
                  <a:lnTo>
                    <a:pt x="1379" y="143"/>
                  </a:lnTo>
                  <a:lnTo>
                    <a:pt x="1361" y="148"/>
                  </a:lnTo>
                  <a:lnTo>
                    <a:pt x="1344" y="153"/>
                  </a:lnTo>
                  <a:lnTo>
                    <a:pt x="1327" y="158"/>
                  </a:lnTo>
                  <a:lnTo>
                    <a:pt x="1309" y="164"/>
                  </a:lnTo>
                  <a:lnTo>
                    <a:pt x="1292" y="169"/>
                  </a:lnTo>
                  <a:lnTo>
                    <a:pt x="1275" y="174"/>
                  </a:lnTo>
                  <a:lnTo>
                    <a:pt x="1257" y="180"/>
                  </a:lnTo>
                  <a:lnTo>
                    <a:pt x="1240" y="186"/>
                  </a:lnTo>
                  <a:lnTo>
                    <a:pt x="1223" y="191"/>
                  </a:lnTo>
                  <a:lnTo>
                    <a:pt x="1206" y="197"/>
                  </a:lnTo>
                  <a:lnTo>
                    <a:pt x="1189" y="203"/>
                  </a:lnTo>
                  <a:lnTo>
                    <a:pt x="1171" y="209"/>
                  </a:lnTo>
                  <a:lnTo>
                    <a:pt x="1154" y="215"/>
                  </a:lnTo>
                  <a:lnTo>
                    <a:pt x="1137" y="222"/>
                  </a:lnTo>
                  <a:lnTo>
                    <a:pt x="1120" y="228"/>
                  </a:lnTo>
                  <a:lnTo>
                    <a:pt x="1103" y="234"/>
                  </a:lnTo>
                  <a:lnTo>
                    <a:pt x="1086" y="241"/>
                  </a:lnTo>
                  <a:lnTo>
                    <a:pt x="1069" y="247"/>
                  </a:lnTo>
                  <a:lnTo>
                    <a:pt x="1052" y="254"/>
                  </a:lnTo>
                  <a:lnTo>
                    <a:pt x="1035" y="260"/>
                  </a:lnTo>
                  <a:lnTo>
                    <a:pt x="1019" y="267"/>
                  </a:lnTo>
                  <a:lnTo>
                    <a:pt x="1002" y="274"/>
                  </a:lnTo>
                  <a:lnTo>
                    <a:pt x="985" y="281"/>
                  </a:lnTo>
                  <a:lnTo>
                    <a:pt x="968" y="288"/>
                  </a:lnTo>
                  <a:lnTo>
                    <a:pt x="951" y="295"/>
                  </a:lnTo>
                  <a:lnTo>
                    <a:pt x="935" y="302"/>
                  </a:lnTo>
                  <a:lnTo>
                    <a:pt x="918" y="309"/>
                  </a:lnTo>
                  <a:lnTo>
                    <a:pt x="901" y="317"/>
                  </a:lnTo>
                  <a:lnTo>
                    <a:pt x="885" y="324"/>
                  </a:lnTo>
                  <a:lnTo>
                    <a:pt x="868" y="332"/>
                  </a:lnTo>
                  <a:lnTo>
                    <a:pt x="852" y="339"/>
                  </a:lnTo>
                  <a:lnTo>
                    <a:pt x="835" y="347"/>
                  </a:lnTo>
                  <a:lnTo>
                    <a:pt x="819" y="355"/>
                  </a:lnTo>
                  <a:lnTo>
                    <a:pt x="802" y="363"/>
                  </a:lnTo>
                  <a:lnTo>
                    <a:pt x="786" y="370"/>
                  </a:lnTo>
                  <a:lnTo>
                    <a:pt x="770" y="378"/>
                  </a:lnTo>
                  <a:lnTo>
                    <a:pt x="753" y="387"/>
                  </a:lnTo>
                  <a:lnTo>
                    <a:pt x="737" y="395"/>
                  </a:lnTo>
                  <a:lnTo>
                    <a:pt x="721" y="403"/>
                  </a:lnTo>
                  <a:lnTo>
                    <a:pt x="705" y="411"/>
                  </a:lnTo>
                  <a:lnTo>
                    <a:pt x="688" y="420"/>
                  </a:lnTo>
                  <a:lnTo>
                    <a:pt x="672" y="428"/>
                  </a:lnTo>
                  <a:lnTo>
                    <a:pt x="656" y="437"/>
                  </a:lnTo>
                  <a:lnTo>
                    <a:pt x="640" y="445"/>
                  </a:lnTo>
                  <a:lnTo>
                    <a:pt x="624" y="454"/>
                  </a:lnTo>
                  <a:lnTo>
                    <a:pt x="608" y="463"/>
                  </a:lnTo>
                  <a:lnTo>
                    <a:pt x="592" y="472"/>
                  </a:lnTo>
                  <a:lnTo>
                    <a:pt x="576" y="481"/>
                  </a:lnTo>
                  <a:lnTo>
                    <a:pt x="560" y="490"/>
                  </a:lnTo>
                  <a:lnTo>
                    <a:pt x="545" y="499"/>
                  </a:lnTo>
                  <a:lnTo>
                    <a:pt x="529" y="508"/>
                  </a:lnTo>
                  <a:lnTo>
                    <a:pt x="513" y="518"/>
                  </a:lnTo>
                  <a:lnTo>
                    <a:pt x="497" y="527"/>
                  </a:lnTo>
                  <a:lnTo>
                    <a:pt x="482" y="536"/>
                  </a:lnTo>
                  <a:lnTo>
                    <a:pt x="466" y="546"/>
                  </a:lnTo>
                  <a:lnTo>
                    <a:pt x="451" y="556"/>
                  </a:lnTo>
                  <a:lnTo>
                    <a:pt x="435" y="565"/>
                  </a:lnTo>
                  <a:lnTo>
                    <a:pt x="420" y="575"/>
                  </a:lnTo>
                  <a:lnTo>
                    <a:pt x="404" y="585"/>
                  </a:lnTo>
                  <a:lnTo>
                    <a:pt x="389" y="595"/>
                  </a:lnTo>
                  <a:lnTo>
                    <a:pt x="373" y="605"/>
                  </a:lnTo>
                  <a:lnTo>
                    <a:pt x="358" y="615"/>
                  </a:lnTo>
                  <a:lnTo>
                    <a:pt x="343" y="625"/>
                  </a:lnTo>
                  <a:lnTo>
                    <a:pt x="328" y="635"/>
                  </a:lnTo>
                  <a:lnTo>
                    <a:pt x="312" y="646"/>
                  </a:lnTo>
                  <a:lnTo>
                    <a:pt x="301" y="653"/>
                  </a:lnTo>
                  <a:lnTo>
                    <a:pt x="352" y="712"/>
                  </a:lnTo>
                  <a:lnTo>
                    <a:pt x="16" y="872"/>
                  </a:lnTo>
                  <a:lnTo>
                    <a:pt x="5" y="881"/>
                  </a:lnTo>
                  <a:close/>
                </a:path>
              </a:pathLst>
            </a:custGeom>
            <a:solidFill>
              <a:srgbClr val="327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8" name="Freeform 43">
              <a:extLst>
                <a:ext uri="{FF2B5EF4-FFF2-40B4-BE49-F238E27FC236}">
                  <a16:creationId xmlns:a16="http://schemas.microsoft.com/office/drawing/2014/main" xmlns="" id="{056F2636-7070-4F90-8111-5EA5B60DC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1156"/>
              <a:ext cx="278" cy="159"/>
            </a:xfrm>
            <a:custGeom>
              <a:avLst/>
              <a:gdLst>
                <a:gd name="T0" fmla="*/ 1851 w 1854"/>
                <a:gd name="T1" fmla="*/ 1357 h 1359"/>
                <a:gd name="T2" fmla="*/ 1614 w 1854"/>
                <a:gd name="T3" fmla="*/ 1067 h 1359"/>
                <a:gd name="T4" fmla="*/ 1569 w 1854"/>
                <a:gd name="T5" fmla="*/ 1017 h 1359"/>
                <a:gd name="T6" fmla="*/ 1519 w 1854"/>
                <a:gd name="T7" fmla="*/ 964 h 1359"/>
                <a:gd name="T8" fmla="*/ 1468 w 1854"/>
                <a:gd name="T9" fmla="*/ 912 h 1359"/>
                <a:gd name="T10" fmla="*/ 1417 w 1854"/>
                <a:gd name="T11" fmla="*/ 861 h 1359"/>
                <a:gd name="T12" fmla="*/ 1364 w 1854"/>
                <a:gd name="T13" fmla="*/ 811 h 1359"/>
                <a:gd name="T14" fmla="*/ 1310 w 1854"/>
                <a:gd name="T15" fmla="*/ 762 h 1359"/>
                <a:gd name="T16" fmla="*/ 1255 w 1854"/>
                <a:gd name="T17" fmla="*/ 714 h 1359"/>
                <a:gd name="T18" fmla="*/ 1200 w 1854"/>
                <a:gd name="T19" fmla="*/ 667 h 1359"/>
                <a:gd name="T20" fmla="*/ 1143 w 1854"/>
                <a:gd name="T21" fmla="*/ 622 h 1359"/>
                <a:gd name="T22" fmla="*/ 1086 w 1854"/>
                <a:gd name="T23" fmla="*/ 577 h 1359"/>
                <a:gd name="T24" fmla="*/ 1028 w 1854"/>
                <a:gd name="T25" fmla="*/ 534 h 1359"/>
                <a:gd name="T26" fmla="*/ 969 w 1854"/>
                <a:gd name="T27" fmla="*/ 492 h 1359"/>
                <a:gd name="T28" fmla="*/ 909 w 1854"/>
                <a:gd name="T29" fmla="*/ 451 h 1359"/>
                <a:gd name="T30" fmla="*/ 849 w 1854"/>
                <a:gd name="T31" fmla="*/ 411 h 1359"/>
                <a:gd name="T32" fmla="*/ 787 w 1854"/>
                <a:gd name="T33" fmla="*/ 373 h 1359"/>
                <a:gd name="T34" fmla="*/ 725 w 1854"/>
                <a:gd name="T35" fmla="*/ 335 h 1359"/>
                <a:gd name="T36" fmla="*/ 663 w 1854"/>
                <a:gd name="T37" fmla="*/ 299 h 1359"/>
                <a:gd name="T38" fmla="*/ 599 w 1854"/>
                <a:gd name="T39" fmla="*/ 264 h 1359"/>
                <a:gd name="T40" fmla="*/ 535 w 1854"/>
                <a:gd name="T41" fmla="*/ 231 h 1359"/>
                <a:gd name="T42" fmla="*/ 470 w 1854"/>
                <a:gd name="T43" fmla="*/ 198 h 1359"/>
                <a:gd name="T44" fmla="*/ 405 w 1854"/>
                <a:gd name="T45" fmla="*/ 167 h 1359"/>
                <a:gd name="T46" fmla="*/ 339 w 1854"/>
                <a:gd name="T47" fmla="*/ 137 h 1359"/>
                <a:gd name="T48" fmla="*/ 272 w 1854"/>
                <a:gd name="T49" fmla="*/ 109 h 1359"/>
                <a:gd name="T50" fmla="*/ 205 w 1854"/>
                <a:gd name="T51" fmla="*/ 81 h 1359"/>
                <a:gd name="T52" fmla="*/ 137 w 1854"/>
                <a:gd name="T53" fmla="*/ 55 h 1359"/>
                <a:gd name="T54" fmla="*/ 69 w 1854"/>
                <a:gd name="T55" fmla="*/ 31 h 1359"/>
                <a:gd name="T56" fmla="*/ 0 w 1854"/>
                <a:gd name="T57" fmla="*/ 7 h 1359"/>
                <a:gd name="T58" fmla="*/ 54 w 1854"/>
                <a:gd name="T59" fmla="*/ 17 h 1359"/>
                <a:gd name="T60" fmla="*/ 123 w 1854"/>
                <a:gd name="T61" fmla="*/ 42 h 1359"/>
                <a:gd name="T62" fmla="*/ 191 w 1854"/>
                <a:gd name="T63" fmla="*/ 68 h 1359"/>
                <a:gd name="T64" fmla="*/ 258 w 1854"/>
                <a:gd name="T65" fmla="*/ 95 h 1359"/>
                <a:gd name="T66" fmla="*/ 325 w 1854"/>
                <a:gd name="T67" fmla="*/ 123 h 1359"/>
                <a:gd name="T68" fmla="*/ 392 w 1854"/>
                <a:gd name="T69" fmla="*/ 153 h 1359"/>
                <a:gd name="T70" fmla="*/ 457 w 1854"/>
                <a:gd name="T71" fmla="*/ 183 h 1359"/>
                <a:gd name="T72" fmla="*/ 522 w 1854"/>
                <a:gd name="T73" fmla="*/ 216 h 1359"/>
                <a:gd name="T74" fmla="*/ 587 w 1854"/>
                <a:gd name="T75" fmla="*/ 249 h 1359"/>
                <a:gd name="T76" fmla="*/ 650 w 1854"/>
                <a:gd name="T77" fmla="*/ 284 h 1359"/>
                <a:gd name="T78" fmla="*/ 714 w 1854"/>
                <a:gd name="T79" fmla="*/ 320 h 1359"/>
                <a:gd name="T80" fmla="*/ 776 w 1854"/>
                <a:gd name="T81" fmla="*/ 357 h 1359"/>
                <a:gd name="T82" fmla="*/ 837 w 1854"/>
                <a:gd name="T83" fmla="*/ 395 h 1359"/>
                <a:gd name="T84" fmla="*/ 898 w 1854"/>
                <a:gd name="T85" fmla="*/ 435 h 1359"/>
                <a:gd name="T86" fmla="*/ 958 w 1854"/>
                <a:gd name="T87" fmla="*/ 475 h 1359"/>
                <a:gd name="T88" fmla="*/ 1017 w 1854"/>
                <a:gd name="T89" fmla="*/ 517 h 1359"/>
                <a:gd name="T90" fmla="*/ 1076 w 1854"/>
                <a:gd name="T91" fmla="*/ 560 h 1359"/>
                <a:gd name="T92" fmla="*/ 1134 w 1854"/>
                <a:gd name="T93" fmla="*/ 605 h 1359"/>
                <a:gd name="T94" fmla="*/ 1190 w 1854"/>
                <a:gd name="T95" fmla="*/ 650 h 1359"/>
                <a:gd name="T96" fmla="*/ 1246 w 1854"/>
                <a:gd name="T97" fmla="*/ 696 h 1359"/>
                <a:gd name="T98" fmla="*/ 1301 w 1854"/>
                <a:gd name="T99" fmla="*/ 744 h 1359"/>
                <a:gd name="T100" fmla="*/ 1355 w 1854"/>
                <a:gd name="T101" fmla="*/ 793 h 1359"/>
                <a:gd name="T102" fmla="*/ 1409 w 1854"/>
                <a:gd name="T103" fmla="*/ 843 h 1359"/>
                <a:gd name="T104" fmla="*/ 1461 w 1854"/>
                <a:gd name="T105" fmla="*/ 894 h 1359"/>
                <a:gd name="T106" fmla="*/ 1512 w 1854"/>
                <a:gd name="T107" fmla="*/ 946 h 1359"/>
                <a:gd name="T108" fmla="*/ 1563 w 1854"/>
                <a:gd name="T109" fmla="*/ 999 h 1359"/>
                <a:gd name="T110" fmla="*/ 1612 w 1854"/>
                <a:gd name="T111" fmla="*/ 105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54" h="1359">
                  <a:moveTo>
                    <a:pt x="1714" y="995"/>
                  </a:moveTo>
                  <a:lnTo>
                    <a:pt x="1846" y="1343"/>
                  </a:lnTo>
                  <a:lnTo>
                    <a:pt x="1854" y="1355"/>
                  </a:lnTo>
                  <a:lnTo>
                    <a:pt x="1851" y="1357"/>
                  </a:lnTo>
                  <a:lnTo>
                    <a:pt x="1848" y="1359"/>
                  </a:lnTo>
                  <a:lnTo>
                    <a:pt x="1840" y="1347"/>
                  </a:lnTo>
                  <a:lnTo>
                    <a:pt x="1552" y="1112"/>
                  </a:lnTo>
                  <a:lnTo>
                    <a:pt x="1614" y="1067"/>
                  </a:lnTo>
                  <a:lnTo>
                    <a:pt x="1606" y="1058"/>
                  </a:lnTo>
                  <a:lnTo>
                    <a:pt x="1594" y="1045"/>
                  </a:lnTo>
                  <a:lnTo>
                    <a:pt x="1582" y="1031"/>
                  </a:lnTo>
                  <a:lnTo>
                    <a:pt x="1569" y="1017"/>
                  </a:lnTo>
                  <a:lnTo>
                    <a:pt x="1557" y="1004"/>
                  </a:lnTo>
                  <a:lnTo>
                    <a:pt x="1545" y="991"/>
                  </a:lnTo>
                  <a:lnTo>
                    <a:pt x="1532" y="977"/>
                  </a:lnTo>
                  <a:lnTo>
                    <a:pt x="1519" y="964"/>
                  </a:lnTo>
                  <a:lnTo>
                    <a:pt x="1507" y="951"/>
                  </a:lnTo>
                  <a:lnTo>
                    <a:pt x="1494" y="938"/>
                  </a:lnTo>
                  <a:lnTo>
                    <a:pt x="1481" y="925"/>
                  </a:lnTo>
                  <a:lnTo>
                    <a:pt x="1468" y="912"/>
                  </a:lnTo>
                  <a:lnTo>
                    <a:pt x="1456" y="899"/>
                  </a:lnTo>
                  <a:lnTo>
                    <a:pt x="1443" y="886"/>
                  </a:lnTo>
                  <a:lnTo>
                    <a:pt x="1430" y="874"/>
                  </a:lnTo>
                  <a:lnTo>
                    <a:pt x="1417" y="861"/>
                  </a:lnTo>
                  <a:lnTo>
                    <a:pt x="1403" y="848"/>
                  </a:lnTo>
                  <a:lnTo>
                    <a:pt x="1390" y="836"/>
                  </a:lnTo>
                  <a:lnTo>
                    <a:pt x="1377" y="823"/>
                  </a:lnTo>
                  <a:lnTo>
                    <a:pt x="1364" y="811"/>
                  </a:lnTo>
                  <a:lnTo>
                    <a:pt x="1350" y="798"/>
                  </a:lnTo>
                  <a:lnTo>
                    <a:pt x="1337" y="786"/>
                  </a:lnTo>
                  <a:lnTo>
                    <a:pt x="1323" y="774"/>
                  </a:lnTo>
                  <a:lnTo>
                    <a:pt x="1310" y="762"/>
                  </a:lnTo>
                  <a:lnTo>
                    <a:pt x="1296" y="750"/>
                  </a:lnTo>
                  <a:lnTo>
                    <a:pt x="1283" y="738"/>
                  </a:lnTo>
                  <a:lnTo>
                    <a:pt x="1269" y="726"/>
                  </a:lnTo>
                  <a:lnTo>
                    <a:pt x="1255" y="714"/>
                  </a:lnTo>
                  <a:lnTo>
                    <a:pt x="1241" y="702"/>
                  </a:lnTo>
                  <a:lnTo>
                    <a:pt x="1227" y="691"/>
                  </a:lnTo>
                  <a:lnTo>
                    <a:pt x="1214" y="679"/>
                  </a:lnTo>
                  <a:lnTo>
                    <a:pt x="1200" y="667"/>
                  </a:lnTo>
                  <a:lnTo>
                    <a:pt x="1186" y="656"/>
                  </a:lnTo>
                  <a:lnTo>
                    <a:pt x="1171" y="644"/>
                  </a:lnTo>
                  <a:lnTo>
                    <a:pt x="1157" y="633"/>
                  </a:lnTo>
                  <a:lnTo>
                    <a:pt x="1143" y="622"/>
                  </a:lnTo>
                  <a:lnTo>
                    <a:pt x="1129" y="611"/>
                  </a:lnTo>
                  <a:lnTo>
                    <a:pt x="1115" y="599"/>
                  </a:lnTo>
                  <a:lnTo>
                    <a:pt x="1100" y="588"/>
                  </a:lnTo>
                  <a:lnTo>
                    <a:pt x="1086" y="577"/>
                  </a:lnTo>
                  <a:lnTo>
                    <a:pt x="1071" y="566"/>
                  </a:lnTo>
                  <a:lnTo>
                    <a:pt x="1057" y="556"/>
                  </a:lnTo>
                  <a:lnTo>
                    <a:pt x="1042" y="545"/>
                  </a:lnTo>
                  <a:lnTo>
                    <a:pt x="1028" y="534"/>
                  </a:lnTo>
                  <a:lnTo>
                    <a:pt x="1013" y="523"/>
                  </a:lnTo>
                  <a:lnTo>
                    <a:pt x="998" y="513"/>
                  </a:lnTo>
                  <a:lnTo>
                    <a:pt x="984" y="502"/>
                  </a:lnTo>
                  <a:lnTo>
                    <a:pt x="969" y="492"/>
                  </a:lnTo>
                  <a:lnTo>
                    <a:pt x="954" y="482"/>
                  </a:lnTo>
                  <a:lnTo>
                    <a:pt x="939" y="471"/>
                  </a:lnTo>
                  <a:lnTo>
                    <a:pt x="924" y="461"/>
                  </a:lnTo>
                  <a:lnTo>
                    <a:pt x="909" y="451"/>
                  </a:lnTo>
                  <a:lnTo>
                    <a:pt x="894" y="441"/>
                  </a:lnTo>
                  <a:lnTo>
                    <a:pt x="879" y="431"/>
                  </a:lnTo>
                  <a:lnTo>
                    <a:pt x="864" y="421"/>
                  </a:lnTo>
                  <a:lnTo>
                    <a:pt x="849" y="411"/>
                  </a:lnTo>
                  <a:lnTo>
                    <a:pt x="833" y="401"/>
                  </a:lnTo>
                  <a:lnTo>
                    <a:pt x="818" y="392"/>
                  </a:lnTo>
                  <a:lnTo>
                    <a:pt x="803" y="382"/>
                  </a:lnTo>
                  <a:lnTo>
                    <a:pt x="787" y="373"/>
                  </a:lnTo>
                  <a:lnTo>
                    <a:pt x="772" y="363"/>
                  </a:lnTo>
                  <a:lnTo>
                    <a:pt x="756" y="354"/>
                  </a:lnTo>
                  <a:lnTo>
                    <a:pt x="741" y="345"/>
                  </a:lnTo>
                  <a:lnTo>
                    <a:pt x="725" y="335"/>
                  </a:lnTo>
                  <a:lnTo>
                    <a:pt x="710" y="326"/>
                  </a:lnTo>
                  <a:lnTo>
                    <a:pt x="694" y="317"/>
                  </a:lnTo>
                  <a:lnTo>
                    <a:pt x="678" y="308"/>
                  </a:lnTo>
                  <a:lnTo>
                    <a:pt x="663" y="299"/>
                  </a:lnTo>
                  <a:lnTo>
                    <a:pt x="647" y="290"/>
                  </a:lnTo>
                  <a:lnTo>
                    <a:pt x="631" y="282"/>
                  </a:lnTo>
                  <a:lnTo>
                    <a:pt x="615" y="273"/>
                  </a:lnTo>
                  <a:lnTo>
                    <a:pt x="599" y="264"/>
                  </a:lnTo>
                  <a:lnTo>
                    <a:pt x="583" y="256"/>
                  </a:lnTo>
                  <a:lnTo>
                    <a:pt x="567" y="247"/>
                  </a:lnTo>
                  <a:lnTo>
                    <a:pt x="551" y="239"/>
                  </a:lnTo>
                  <a:lnTo>
                    <a:pt x="535" y="231"/>
                  </a:lnTo>
                  <a:lnTo>
                    <a:pt x="519" y="222"/>
                  </a:lnTo>
                  <a:lnTo>
                    <a:pt x="503" y="214"/>
                  </a:lnTo>
                  <a:lnTo>
                    <a:pt x="487" y="206"/>
                  </a:lnTo>
                  <a:lnTo>
                    <a:pt x="470" y="198"/>
                  </a:lnTo>
                  <a:lnTo>
                    <a:pt x="454" y="190"/>
                  </a:lnTo>
                  <a:lnTo>
                    <a:pt x="438" y="182"/>
                  </a:lnTo>
                  <a:lnTo>
                    <a:pt x="421" y="175"/>
                  </a:lnTo>
                  <a:lnTo>
                    <a:pt x="405" y="167"/>
                  </a:lnTo>
                  <a:lnTo>
                    <a:pt x="388" y="159"/>
                  </a:lnTo>
                  <a:lnTo>
                    <a:pt x="372" y="152"/>
                  </a:lnTo>
                  <a:lnTo>
                    <a:pt x="355" y="145"/>
                  </a:lnTo>
                  <a:lnTo>
                    <a:pt x="339" y="137"/>
                  </a:lnTo>
                  <a:lnTo>
                    <a:pt x="322" y="130"/>
                  </a:lnTo>
                  <a:lnTo>
                    <a:pt x="306" y="123"/>
                  </a:lnTo>
                  <a:lnTo>
                    <a:pt x="289" y="116"/>
                  </a:lnTo>
                  <a:lnTo>
                    <a:pt x="272" y="109"/>
                  </a:lnTo>
                  <a:lnTo>
                    <a:pt x="256" y="102"/>
                  </a:lnTo>
                  <a:lnTo>
                    <a:pt x="239" y="95"/>
                  </a:lnTo>
                  <a:lnTo>
                    <a:pt x="222" y="88"/>
                  </a:lnTo>
                  <a:lnTo>
                    <a:pt x="205" y="81"/>
                  </a:lnTo>
                  <a:lnTo>
                    <a:pt x="188" y="75"/>
                  </a:lnTo>
                  <a:lnTo>
                    <a:pt x="171" y="68"/>
                  </a:lnTo>
                  <a:lnTo>
                    <a:pt x="154" y="62"/>
                  </a:lnTo>
                  <a:lnTo>
                    <a:pt x="137" y="55"/>
                  </a:lnTo>
                  <a:lnTo>
                    <a:pt x="120" y="49"/>
                  </a:lnTo>
                  <a:lnTo>
                    <a:pt x="103" y="43"/>
                  </a:lnTo>
                  <a:lnTo>
                    <a:pt x="86" y="37"/>
                  </a:lnTo>
                  <a:lnTo>
                    <a:pt x="69" y="31"/>
                  </a:lnTo>
                  <a:lnTo>
                    <a:pt x="52" y="25"/>
                  </a:lnTo>
                  <a:lnTo>
                    <a:pt x="35" y="19"/>
                  </a:lnTo>
                  <a:lnTo>
                    <a:pt x="17" y="13"/>
                  </a:lnTo>
                  <a:lnTo>
                    <a:pt x="0" y="7"/>
                  </a:lnTo>
                  <a:lnTo>
                    <a:pt x="2" y="0"/>
                  </a:lnTo>
                  <a:lnTo>
                    <a:pt x="20" y="6"/>
                  </a:lnTo>
                  <a:lnTo>
                    <a:pt x="37" y="12"/>
                  </a:lnTo>
                  <a:lnTo>
                    <a:pt x="54" y="17"/>
                  </a:lnTo>
                  <a:lnTo>
                    <a:pt x="71" y="23"/>
                  </a:lnTo>
                  <a:lnTo>
                    <a:pt x="89" y="29"/>
                  </a:lnTo>
                  <a:lnTo>
                    <a:pt x="106" y="36"/>
                  </a:lnTo>
                  <a:lnTo>
                    <a:pt x="123" y="42"/>
                  </a:lnTo>
                  <a:lnTo>
                    <a:pt x="140" y="48"/>
                  </a:lnTo>
                  <a:lnTo>
                    <a:pt x="157" y="55"/>
                  </a:lnTo>
                  <a:lnTo>
                    <a:pt x="174" y="61"/>
                  </a:lnTo>
                  <a:lnTo>
                    <a:pt x="191" y="68"/>
                  </a:lnTo>
                  <a:lnTo>
                    <a:pt x="208" y="74"/>
                  </a:lnTo>
                  <a:lnTo>
                    <a:pt x="225" y="81"/>
                  </a:lnTo>
                  <a:lnTo>
                    <a:pt x="242" y="88"/>
                  </a:lnTo>
                  <a:lnTo>
                    <a:pt x="258" y="95"/>
                  </a:lnTo>
                  <a:lnTo>
                    <a:pt x="275" y="102"/>
                  </a:lnTo>
                  <a:lnTo>
                    <a:pt x="292" y="109"/>
                  </a:lnTo>
                  <a:lnTo>
                    <a:pt x="309" y="116"/>
                  </a:lnTo>
                  <a:lnTo>
                    <a:pt x="325" y="123"/>
                  </a:lnTo>
                  <a:lnTo>
                    <a:pt x="342" y="130"/>
                  </a:lnTo>
                  <a:lnTo>
                    <a:pt x="359" y="138"/>
                  </a:lnTo>
                  <a:lnTo>
                    <a:pt x="375" y="145"/>
                  </a:lnTo>
                  <a:lnTo>
                    <a:pt x="392" y="153"/>
                  </a:lnTo>
                  <a:lnTo>
                    <a:pt x="408" y="160"/>
                  </a:lnTo>
                  <a:lnTo>
                    <a:pt x="425" y="168"/>
                  </a:lnTo>
                  <a:lnTo>
                    <a:pt x="441" y="176"/>
                  </a:lnTo>
                  <a:lnTo>
                    <a:pt x="457" y="183"/>
                  </a:lnTo>
                  <a:lnTo>
                    <a:pt x="474" y="191"/>
                  </a:lnTo>
                  <a:lnTo>
                    <a:pt x="490" y="199"/>
                  </a:lnTo>
                  <a:lnTo>
                    <a:pt x="506" y="207"/>
                  </a:lnTo>
                  <a:lnTo>
                    <a:pt x="522" y="216"/>
                  </a:lnTo>
                  <a:lnTo>
                    <a:pt x="539" y="224"/>
                  </a:lnTo>
                  <a:lnTo>
                    <a:pt x="555" y="232"/>
                  </a:lnTo>
                  <a:lnTo>
                    <a:pt x="571" y="241"/>
                  </a:lnTo>
                  <a:lnTo>
                    <a:pt x="587" y="249"/>
                  </a:lnTo>
                  <a:lnTo>
                    <a:pt x="603" y="258"/>
                  </a:lnTo>
                  <a:lnTo>
                    <a:pt x="619" y="266"/>
                  </a:lnTo>
                  <a:lnTo>
                    <a:pt x="635" y="275"/>
                  </a:lnTo>
                  <a:lnTo>
                    <a:pt x="650" y="284"/>
                  </a:lnTo>
                  <a:lnTo>
                    <a:pt x="666" y="293"/>
                  </a:lnTo>
                  <a:lnTo>
                    <a:pt x="682" y="301"/>
                  </a:lnTo>
                  <a:lnTo>
                    <a:pt x="698" y="310"/>
                  </a:lnTo>
                  <a:lnTo>
                    <a:pt x="714" y="320"/>
                  </a:lnTo>
                  <a:lnTo>
                    <a:pt x="729" y="329"/>
                  </a:lnTo>
                  <a:lnTo>
                    <a:pt x="745" y="338"/>
                  </a:lnTo>
                  <a:lnTo>
                    <a:pt x="760" y="347"/>
                  </a:lnTo>
                  <a:lnTo>
                    <a:pt x="776" y="357"/>
                  </a:lnTo>
                  <a:lnTo>
                    <a:pt x="791" y="366"/>
                  </a:lnTo>
                  <a:lnTo>
                    <a:pt x="807" y="376"/>
                  </a:lnTo>
                  <a:lnTo>
                    <a:pt x="822" y="385"/>
                  </a:lnTo>
                  <a:lnTo>
                    <a:pt x="837" y="395"/>
                  </a:lnTo>
                  <a:lnTo>
                    <a:pt x="853" y="405"/>
                  </a:lnTo>
                  <a:lnTo>
                    <a:pt x="868" y="415"/>
                  </a:lnTo>
                  <a:lnTo>
                    <a:pt x="883" y="425"/>
                  </a:lnTo>
                  <a:lnTo>
                    <a:pt x="898" y="435"/>
                  </a:lnTo>
                  <a:lnTo>
                    <a:pt x="913" y="445"/>
                  </a:lnTo>
                  <a:lnTo>
                    <a:pt x="928" y="455"/>
                  </a:lnTo>
                  <a:lnTo>
                    <a:pt x="943" y="465"/>
                  </a:lnTo>
                  <a:lnTo>
                    <a:pt x="958" y="475"/>
                  </a:lnTo>
                  <a:lnTo>
                    <a:pt x="973" y="486"/>
                  </a:lnTo>
                  <a:lnTo>
                    <a:pt x="988" y="496"/>
                  </a:lnTo>
                  <a:lnTo>
                    <a:pt x="1003" y="507"/>
                  </a:lnTo>
                  <a:lnTo>
                    <a:pt x="1017" y="517"/>
                  </a:lnTo>
                  <a:lnTo>
                    <a:pt x="1032" y="528"/>
                  </a:lnTo>
                  <a:lnTo>
                    <a:pt x="1047" y="539"/>
                  </a:lnTo>
                  <a:lnTo>
                    <a:pt x="1061" y="549"/>
                  </a:lnTo>
                  <a:lnTo>
                    <a:pt x="1076" y="560"/>
                  </a:lnTo>
                  <a:lnTo>
                    <a:pt x="1090" y="571"/>
                  </a:lnTo>
                  <a:lnTo>
                    <a:pt x="1105" y="582"/>
                  </a:lnTo>
                  <a:lnTo>
                    <a:pt x="1119" y="593"/>
                  </a:lnTo>
                  <a:lnTo>
                    <a:pt x="1134" y="605"/>
                  </a:lnTo>
                  <a:lnTo>
                    <a:pt x="1148" y="616"/>
                  </a:lnTo>
                  <a:lnTo>
                    <a:pt x="1162" y="627"/>
                  </a:lnTo>
                  <a:lnTo>
                    <a:pt x="1176" y="638"/>
                  </a:lnTo>
                  <a:lnTo>
                    <a:pt x="1190" y="650"/>
                  </a:lnTo>
                  <a:lnTo>
                    <a:pt x="1204" y="661"/>
                  </a:lnTo>
                  <a:lnTo>
                    <a:pt x="1218" y="673"/>
                  </a:lnTo>
                  <a:lnTo>
                    <a:pt x="1232" y="685"/>
                  </a:lnTo>
                  <a:lnTo>
                    <a:pt x="1246" y="696"/>
                  </a:lnTo>
                  <a:lnTo>
                    <a:pt x="1260" y="708"/>
                  </a:lnTo>
                  <a:lnTo>
                    <a:pt x="1274" y="720"/>
                  </a:lnTo>
                  <a:lnTo>
                    <a:pt x="1288" y="732"/>
                  </a:lnTo>
                  <a:lnTo>
                    <a:pt x="1301" y="744"/>
                  </a:lnTo>
                  <a:lnTo>
                    <a:pt x="1315" y="756"/>
                  </a:lnTo>
                  <a:lnTo>
                    <a:pt x="1328" y="768"/>
                  </a:lnTo>
                  <a:lnTo>
                    <a:pt x="1342" y="781"/>
                  </a:lnTo>
                  <a:lnTo>
                    <a:pt x="1355" y="793"/>
                  </a:lnTo>
                  <a:lnTo>
                    <a:pt x="1369" y="805"/>
                  </a:lnTo>
                  <a:lnTo>
                    <a:pt x="1382" y="818"/>
                  </a:lnTo>
                  <a:lnTo>
                    <a:pt x="1395" y="830"/>
                  </a:lnTo>
                  <a:lnTo>
                    <a:pt x="1409" y="843"/>
                  </a:lnTo>
                  <a:lnTo>
                    <a:pt x="1422" y="855"/>
                  </a:lnTo>
                  <a:lnTo>
                    <a:pt x="1435" y="868"/>
                  </a:lnTo>
                  <a:lnTo>
                    <a:pt x="1448" y="881"/>
                  </a:lnTo>
                  <a:lnTo>
                    <a:pt x="1461" y="894"/>
                  </a:lnTo>
                  <a:lnTo>
                    <a:pt x="1474" y="907"/>
                  </a:lnTo>
                  <a:lnTo>
                    <a:pt x="1487" y="920"/>
                  </a:lnTo>
                  <a:lnTo>
                    <a:pt x="1500" y="933"/>
                  </a:lnTo>
                  <a:lnTo>
                    <a:pt x="1512" y="946"/>
                  </a:lnTo>
                  <a:lnTo>
                    <a:pt x="1525" y="959"/>
                  </a:lnTo>
                  <a:lnTo>
                    <a:pt x="1538" y="972"/>
                  </a:lnTo>
                  <a:lnTo>
                    <a:pt x="1550" y="986"/>
                  </a:lnTo>
                  <a:lnTo>
                    <a:pt x="1563" y="999"/>
                  </a:lnTo>
                  <a:lnTo>
                    <a:pt x="1575" y="1012"/>
                  </a:lnTo>
                  <a:lnTo>
                    <a:pt x="1587" y="1026"/>
                  </a:lnTo>
                  <a:lnTo>
                    <a:pt x="1600" y="1039"/>
                  </a:lnTo>
                  <a:lnTo>
                    <a:pt x="1612" y="1053"/>
                  </a:lnTo>
                  <a:lnTo>
                    <a:pt x="1621" y="1063"/>
                  </a:lnTo>
                  <a:lnTo>
                    <a:pt x="1714" y="995"/>
                  </a:lnTo>
                  <a:close/>
                </a:path>
              </a:pathLst>
            </a:custGeom>
            <a:solidFill>
              <a:srgbClr val="327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9" name="Rectangle 44">
              <a:extLst>
                <a:ext uri="{FF2B5EF4-FFF2-40B4-BE49-F238E27FC236}">
                  <a16:creationId xmlns:a16="http://schemas.microsoft.com/office/drawing/2014/main" xmlns="" id="{ED9112AF-8BA0-4EE3-B6EC-CB6D77764F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">
              <a:off x="3652" y="1096"/>
              <a:ext cx="72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FCFDFE"/>
                  </a:solidFill>
                  <a:effectLst/>
                  <a:latin typeface="Arial" panose="020B0604020202020204" pitchFamily="34" charset="0"/>
                </a:rPr>
                <a:t>9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30" name="Rectangle 45">
              <a:extLst>
                <a:ext uri="{FF2B5EF4-FFF2-40B4-BE49-F238E27FC236}">
                  <a16:creationId xmlns:a16="http://schemas.microsoft.com/office/drawing/2014/main" xmlns="" id="{D7D9FA54-E954-4A3E-B8F3-4C4C90B1B0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">
              <a:off x="3686" y="1102"/>
              <a:ext cx="72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FCFDFE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31" name="Rectangle 46">
              <a:extLst>
                <a:ext uri="{FF2B5EF4-FFF2-40B4-BE49-F238E27FC236}">
                  <a16:creationId xmlns:a16="http://schemas.microsoft.com/office/drawing/2014/main" xmlns="" id="{D2551484-03F2-43E7-8CEC-4A9ED8296B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">
              <a:off x="3724" y="1104"/>
              <a:ext cx="49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FCFDFE"/>
                  </a:solidFill>
                  <a:effectLst/>
                  <a:latin typeface="Arial" panose="020B0604020202020204" pitchFamily="34" charset="0"/>
                </a:rPr>
                <a:t>,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32" name="Rectangle 47">
              <a:extLst>
                <a:ext uri="{FF2B5EF4-FFF2-40B4-BE49-F238E27FC236}">
                  <a16:creationId xmlns:a16="http://schemas.microsoft.com/office/drawing/2014/main" xmlns="" id="{08CC07CA-D445-4663-A710-FEDC7C6111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">
              <a:off x="3739" y="1105"/>
              <a:ext cx="72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 dirty="0">
                  <a:ln>
                    <a:noFill/>
                  </a:ln>
                  <a:solidFill>
                    <a:srgbClr val="FCFDFE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33" name="Rectangle 48">
              <a:extLst>
                <a:ext uri="{FF2B5EF4-FFF2-40B4-BE49-F238E27FC236}">
                  <a16:creationId xmlns:a16="http://schemas.microsoft.com/office/drawing/2014/main" xmlns="" id="{63337C66-EAD6-4458-9843-F73E68632C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">
              <a:off x="3777" y="1108"/>
              <a:ext cx="72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FCFDFE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34" name="Rectangle 49">
              <a:extLst>
                <a:ext uri="{FF2B5EF4-FFF2-40B4-BE49-F238E27FC236}">
                  <a16:creationId xmlns:a16="http://schemas.microsoft.com/office/drawing/2014/main" xmlns="" id="{D7BDB163-B9B5-493E-97A5-149048C44F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">
              <a:off x="3811" y="1114"/>
              <a:ext cx="61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FCFDFE"/>
                  </a:solidFill>
                  <a:effectLst/>
                  <a:latin typeface="Arial" panose="020B0604020202020204" pitchFamily="34" charset="0"/>
                </a:rPr>
                <a:t>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35" name="Rectangle 50">
              <a:extLst>
                <a:ext uri="{FF2B5EF4-FFF2-40B4-BE49-F238E27FC236}">
                  <a16:creationId xmlns:a16="http://schemas.microsoft.com/office/drawing/2014/main" xmlns="" id="{B6D4FD5A-27E1-4672-8BAC-3A9CA8C3A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" y="1849"/>
              <a:ext cx="41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141515"/>
                  </a:solidFill>
                  <a:effectLst/>
                  <a:latin typeface="Arial" panose="020B0604020202020204" pitchFamily="34" charset="0"/>
                </a:rPr>
                <a:t>Sun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36" name="Rectangle 51">
              <a:extLst>
                <a:ext uri="{FF2B5EF4-FFF2-40B4-BE49-F238E27FC236}">
                  <a16:creationId xmlns:a16="http://schemas.microsoft.com/office/drawing/2014/main" xmlns="" id="{1E8BF02F-D13B-4C09-B1D8-0C43EA0F3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" y="1949"/>
              <a:ext cx="54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141515"/>
                  </a:solidFill>
                  <a:effectLst/>
                  <a:latin typeface="Arial" panose="020B0604020202020204" pitchFamily="34" charset="0"/>
                </a:rPr>
                <a:t>Moon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37" name="Rectangle 52">
              <a:extLst>
                <a:ext uri="{FF2B5EF4-FFF2-40B4-BE49-F238E27FC236}">
                  <a16:creationId xmlns:a16="http://schemas.microsoft.com/office/drawing/2014/main" xmlns="" id="{2524800C-AFD3-4077-9E0D-4AAF778F0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1676"/>
              <a:ext cx="52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141515"/>
                  </a:solidFill>
                  <a:effectLst/>
                  <a:latin typeface="Arial" panose="020B0604020202020204" pitchFamily="34" charset="0"/>
                </a:rPr>
                <a:t>Earth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46ED56-0D41-473F-82A4-9AE8F5C2BF81}"/>
              </a:ext>
            </a:extLst>
          </p:cNvPr>
          <p:cNvSpPr txBox="1"/>
          <p:nvPr/>
        </p:nvSpPr>
        <p:spPr>
          <a:xfrm>
            <a:off x="4012015" y="5690141"/>
            <a:ext cx="3550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r>
              <a:rPr lang="ru-RU" dirty="0" smtClean="0"/>
              <a:t> </a:t>
            </a:r>
            <a:r>
              <a:rPr lang="ru-RU" dirty="0"/>
              <a:t>- часовой угол;</a:t>
            </a:r>
          </a:p>
          <a:p>
            <a:r>
              <a:rPr lang="ru-RU" dirty="0"/>
              <a:t>δ - склонение Луны (Солнца);</a:t>
            </a:r>
          </a:p>
          <a:p>
            <a:r>
              <a:rPr lang="ru-RU" dirty="0"/>
              <a:t>φ - широта точки земной поверхности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0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93297"/>
            <a:ext cx="3550731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3" y="1718270"/>
            <a:ext cx="3096345" cy="307888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К первичным данным относятся компоненты, необходимые для расчета вертикальной и горизонтальной составляющих приливных сил</a:t>
            </a:r>
          </a:p>
        </p:txBody>
      </p:sp>
      <p:grpSp>
        <p:nvGrpSpPr>
          <p:cNvPr id="8" name="Group 27"/>
          <p:cNvGrpSpPr>
            <a:grpSpLocks noChangeAspect="1"/>
          </p:cNvGrpSpPr>
          <p:nvPr/>
        </p:nvGrpSpPr>
        <p:grpSpPr bwMode="auto">
          <a:xfrm>
            <a:off x="1" y="-27384"/>
            <a:ext cx="2915815" cy="1083914"/>
            <a:chOff x="363" y="562"/>
            <a:chExt cx="1768" cy="648"/>
          </a:xfrm>
        </p:grpSpPr>
        <p:sp>
          <p:nvSpPr>
            <p:cNvPr id="9" name="AutoShape 26"/>
            <p:cNvSpPr>
              <a:spLocks noChangeAspect="1" noChangeArrowheads="1" noTextEdit="1"/>
            </p:cNvSpPr>
            <p:nvPr/>
          </p:nvSpPr>
          <p:spPr bwMode="auto">
            <a:xfrm>
              <a:off x="363" y="562"/>
              <a:ext cx="176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363" y="570"/>
              <a:ext cx="1766" cy="64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30"/>
            <p:cNvSpPr>
              <a:spLocks noEditPoints="1"/>
            </p:cNvSpPr>
            <p:nvPr/>
          </p:nvSpPr>
          <p:spPr bwMode="auto">
            <a:xfrm>
              <a:off x="913" y="736"/>
              <a:ext cx="1066" cy="324"/>
            </a:xfrm>
            <a:custGeom>
              <a:avLst/>
              <a:gdLst>
                <a:gd name="T0" fmla="*/ 132 w 2132"/>
                <a:gd name="T1" fmla="*/ 146 h 649"/>
                <a:gd name="T2" fmla="*/ 198 w 2132"/>
                <a:gd name="T3" fmla="*/ 139 h 649"/>
                <a:gd name="T4" fmla="*/ 128 w 2132"/>
                <a:gd name="T5" fmla="*/ 141 h 649"/>
                <a:gd name="T6" fmla="*/ 123 w 2132"/>
                <a:gd name="T7" fmla="*/ 130 h 649"/>
                <a:gd name="T8" fmla="*/ 335 w 2132"/>
                <a:gd name="T9" fmla="*/ 126 h 649"/>
                <a:gd name="T10" fmla="*/ 315 w 2132"/>
                <a:gd name="T11" fmla="*/ 126 h 649"/>
                <a:gd name="T12" fmla="*/ 251 w 2132"/>
                <a:gd name="T13" fmla="*/ 126 h 649"/>
                <a:gd name="T14" fmla="*/ 246 w 2132"/>
                <a:gd name="T15" fmla="*/ 126 h 649"/>
                <a:gd name="T16" fmla="*/ 200 w 2132"/>
                <a:gd name="T17" fmla="*/ 144 h 649"/>
                <a:gd name="T18" fmla="*/ 157 w 2132"/>
                <a:gd name="T19" fmla="*/ 130 h 649"/>
                <a:gd name="T20" fmla="*/ 127 w 2132"/>
                <a:gd name="T21" fmla="*/ 126 h 649"/>
                <a:gd name="T22" fmla="*/ 133 w 2132"/>
                <a:gd name="T23" fmla="*/ 143 h 649"/>
                <a:gd name="T24" fmla="*/ 118 w 2132"/>
                <a:gd name="T25" fmla="*/ 161 h 649"/>
                <a:gd name="T26" fmla="*/ 101 w 2132"/>
                <a:gd name="T27" fmla="*/ 134 h 649"/>
                <a:gd name="T28" fmla="*/ 63 w 2132"/>
                <a:gd name="T29" fmla="*/ 161 h 649"/>
                <a:gd name="T30" fmla="*/ 33 w 2132"/>
                <a:gd name="T31" fmla="*/ 126 h 649"/>
                <a:gd name="T32" fmla="*/ 6 w 2132"/>
                <a:gd name="T33" fmla="*/ 156 h 649"/>
                <a:gd name="T34" fmla="*/ 233 w 2132"/>
                <a:gd name="T35" fmla="*/ 125 h 649"/>
                <a:gd name="T36" fmla="*/ 218 w 2132"/>
                <a:gd name="T37" fmla="*/ 152 h 649"/>
                <a:gd name="T38" fmla="*/ 224 w 2132"/>
                <a:gd name="T39" fmla="*/ 161 h 649"/>
                <a:gd name="T40" fmla="*/ 229 w 2132"/>
                <a:gd name="T41" fmla="*/ 125 h 649"/>
                <a:gd name="T42" fmla="*/ 52 w 2132"/>
                <a:gd name="T43" fmla="*/ 96 h 649"/>
                <a:gd name="T44" fmla="*/ 67 w 2132"/>
                <a:gd name="T45" fmla="*/ 75 h 649"/>
                <a:gd name="T46" fmla="*/ 528 w 2132"/>
                <a:gd name="T47" fmla="*/ 102 h 649"/>
                <a:gd name="T48" fmla="*/ 494 w 2132"/>
                <a:gd name="T49" fmla="*/ 67 h 649"/>
                <a:gd name="T50" fmla="*/ 452 w 2132"/>
                <a:gd name="T51" fmla="*/ 67 h 649"/>
                <a:gd name="T52" fmla="*/ 388 w 2132"/>
                <a:gd name="T53" fmla="*/ 71 h 649"/>
                <a:gd name="T54" fmla="*/ 335 w 2132"/>
                <a:gd name="T55" fmla="*/ 67 h 649"/>
                <a:gd name="T56" fmla="*/ 356 w 2132"/>
                <a:gd name="T57" fmla="*/ 67 h 649"/>
                <a:gd name="T58" fmla="*/ 335 w 2132"/>
                <a:gd name="T59" fmla="*/ 73 h 649"/>
                <a:gd name="T60" fmla="*/ 320 w 2132"/>
                <a:gd name="T61" fmla="*/ 75 h 649"/>
                <a:gd name="T62" fmla="*/ 282 w 2132"/>
                <a:gd name="T63" fmla="*/ 102 h 649"/>
                <a:gd name="T64" fmla="*/ 239 w 2132"/>
                <a:gd name="T65" fmla="*/ 84 h 649"/>
                <a:gd name="T66" fmla="*/ 198 w 2132"/>
                <a:gd name="T67" fmla="*/ 71 h 649"/>
                <a:gd name="T68" fmla="*/ 186 w 2132"/>
                <a:gd name="T69" fmla="*/ 67 h 649"/>
                <a:gd name="T70" fmla="*/ 129 w 2132"/>
                <a:gd name="T71" fmla="*/ 95 h 649"/>
                <a:gd name="T72" fmla="*/ 112 w 2132"/>
                <a:gd name="T73" fmla="*/ 67 h 649"/>
                <a:gd name="T74" fmla="*/ 91 w 2132"/>
                <a:gd name="T75" fmla="*/ 101 h 649"/>
                <a:gd name="T76" fmla="*/ 88 w 2132"/>
                <a:gd name="T77" fmla="*/ 96 h 649"/>
                <a:gd name="T78" fmla="*/ 27 w 2132"/>
                <a:gd name="T79" fmla="*/ 71 h 649"/>
                <a:gd name="T80" fmla="*/ 410 w 2132"/>
                <a:gd name="T81" fmla="*/ 72 h 649"/>
                <a:gd name="T82" fmla="*/ 420 w 2132"/>
                <a:gd name="T83" fmla="*/ 98 h 649"/>
                <a:gd name="T84" fmla="*/ 396 w 2132"/>
                <a:gd name="T85" fmla="*/ 84 h 649"/>
                <a:gd name="T86" fmla="*/ 73 w 2132"/>
                <a:gd name="T87" fmla="*/ 75 h 649"/>
                <a:gd name="T88" fmla="*/ 46 w 2132"/>
                <a:gd name="T89" fmla="*/ 98 h 649"/>
                <a:gd name="T90" fmla="*/ 515 w 2132"/>
                <a:gd name="T91" fmla="*/ 60 h 649"/>
                <a:gd name="T92" fmla="*/ 515 w 2132"/>
                <a:gd name="T93" fmla="*/ 64 h 649"/>
                <a:gd name="T94" fmla="*/ 40 w 2132"/>
                <a:gd name="T95" fmla="*/ 33 h 649"/>
                <a:gd name="T96" fmla="*/ 61 w 2132"/>
                <a:gd name="T97" fmla="*/ 23 h 649"/>
                <a:gd name="T98" fmla="*/ 262 w 2132"/>
                <a:gd name="T99" fmla="*/ 8 h 649"/>
                <a:gd name="T100" fmla="*/ 201 w 2132"/>
                <a:gd name="T101" fmla="*/ 36 h 649"/>
                <a:gd name="T102" fmla="*/ 165 w 2132"/>
                <a:gd name="T103" fmla="*/ 8 h 649"/>
                <a:gd name="T104" fmla="*/ 77 w 2132"/>
                <a:gd name="T105" fmla="*/ 8 h 649"/>
                <a:gd name="T106" fmla="*/ 82 w 2132"/>
                <a:gd name="T107" fmla="*/ 13 h 649"/>
                <a:gd name="T108" fmla="*/ 11 w 2132"/>
                <a:gd name="T109" fmla="*/ 13 h 649"/>
                <a:gd name="T110" fmla="*/ 133 w 2132"/>
                <a:gd name="T111" fmla="*/ 18 h 649"/>
                <a:gd name="T112" fmla="*/ 152 w 2132"/>
                <a:gd name="T113" fmla="*/ 43 h 649"/>
                <a:gd name="T114" fmla="*/ 127 w 2132"/>
                <a:gd name="T115" fmla="*/ 16 h 649"/>
                <a:gd name="T116" fmla="*/ 67 w 2132"/>
                <a:gd name="T117" fmla="*/ 26 h 649"/>
                <a:gd name="T118" fmla="*/ 33 w 2132"/>
                <a:gd name="T119" fmla="*/ 31 h 649"/>
                <a:gd name="T120" fmla="*/ 248 w 2132"/>
                <a:gd name="T121" fmla="*/ 2 h 649"/>
                <a:gd name="T122" fmla="*/ 242 w 2132"/>
                <a:gd name="T123" fmla="*/ 0 h 6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31"/>
            <p:cNvSpPr>
              <a:spLocks noEditPoints="1"/>
            </p:cNvSpPr>
            <p:nvPr/>
          </p:nvSpPr>
          <p:spPr bwMode="auto">
            <a:xfrm>
              <a:off x="513" y="839"/>
              <a:ext cx="340" cy="220"/>
            </a:xfrm>
            <a:custGeom>
              <a:avLst/>
              <a:gdLst>
                <a:gd name="T0" fmla="*/ 60 w 680"/>
                <a:gd name="T1" fmla="*/ 60 h 441"/>
                <a:gd name="T2" fmla="*/ 110 w 680"/>
                <a:gd name="T3" fmla="*/ 60 h 441"/>
                <a:gd name="T4" fmla="*/ 110 w 680"/>
                <a:gd name="T5" fmla="*/ 110 h 441"/>
                <a:gd name="T6" fmla="*/ 60 w 680"/>
                <a:gd name="T7" fmla="*/ 110 h 441"/>
                <a:gd name="T8" fmla="*/ 60 w 680"/>
                <a:gd name="T9" fmla="*/ 60 h 441"/>
                <a:gd name="T10" fmla="*/ 120 w 680"/>
                <a:gd name="T11" fmla="*/ 0 h 441"/>
                <a:gd name="T12" fmla="*/ 170 w 680"/>
                <a:gd name="T13" fmla="*/ 0 h 441"/>
                <a:gd name="T14" fmla="*/ 170 w 680"/>
                <a:gd name="T15" fmla="*/ 110 h 441"/>
                <a:gd name="T16" fmla="*/ 120 w 680"/>
                <a:gd name="T17" fmla="*/ 110 h 441"/>
                <a:gd name="T18" fmla="*/ 120 w 680"/>
                <a:gd name="T19" fmla="*/ 0 h 441"/>
                <a:gd name="T20" fmla="*/ 0 w 680"/>
                <a:gd name="T21" fmla="*/ 0 h 441"/>
                <a:gd name="T22" fmla="*/ 50 w 680"/>
                <a:gd name="T23" fmla="*/ 0 h 441"/>
                <a:gd name="T24" fmla="*/ 50 w 680"/>
                <a:gd name="T25" fmla="*/ 110 h 441"/>
                <a:gd name="T26" fmla="*/ 0 w 680"/>
                <a:gd name="T27" fmla="*/ 11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240" y="240"/>
                  </a:moveTo>
                  <a:lnTo>
                    <a:pt x="440" y="24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240"/>
                  </a:lnTo>
                  <a:close/>
                  <a:moveTo>
                    <a:pt x="480" y="0"/>
                  </a:moveTo>
                  <a:lnTo>
                    <a:pt x="680" y="0"/>
                  </a:lnTo>
                  <a:lnTo>
                    <a:pt x="680" y="441"/>
                  </a:lnTo>
                  <a:lnTo>
                    <a:pt x="480" y="441"/>
                  </a:lnTo>
                  <a:lnTo>
                    <a:pt x="48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32"/>
            <p:cNvSpPr>
              <a:spLocks noEditPoints="1"/>
            </p:cNvSpPr>
            <p:nvPr/>
          </p:nvSpPr>
          <p:spPr bwMode="auto">
            <a:xfrm>
              <a:off x="513" y="719"/>
              <a:ext cx="340" cy="220"/>
            </a:xfrm>
            <a:custGeom>
              <a:avLst/>
              <a:gdLst>
                <a:gd name="T0" fmla="*/ 120 w 680"/>
                <a:gd name="T1" fmla="*/ 0 h 441"/>
                <a:gd name="T2" fmla="*/ 170 w 680"/>
                <a:gd name="T3" fmla="*/ 0 h 441"/>
                <a:gd name="T4" fmla="*/ 170 w 680"/>
                <a:gd name="T5" fmla="*/ 50 h 441"/>
                <a:gd name="T6" fmla="*/ 120 w 680"/>
                <a:gd name="T7" fmla="*/ 50 h 441"/>
                <a:gd name="T8" fmla="*/ 120 w 680"/>
                <a:gd name="T9" fmla="*/ 0 h 441"/>
                <a:gd name="T10" fmla="*/ 60 w 680"/>
                <a:gd name="T11" fmla="*/ 0 h 441"/>
                <a:gd name="T12" fmla="*/ 110 w 680"/>
                <a:gd name="T13" fmla="*/ 0 h 441"/>
                <a:gd name="T14" fmla="*/ 110 w 680"/>
                <a:gd name="T15" fmla="*/ 110 h 441"/>
                <a:gd name="T16" fmla="*/ 60 w 680"/>
                <a:gd name="T17" fmla="*/ 110 h 441"/>
                <a:gd name="T18" fmla="*/ 60 w 680"/>
                <a:gd name="T19" fmla="*/ 0 h 441"/>
                <a:gd name="T20" fmla="*/ 0 w 680"/>
                <a:gd name="T21" fmla="*/ 0 h 441"/>
                <a:gd name="T22" fmla="*/ 50 w 680"/>
                <a:gd name="T23" fmla="*/ 0 h 441"/>
                <a:gd name="T24" fmla="*/ 50 w 680"/>
                <a:gd name="T25" fmla="*/ 50 h 441"/>
                <a:gd name="T26" fmla="*/ 0 w 680"/>
                <a:gd name="T27" fmla="*/ 5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480" y="0"/>
                  </a:moveTo>
                  <a:lnTo>
                    <a:pt x="680" y="0"/>
                  </a:lnTo>
                  <a:lnTo>
                    <a:pt x="680" y="201"/>
                  </a:lnTo>
                  <a:lnTo>
                    <a:pt x="480" y="201"/>
                  </a:lnTo>
                  <a:lnTo>
                    <a:pt x="480" y="0"/>
                  </a:lnTo>
                  <a:close/>
                  <a:moveTo>
                    <a:pt x="240" y="0"/>
                  </a:moveTo>
                  <a:lnTo>
                    <a:pt x="440" y="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792088"/>
          </a:xfrm>
        </p:spPr>
        <p:txBody>
          <a:bodyPr>
            <a:normAutofit/>
          </a:bodyPr>
          <a:lstStyle/>
          <a:p>
            <a:r>
              <a:rPr lang="ru-RU" sz="3800" dirty="0"/>
              <a:t>Первичные данные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E12DB04-3633-46CE-B30D-2974BDFB3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4755" t="9226" r="25512" b="3289"/>
          <a:stretch/>
        </p:blipFill>
        <p:spPr>
          <a:xfrm>
            <a:off x="3777707" y="1498953"/>
            <a:ext cx="4909093" cy="48573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D7914E1-EE41-4809-8B0F-4733E39C16D0}"/>
              </a:ext>
            </a:extLst>
          </p:cNvPr>
          <p:cNvSpPr txBox="1"/>
          <p:nvPr/>
        </p:nvSpPr>
        <p:spPr>
          <a:xfrm>
            <a:off x="4712684" y="6398309"/>
            <a:ext cx="237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https://ssd.jpl.nasa.gov</a:t>
            </a:r>
            <a:endParaRPr lang="en-US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0D75E9-C09C-4FAC-977B-57197C10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Расчет компонент приливных сил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DFE5AE-B6D4-42CE-80B9-D64971DFC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95FCEB-D2A4-47AC-8588-8C22E15F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2AD3A0F-109B-461F-831E-00A652E8BF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263" t="9970" r="5000" b="6601"/>
          <a:stretch/>
        </p:blipFill>
        <p:spPr>
          <a:xfrm>
            <a:off x="479106" y="1433054"/>
            <a:ext cx="8125280" cy="22876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25784D-D23D-43AA-9705-82C0B7833B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475" t="9970" r="5000" b="6601"/>
          <a:stretch/>
        </p:blipFill>
        <p:spPr>
          <a:xfrm>
            <a:off x="478700" y="4102395"/>
            <a:ext cx="8207694" cy="2310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22964D-AD7C-43BF-A7C7-F6A92A5B24ED}"/>
              </a:ext>
            </a:extLst>
          </p:cNvPr>
          <p:cNvSpPr txBox="1"/>
          <p:nvPr/>
        </p:nvSpPr>
        <p:spPr>
          <a:xfrm>
            <a:off x="3092844" y="6425608"/>
            <a:ext cx="297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Горизонтальная компонента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845A95-2008-4C28-B1BA-C675A2A97B4A}"/>
              </a:ext>
            </a:extLst>
          </p:cNvPr>
          <p:cNvSpPr txBox="1"/>
          <p:nvPr/>
        </p:nvSpPr>
        <p:spPr>
          <a:xfrm>
            <a:off x="3082297" y="3733063"/>
            <a:ext cx="278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Вертикальная компонента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5671B8-2159-4180-9924-C5396FF4CA9F}"/>
              </a:ext>
            </a:extLst>
          </p:cNvPr>
          <p:cNvSpPr txBox="1"/>
          <p:nvPr/>
        </p:nvSpPr>
        <p:spPr>
          <a:xfrm>
            <a:off x="7092280" y="177617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N=939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0561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F7EF0-553B-421A-B5A0-9B4AA651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Исследуемые землетрясения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1E737C-F140-41C2-A45F-762A9B031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C9DBE8-5FD8-4B78-881E-6875C41B2B61}"/>
              </a:ext>
            </a:extLst>
          </p:cNvPr>
          <p:cNvSpPr txBox="1"/>
          <p:nvPr/>
        </p:nvSpPr>
        <p:spPr>
          <a:xfrm>
            <a:off x="899592" y="5802997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выборку вошли </a:t>
            </a:r>
            <a:r>
              <a:rPr lang="en-US" dirty="0" smtClean="0"/>
              <a:t>3915 </a:t>
            </a:r>
            <a:r>
              <a:rPr lang="ru-RU" dirty="0" smtClean="0"/>
              <a:t>землетрясений </a:t>
            </a:r>
            <a:r>
              <a:rPr lang="ru-RU" dirty="0"/>
              <a:t>магнитудой выше 5, произошедшие за последние 10 </a:t>
            </a:r>
            <a:r>
              <a:rPr lang="ru-RU" dirty="0" smtClean="0"/>
              <a:t>лет</a:t>
            </a: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29531" t="16400" r="16723" b="13251"/>
          <a:stretch>
            <a:fillRect/>
          </a:stretch>
        </p:blipFill>
        <p:spPr bwMode="auto">
          <a:xfrm>
            <a:off x="1475656" y="1196752"/>
            <a:ext cx="6336704" cy="466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4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Исследуемые землетрясения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Распределение числа землетрясений по времени после прохождения последнего пика компонент приливных сил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4" descr="C:\Daniil\научка\hist_eq_h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6" y="3717032"/>
            <a:ext cx="4716016" cy="2304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8579" y="6021288"/>
            <a:ext cx="297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Горизонтальная компонента</a:t>
            </a:r>
            <a:endParaRPr lang="ru-RU" dirty="0"/>
          </a:p>
        </p:txBody>
      </p:sp>
      <p:pic>
        <p:nvPicPr>
          <p:cNvPr id="7" name="Picture 5" descr="C:\Daniil\научка\hist_eq_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4716016" cy="22322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31640" y="3429000"/>
            <a:ext cx="278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Вертикальная компонента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DA555E-4EF1-46C7-950D-7906110DD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6BE3F65-A7D7-4571-8D62-B2F51042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2530" name="Picture 2" descr="ÐÐ°ÑÑÐ¸Ð½ÐºÐ¸ Ð¿Ð¾ Ð·Ð°Ð¿ÑÐ¾ÑÑ north hemisphere">
            <a:extLst>
              <a:ext uri="{FF2B5EF4-FFF2-40B4-BE49-F238E27FC236}">
                <a16:creationId xmlns:a16="http://schemas.microsoft.com/office/drawing/2014/main" xmlns="" id="{DD197AD3-1CF1-4372-824E-F24638FC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4638"/>
            <a:ext cx="6552728" cy="66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60612E2-9911-4B02-B633-9A926B65494A}"/>
              </a:ext>
            </a:extLst>
          </p:cNvPr>
          <p:cNvSpPr txBox="1"/>
          <p:nvPr/>
        </p:nvSpPr>
        <p:spPr>
          <a:xfrm>
            <a:off x="7516229" y="2412267"/>
            <a:ext cx="230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Вертикальная компонента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27AD5DB-22D8-44C8-AFAC-D5D53C302D3B}"/>
              </a:ext>
            </a:extLst>
          </p:cNvPr>
          <p:cNvSpPr txBox="1"/>
          <p:nvPr/>
        </p:nvSpPr>
        <p:spPr>
          <a:xfrm>
            <a:off x="7422759" y="3788250"/>
            <a:ext cx="2375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Горизонтальная компонента</a:t>
            </a:r>
          </a:p>
          <a:p>
            <a:endParaRPr lang="ru-RU" dirty="0"/>
          </a:p>
        </p:txBody>
      </p:sp>
      <p:sp>
        <p:nvSpPr>
          <p:cNvPr id="367" name="Овал 366">
            <a:extLst>
              <a:ext uri="{FF2B5EF4-FFF2-40B4-BE49-F238E27FC236}">
                <a16:creationId xmlns:a16="http://schemas.microsoft.com/office/drawing/2014/main" xmlns="" id="{ACA3A970-EE14-4537-82DC-2C9E2E4F63D6}"/>
              </a:ext>
            </a:extLst>
          </p:cNvPr>
          <p:cNvSpPr/>
          <p:nvPr/>
        </p:nvSpPr>
        <p:spPr>
          <a:xfrm>
            <a:off x="3203848" y="2420888"/>
            <a:ext cx="2232248" cy="2304256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3" name="Круг: прозрачная заливка 422">
            <a:extLst>
              <a:ext uri="{FF2B5EF4-FFF2-40B4-BE49-F238E27FC236}">
                <a16:creationId xmlns:a16="http://schemas.microsoft.com/office/drawing/2014/main" xmlns="" id="{1739F937-6CFC-456E-B1FC-0ACA664F0251}"/>
              </a:ext>
            </a:extLst>
          </p:cNvPr>
          <p:cNvSpPr/>
          <p:nvPr/>
        </p:nvSpPr>
        <p:spPr>
          <a:xfrm>
            <a:off x="2771800" y="2031076"/>
            <a:ext cx="3096344" cy="3096344"/>
          </a:xfrm>
          <a:prstGeom prst="donut">
            <a:avLst>
              <a:gd name="adj" fmla="val 12986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9" name="Круг: прозрачная заливка 428">
            <a:extLst>
              <a:ext uri="{FF2B5EF4-FFF2-40B4-BE49-F238E27FC236}">
                <a16:creationId xmlns:a16="http://schemas.microsoft.com/office/drawing/2014/main" xmlns="" id="{CF94E94F-5285-4BAD-95E5-11EDDD4242FF}"/>
              </a:ext>
            </a:extLst>
          </p:cNvPr>
          <p:cNvSpPr/>
          <p:nvPr/>
        </p:nvSpPr>
        <p:spPr>
          <a:xfrm>
            <a:off x="2428150" y="1671036"/>
            <a:ext cx="3800034" cy="3767944"/>
          </a:xfrm>
          <a:prstGeom prst="donut">
            <a:avLst>
              <a:gd name="adj" fmla="val 9049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5" name="Круг: прозрачная заливка 434">
            <a:extLst>
              <a:ext uri="{FF2B5EF4-FFF2-40B4-BE49-F238E27FC236}">
                <a16:creationId xmlns:a16="http://schemas.microsoft.com/office/drawing/2014/main" xmlns="" id="{C1279FDE-BB70-4DBD-B153-3BC86152DFEB}"/>
              </a:ext>
            </a:extLst>
          </p:cNvPr>
          <p:cNvSpPr/>
          <p:nvPr/>
        </p:nvSpPr>
        <p:spPr>
          <a:xfrm>
            <a:off x="2123728" y="1350336"/>
            <a:ext cx="4429472" cy="4425156"/>
          </a:xfrm>
          <a:prstGeom prst="donut">
            <a:avLst>
              <a:gd name="adj" fmla="val 6876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1" name="Круг: прозрачная заливка 440">
            <a:extLst>
              <a:ext uri="{FF2B5EF4-FFF2-40B4-BE49-F238E27FC236}">
                <a16:creationId xmlns:a16="http://schemas.microsoft.com/office/drawing/2014/main" xmlns="" id="{42ED8420-48E6-475D-A74A-B1D6D1424936}"/>
              </a:ext>
            </a:extLst>
          </p:cNvPr>
          <p:cNvSpPr/>
          <p:nvPr/>
        </p:nvSpPr>
        <p:spPr>
          <a:xfrm>
            <a:off x="1835696" y="1052736"/>
            <a:ext cx="5040560" cy="5035474"/>
          </a:xfrm>
          <a:prstGeom prst="donut">
            <a:avLst>
              <a:gd name="adj" fmla="val 5958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7" name="Круг: прозрачная заливка 446">
            <a:extLst>
              <a:ext uri="{FF2B5EF4-FFF2-40B4-BE49-F238E27FC236}">
                <a16:creationId xmlns:a16="http://schemas.microsoft.com/office/drawing/2014/main" xmlns="" id="{B6063526-6859-4B7B-950E-D2D2247160CF}"/>
              </a:ext>
            </a:extLst>
          </p:cNvPr>
          <p:cNvSpPr/>
          <p:nvPr/>
        </p:nvSpPr>
        <p:spPr>
          <a:xfrm>
            <a:off x="1475656" y="731837"/>
            <a:ext cx="5760640" cy="5721499"/>
          </a:xfrm>
          <a:prstGeom prst="donut">
            <a:avLst>
              <a:gd name="adj" fmla="val 5958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3" name="Круг: прозрачная заливка 452">
            <a:extLst>
              <a:ext uri="{FF2B5EF4-FFF2-40B4-BE49-F238E27FC236}">
                <a16:creationId xmlns:a16="http://schemas.microsoft.com/office/drawing/2014/main" xmlns="" id="{694D1830-F56B-4A35-9D0C-7EEEC735241C}"/>
              </a:ext>
            </a:extLst>
          </p:cNvPr>
          <p:cNvSpPr/>
          <p:nvPr/>
        </p:nvSpPr>
        <p:spPr>
          <a:xfrm>
            <a:off x="1223583" y="446900"/>
            <a:ext cx="6292646" cy="6244804"/>
          </a:xfrm>
          <a:prstGeom prst="donut">
            <a:avLst>
              <a:gd name="adj" fmla="val 3995"/>
            </a:avLst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697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4622</TotalTime>
  <Words>352</Words>
  <Application>Microsoft Office PowerPoint</Application>
  <PresentationFormat>Экран (4:3)</PresentationFormat>
  <Paragraphs>82</Paragraphs>
  <Slides>15</Slides>
  <Notes>1</Notes>
  <HiddenSlides>4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Формула</vt:lpstr>
      <vt:lpstr>Слайд 1</vt:lpstr>
      <vt:lpstr>Цель и задачи</vt:lpstr>
      <vt:lpstr>Актуальность</vt:lpstr>
      <vt:lpstr>Расчет влияния приливных сил</vt:lpstr>
      <vt:lpstr>Первичные данные</vt:lpstr>
      <vt:lpstr>Расчет компонент приливных сил</vt:lpstr>
      <vt:lpstr>Исследуемые землетрясения</vt:lpstr>
      <vt:lpstr>Исследуемые землетрясения</vt:lpstr>
      <vt:lpstr>Слайд 9</vt:lpstr>
      <vt:lpstr>Слайд 10</vt:lpstr>
      <vt:lpstr>Выборка случайных координат</vt:lpstr>
      <vt:lpstr>Сравнение землетрясений со случайной выборкой</vt:lpstr>
      <vt:lpstr>Исследование влияния приливных сил по сейсмологически активным зонам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географического положения и особенностей верхней части разреза на динамические характеристики записей станций Камчатской региональной сейсмологической сети.</dc:title>
  <dc:creator>Даниил Чубаров</dc:creator>
  <cp:lastModifiedBy>Даниил Чубаров</cp:lastModifiedBy>
  <cp:revision>208</cp:revision>
  <dcterms:created xsi:type="dcterms:W3CDTF">2016-03-16T05:40:06Z</dcterms:created>
  <dcterms:modified xsi:type="dcterms:W3CDTF">2019-06-05T09:41:26Z</dcterms:modified>
</cp:coreProperties>
</file>