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6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6C1A-4C72-4383-A563-6FBDB642E767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BEDF-8DA1-48C5-9513-27D02FB63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6C1A-4C72-4383-A563-6FBDB642E767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BEDF-8DA1-48C5-9513-27D02FB63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6C1A-4C72-4383-A563-6FBDB642E767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BEDF-8DA1-48C5-9513-27D02FB63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6C1A-4C72-4383-A563-6FBDB642E767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BEDF-8DA1-48C5-9513-27D02FB63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6C1A-4C72-4383-A563-6FBDB642E767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BEDF-8DA1-48C5-9513-27D02FB63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6C1A-4C72-4383-A563-6FBDB642E767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BEDF-8DA1-48C5-9513-27D02FB63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6C1A-4C72-4383-A563-6FBDB642E767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BEDF-8DA1-48C5-9513-27D02FB63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6C1A-4C72-4383-A563-6FBDB642E767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BEDF-8DA1-48C5-9513-27D02FB63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6C1A-4C72-4383-A563-6FBDB642E767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BEDF-8DA1-48C5-9513-27D02FB63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6C1A-4C72-4383-A563-6FBDB642E767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BEDF-8DA1-48C5-9513-27D02FB63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36C1A-4C72-4383-A563-6FBDB642E767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BEDF-8DA1-48C5-9513-27D02FB635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36C1A-4C72-4383-A563-6FBDB642E767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DBEDF-8DA1-48C5-9513-27D02FB635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y.khachay@gmail.com" TargetMode="External"/><Relationship Id="rId2" Type="http://schemas.openxmlformats.org/officeDocument/2006/relationships/hyperlink" Target="mailto:olgakhachay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12377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Флюидодинамика </a:t>
            </a:r>
            <a:r>
              <a:rPr lang="ru-RU" b="1" dirty="0">
                <a:solidFill>
                  <a:srgbClr val="FF0000"/>
                </a:solidFill>
              </a:rPr>
              <a:t>в многоранговых составных иерархических структурах с различными физико-механическими свойствами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Хачай О.А.</a:t>
            </a:r>
            <a:r>
              <a:rPr lang="ru-RU" i="1" baseline="30000" dirty="0">
                <a:solidFill>
                  <a:srgbClr val="FF0000"/>
                </a:solidFill>
              </a:rPr>
              <a:t>1</a:t>
            </a:r>
            <a:r>
              <a:rPr lang="ru-RU" i="1" dirty="0">
                <a:solidFill>
                  <a:srgbClr val="FF0000"/>
                </a:solidFill>
              </a:rPr>
              <a:t>, Хачай А.Ю</a:t>
            </a:r>
            <a:r>
              <a:rPr lang="ru-RU" i="1" baseline="30000" dirty="0">
                <a:solidFill>
                  <a:srgbClr val="FF0000"/>
                </a:solidFill>
              </a:rPr>
              <a:t>2</a:t>
            </a:r>
            <a:r>
              <a:rPr lang="ru-RU" i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aseline="30000" dirty="0">
                <a:solidFill>
                  <a:srgbClr val="FF0000"/>
                </a:solidFill>
              </a:rPr>
              <a:t>1</a:t>
            </a:r>
            <a:r>
              <a:rPr lang="ru-RU" dirty="0">
                <a:solidFill>
                  <a:srgbClr val="FF0000"/>
                </a:solidFill>
              </a:rPr>
              <a:t>Институт геофизики УрО РАН, Екатеринбург, Россия. </a:t>
            </a:r>
            <a:r>
              <a:rPr lang="en-US" u="sng" dirty="0" err="1">
                <a:solidFill>
                  <a:srgbClr val="FF0000"/>
                </a:solidFill>
                <a:hlinkClick r:id="rId2"/>
              </a:rPr>
              <a:t>olgakhachay</a:t>
            </a:r>
            <a:r>
              <a:rPr lang="ru-RU" u="sng" dirty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err="1">
                <a:solidFill>
                  <a:srgbClr val="FF0000"/>
                </a:solidFill>
                <a:hlinkClick r:id="rId2"/>
              </a:rPr>
              <a:t>yandex</a:t>
            </a:r>
            <a:r>
              <a:rPr lang="ru-RU" u="sng" dirty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>
                <a:solidFill>
                  <a:srgbClr val="FF0000"/>
                </a:solidFill>
                <a:hlinkClick r:id="rId2"/>
              </a:rPr>
              <a:t>ru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aseline="30000" dirty="0">
                <a:solidFill>
                  <a:srgbClr val="FF0000"/>
                </a:solidFill>
              </a:rPr>
              <a:t>2</a:t>
            </a:r>
            <a:r>
              <a:rPr lang="ru-RU" dirty="0">
                <a:solidFill>
                  <a:srgbClr val="FF0000"/>
                </a:solidFill>
              </a:rPr>
              <a:t>Уральский Федеральный Университет, Екатеринбург, Россия. </a:t>
            </a:r>
            <a:r>
              <a:rPr lang="en-US" u="sng" dirty="0" err="1">
                <a:solidFill>
                  <a:srgbClr val="FF0000"/>
                </a:solidFill>
                <a:hlinkClick r:id="rId3"/>
              </a:rPr>
              <a:t>andrey</a:t>
            </a:r>
            <a:r>
              <a:rPr lang="ru-RU" u="sng" dirty="0">
                <a:solidFill>
                  <a:srgbClr val="FF0000"/>
                </a:solidFill>
                <a:hlinkClick r:id="rId3"/>
              </a:rPr>
              <a:t>.</a:t>
            </a:r>
            <a:r>
              <a:rPr lang="en-US" u="sng" dirty="0" err="1">
                <a:solidFill>
                  <a:srgbClr val="FF0000"/>
                </a:solidFill>
                <a:hlinkClick r:id="rId3"/>
              </a:rPr>
              <a:t>khachay</a:t>
            </a:r>
            <a:r>
              <a:rPr lang="ru-RU" u="sng" dirty="0">
                <a:solidFill>
                  <a:srgbClr val="FF0000"/>
                </a:solidFill>
                <a:hlinkClick r:id="rId3"/>
              </a:rPr>
              <a:t>@</a:t>
            </a:r>
            <a:r>
              <a:rPr lang="en-US" u="sng" dirty="0" err="1">
                <a:solidFill>
                  <a:srgbClr val="FF0000"/>
                </a:solidFill>
                <a:hlinkClick r:id="rId3"/>
              </a:rPr>
              <a:t>gmail</a:t>
            </a:r>
            <a:r>
              <a:rPr lang="ru-RU" u="sng" dirty="0">
                <a:solidFill>
                  <a:srgbClr val="FF0000"/>
                </a:solidFill>
                <a:hlinkClick r:id="rId3"/>
              </a:rPr>
              <a:t>.</a:t>
            </a:r>
            <a:r>
              <a:rPr lang="en-US" u="sng" dirty="0">
                <a:solidFill>
                  <a:srgbClr val="FF0000"/>
                </a:solidFill>
                <a:hlinkClick r:id="rId3"/>
              </a:rPr>
              <a:t>com</a:t>
            </a:r>
            <a:r>
              <a:rPr lang="ru-RU" dirty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Алгоритм </a:t>
            </a:r>
            <a:r>
              <a:rPr lang="ru-RU" sz="2700" b="1" dirty="0">
                <a:solidFill>
                  <a:srgbClr val="FF0000"/>
                </a:solidFill>
              </a:rPr>
              <a:t>моделирования распространения продольной волны в среде с иерархическими включениями</a:t>
            </a:r>
            <a:r>
              <a:rPr lang="ru-RU" sz="2700" b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949280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67544" y="2060848"/>
          <a:ext cx="7942263" cy="2925762"/>
        </p:xfrm>
        <a:graphic>
          <a:graphicData uri="http://schemas.openxmlformats.org/presentationml/2006/ole">
            <p:oleObj spid="_x0000_s22531" name="Документ" r:id="rId3" imgW="5925852" imgH="218255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Алгоритм </a:t>
            </a:r>
            <a:r>
              <a:rPr lang="ru-RU" sz="2700" b="1" dirty="0">
                <a:solidFill>
                  <a:srgbClr val="FF0000"/>
                </a:solidFill>
              </a:rPr>
              <a:t>моделирования распространения продольной волны в среде с иерархическими включениями</a:t>
            </a:r>
            <a:r>
              <a:rPr lang="ru-RU" sz="2700" b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6237312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979613" y="1412875"/>
          <a:ext cx="5167312" cy="2166938"/>
        </p:xfrm>
        <a:graphic>
          <a:graphicData uri="http://schemas.openxmlformats.org/presentationml/2006/ole">
            <p:oleObj spid="_x0000_s23555" name="Формула" r:id="rId3" imgW="4914900" imgH="2057400" progId="Equation.3">
              <p:embed/>
            </p:oleObj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979613" y="3716338"/>
          <a:ext cx="5056187" cy="2493962"/>
        </p:xfrm>
        <a:graphic>
          <a:graphicData uri="http://schemas.openxmlformats.org/presentationml/2006/ole">
            <p:oleObj spid="_x0000_s23557" name="Формула" r:id="rId4" imgW="4813300" imgH="23749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360" y="234888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(3)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812360" y="479715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(4)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Алгоритм </a:t>
            </a:r>
            <a:r>
              <a:rPr lang="ru-RU" sz="2700" b="1" dirty="0">
                <a:solidFill>
                  <a:srgbClr val="FF0000"/>
                </a:solidFill>
              </a:rPr>
              <a:t>моделирования распространения продольной волны в среде с иерархическими включениями</a:t>
            </a:r>
            <a:r>
              <a:rPr lang="ru-RU" sz="2700" b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6237312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971600" y="1988840"/>
          <a:ext cx="7291387" cy="2741613"/>
        </p:xfrm>
        <a:graphic>
          <a:graphicData uri="http://schemas.openxmlformats.org/presentationml/2006/ole">
            <p:oleObj spid="_x0000_s24589" name="Документ" r:id="rId3" imgW="5925852" imgH="222834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Выводы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6237312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67544" y="620688"/>
          <a:ext cx="7996238" cy="1169987"/>
        </p:xfrm>
        <a:graphic>
          <a:graphicData uri="http://schemas.openxmlformats.org/presentationml/2006/ole">
            <p:oleObj spid="_x0000_s25604" name="Документ" r:id="rId3" imgW="5925852" imgH="866099" progId="Word.Document.12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23928" y="1556792"/>
            <a:ext cx="1397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844824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/>
              <a:t>Алексеев А. С., </a:t>
            </a:r>
            <a:r>
              <a:rPr lang="ru-RU" sz="1200" b="1" i="1" dirty="0" err="1" smtClean="0"/>
              <a:t>Цецохо</a:t>
            </a:r>
            <a:r>
              <a:rPr lang="ru-RU" sz="1200" b="1" i="1" dirty="0" smtClean="0"/>
              <a:t> В. А., </a:t>
            </a:r>
            <a:r>
              <a:rPr lang="ru-RU" sz="1200" b="1" i="1" dirty="0" err="1" smtClean="0"/>
              <a:t>Белоносов</a:t>
            </a:r>
            <a:r>
              <a:rPr lang="ru-RU" sz="1200" b="1" i="1" dirty="0" smtClean="0"/>
              <a:t> А. В., Сказка В. В.</a:t>
            </a:r>
            <a:r>
              <a:rPr lang="ru-RU" sz="1200" b="1" dirty="0" smtClean="0"/>
              <a:t> Вынужденные колебания трещиновато-блочных флюидонасыщенных слоев при вибросейсмических воздействиях: </a:t>
            </a:r>
            <a:r>
              <a:rPr lang="ru-RU" sz="1200" b="1" dirty="0" err="1" smtClean="0"/>
              <a:t>геомеханика</a:t>
            </a:r>
            <a:r>
              <a:rPr lang="ru-RU" sz="1200" b="1" i="1" dirty="0" smtClean="0"/>
              <a:t> </a:t>
            </a:r>
            <a:r>
              <a:rPr lang="ru-RU" sz="1200" b="1" dirty="0" smtClean="0"/>
              <a:t>// Физико-технические проблемы разработки полезных ископаемых.</a:t>
            </a:r>
            <a:r>
              <a:rPr lang="ru-RU" sz="1200" b="1" dirty="0"/>
              <a:t> </a:t>
            </a:r>
            <a:r>
              <a:rPr lang="ru-RU" sz="1200" b="1" dirty="0" smtClean="0"/>
              <a:t>2001.</a:t>
            </a:r>
            <a:r>
              <a:rPr lang="ru-RU" sz="1200" b="1" dirty="0"/>
              <a:t> </a:t>
            </a:r>
            <a:r>
              <a:rPr lang="ru-RU" sz="1200" b="1" dirty="0" smtClean="0"/>
              <a:t>№.6.</a:t>
            </a:r>
            <a:r>
              <a:rPr lang="ru-RU" sz="1200" b="1" dirty="0"/>
              <a:t> </a:t>
            </a:r>
            <a:r>
              <a:rPr lang="en-US" sz="1200" b="1" dirty="0"/>
              <a:t>C</a:t>
            </a:r>
            <a:r>
              <a:rPr lang="ru-RU" sz="1200" b="1" dirty="0" smtClean="0"/>
              <a:t>.3</a:t>
            </a:r>
            <a:r>
              <a:rPr lang="ru-RU" sz="1200" b="1" dirty="0"/>
              <a:t>−12.</a:t>
            </a:r>
            <a:endParaRPr lang="ru-RU" sz="1200" b="1" dirty="0" smtClean="0"/>
          </a:p>
          <a:p>
            <a:endParaRPr lang="ru-RU" sz="1200" b="1" i="1" dirty="0" smtClean="0"/>
          </a:p>
          <a:p>
            <a:r>
              <a:rPr lang="ru-RU" sz="1200" b="1" i="1" dirty="0" smtClean="0"/>
              <a:t>Дрягин В. В.</a:t>
            </a:r>
            <a:r>
              <a:rPr lang="ru-RU" sz="1200" b="1" dirty="0" smtClean="0"/>
              <a:t> Использование вызванной акустической эмиссии коллекторов для обнаружения и извлечения углеводородов. // Георесурсы. 2018.Т.20.№.3.Ч.2. С.134–140. DOI: https://doi.org./10/18599/</a:t>
            </a:r>
            <a:r>
              <a:rPr lang="en-US" sz="1200" b="1" dirty="0" err="1" smtClean="0"/>
              <a:t>grs</a:t>
            </a:r>
            <a:r>
              <a:rPr lang="ru-RU" sz="1200" b="1" dirty="0" smtClean="0"/>
              <a:t>.2018.3.134-140.</a:t>
            </a:r>
          </a:p>
          <a:p>
            <a:endParaRPr lang="ru-RU" sz="1200" b="1" i="1" dirty="0" smtClean="0"/>
          </a:p>
          <a:p>
            <a:r>
              <a:rPr lang="ru-RU" sz="1200" b="1" i="1" dirty="0" smtClean="0"/>
              <a:t>Лавров А. В. Шкуратник В. Л.</a:t>
            </a:r>
            <a:r>
              <a:rPr lang="ru-RU" sz="1200" b="1" dirty="0" smtClean="0"/>
              <a:t> Акустическая эмиссия при деформировании и разрушении горных пород (обзор). // Акустический журнал.2005.Т.51.Приложение.</a:t>
            </a:r>
            <a:r>
              <a:rPr lang="ru-RU" sz="1200" b="1" dirty="0"/>
              <a:t> </a:t>
            </a:r>
            <a:r>
              <a:rPr lang="en-US" sz="1200" b="1" dirty="0" smtClean="0"/>
              <a:t>C</a:t>
            </a:r>
            <a:r>
              <a:rPr lang="ru-RU" sz="1200" b="1" dirty="0" smtClean="0"/>
              <a:t>.6</a:t>
            </a:r>
            <a:r>
              <a:rPr lang="ru-RU" sz="1200" b="1" dirty="0"/>
              <a:t>−</a:t>
            </a:r>
            <a:r>
              <a:rPr lang="ru-RU" sz="1200" b="1" dirty="0" smtClean="0"/>
              <a:t>18.</a:t>
            </a:r>
          </a:p>
          <a:p>
            <a:endParaRPr lang="ru-RU" sz="1200" b="1" i="1" dirty="0" smtClean="0"/>
          </a:p>
          <a:p>
            <a:r>
              <a:rPr lang="ru-RU" sz="1200" b="1" i="1" dirty="0" smtClean="0"/>
              <a:t>Френкель Я. И. </a:t>
            </a:r>
            <a:r>
              <a:rPr lang="ru-RU" sz="1200" b="1" dirty="0" smtClean="0"/>
              <a:t>К теории сейсмических и сейсмоэлектрических явлений во влажной почве. // Известия АН СССР, серия географическая и геофизическая.1944.</a:t>
            </a:r>
            <a:r>
              <a:rPr lang="ru-RU" sz="1200" b="1" dirty="0"/>
              <a:t>Т.8.№.4. С.133−150.</a:t>
            </a:r>
            <a:endParaRPr lang="ru-RU" sz="1200" b="1" dirty="0" smtClean="0"/>
          </a:p>
          <a:p>
            <a:endParaRPr lang="ru-RU" sz="1200" b="1" i="1" dirty="0" smtClean="0"/>
          </a:p>
          <a:p>
            <a:r>
              <a:rPr lang="ru-RU" sz="1200" b="1" i="1" dirty="0" smtClean="0"/>
              <a:t>Хачай О. А., Хачай А. Ю.</a:t>
            </a:r>
            <a:r>
              <a:rPr lang="ru-RU" sz="1200" b="1" dirty="0" smtClean="0"/>
              <a:t> Моделирование распространения сейсмического поля в слоисто-блоковой     упругой среде с иерархическими пластическими включениями. // </a:t>
            </a:r>
            <a:r>
              <a:rPr lang="ru-RU" sz="1200" b="1" dirty="0"/>
              <a:t>Горный информационно-аналитический бюллетень (научно-технический журнал).2016. №.4.</a:t>
            </a:r>
            <a:r>
              <a:rPr lang="ru-RU" sz="1200" b="1" dirty="0" smtClean="0"/>
              <a:t> </a:t>
            </a:r>
            <a:r>
              <a:rPr lang="ru-RU" sz="1200" b="1" dirty="0"/>
              <a:t>С.</a:t>
            </a:r>
            <a:r>
              <a:rPr lang="ru-RU" sz="1200" b="1" dirty="0" smtClean="0"/>
              <a:t> 318</a:t>
            </a:r>
            <a:r>
              <a:rPr lang="ru-RU" sz="1200" b="1" dirty="0"/>
              <a:t>−</a:t>
            </a:r>
            <a:r>
              <a:rPr lang="ru-RU" sz="1200" b="1" dirty="0" smtClean="0"/>
              <a:t>326.</a:t>
            </a:r>
          </a:p>
          <a:p>
            <a:endParaRPr lang="ru-RU" sz="1200" b="1" i="1" dirty="0" smtClean="0"/>
          </a:p>
          <a:p>
            <a:r>
              <a:rPr lang="ru-RU" sz="1200" b="1" i="1" dirty="0" smtClean="0"/>
              <a:t>Хачай </a:t>
            </a:r>
            <a:r>
              <a:rPr lang="ru-RU" sz="1200" b="1" i="1" dirty="0"/>
              <a:t>О.А., Хачай А.Ю.</a:t>
            </a:r>
            <a:r>
              <a:rPr lang="ru-RU" sz="1200" b="1" dirty="0"/>
              <a:t> Акустический мониторинг слоисто-блоковых упругих сред с иерархическими составными физико-механическими включениями. // Современные проблемы механики. 2018. 33(3). С.44−50.</a:t>
            </a:r>
          </a:p>
          <a:p>
            <a:endParaRPr lang="ru-RU" sz="1200" b="1" i="1" dirty="0" smtClean="0"/>
          </a:p>
          <a:p>
            <a:r>
              <a:rPr lang="en-US" sz="1200" b="1" i="1" dirty="0" smtClean="0"/>
              <a:t>Computational </a:t>
            </a:r>
            <a:r>
              <a:rPr lang="en-US" sz="1200" b="1" i="1" dirty="0"/>
              <a:t>and experimental studies of Acoustic Waves.</a:t>
            </a:r>
            <a:r>
              <a:rPr lang="en-US" sz="1200" b="1" dirty="0"/>
              <a:t> Editor </a:t>
            </a:r>
            <a:r>
              <a:rPr lang="en-US" sz="1200" b="1" dirty="0" err="1"/>
              <a:t>Mahmut</a:t>
            </a:r>
            <a:r>
              <a:rPr lang="en-US" sz="1200" b="1" dirty="0"/>
              <a:t> </a:t>
            </a:r>
            <a:r>
              <a:rPr lang="en-US" sz="1200" b="1" dirty="0" err="1"/>
              <a:t>Reyhanoglu</a:t>
            </a:r>
            <a:r>
              <a:rPr lang="en-US" sz="1200" b="1" dirty="0"/>
              <a:t>. </a:t>
            </a:r>
            <a:r>
              <a:rPr lang="en-US" sz="1200" b="1" dirty="0" err="1"/>
              <a:t>IntechOpen</a:t>
            </a:r>
            <a:r>
              <a:rPr lang="en-US" sz="1200" b="1" dirty="0"/>
              <a:t>. Croatia. </a:t>
            </a:r>
            <a:r>
              <a:rPr lang="en-US" sz="1200" b="1" dirty="0" smtClean="0"/>
              <a:t>2</a:t>
            </a:r>
            <a:r>
              <a:rPr lang="en-US" sz="1200" b="1" dirty="0"/>
              <a:t>017a. 144 p. http.//dx.doi.org/10.5772/65135.</a:t>
            </a:r>
            <a:endParaRPr lang="ru-RU" sz="1200" b="1" dirty="0" smtClean="0"/>
          </a:p>
          <a:p>
            <a:endParaRPr lang="ru-RU" sz="1200" b="1" i="1" dirty="0" smtClean="0"/>
          </a:p>
          <a:p>
            <a:r>
              <a:rPr lang="en-US" sz="1200" b="1" i="1" dirty="0" smtClean="0"/>
              <a:t>Oil and Gas exploration. Methods and Application.</a:t>
            </a:r>
            <a:r>
              <a:rPr lang="en-US" sz="1200" b="1" dirty="0" smtClean="0"/>
              <a:t> Editors Said Gaci, Olga Hachay. AGU, </a:t>
            </a:r>
            <a:r>
              <a:rPr lang="en-US" sz="1200" b="1" smtClean="0"/>
              <a:t>Willey,USA</a:t>
            </a:r>
            <a:r>
              <a:rPr lang="en-US" sz="1200" b="1" dirty="0" smtClean="0"/>
              <a:t>.</a:t>
            </a:r>
            <a:r>
              <a:rPr lang="en-US" sz="1200" b="1" dirty="0"/>
              <a:t> </a:t>
            </a:r>
            <a:r>
              <a:rPr lang="en-US" sz="1200" b="1" dirty="0" smtClean="0"/>
              <a:t>2017b.</a:t>
            </a:r>
            <a:r>
              <a:rPr lang="en-US" sz="1200" b="1" dirty="0"/>
              <a:t> </a:t>
            </a:r>
            <a:r>
              <a:rPr lang="en-US" sz="1200" b="1" dirty="0" smtClean="0"/>
              <a:t>287p.</a:t>
            </a:r>
            <a:endParaRPr lang="ru-RU" sz="1200" b="1" dirty="0" smtClean="0"/>
          </a:p>
          <a:p>
            <a:r>
              <a:rPr lang="en-US" sz="1200" b="1" dirty="0" smtClean="0"/>
              <a:t> </a:t>
            </a:r>
            <a:endParaRPr lang="ru-RU" sz="1200" b="1" dirty="0" smtClean="0"/>
          </a:p>
          <a:p>
            <a:r>
              <a:rPr lang="en-US" sz="1200" b="1" i="1" dirty="0" smtClean="0"/>
              <a:t>Numerical analysis of nonlinear coupled problems.</a:t>
            </a:r>
            <a:r>
              <a:rPr lang="en-US" sz="1200" b="1" dirty="0" smtClean="0"/>
              <a:t> Editors </a:t>
            </a:r>
            <a:r>
              <a:rPr lang="en-US" sz="1200" b="1" dirty="0" err="1" smtClean="0"/>
              <a:t>Hany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Shehata,Youssef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Rashed</a:t>
            </a:r>
            <a:r>
              <a:rPr lang="en-US" sz="1200" b="1" dirty="0" smtClean="0"/>
              <a:t>. Proceedings of the 1-st </a:t>
            </a:r>
            <a:r>
              <a:rPr lang="en-US" sz="1200" b="1" dirty="0" err="1" smtClean="0"/>
              <a:t>GeoMEast</a:t>
            </a:r>
            <a:r>
              <a:rPr lang="en-US" sz="1200" b="1" dirty="0" smtClean="0"/>
              <a:t> International Congress and Exhibition. 2019,July 5-19 </a:t>
            </a:r>
            <a:r>
              <a:rPr lang="en-US" sz="1200" b="1" dirty="0" err="1" smtClean="0"/>
              <a:t>Sharm</a:t>
            </a:r>
            <a:r>
              <a:rPr lang="en-US" sz="1200" b="1" dirty="0" smtClean="0"/>
              <a:t> EL-Sheikh, Egypt. Springer</a:t>
            </a:r>
            <a:r>
              <a:rPr lang="ru-RU" sz="1200" b="1" dirty="0" smtClean="0"/>
              <a:t>. 354</a:t>
            </a:r>
            <a:r>
              <a:rPr lang="en-US" sz="1200" b="1" dirty="0" smtClean="0"/>
              <a:t>p</a:t>
            </a:r>
            <a:r>
              <a:rPr lang="ru-RU" sz="1200" b="1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АННОТАЦИЯ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 новый 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алгоритм моделирования для дифракции звука на пористых влагонасыщенных  включениях иерархической структуры, перемежаемых пластическими или упругими пропластками и  расположенных 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-ом слое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-слойной упругой среды.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 алгоритм с учетом возможности  перемещения иерархических включений из слоя в слой с течением времени.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нефть обладает  еще  и аномальной вязкостью, для выбора частотного наполнения акустического воздействия на  область резервуара, заполненного этой нефтью, необходимо использовать результаты моделирования в иерархических средах с  использованием ранее разработанных алгоритмов.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Введение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Экспериментальные и теоретические исследования механизмов вибрационной стимуляции нефтеотдачи обводненных месторождений с использованием вибровоздействия приводят к выводу о развитии резонансных колебаний в трещиновато-блочных пластах [Дрягин В.В., 2018]. Эти колебания, вызванные слабыми, но длительными и стабильными по частоте воздействиями, создают условия для генерации в пластах ультразвуковых волн, которые способны разрушать загустевшие нефтяные пленки в трещинах коллекторов [Лавров А. В., Шкуратник В. Л., 2005].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Измерение высокочастотных сейсмоакустических полей в скважинах вблизи областей концентрации напряжений в массивах горных пород, а также в трещиновато-пористых флюидонасыщенных слоях при низкочастотных вибровоздействиях указывает на возникновение ультразвуковых колебаний в сотни и тысячи герц. В кристаллических массивах существование этих полей связано с процессом образования новых трещин, в флюидонасыщенных средах, наряду с упругими могут возникать и гидродинамические причины.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Для трещиновато- пористых коллекторов, находящихся в процессе эксплуатации методом высоконапорного вытеснения нефти водой возможность интенсификации ультразвуковых колебаний может иметь важное технологическое значение. Даже очень слабый ультразвук способен разрушать за длительное время действия вязкие нефтяные пленки, образующиеся в трещинах между блоками, что может быть причиной понижения проницаемости пластов и уменьшения нефтеотдачи [Алексеев А. С.,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Цецохо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А.,и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др.,2001].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Введение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описания перечисленных эффектов необходимо рассмотреть волновой процесс в иерархически блоковой среде и теоретически промоделировать механизм возникновения автоколебаний под действием релаксационных сдвиговых напряжений [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Oil and Gas exploration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Methods and Application.,2017a;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Computational and experimental studies of Acoustic Waves.2017b;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Numerical analysis of nonlinear coupled problems.2019].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Алгоритм </a:t>
            </a:r>
            <a:r>
              <a:rPr lang="ru-RU" sz="2700" b="1" dirty="0">
                <a:solidFill>
                  <a:srgbClr val="FF0000"/>
                </a:solidFill>
              </a:rPr>
              <a:t>моделирования распространения продольной волны в среде с иерархическими включениями</a:t>
            </a:r>
            <a:r>
              <a:rPr lang="ru-RU" sz="2700" b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9492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Идею, изложенную в работах [Хачай О.А., Хачай А.Ю.,2018] для решения прямой задачи для двумерного случая распространения продольной волны через локальную упругую неоднородность с иерархической структурой, расположенной в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-ом слое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-слойной среды, распространим на случай, когда на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-ом иерархическом уровне окажется пористое влагонасыщенное включение.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195513" y="3716338"/>
          <a:ext cx="5041900" cy="2778125"/>
        </p:xfrm>
        <a:graphic>
          <a:graphicData uri="http://schemas.openxmlformats.org/presentationml/2006/ole">
            <p:oleObj spid="_x0000_s1025" name="Формула" r:id="rId3" imgW="3797300" imgH="20828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28384" y="479715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(1)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Алгоритм </a:t>
            </a:r>
            <a:r>
              <a:rPr lang="ru-RU" sz="2700" b="1" dirty="0">
                <a:solidFill>
                  <a:srgbClr val="FF0000"/>
                </a:solidFill>
              </a:rPr>
              <a:t>моделирования распространения продольной волны в среде с иерархическими включениями</a:t>
            </a:r>
            <a:r>
              <a:rPr lang="ru-RU" sz="2700" b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949280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95536" y="1556792"/>
          <a:ext cx="7939087" cy="3468688"/>
        </p:xfrm>
        <a:graphic>
          <a:graphicData uri="http://schemas.openxmlformats.org/presentationml/2006/ole">
            <p:oleObj spid="_x0000_s18435" name="Документ" r:id="rId3" imgW="5925852" imgH="258892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Алгоритм </a:t>
            </a:r>
            <a:r>
              <a:rPr lang="ru-RU" sz="2700" b="1" dirty="0">
                <a:solidFill>
                  <a:srgbClr val="FF0000"/>
                </a:solidFill>
              </a:rPr>
              <a:t>моделирования распространения продольной волны в среде с иерархическими включениями</a:t>
            </a:r>
            <a:r>
              <a:rPr lang="ru-RU" sz="2700" b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949280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39552" y="1484784"/>
          <a:ext cx="8004175" cy="4725988"/>
        </p:xfrm>
        <a:graphic>
          <a:graphicData uri="http://schemas.openxmlformats.org/presentationml/2006/ole">
            <p:oleObj spid="_x0000_s19459" name="Документ" r:id="rId3" imgW="5925852" imgH="349901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Алгоритм </a:t>
            </a:r>
            <a:r>
              <a:rPr lang="ru-RU" sz="2700" b="1" dirty="0">
                <a:solidFill>
                  <a:srgbClr val="FF0000"/>
                </a:solidFill>
              </a:rPr>
              <a:t>моделирования распространения продольной волны в среде с иерархическими включениями</a:t>
            </a:r>
            <a:r>
              <a:rPr lang="ru-RU" sz="2700" b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949280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403648" y="1628800"/>
          <a:ext cx="5953125" cy="4503737"/>
        </p:xfrm>
        <a:graphic>
          <a:graphicData uri="http://schemas.openxmlformats.org/presentationml/2006/ole">
            <p:oleObj spid="_x0000_s20483" name="Формула" r:id="rId3" imgW="4406900" imgH="3327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28384" y="350100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(2)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Алгоритм </a:t>
            </a:r>
            <a:r>
              <a:rPr lang="ru-RU" sz="2700" b="1" dirty="0">
                <a:solidFill>
                  <a:srgbClr val="FF0000"/>
                </a:solidFill>
              </a:rPr>
              <a:t>моделирования распространения продольной волны в среде с иерархическими включениями</a:t>
            </a:r>
            <a:r>
              <a:rPr lang="ru-RU" sz="2700" b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949280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39552" y="1700808"/>
          <a:ext cx="7942262" cy="3871913"/>
        </p:xfrm>
        <a:graphic>
          <a:graphicData uri="http://schemas.openxmlformats.org/presentationml/2006/ole">
            <p:oleObj spid="_x0000_s21507" name="Документ" r:id="rId3" imgW="5925852" imgH="2888560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835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Microsoft Equation 3.0</vt:lpstr>
      <vt:lpstr>Документ Microsoft Office Word</vt:lpstr>
      <vt:lpstr> Флюидодинамика в многоранговых составных иерархических структурах с различными физико-механическими свойствами </vt:lpstr>
      <vt:lpstr>АННОТАЦИЯ</vt:lpstr>
      <vt:lpstr>Введение</vt:lpstr>
      <vt:lpstr>Введение</vt:lpstr>
      <vt:lpstr>Алгоритм моделирования распространения продольной волны в среде с иерархическими включениями.</vt:lpstr>
      <vt:lpstr>Алгоритм моделирования распространения продольной волны в среде с иерархическими включениями.</vt:lpstr>
      <vt:lpstr>Алгоритм моделирования распространения продольной волны в среде с иерархическими включениями.</vt:lpstr>
      <vt:lpstr>Алгоритм моделирования распространения продольной волны в среде с иерархическими включениями.</vt:lpstr>
      <vt:lpstr>Алгоритм моделирования распространения продольной волны в среде с иерархическими включениями.</vt:lpstr>
      <vt:lpstr>Алгоритм моделирования распространения продольной волны в среде с иерархическими включениями.</vt:lpstr>
      <vt:lpstr>Алгоритм моделирования распространения продольной волны в среде с иерархическими включениями.</vt:lpstr>
      <vt:lpstr>Алгоритм моделирования распространения продольной волны в среде с иерархическими включениями.</vt:lpstr>
      <vt:lpstr>Выводы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Флюидодинамика в многоранговых составных иерархических структурах с различными физико-механическими свойствами </dc:title>
  <dc:creator>Khachay Olga</dc:creator>
  <cp:lastModifiedBy>Khachay Olga</cp:lastModifiedBy>
  <cp:revision>1</cp:revision>
  <dcterms:created xsi:type="dcterms:W3CDTF">2019-05-29T04:25:20Z</dcterms:created>
  <dcterms:modified xsi:type="dcterms:W3CDTF">2019-05-29T06:17:28Z</dcterms:modified>
</cp:coreProperties>
</file>